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3278"/>
  </p:normalViewPr>
  <p:slideViewPr>
    <p:cSldViewPr snapToGrid="0">
      <p:cViewPr>
        <p:scale>
          <a:sx n="70" d="100"/>
          <a:sy n="70" d="100"/>
        </p:scale>
        <p:origin x="2736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D8E320-A78D-4A9B-9949-3020DB8A9CB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D8BC3C-469B-46BA-B575-0DA98356D924}">
      <dgm:prSet/>
      <dgm:spPr/>
      <dgm:t>
        <a:bodyPr/>
        <a:lstStyle/>
        <a:p>
          <a:r>
            <a:rPr lang="en-US"/>
            <a:t>Public negative feedback</a:t>
          </a:r>
        </a:p>
      </dgm:t>
    </dgm:pt>
    <dgm:pt modelId="{A93CF970-7267-4443-A184-26591B02FA7C}" type="parTrans" cxnId="{C2B99A16-E313-4723-8905-2674D52B28A0}">
      <dgm:prSet/>
      <dgm:spPr/>
      <dgm:t>
        <a:bodyPr/>
        <a:lstStyle/>
        <a:p>
          <a:endParaRPr lang="en-US"/>
        </a:p>
      </dgm:t>
    </dgm:pt>
    <dgm:pt modelId="{D5453B44-127A-4B35-A634-FA1BBE899F3D}" type="sibTrans" cxnId="{C2B99A16-E313-4723-8905-2674D52B28A0}">
      <dgm:prSet/>
      <dgm:spPr/>
      <dgm:t>
        <a:bodyPr/>
        <a:lstStyle/>
        <a:p>
          <a:endParaRPr lang="en-US"/>
        </a:p>
      </dgm:t>
    </dgm:pt>
    <dgm:pt modelId="{54984FC0-3A34-4350-98C0-0A839F01567C}">
      <dgm:prSet/>
      <dgm:spPr/>
      <dgm:t>
        <a:bodyPr/>
        <a:lstStyle/>
        <a:p>
          <a:r>
            <a:rPr lang="en-US"/>
            <a:t>Campaigns require constant work</a:t>
          </a:r>
        </a:p>
      </dgm:t>
    </dgm:pt>
    <dgm:pt modelId="{2E67B85C-6A60-475B-AA98-EBEB5FEB1210}" type="parTrans" cxnId="{92239D22-76BF-4D6E-AFF6-797382DD8A70}">
      <dgm:prSet/>
      <dgm:spPr/>
      <dgm:t>
        <a:bodyPr/>
        <a:lstStyle/>
        <a:p>
          <a:endParaRPr lang="en-US"/>
        </a:p>
      </dgm:t>
    </dgm:pt>
    <dgm:pt modelId="{8BC14E9A-2035-495C-A40F-7C70BDB893FE}" type="sibTrans" cxnId="{92239D22-76BF-4D6E-AFF6-797382DD8A70}">
      <dgm:prSet/>
      <dgm:spPr/>
      <dgm:t>
        <a:bodyPr/>
        <a:lstStyle/>
        <a:p>
          <a:endParaRPr lang="en-US"/>
        </a:p>
      </dgm:t>
    </dgm:pt>
    <dgm:pt modelId="{81366037-F6C9-459B-B927-6DBD6FAA2797}">
      <dgm:prSet/>
      <dgm:spPr/>
      <dgm:t>
        <a:bodyPr/>
        <a:lstStyle/>
        <a:p>
          <a:r>
            <a:rPr lang="en-US"/>
            <a:t>Result are not instant </a:t>
          </a:r>
        </a:p>
      </dgm:t>
    </dgm:pt>
    <dgm:pt modelId="{3EB9369D-80EB-4DD9-A6D0-B5F9A2A86819}" type="parTrans" cxnId="{4496A5B8-0E17-46FC-8DA9-C8FB99E790D0}">
      <dgm:prSet/>
      <dgm:spPr/>
      <dgm:t>
        <a:bodyPr/>
        <a:lstStyle/>
        <a:p>
          <a:endParaRPr lang="en-US"/>
        </a:p>
      </dgm:t>
    </dgm:pt>
    <dgm:pt modelId="{E9DD946E-3FE1-4BFB-BFDF-125BA6C375C3}" type="sibTrans" cxnId="{4496A5B8-0E17-46FC-8DA9-C8FB99E790D0}">
      <dgm:prSet/>
      <dgm:spPr/>
      <dgm:t>
        <a:bodyPr/>
        <a:lstStyle/>
        <a:p>
          <a:endParaRPr lang="en-US"/>
        </a:p>
      </dgm:t>
    </dgm:pt>
    <dgm:pt modelId="{19103D1F-525F-4FB4-84CD-27509A2439D9}">
      <dgm:prSet/>
      <dgm:spPr/>
      <dgm:t>
        <a:bodyPr/>
        <a:lstStyle/>
        <a:p>
          <a:r>
            <a:rPr lang="en-US"/>
            <a:t>Misinformation</a:t>
          </a:r>
        </a:p>
      </dgm:t>
    </dgm:pt>
    <dgm:pt modelId="{41E79F65-7037-4D13-9941-27EE2F6913AC}" type="parTrans" cxnId="{BFB2E12E-C95F-4385-A3D7-FC3FF9135246}">
      <dgm:prSet/>
      <dgm:spPr/>
      <dgm:t>
        <a:bodyPr/>
        <a:lstStyle/>
        <a:p>
          <a:endParaRPr lang="en-US"/>
        </a:p>
      </dgm:t>
    </dgm:pt>
    <dgm:pt modelId="{87BABBC7-965E-4941-A142-154BFE16EE4F}" type="sibTrans" cxnId="{BFB2E12E-C95F-4385-A3D7-FC3FF9135246}">
      <dgm:prSet/>
      <dgm:spPr/>
      <dgm:t>
        <a:bodyPr/>
        <a:lstStyle/>
        <a:p>
          <a:endParaRPr lang="en-US"/>
        </a:p>
      </dgm:t>
    </dgm:pt>
    <dgm:pt modelId="{88F2234E-B65E-DA4C-BD3D-9A4BE540EC06}" type="pres">
      <dgm:prSet presAssocID="{8CD8E320-A78D-4A9B-9949-3020DB8A9CB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6D5CB2A-1DC1-654E-8BBD-91AE09350042}" type="pres">
      <dgm:prSet presAssocID="{D1D8BC3C-469B-46BA-B575-0DA98356D924}" presName="hierRoot1" presStyleCnt="0"/>
      <dgm:spPr/>
    </dgm:pt>
    <dgm:pt modelId="{7C5BE092-0B82-9B4C-B8C4-3BF2219EA026}" type="pres">
      <dgm:prSet presAssocID="{D1D8BC3C-469B-46BA-B575-0DA98356D924}" presName="composite" presStyleCnt="0"/>
      <dgm:spPr/>
    </dgm:pt>
    <dgm:pt modelId="{066F7109-4D3F-9646-98F2-9E3D9639729F}" type="pres">
      <dgm:prSet presAssocID="{D1D8BC3C-469B-46BA-B575-0DA98356D924}" presName="background" presStyleLbl="node0" presStyleIdx="0" presStyleCnt="4"/>
      <dgm:spPr/>
    </dgm:pt>
    <dgm:pt modelId="{0D81A530-D0CD-594D-A7F6-6B8BA221E88A}" type="pres">
      <dgm:prSet presAssocID="{D1D8BC3C-469B-46BA-B575-0DA98356D924}" presName="text" presStyleLbl="fgAcc0" presStyleIdx="0" presStyleCnt="4">
        <dgm:presLayoutVars>
          <dgm:chPref val="3"/>
        </dgm:presLayoutVars>
      </dgm:prSet>
      <dgm:spPr/>
    </dgm:pt>
    <dgm:pt modelId="{EBB75765-475C-5F4E-B6B9-FA53EB0DDBF7}" type="pres">
      <dgm:prSet presAssocID="{D1D8BC3C-469B-46BA-B575-0DA98356D924}" presName="hierChild2" presStyleCnt="0"/>
      <dgm:spPr/>
    </dgm:pt>
    <dgm:pt modelId="{3A772EFC-8549-7642-9FD0-632821D7F811}" type="pres">
      <dgm:prSet presAssocID="{54984FC0-3A34-4350-98C0-0A839F01567C}" presName="hierRoot1" presStyleCnt="0"/>
      <dgm:spPr/>
    </dgm:pt>
    <dgm:pt modelId="{53DA5473-C305-4E4A-8A0A-8D3619E28C57}" type="pres">
      <dgm:prSet presAssocID="{54984FC0-3A34-4350-98C0-0A839F01567C}" presName="composite" presStyleCnt="0"/>
      <dgm:spPr/>
    </dgm:pt>
    <dgm:pt modelId="{0DE5105C-A2B3-DA41-A686-CAFDF8AEBD76}" type="pres">
      <dgm:prSet presAssocID="{54984FC0-3A34-4350-98C0-0A839F01567C}" presName="background" presStyleLbl="node0" presStyleIdx="1" presStyleCnt="4"/>
      <dgm:spPr/>
    </dgm:pt>
    <dgm:pt modelId="{25C6DBA8-B67D-D447-ABF7-1DAC5382D9F0}" type="pres">
      <dgm:prSet presAssocID="{54984FC0-3A34-4350-98C0-0A839F01567C}" presName="text" presStyleLbl="fgAcc0" presStyleIdx="1" presStyleCnt="4">
        <dgm:presLayoutVars>
          <dgm:chPref val="3"/>
        </dgm:presLayoutVars>
      </dgm:prSet>
      <dgm:spPr/>
    </dgm:pt>
    <dgm:pt modelId="{30FEEAC3-E7A8-F24C-B1FE-C527FC99034F}" type="pres">
      <dgm:prSet presAssocID="{54984FC0-3A34-4350-98C0-0A839F01567C}" presName="hierChild2" presStyleCnt="0"/>
      <dgm:spPr/>
    </dgm:pt>
    <dgm:pt modelId="{5BD9E2F8-C944-864F-8EAC-66FB2AAE3121}" type="pres">
      <dgm:prSet presAssocID="{81366037-F6C9-459B-B927-6DBD6FAA2797}" presName="hierRoot1" presStyleCnt="0"/>
      <dgm:spPr/>
    </dgm:pt>
    <dgm:pt modelId="{081E33CF-93CB-3644-89E0-71A978BF6C3C}" type="pres">
      <dgm:prSet presAssocID="{81366037-F6C9-459B-B927-6DBD6FAA2797}" presName="composite" presStyleCnt="0"/>
      <dgm:spPr/>
    </dgm:pt>
    <dgm:pt modelId="{D45EEC8D-B854-5943-B4E4-41CA1F40AD63}" type="pres">
      <dgm:prSet presAssocID="{81366037-F6C9-459B-B927-6DBD6FAA2797}" presName="background" presStyleLbl="node0" presStyleIdx="2" presStyleCnt="4"/>
      <dgm:spPr/>
    </dgm:pt>
    <dgm:pt modelId="{84ACFB05-A874-D148-9EE2-4A56A572EC19}" type="pres">
      <dgm:prSet presAssocID="{81366037-F6C9-459B-B927-6DBD6FAA2797}" presName="text" presStyleLbl="fgAcc0" presStyleIdx="2" presStyleCnt="4">
        <dgm:presLayoutVars>
          <dgm:chPref val="3"/>
        </dgm:presLayoutVars>
      </dgm:prSet>
      <dgm:spPr/>
    </dgm:pt>
    <dgm:pt modelId="{4BA57E34-8A6B-704F-92AF-C4AD7FAF951A}" type="pres">
      <dgm:prSet presAssocID="{81366037-F6C9-459B-B927-6DBD6FAA2797}" presName="hierChild2" presStyleCnt="0"/>
      <dgm:spPr/>
    </dgm:pt>
    <dgm:pt modelId="{74B4F047-B935-6D4B-B78C-786BAB20640A}" type="pres">
      <dgm:prSet presAssocID="{19103D1F-525F-4FB4-84CD-27509A2439D9}" presName="hierRoot1" presStyleCnt="0"/>
      <dgm:spPr/>
    </dgm:pt>
    <dgm:pt modelId="{B440E7CD-298F-A849-982B-5AEAB661E0AC}" type="pres">
      <dgm:prSet presAssocID="{19103D1F-525F-4FB4-84CD-27509A2439D9}" presName="composite" presStyleCnt="0"/>
      <dgm:spPr/>
    </dgm:pt>
    <dgm:pt modelId="{C4E6E547-2AF4-BF4E-A465-9E7338E5A397}" type="pres">
      <dgm:prSet presAssocID="{19103D1F-525F-4FB4-84CD-27509A2439D9}" presName="background" presStyleLbl="node0" presStyleIdx="3" presStyleCnt="4"/>
      <dgm:spPr/>
    </dgm:pt>
    <dgm:pt modelId="{E5F6154D-68F3-C746-92CB-B6F711402781}" type="pres">
      <dgm:prSet presAssocID="{19103D1F-525F-4FB4-84CD-27509A2439D9}" presName="text" presStyleLbl="fgAcc0" presStyleIdx="3" presStyleCnt="4">
        <dgm:presLayoutVars>
          <dgm:chPref val="3"/>
        </dgm:presLayoutVars>
      </dgm:prSet>
      <dgm:spPr/>
    </dgm:pt>
    <dgm:pt modelId="{6F30E18A-799B-2347-92C8-1003A4CD6DF4}" type="pres">
      <dgm:prSet presAssocID="{19103D1F-525F-4FB4-84CD-27509A2439D9}" presName="hierChild2" presStyleCnt="0"/>
      <dgm:spPr/>
    </dgm:pt>
  </dgm:ptLst>
  <dgm:cxnLst>
    <dgm:cxn modelId="{C2B99A16-E313-4723-8905-2674D52B28A0}" srcId="{8CD8E320-A78D-4A9B-9949-3020DB8A9CB5}" destId="{D1D8BC3C-469B-46BA-B575-0DA98356D924}" srcOrd="0" destOrd="0" parTransId="{A93CF970-7267-4443-A184-26591B02FA7C}" sibTransId="{D5453B44-127A-4B35-A634-FA1BBE899F3D}"/>
    <dgm:cxn modelId="{92239D22-76BF-4D6E-AFF6-797382DD8A70}" srcId="{8CD8E320-A78D-4A9B-9949-3020DB8A9CB5}" destId="{54984FC0-3A34-4350-98C0-0A839F01567C}" srcOrd="1" destOrd="0" parTransId="{2E67B85C-6A60-475B-AA98-EBEB5FEB1210}" sibTransId="{8BC14E9A-2035-495C-A40F-7C70BDB893FE}"/>
    <dgm:cxn modelId="{BFB2E12E-C95F-4385-A3D7-FC3FF9135246}" srcId="{8CD8E320-A78D-4A9B-9949-3020DB8A9CB5}" destId="{19103D1F-525F-4FB4-84CD-27509A2439D9}" srcOrd="3" destOrd="0" parTransId="{41E79F65-7037-4D13-9941-27EE2F6913AC}" sibTransId="{87BABBC7-965E-4941-A142-154BFE16EE4F}"/>
    <dgm:cxn modelId="{9FF07B5C-0E73-EB4C-8D8C-B1451ED23830}" type="presOf" srcId="{19103D1F-525F-4FB4-84CD-27509A2439D9}" destId="{E5F6154D-68F3-C746-92CB-B6F711402781}" srcOrd="0" destOrd="0" presId="urn:microsoft.com/office/officeart/2005/8/layout/hierarchy1"/>
    <dgm:cxn modelId="{333ADB63-8681-144A-A799-2DB4904471A6}" type="presOf" srcId="{8CD8E320-A78D-4A9B-9949-3020DB8A9CB5}" destId="{88F2234E-B65E-DA4C-BD3D-9A4BE540EC06}" srcOrd="0" destOrd="0" presId="urn:microsoft.com/office/officeart/2005/8/layout/hierarchy1"/>
    <dgm:cxn modelId="{4496A5B8-0E17-46FC-8DA9-C8FB99E790D0}" srcId="{8CD8E320-A78D-4A9B-9949-3020DB8A9CB5}" destId="{81366037-F6C9-459B-B927-6DBD6FAA2797}" srcOrd="2" destOrd="0" parTransId="{3EB9369D-80EB-4DD9-A6D0-B5F9A2A86819}" sibTransId="{E9DD946E-3FE1-4BFB-BFDF-125BA6C375C3}"/>
    <dgm:cxn modelId="{EADA28ED-CB40-C54E-8167-EFA43CFA9818}" type="presOf" srcId="{81366037-F6C9-459B-B927-6DBD6FAA2797}" destId="{84ACFB05-A874-D148-9EE2-4A56A572EC19}" srcOrd="0" destOrd="0" presId="urn:microsoft.com/office/officeart/2005/8/layout/hierarchy1"/>
    <dgm:cxn modelId="{115ACFF5-0D66-4646-86E2-903EB02F1736}" type="presOf" srcId="{D1D8BC3C-469B-46BA-B575-0DA98356D924}" destId="{0D81A530-D0CD-594D-A7F6-6B8BA221E88A}" srcOrd="0" destOrd="0" presId="urn:microsoft.com/office/officeart/2005/8/layout/hierarchy1"/>
    <dgm:cxn modelId="{46250BFA-319D-8C4C-B5A0-95C0609B5671}" type="presOf" srcId="{54984FC0-3A34-4350-98C0-0A839F01567C}" destId="{25C6DBA8-B67D-D447-ABF7-1DAC5382D9F0}" srcOrd="0" destOrd="0" presId="urn:microsoft.com/office/officeart/2005/8/layout/hierarchy1"/>
    <dgm:cxn modelId="{A8351445-AD9F-154A-A8AB-BD6D21EC43EC}" type="presParOf" srcId="{88F2234E-B65E-DA4C-BD3D-9A4BE540EC06}" destId="{46D5CB2A-1DC1-654E-8BBD-91AE09350042}" srcOrd="0" destOrd="0" presId="urn:microsoft.com/office/officeart/2005/8/layout/hierarchy1"/>
    <dgm:cxn modelId="{AA140E87-981B-004A-957E-8466FBAD950C}" type="presParOf" srcId="{46D5CB2A-1DC1-654E-8BBD-91AE09350042}" destId="{7C5BE092-0B82-9B4C-B8C4-3BF2219EA026}" srcOrd="0" destOrd="0" presId="urn:microsoft.com/office/officeart/2005/8/layout/hierarchy1"/>
    <dgm:cxn modelId="{7C060305-F90A-9D4B-8991-68A8FE1A8E62}" type="presParOf" srcId="{7C5BE092-0B82-9B4C-B8C4-3BF2219EA026}" destId="{066F7109-4D3F-9646-98F2-9E3D9639729F}" srcOrd="0" destOrd="0" presId="urn:microsoft.com/office/officeart/2005/8/layout/hierarchy1"/>
    <dgm:cxn modelId="{8C382439-FBB9-C14D-BAEC-BA1446737263}" type="presParOf" srcId="{7C5BE092-0B82-9B4C-B8C4-3BF2219EA026}" destId="{0D81A530-D0CD-594D-A7F6-6B8BA221E88A}" srcOrd="1" destOrd="0" presId="urn:microsoft.com/office/officeart/2005/8/layout/hierarchy1"/>
    <dgm:cxn modelId="{1493165D-77D3-4840-8FC8-8771C14C3E06}" type="presParOf" srcId="{46D5CB2A-1DC1-654E-8BBD-91AE09350042}" destId="{EBB75765-475C-5F4E-B6B9-FA53EB0DDBF7}" srcOrd="1" destOrd="0" presId="urn:microsoft.com/office/officeart/2005/8/layout/hierarchy1"/>
    <dgm:cxn modelId="{7A806488-53EB-AA49-AE03-D8847C3700CC}" type="presParOf" srcId="{88F2234E-B65E-DA4C-BD3D-9A4BE540EC06}" destId="{3A772EFC-8549-7642-9FD0-632821D7F811}" srcOrd="1" destOrd="0" presId="urn:microsoft.com/office/officeart/2005/8/layout/hierarchy1"/>
    <dgm:cxn modelId="{FC274930-5484-784B-829B-991E93307783}" type="presParOf" srcId="{3A772EFC-8549-7642-9FD0-632821D7F811}" destId="{53DA5473-C305-4E4A-8A0A-8D3619E28C57}" srcOrd="0" destOrd="0" presId="urn:microsoft.com/office/officeart/2005/8/layout/hierarchy1"/>
    <dgm:cxn modelId="{53C1C63E-2814-8C49-AC73-3024BB6157A3}" type="presParOf" srcId="{53DA5473-C305-4E4A-8A0A-8D3619E28C57}" destId="{0DE5105C-A2B3-DA41-A686-CAFDF8AEBD76}" srcOrd="0" destOrd="0" presId="urn:microsoft.com/office/officeart/2005/8/layout/hierarchy1"/>
    <dgm:cxn modelId="{64ACD128-7B3B-FC40-9B2E-1B99E0D4ECF7}" type="presParOf" srcId="{53DA5473-C305-4E4A-8A0A-8D3619E28C57}" destId="{25C6DBA8-B67D-D447-ABF7-1DAC5382D9F0}" srcOrd="1" destOrd="0" presId="urn:microsoft.com/office/officeart/2005/8/layout/hierarchy1"/>
    <dgm:cxn modelId="{7B636AB8-7781-CB4B-B9B6-22AE73CADA96}" type="presParOf" srcId="{3A772EFC-8549-7642-9FD0-632821D7F811}" destId="{30FEEAC3-E7A8-F24C-B1FE-C527FC99034F}" srcOrd="1" destOrd="0" presId="urn:microsoft.com/office/officeart/2005/8/layout/hierarchy1"/>
    <dgm:cxn modelId="{3EA7720A-E6B4-B24D-8F04-5A2D41BC5A0B}" type="presParOf" srcId="{88F2234E-B65E-DA4C-BD3D-9A4BE540EC06}" destId="{5BD9E2F8-C944-864F-8EAC-66FB2AAE3121}" srcOrd="2" destOrd="0" presId="urn:microsoft.com/office/officeart/2005/8/layout/hierarchy1"/>
    <dgm:cxn modelId="{53173E40-0638-BA4D-A134-C583CB29C501}" type="presParOf" srcId="{5BD9E2F8-C944-864F-8EAC-66FB2AAE3121}" destId="{081E33CF-93CB-3644-89E0-71A978BF6C3C}" srcOrd="0" destOrd="0" presId="urn:microsoft.com/office/officeart/2005/8/layout/hierarchy1"/>
    <dgm:cxn modelId="{D2E18D6C-2EEE-D142-B062-4DBD3AED2565}" type="presParOf" srcId="{081E33CF-93CB-3644-89E0-71A978BF6C3C}" destId="{D45EEC8D-B854-5943-B4E4-41CA1F40AD63}" srcOrd="0" destOrd="0" presId="urn:microsoft.com/office/officeart/2005/8/layout/hierarchy1"/>
    <dgm:cxn modelId="{E13B4D7F-E500-C045-8C44-C8F8CFEA32FF}" type="presParOf" srcId="{081E33CF-93CB-3644-89E0-71A978BF6C3C}" destId="{84ACFB05-A874-D148-9EE2-4A56A572EC19}" srcOrd="1" destOrd="0" presId="urn:microsoft.com/office/officeart/2005/8/layout/hierarchy1"/>
    <dgm:cxn modelId="{8B809AA3-FF3A-5B4C-8478-DB2098C0B57A}" type="presParOf" srcId="{5BD9E2F8-C944-864F-8EAC-66FB2AAE3121}" destId="{4BA57E34-8A6B-704F-92AF-C4AD7FAF951A}" srcOrd="1" destOrd="0" presId="urn:microsoft.com/office/officeart/2005/8/layout/hierarchy1"/>
    <dgm:cxn modelId="{825BBB9D-C23B-BD45-875A-60148C19858E}" type="presParOf" srcId="{88F2234E-B65E-DA4C-BD3D-9A4BE540EC06}" destId="{74B4F047-B935-6D4B-B78C-786BAB20640A}" srcOrd="3" destOrd="0" presId="urn:microsoft.com/office/officeart/2005/8/layout/hierarchy1"/>
    <dgm:cxn modelId="{0B3CA9B2-1C51-4348-9CF1-AAF7820F380E}" type="presParOf" srcId="{74B4F047-B935-6D4B-B78C-786BAB20640A}" destId="{B440E7CD-298F-A849-982B-5AEAB661E0AC}" srcOrd="0" destOrd="0" presId="urn:microsoft.com/office/officeart/2005/8/layout/hierarchy1"/>
    <dgm:cxn modelId="{C35263C2-66E1-8349-A417-E0C6EEF32B04}" type="presParOf" srcId="{B440E7CD-298F-A849-982B-5AEAB661E0AC}" destId="{C4E6E547-2AF4-BF4E-A465-9E7338E5A397}" srcOrd="0" destOrd="0" presId="urn:microsoft.com/office/officeart/2005/8/layout/hierarchy1"/>
    <dgm:cxn modelId="{A0CACEEF-CD48-6041-8C31-80827D729EBC}" type="presParOf" srcId="{B440E7CD-298F-A849-982B-5AEAB661E0AC}" destId="{E5F6154D-68F3-C746-92CB-B6F711402781}" srcOrd="1" destOrd="0" presId="urn:microsoft.com/office/officeart/2005/8/layout/hierarchy1"/>
    <dgm:cxn modelId="{DD639398-C38D-FB43-9646-54DFBB154CA6}" type="presParOf" srcId="{74B4F047-B935-6D4B-B78C-786BAB20640A}" destId="{6F30E18A-799B-2347-92C8-1003A4CD6D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6F7109-4D3F-9646-98F2-9E3D9639729F}">
      <dsp:nvSpPr>
        <dsp:cNvPr id="0" name=""/>
        <dsp:cNvSpPr/>
      </dsp:nvSpPr>
      <dsp:spPr>
        <a:xfrm>
          <a:off x="2771" y="900987"/>
          <a:ext cx="1978587" cy="1256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1A530-D0CD-594D-A7F6-6B8BA221E88A}">
      <dsp:nvSpPr>
        <dsp:cNvPr id="0" name=""/>
        <dsp:cNvSpPr/>
      </dsp:nvSpPr>
      <dsp:spPr>
        <a:xfrm>
          <a:off x="222614" y="1109838"/>
          <a:ext cx="1978587" cy="12564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Public negative feedback</a:t>
          </a:r>
        </a:p>
      </dsp:txBody>
      <dsp:txXfrm>
        <a:off x="259413" y="1146637"/>
        <a:ext cx="1904989" cy="1182805"/>
      </dsp:txXfrm>
    </dsp:sp>
    <dsp:sp modelId="{0DE5105C-A2B3-DA41-A686-CAFDF8AEBD76}">
      <dsp:nvSpPr>
        <dsp:cNvPr id="0" name=""/>
        <dsp:cNvSpPr/>
      </dsp:nvSpPr>
      <dsp:spPr>
        <a:xfrm>
          <a:off x="2421044" y="900987"/>
          <a:ext cx="1978587" cy="1256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6DBA8-B67D-D447-ABF7-1DAC5382D9F0}">
      <dsp:nvSpPr>
        <dsp:cNvPr id="0" name=""/>
        <dsp:cNvSpPr/>
      </dsp:nvSpPr>
      <dsp:spPr>
        <a:xfrm>
          <a:off x="2640887" y="1109838"/>
          <a:ext cx="1978587" cy="12564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Campaigns require constant work</a:t>
          </a:r>
        </a:p>
      </dsp:txBody>
      <dsp:txXfrm>
        <a:off x="2677686" y="1146637"/>
        <a:ext cx="1904989" cy="1182805"/>
      </dsp:txXfrm>
    </dsp:sp>
    <dsp:sp modelId="{D45EEC8D-B854-5943-B4E4-41CA1F40AD63}">
      <dsp:nvSpPr>
        <dsp:cNvPr id="0" name=""/>
        <dsp:cNvSpPr/>
      </dsp:nvSpPr>
      <dsp:spPr>
        <a:xfrm>
          <a:off x="4839318" y="900987"/>
          <a:ext cx="1978587" cy="1256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CFB05-A874-D148-9EE2-4A56A572EC19}">
      <dsp:nvSpPr>
        <dsp:cNvPr id="0" name=""/>
        <dsp:cNvSpPr/>
      </dsp:nvSpPr>
      <dsp:spPr>
        <a:xfrm>
          <a:off x="5059161" y="1109838"/>
          <a:ext cx="1978587" cy="12564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Result are not instant </a:t>
          </a:r>
        </a:p>
      </dsp:txBody>
      <dsp:txXfrm>
        <a:off x="5095960" y="1146637"/>
        <a:ext cx="1904989" cy="1182805"/>
      </dsp:txXfrm>
    </dsp:sp>
    <dsp:sp modelId="{C4E6E547-2AF4-BF4E-A465-9E7338E5A397}">
      <dsp:nvSpPr>
        <dsp:cNvPr id="0" name=""/>
        <dsp:cNvSpPr/>
      </dsp:nvSpPr>
      <dsp:spPr>
        <a:xfrm>
          <a:off x="7257592" y="900987"/>
          <a:ext cx="1978587" cy="1256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6154D-68F3-C746-92CB-B6F711402781}">
      <dsp:nvSpPr>
        <dsp:cNvPr id="0" name=""/>
        <dsp:cNvSpPr/>
      </dsp:nvSpPr>
      <dsp:spPr>
        <a:xfrm>
          <a:off x="7477435" y="1109838"/>
          <a:ext cx="1978587" cy="12564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Misinformation</a:t>
          </a:r>
        </a:p>
      </dsp:txBody>
      <dsp:txXfrm>
        <a:off x="7514234" y="1146637"/>
        <a:ext cx="1904989" cy="11828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DC020-FD4C-524F-B9A1-0C1FB540E376}" type="datetimeFigureOut">
              <a:rPr lang="en-US" smtClean="0"/>
              <a:t>12/4/24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B7321-A928-5E4E-BD11-8BE8C5C2F7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512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B7321-A928-5E4E-BD11-8BE8C5C2F79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96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66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97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434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663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52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151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903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05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55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93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95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12/2/24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94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21463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3/social-media-marketing-strategy-in-5-easy-steps-2020-guide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antarworldpanel.com/grocery-market-share/great-britain" TargetMode="External"/><Relationship Id="rId3" Type="http://schemas.openxmlformats.org/officeDocument/2006/relationships/hyperlink" Target="https://www.oracle.com/uk/cx/marketing/digital-marketing/" TargetMode="External"/><Relationship Id="rId7" Type="http://schemas.openxmlformats.org/officeDocument/2006/relationships/hyperlink" Target="https://www.webfx.com/social-media/learn/social-media-marketing-advantages-and-disadvantages" TargetMode="External"/><Relationship Id="rId2" Type="http://schemas.openxmlformats.org/officeDocument/2006/relationships/hyperlink" Target="https://moodle.uwtsd.ac.uk/pluginfile.php/1005461/mod_resource/content/1/RY_eMarketing_ed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zelst.co.uk/blog/benefits-of-digital-marketing/" TargetMode="External"/><Relationship Id="rId5" Type="http://schemas.openxmlformats.org/officeDocument/2006/relationships/hyperlink" Target="https://www.nibusinessinfo.co.uk/content/advantages-and-disadvantages-digital-marketing" TargetMode="External"/><Relationship Id="rId4" Type="http://schemas.openxmlformats.org/officeDocument/2006/relationships/hyperlink" Target="https://www.mkt4edu.com/en/blog/crm-and-digital-marketing" TargetMode="External"/><Relationship Id="rId9" Type="http://schemas.openxmlformats.org/officeDocument/2006/relationships/hyperlink" Target="https://www.tasteattesco.com/case-studies/social-media-marke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ECD84B89-83B1-AA44-B9BE-C68A3A346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tore front with a sign&#10;&#10;Description automatically generated">
            <a:extLst>
              <a:ext uri="{FF2B5EF4-FFF2-40B4-BE49-F238E27FC236}">
                <a16:creationId xmlns:a16="http://schemas.microsoft.com/office/drawing/2014/main" id="{B88324BC-DBDF-3BA9-2291-7AE05DF26B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594" b="8406"/>
          <a:stretch/>
        </p:blipFill>
        <p:spPr>
          <a:xfrm>
            <a:off x="1" y="1"/>
            <a:ext cx="12191999" cy="6858000"/>
          </a:xfrm>
          <a:prstGeom prst="rect">
            <a:avLst/>
          </a:prstGeom>
        </p:spPr>
      </p:pic>
      <p:sp useBgFill="1">
        <p:nvSpPr>
          <p:cNvPr id="35" name="Freeform: Shape 29">
            <a:extLst>
              <a:ext uri="{FF2B5EF4-FFF2-40B4-BE49-F238E27FC236}">
                <a16:creationId xmlns:a16="http://schemas.microsoft.com/office/drawing/2014/main" id="{DF3B9D9F-2555-4B2E-AD17-056B66596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5594" y="812056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3E9A6-02D9-3585-1975-E736A0A8E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9389" y="1891412"/>
            <a:ext cx="3149221" cy="2149459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700" dirty="0"/>
              <a:t>Tesco Engagement with Digital and 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4CC3D1-3E4C-FB0B-30F3-1A30AE85F3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8" y="4313467"/>
            <a:ext cx="2765446" cy="1241171"/>
          </a:xfrm>
        </p:spPr>
        <p:txBody>
          <a:bodyPr>
            <a:normAutofit/>
          </a:bodyPr>
          <a:lstStyle/>
          <a:p>
            <a:pPr algn="ctr"/>
            <a:r>
              <a:rPr lang="en-US"/>
              <a:t>BY IOSIF-IONUT CARPACI                  ID: 1922471</a:t>
            </a:r>
          </a:p>
        </p:txBody>
      </p:sp>
      <p:sp>
        <p:nvSpPr>
          <p:cNvPr id="36" name="Freeform: Shape 10">
            <a:extLst>
              <a:ext uri="{FF2B5EF4-FFF2-40B4-BE49-F238E27FC236}">
                <a16:creationId xmlns:a16="http://schemas.microsoft.com/office/drawing/2014/main" id="{98F816C8-664D-4D46-87AC-DD7054006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05180"/>
            <a:ext cx="4014345" cy="5316049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alpha val="58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59F5C2-8894-C37C-8793-1A2CE087B7FD}"/>
              </a:ext>
            </a:extLst>
          </p:cNvPr>
          <p:cNvSpPr txBox="1"/>
          <p:nvPr/>
        </p:nvSpPr>
        <p:spPr>
          <a:xfrm>
            <a:off x="9832058" y="6657944"/>
            <a:ext cx="23599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geograph.org.uk/photo/421463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65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52E71-6876-2B9E-CB59-206CAA716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 Digital Marketing?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15E51D-870B-2660-096E-DFCA50585E8C}"/>
              </a:ext>
            </a:extLst>
          </p:cNvPr>
          <p:cNvSpPr txBox="1"/>
          <p:nvPr/>
        </p:nvSpPr>
        <p:spPr>
          <a:xfrm>
            <a:off x="952501" y="2585890"/>
            <a:ext cx="4470831" cy="207682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2"/>
                </a:solidFill>
              </a:rPr>
              <a:t>Marketing is the creation and satisfaction of demand for your product, service, or idea. If marketing is successful, it will create demand; this demand should translate into sales and, ultimately, revenue. Kotler (2012)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 descr="A computer monitor and icons&#10;&#10;Description automatically generated with medium confidence">
            <a:extLst>
              <a:ext uri="{FF2B5EF4-FFF2-40B4-BE49-F238E27FC236}">
                <a16:creationId xmlns:a16="http://schemas.microsoft.com/office/drawing/2014/main" id="{2163AF9A-DC0F-72CA-F70A-6C3EABC1F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8669" y="1529555"/>
            <a:ext cx="4848551" cy="37988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9230E0D-2004-D403-5415-B1089B5DE436}"/>
              </a:ext>
            </a:extLst>
          </p:cNvPr>
          <p:cNvSpPr txBox="1"/>
          <p:nvPr/>
        </p:nvSpPr>
        <p:spPr>
          <a:xfrm>
            <a:off x="9109803" y="5128389"/>
            <a:ext cx="25074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echnofaq.org/posts/2020/03/social-media-marketing-strategy-in-5-easy-steps-2020-guid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368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790A3-1DBB-25BD-2935-652A6EA17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Digital marketing and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46AB8-D854-B955-77A6-C1DED35DD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799"/>
            <a:ext cx="4470831" cy="3798047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900" dirty="0"/>
              <a:t>Digital marketing involves various activities such as;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Social media campaigns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Email marketing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Paid ads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SEO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CRM it help to track and measure the results of these campaigns, and helps with the information about the conversion rates, the value of customers acquired, and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Return on </a:t>
            </a:r>
            <a:r>
              <a:rPr lang="en-US" sz="1900" dirty="0" err="1"/>
              <a:t>invesments</a:t>
            </a:r>
            <a:r>
              <a:rPr lang="en-US" sz="1900" dirty="0"/>
              <a:t> (ROI)</a:t>
            </a:r>
          </a:p>
          <a:p>
            <a:pPr>
              <a:lnSpc>
                <a:spcPct val="100000"/>
              </a:lnSpc>
            </a:pPr>
            <a:endParaRPr lang="en-US" sz="1900" dirty="0"/>
          </a:p>
          <a:p>
            <a:pPr>
              <a:lnSpc>
                <a:spcPct val="100000"/>
              </a:lnSpc>
            </a:pPr>
            <a:endParaRPr lang="en-US" sz="1900" dirty="0"/>
          </a:p>
          <a:p>
            <a:pPr>
              <a:lnSpc>
                <a:spcPct val="100000"/>
              </a:lnSpc>
            </a:pPr>
            <a:endParaRPr lang="en-US" sz="19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BEFDE136-FDB0-BF47-AB26-348FD85F2F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8669" y="1004724"/>
            <a:ext cx="4848551" cy="484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007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14E3E-6B32-FBF3-492C-4F973ED15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Benefits of using Digital Marketing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646CE82-E8B7-7B2F-40C2-30F594725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4470831" cy="3053170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Digital  Marketing it help to reach every day new audiences  and cost effectively and measurably.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According to </a:t>
            </a:r>
            <a:r>
              <a:rPr lang="en-US" sz="1600" dirty="0" err="1"/>
              <a:t>Tunisha</a:t>
            </a:r>
            <a:r>
              <a:rPr lang="en-US" sz="1600" dirty="0"/>
              <a:t> Chesman (2023) the benefits of using  digital marketing  are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Cost effective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can be reach globally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Can be track and measured the results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Grow sales </a:t>
            </a:r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Graphic 6" descr="CRM Customer Insights App">
            <a:extLst>
              <a:ext uri="{FF2B5EF4-FFF2-40B4-BE49-F238E27FC236}">
                <a16:creationId xmlns:a16="http://schemas.microsoft.com/office/drawing/2014/main" id="{96ADC03E-660A-DA3C-8432-9CD606A373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8669" y="1004724"/>
            <a:ext cx="4848551" cy="484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178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9CF41-074E-E8FC-D8ED-6C46208A1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Disadvantages of digital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9127B-7595-68C1-F9E7-56EEF8476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4470831" cy="3053170"/>
          </a:xfrm>
        </p:spPr>
        <p:txBody>
          <a:bodyPr anchor="t">
            <a:normAutofit fontScale="92500" lnSpcReduction="20000"/>
          </a:bodyPr>
          <a:lstStyle/>
          <a:p>
            <a:r>
              <a:rPr lang="en-US" dirty="0"/>
              <a:t>There are some disadvantages to digital marketing  in which you may require;</a:t>
            </a:r>
          </a:p>
          <a:p>
            <a:r>
              <a:rPr lang="en-US" dirty="0"/>
              <a:t>Skills and training</a:t>
            </a:r>
          </a:p>
          <a:p>
            <a:r>
              <a:rPr lang="en-US" dirty="0"/>
              <a:t>Time consuming </a:t>
            </a:r>
          </a:p>
          <a:p>
            <a:r>
              <a:rPr lang="en-US" dirty="0"/>
              <a:t>High competition </a:t>
            </a:r>
          </a:p>
          <a:p>
            <a:r>
              <a:rPr lang="en-US" dirty="0"/>
              <a:t>Complaints and feedback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(NIBUSINESS 2024)</a:t>
            </a:r>
          </a:p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Market">
            <a:extLst>
              <a:ext uri="{FF2B5EF4-FFF2-40B4-BE49-F238E27FC236}">
                <a16:creationId xmlns:a16="http://schemas.microsoft.com/office/drawing/2014/main" id="{6C3852C6-9417-533A-C24F-488FC4D777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6768669" y="1004724"/>
            <a:ext cx="4848551" cy="484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672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29A92-999C-78E8-392E-FFF4147A9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145313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Benefits of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FDF46-12D3-2824-082F-4C66C223E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5143500" cy="3053170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100" dirty="0"/>
              <a:t>Larger audiences ( there are billions of people using social media)</a:t>
            </a:r>
          </a:p>
          <a:p>
            <a:pPr>
              <a:lnSpc>
                <a:spcPct val="100000"/>
              </a:lnSpc>
            </a:pPr>
            <a:r>
              <a:rPr lang="en-US" sz="1100" dirty="0"/>
              <a:t>Direct connections with your audience ( get to know your audience, provide better customer service.)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     (</a:t>
            </a:r>
            <a:r>
              <a:rPr lang="en-US" sz="1100" dirty="0" err="1"/>
              <a:t>webfx</a:t>
            </a:r>
            <a:r>
              <a:rPr lang="en-US" sz="1100" dirty="0"/>
              <a:t> 2024)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100" dirty="0"/>
          </a:p>
          <a:p>
            <a:pPr marL="0" indent="0">
              <a:lnSpc>
                <a:spcPct val="100000"/>
              </a:lnSpc>
              <a:buNone/>
            </a:pPr>
            <a:endParaRPr lang="en-US" sz="1100" dirty="0"/>
          </a:p>
          <a:p>
            <a:pPr marL="0" indent="0">
              <a:lnSpc>
                <a:spcPct val="100000"/>
              </a:lnSpc>
              <a:buNone/>
            </a:pPr>
            <a:endParaRPr lang="en-US" sz="1100" dirty="0"/>
          </a:p>
          <a:p>
            <a:pPr marL="0" indent="0">
              <a:lnSpc>
                <a:spcPct val="100000"/>
              </a:lnSpc>
              <a:buNone/>
            </a:pPr>
            <a:endParaRPr lang="en-US" sz="1100" dirty="0"/>
          </a:p>
          <a:p>
            <a:pPr>
              <a:lnSpc>
                <a:spcPct val="100000"/>
              </a:lnSpc>
            </a:pPr>
            <a:r>
              <a:rPr lang="en-US" sz="1100" dirty="0"/>
              <a:t>Paid advertising opportunities</a:t>
            </a:r>
          </a:p>
          <a:p>
            <a:pPr>
              <a:lnSpc>
                <a:spcPct val="100000"/>
              </a:lnSpc>
            </a:pPr>
            <a:r>
              <a:rPr lang="en-US" sz="1100" dirty="0"/>
              <a:t>Increased website traffic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E9E86F5-3804-4993-9353-B93A62BA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22659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4989DCD1-9F37-1514-8B89-4578292CA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333" y="2815941"/>
            <a:ext cx="3217333" cy="1962573"/>
          </a:xfrm>
          <a:prstGeom prst="rect">
            <a:avLst/>
          </a:prstGeom>
        </p:spPr>
      </p:pic>
      <p:cxnSp>
        <p:nvCxnSpPr>
          <p:cNvPr id="7" name="Elbow Connector 6">
            <a:extLst>
              <a:ext uri="{FF2B5EF4-FFF2-40B4-BE49-F238E27FC236}">
                <a16:creationId xmlns:a16="http://schemas.microsoft.com/office/drawing/2014/main" id="{0BD93512-0BC6-B718-367E-7628FADDA293}"/>
              </a:ext>
            </a:extLst>
          </p:cNvPr>
          <p:cNvCxnSpPr>
            <a:cxnSpLocks/>
          </p:cNvCxnSpPr>
          <p:nvPr/>
        </p:nvCxnSpPr>
        <p:spPr>
          <a:xfrm>
            <a:off x="3968496" y="3797227"/>
            <a:ext cx="3179131" cy="931500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276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A2ABE-7D13-B54E-1259-9E89A69A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943705"/>
            <a:ext cx="10287000" cy="127932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US" dirty="0"/>
              <a:t>Disadvantages of social media marketing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882E83-38EA-4A57-928E-B07CFAFB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3574" y="2359560"/>
            <a:ext cx="7217448" cy="0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57E667-07DA-710E-8A3D-D55BFECDC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301523"/>
              </p:ext>
            </p:extLst>
          </p:nvPr>
        </p:nvGraphicFramePr>
        <p:xfrm>
          <a:off x="1386590" y="2864825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4640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1E54B-AC32-E95C-591A-7D37EB2EF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Tesco 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3D09-4CEA-BFFA-DD60-A25B33FAF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4470831" cy="3053170"/>
          </a:xfrm>
        </p:spPr>
        <p:txBody>
          <a:bodyPr anchor="t">
            <a:normAutofit/>
          </a:bodyPr>
          <a:lstStyle/>
          <a:p>
            <a:r>
              <a:rPr lang="en-US" dirty="0"/>
              <a:t>Tesco uses social media marketing (</a:t>
            </a:r>
            <a:r>
              <a:rPr lang="en-US" dirty="0" err="1"/>
              <a:t>facebook</a:t>
            </a:r>
            <a:r>
              <a:rPr lang="en-US" dirty="0"/>
              <a:t>, x, Pinterest, Instagram etc.) </a:t>
            </a:r>
          </a:p>
          <a:p>
            <a:r>
              <a:rPr lang="en-US" dirty="0"/>
              <a:t>Influencer marketing (</a:t>
            </a:r>
            <a:r>
              <a:rPr lang="en-US" dirty="0" err="1"/>
              <a:t>youtube</a:t>
            </a:r>
            <a:r>
              <a:rPr lang="en-US" dirty="0"/>
              <a:t>)</a:t>
            </a:r>
          </a:p>
          <a:p>
            <a:r>
              <a:rPr lang="en-US" dirty="0"/>
              <a:t>Tesco app</a:t>
            </a:r>
          </a:p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 shot of a computer&#10;&#10;Description automatically generated">
            <a:extLst>
              <a:ext uri="{FF2B5EF4-FFF2-40B4-BE49-F238E27FC236}">
                <a16:creationId xmlns:a16="http://schemas.microsoft.com/office/drawing/2014/main" id="{FBF13FB3-A107-FB15-09E9-CC48F1679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977" y="1572768"/>
            <a:ext cx="5914038" cy="369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604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EEBE5-CAAF-AE97-3D84-38DA6EA75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145313" cy="1507398"/>
          </a:xfrm>
        </p:spPr>
        <p:txBody>
          <a:bodyPr anchor="ctr">
            <a:normAutofit/>
          </a:bodyPr>
          <a:lstStyle/>
          <a:p>
            <a:r>
              <a:rPr lang="en-US" dirty="0"/>
              <a:t>Tesco digital marketing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466AD-6D0B-9A01-1039-C8F399066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5143500" cy="3053170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/>
              <a:t>Tesco use multiple digital marketing tools such as;</a:t>
            </a:r>
          </a:p>
          <a:p>
            <a:pPr>
              <a:lnSpc>
                <a:spcPct val="100000"/>
              </a:lnSpc>
            </a:pPr>
            <a:r>
              <a:rPr lang="en-US" sz="1400"/>
              <a:t>Clubcard loyalty </a:t>
            </a:r>
          </a:p>
          <a:p>
            <a:pPr>
              <a:lnSpc>
                <a:spcPct val="100000"/>
              </a:lnSpc>
            </a:pPr>
            <a:r>
              <a:rPr lang="en-US" sz="1400"/>
              <a:t>Tesco mobile app</a:t>
            </a:r>
          </a:p>
          <a:p>
            <a:pPr>
              <a:lnSpc>
                <a:spcPct val="100000"/>
              </a:lnSpc>
            </a:pPr>
            <a:r>
              <a:rPr lang="en-US" sz="1400"/>
              <a:t>Social media platforms</a:t>
            </a:r>
          </a:p>
          <a:p>
            <a:pPr>
              <a:lnSpc>
                <a:spcPct val="100000"/>
              </a:lnSpc>
            </a:pPr>
            <a:r>
              <a:rPr lang="en-US" sz="1400"/>
              <a:t>Tesco website </a:t>
            </a:r>
          </a:p>
          <a:p>
            <a:pPr>
              <a:lnSpc>
                <a:spcPct val="100000"/>
              </a:lnSpc>
            </a:pPr>
            <a:r>
              <a:rPr lang="en-US" sz="1400"/>
              <a:t>In 2019 Tesco has made a competition of finding out which is the best snack Skips and Frazzles, the campaign had a huge success by using social media  Tesco made around half a million in one week and had 4,55,000 people participating .(Aditya Shastri 2023)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E9E86F5-3804-4993-9353-B93A62BA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22659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Laptop">
            <a:extLst>
              <a:ext uri="{FF2B5EF4-FFF2-40B4-BE49-F238E27FC236}">
                <a16:creationId xmlns:a16="http://schemas.microsoft.com/office/drawing/2014/main" id="{4001B9F5-E325-CBB2-8074-191E3DB67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3" y="2188561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83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CBAED-0E67-C563-01F8-C0D9AC0A2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1C8E5-7F46-F868-89C6-199FF038E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Tesco use digital marketing to reach a wider audience, to improve customer service, to generate more sales, and understand customer needs, they use a range of digital tools including; Tesco club card, Tesco app, social media platforms, and Tesco website. Tesco club card works effectively by personalizing offers and promotion to each </a:t>
            </a:r>
            <a:r>
              <a:rPr lang="en-US" dirty="0" err="1"/>
              <a:t>invidual</a:t>
            </a:r>
            <a:r>
              <a:rPr lang="en-US" dirty="0"/>
              <a:t> customer and also can be tracked customer needs. But in some areas needs improvements like social media other platforms, TikTok so can be for everyone there even for young generation.</a:t>
            </a:r>
          </a:p>
        </p:txBody>
      </p:sp>
    </p:spTree>
    <p:extLst>
      <p:ext uri="{BB962C8B-B14F-4D97-AF65-F5344CB8AC3E}">
        <p14:creationId xmlns:p14="http://schemas.microsoft.com/office/powerpoint/2010/main" val="2763149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88870-BA94-8559-B1D4-62988D8D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3" y="0"/>
            <a:ext cx="9076329" cy="1064277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E2767-3149-6760-C12D-0D7DDB493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2" y="877240"/>
            <a:ext cx="9076329" cy="5852744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red&amp;yellow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.. (2022).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eMarketing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eMarketing.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2"/>
              </a:rPr>
              <a:t>https://moodle.uwtsd.ac.uk/pluginfile.php/1005461/mod_resource/content/1/RY_eMarketing_ed7.pdf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oracle. (2024).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oracle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oracle.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3"/>
              </a:rPr>
              <a:t>https://www.oracle.com/uk/cx/marketing/digital-marketing/</a:t>
            </a:r>
            <a:endParaRPr lang="en-GB" dirty="0">
              <a:solidFill>
                <a:srgbClr val="000000"/>
              </a:solidFill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Gustavo Goncalves. (2024).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mkt4edu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mkt4edu.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4"/>
              </a:rPr>
              <a:t>https://www.mkt4edu.com/en/blog/crm-and-digital-marketing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NIBUSINESS. (2024).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NIBUSINESS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NIBUSINESS.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5"/>
              </a:rPr>
              <a:t>https://www.nibusinessinfo.co.uk/content/advantages-and-disadvantages-digital-marketing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Tunisha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chesman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(2023).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zelst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zest.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6"/>
              </a:rPr>
              <a:t>https://www.zelst.co.uk/blog/benefits-of-digital-marketing/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webfx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(2024).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webfx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webfx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7"/>
              </a:rPr>
              <a:t>https://www.webfx.com/social-media/learn/social-media-marketing-advantages-and-disadvantages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influencity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(2024).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influencity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influencity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influencity.com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/blog/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/top-12-benefits-of-social-media-marketing 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kantar. (2024).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kantar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kantar.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8"/>
              </a:rPr>
              <a:t>https://www.kantarworldpanel.com/grocery-market-share/great-britain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tesco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(2024).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tesco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tesco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  <a:hlinkClick r:id="rId9"/>
              </a:rPr>
              <a:t>https://www.tasteattesco.com/case-studies/social-media-markeing</a:t>
            </a:r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Aditya Shastri. (2023).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iide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iide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iide.co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/case-studies/marketing-strategy-of-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tesco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/ 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321527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1682</TotalTime>
  <Words>772</Words>
  <Application>Microsoft Macintosh PowerPoint</Application>
  <PresentationFormat>Widescreen</PresentationFormat>
  <Paragraphs>73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Goudy Old Style</vt:lpstr>
      <vt:lpstr>Noto Sans</vt:lpstr>
      <vt:lpstr>MarrakeshVTI</vt:lpstr>
      <vt:lpstr>Tesco Engagement with Digital and Social Media</vt:lpstr>
      <vt:lpstr>What is  Digital Marketing?</vt:lpstr>
      <vt:lpstr>Digital marketing and CRM</vt:lpstr>
      <vt:lpstr>Benefits of using Digital Marketing</vt:lpstr>
      <vt:lpstr>Disadvantages of digital marketing </vt:lpstr>
      <vt:lpstr>Benefits of social media</vt:lpstr>
      <vt:lpstr>Disadvantages of social media marketing</vt:lpstr>
      <vt:lpstr>Tesco digital marketing</vt:lpstr>
      <vt:lpstr>Tesco digital marketing tools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Tesco Engagement with Digital and Social Media</dc:title>
  <dc:creator>Iosif Carpaci (1922471)</dc:creator>
  <cp:lastModifiedBy>Iosif Carpaci (1922471)</cp:lastModifiedBy>
  <cp:revision>1</cp:revision>
  <dcterms:created xsi:type="dcterms:W3CDTF">2024-12-02T21:14:34Z</dcterms:created>
  <dcterms:modified xsi:type="dcterms:W3CDTF">2024-12-04T01:16:38Z</dcterms:modified>
</cp:coreProperties>
</file>