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22"/>
  </p:handoutMasterIdLst>
  <p:sldIdLst>
    <p:sldId id="256" r:id="rId2"/>
    <p:sldId id="257" r:id="rId3"/>
    <p:sldId id="258" r:id="rId4"/>
    <p:sldId id="265" r:id="rId5"/>
    <p:sldId id="259" r:id="rId6"/>
    <p:sldId id="272" r:id="rId7"/>
    <p:sldId id="260" r:id="rId8"/>
    <p:sldId id="266" r:id="rId9"/>
    <p:sldId id="261" r:id="rId10"/>
    <p:sldId id="267" r:id="rId11"/>
    <p:sldId id="264" r:id="rId12"/>
    <p:sldId id="268" r:id="rId13"/>
    <p:sldId id="262" r:id="rId14"/>
    <p:sldId id="269" r:id="rId15"/>
    <p:sldId id="274" r:id="rId16"/>
    <p:sldId id="275" r:id="rId17"/>
    <p:sldId id="271" r:id="rId18"/>
    <p:sldId id="273" r:id="rId19"/>
    <p:sldId id="270" r:id="rId20"/>
    <p:sldId id="263" r:id="rId2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1166494-8CE6-449D-B58D-88B2F40FC011}" type="datetimeFigureOut">
              <a:rPr lang="en-GB" smtClean="0"/>
              <a:t>29/03/2019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A76F078-13F7-4CFE-8900-00826A0C6178}" type="slidenum">
              <a:rPr lang="en-GB" smtClean="0"/>
              <a:t>‹#›</a:t>
            </a:fld>
            <a:endParaRPr lang="en-GB"/>
          </a:p>
        </p:txBody>
      </p:sp>
    </p:spTree>
    <p:extLst>
      <p:ext uri="{BB962C8B-B14F-4D97-AF65-F5344CB8AC3E}">
        <p14:creationId xmlns:p14="http://schemas.microsoft.com/office/powerpoint/2010/main" val="292407499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3/29/2019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video" Target="https://www.youtube.com/embed/puApZ7xen5k"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news.bbc.co.uk/hi/english/static/in_depth/northern_ireland/2001/provisional_ira/default.s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Profile of a Terrorist Group AQ</a:t>
            </a:r>
            <a:endParaRPr lang="en-GB" dirty="0"/>
          </a:p>
        </p:txBody>
      </p:sp>
      <p:sp>
        <p:nvSpPr>
          <p:cNvPr id="3" name="Subtitle 2"/>
          <p:cNvSpPr>
            <a:spLocks noGrp="1"/>
          </p:cNvSpPr>
          <p:nvPr>
            <p:ph type="subTitle" idx="1"/>
          </p:nvPr>
        </p:nvSpPr>
        <p:spPr/>
        <p:txBody>
          <a:bodyPr>
            <a:normAutofit/>
          </a:bodyPr>
          <a:lstStyle/>
          <a:p>
            <a:r>
              <a:rPr lang="en-GB" sz="2800" dirty="0" smtClean="0"/>
              <a:t>Wynne Jones</a:t>
            </a:r>
            <a:endParaRPr lang="en-GB" sz="2800" dirty="0"/>
          </a:p>
        </p:txBody>
      </p:sp>
    </p:spTree>
    <p:extLst>
      <p:ext uri="{BB962C8B-B14F-4D97-AF65-F5344CB8AC3E}">
        <p14:creationId xmlns:p14="http://schemas.microsoft.com/office/powerpoint/2010/main" val="1153780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AQ 1993 - 2006</a:t>
            </a:r>
            <a:endParaRPr lang="en-GB" dirty="0">
              <a:solidFill>
                <a:schemeClr val="tx2">
                  <a:satMod val="130000"/>
                </a:schemeClr>
              </a:solidFill>
            </a:endParaRPr>
          </a:p>
        </p:txBody>
      </p:sp>
      <p:pic>
        <p:nvPicPr>
          <p:cNvPr id="23555" name="Content Placeholder 3" descr="bali.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632450" y="3038475"/>
            <a:ext cx="2152650" cy="1619250"/>
          </a:xfrm>
        </p:spPr>
      </p:pic>
      <p:pic>
        <p:nvPicPr>
          <p:cNvPr id="23556" name="Picture 4" descr="C:\Users\Jones\Pictures\tanzaniakeny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4338" y="1844676"/>
            <a:ext cx="2392362"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6" descr="C:\Users\Jones\Pictures\wtc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7850" y="1844676"/>
            <a:ext cx="296703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7" descr="C:\Users\Jones\Pictures\wtc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826" y="1844676"/>
            <a:ext cx="3598863"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Picture 5" descr="C:\Users\Jones\Pictures\tavistock.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7851" y="3716338"/>
            <a:ext cx="3636963"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0" name="Picture 3" descr="C:\Users\Jones\Pictures\madrid.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24339" y="3644900"/>
            <a:ext cx="3489325"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1" name="Picture 2" descr="C:\Users\Jones\Pictures\istanbul.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27801" y="3644901"/>
            <a:ext cx="3097213" cy="232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17990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Al Qaeda-Origins</a:t>
            </a:r>
            <a:endParaRPr lang="en-GB" dirty="0">
              <a:solidFill>
                <a:schemeClr val="tx2">
                  <a:satMod val="130000"/>
                </a:schemeClr>
              </a:solidFill>
            </a:endParaRPr>
          </a:p>
        </p:txBody>
      </p:sp>
      <p:sp>
        <p:nvSpPr>
          <p:cNvPr id="3" name="Content Placeholder 2"/>
          <p:cNvSpPr>
            <a:spLocks noGrp="1"/>
          </p:cNvSpPr>
          <p:nvPr>
            <p:ph idx="1"/>
          </p:nvPr>
        </p:nvSpPr>
        <p:spPr>
          <a:xfrm>
            <a:off x="2238375" y="2133600"/>
            <a:ext cx="9582150" cy="3777622"/>
          </a:xfrm>
        </p:spPr>
        <p:txBody>
          <a:bodyPr>
            <a:normAutofit/>
          </a:bodyPr>
          <a:lstStyle/>
          <a:p>
            <a:pPr marL="365760" indent="-283464">
              <a:buFont typeface="Wingdings 2"/>
              <a:buChar char=""/>
              <a:defRPr/>
            </a:pPr>
            <a:endParaRPr lang="en-GB" sz="2400" dirty="0" smtClean="0"/>
          </a:p>
          <a:p>
            <a:pPr marL="365760" indent="-283464">
              <a:buFont typeface="Wingdings 2"/>
              <a:buChar char=""/>
              <a:defRPr/>
            </a:pPr>
            <a:endParaRPr lang="en-GB" sz="2400" dirty="0"/>
          </a:p>
          <a:p>
            <a:pPr marL="365760" indent="-283464">
              <a:buFont typeface="Wingdings 2"/>
              <a:buChar char=""/>
              <a:defRPr/>
            </a:pPr>
            <a:r>
              <a:rPr lang="en-GB" sz="2400" dirty="0" smtClean="0"/>
              <a:t>Al-Qaeda </a:t>
            </a:r>
            <a:r>
              <a:rPr lang="en-GB" sz="2400" dirty="0"/>
              <a:t>claims to be avenging wrongs committed by Christians and Jews against Muslims over the ages</a:t>
            </a:r>
            <a:r>
              <a:rPr lang="en-GB" sz="2400" dirty="0" smtClean="0"/>
              <a:t>.</a:t>
            </a:r>
          </a:p>
          <a:p>
            <a:pPr marL="365760" indent="-283464">
              <a:buFont typeface="Wingdings 2"/>
              <a:buChar char=""/>
              <a:defRPr/>
            </a:pPr>
            <a:r>
              <a:rPr lang="en-GB" sz="2400" dirty="0" smtClean="0"/>
              <a:t>Osama Bin Laden (OBL) set up al-Qaeda, or "the base", in Afghanistan following the US-backed Afghan mujahedeen fighting to expel Soviet forces. </a:t>
            </a:r>
          </a:p>
          <a:p>
            <a:pPr marL="365760" indent="-283464">
              <a:buNone/>
              <a:defRPr/>
            </a:pPr>
            <a:endParaRPr lang="en-GB" sz="2000" dirty="0" smtClean="0"/>
          </a:p>
          <a:p>
            <a:pPr marL="365760" indent="-283464">
              <a:buFont typeface="Wingdings 2"/>
              <a:buChar char=""/>
              <a:defRPr/>
            </a:pPr>
            <a:endParaRPr lang="en-GB" dirty="0"/>
          </a:p>
        </p:txBody>
      </p:sp>
    </p:spTree>
    <p:extLst>
      <p:ext uri="{BB962C8B-B14F-4D97-AF65-F5344CB8AC3E}">
        <p14:creationId xmlns:p14="http://schemas.microsoft.com/office/powerpoint/2010/main" val="30640217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Al Qaeda-Origins</a:t>
            </a:r>
            <a:endParaRPr lang="en-GB" dirty="0">
              <a:solidFill>
                <a:schemeClr val="tx2">
                  <a:satMod val="130000"/>
                </a:schemeClr>
              </a:solidFill>
            </a:endParaRPr>
          </a:p>
        </p:txBody>
      </p:sp>
      <p:sp>
        <p:nvSpPr>
          <p:cNvPr id="3" name="Content Placeholder 2"/>
          <p:cNvSpPr>
            <a:spLocks noGrp="1"/>
          </p:cNvSpPr>
          <p:nvPr>
            <p:ph idx="1"/>
          </p:nvPr>
        </p:nvSpPr>
        <p:spPr>
          <a:xfrm>
            <a:off x="2238375" y="2133600"/>
            <a:ext cx="9582150" cy="3777622"/>
          </a:xfrm>
        </p:spPr>
        <p:txBody>
          <a:bodyPr>
            <a:normAutofit/>
          </a:bodyPr>
          <a:lstStyle/>
          <a:p>
            <a:pPr marL="365760" indent="-283464">
              <a:buFont typeface="Wingdings 2"/>
              <a:buChar char=""/>
              <a:defRPr/>
            </a:pPr>
            <a:r>
              <a:rPr lang="en-GB" sz="2400" dirty="0" smtClean="0"/>
              <a:t>But </a:t>
            </a:r>
            <a:r>
              <a:rPr lang="en-GB" sz="2400" dirty="0" smtClean="0"/>
              <a:t>following the invasion of Kuwait by Iraq in 1990, Saudi Arabia invited about 500,000 US troops to protect the kingdom. </a:t>
            </a:r>
          </a:p>
          <a:p>
            <a:pPr marL="365760" indent="-283464">
              <a:buFont typeface="Wingdings 2"/>
              <a:buChar char=""/>
              <a:defRPr/>
            </a:pPr>
            <a:r>
              <a:rPr lang="en-GB" sz="2400" dirty="0" smtClean="0"/>
              <a:t>OBL, who viewed Saudi Arabia as holy land, saw this as a betrayal, and turned against the rulers of his homeland and the US, his former patrons.</a:t>
            </a:r>
          </a:p>
          <a:p>
            <a:pPr marL="365760" indent="-283464">
              <a:buFont typeface="Wingdings 2"/>
              <a:buChar char=""/>
              <a:defRPr/>
            </a:pPr>
            <a:r>
              <a:rPr lang="en-GB" sz="2400" dirty="0" smtClean="0"/>
              <a:t>From 1996 he began to run military training camps for thousands of foreign Muslims.</a:t>
            </a:r>
          </a:p>
          <a:p>
            <a:pPr marL="365760" indent="-283464">
              <a:buNone/>
              <a:defRPr/>
            </a:pPr>
            <a:endParaRPr lang="en-GB" sz="2000" dirty="0" smtClean="0"/>
          </a:p>
          <a:p>
            <a:pPr marL="365760" indent="-283464">
              <a:buFont typeface="Wingdings 2"/>
              <a:buChar char=""/>
              <a:defRPr/>
            </a:pPr>
            <a:endParaRPr lang="en-GB" dirty="0"/>
          </a:p>
        </p:txBody>
      </p:sp>
    </p:spTree>
    <p:extLst>
      <p:ext uri="{BB962C8B-B14F-4D97-AF65-F5344CB8AC3E}">
        <p14:creationId xmlns:p14="http://schemas.microsoft.com/office/powerpoint/2010/main" val="23853379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smtClean="0">
                <a:solidFill>
                  <a:schemeClr val="tx2">
                    <a:satMod val="130000"/>
                  </a:schemeClr>
                </a:solidFill>
              </a:rPr>
              <a:t>Al Qaeda</a:t>
            </a:r>
            <a:br>
              <a:rPr lang="en-GB" dirty="0" smtClean="0">
                <a:solidFill>
                  <a:schemeClr val="tx2">
                    <a:satMod val="130000"/>
                  </a:schemeClr>
                </a:solidFill>
              </a:rPr>
            </a:br>
            <a:r>
              <a:rPr lang="en-GB" dirty="0" smtClean="0">
                <a:solidFill>
                  <a:schemeClr val="tx2">
                    <a:satMod val="130000"/>
                  </a:schemeClr>
                </a:solidFill>
              </a:rPr>
              <a:t>Aims Ideology and Motivations</a:t>
            </a:r>
            <a:endParaRPr lang="en-GB" dirty="0">
              <a:solidFill>
                <a:schemeClr val="tx2">
                  <a:satMod val="130000"/>
                </a:schemeClr>
              </a:solidFill>
            </a:endParaRPr>
          </a:p>
        </p:txBody>
      </p:sp>
      <p:sp>
        <p:nvSpPr>
          <p:cNvPr id="25603" name="Content Placeholder 2"/>
          <p:cNvSpPr>
            <a:spLocks noGrp="1"/>
          </p:cNvSpPr>
          <p:nvPr>
            <p:ph idx="1"/>
          </p:nvPr>
        </p:nvSpPr>
        <p:spPr/>
        <p:txBody>
          <a:bodyPr/>
          <a:lstStyle/>
          <a:p>
            <a:endParaRPr lang="en-GB" altLang="en-US" dirty="0" smtClean="0"/>
          </a:p>
          <a:p>
            <a:r>
              <a:rPr lang="en-GB" altLang="en-US" sz="2400" dirty="0" smtClean="0"/>
              <a:t>Religious War against US, US Interests and Allies,</a:t>
            </a:r>
          </a:p>
          <a:p>
            <a:r>
              <a:rPr lang="en-GB" altLang="en-US" sz="2400" dirty="0" smtClean="0"/>
              <a:t>Remove US forces from Saudi Arabia and Gulf,</a:t>
            </a:r>
          </a:p>
          <a:p>
            <a:r>
              <a:rPr lang="en-GB" altLang="en-US" sz="2400" dirty="0" smtClean="0"/>
              <a:t>Liberate Jerusalem from Israelis,</a:t>
            </a:r>
          </a:p>
          <a:p>
            <a:r>
              <a:rPr lang="en-GB" altLang="en-US" sz="2400" dirty="0" smtClean="0"/>
              <a:t>Overthrow the “Un-Islamic" governments of the region,</a:t>
            </a:r>
          </a:p>
          <a:p>
            <a:r>
              <a:rPr lang="en-GB" altLang="en-US" sz="2400" dirty="0" smtClean="0"/>
              <a:t>Restore the Caliphate, or pan-Islamic Ruler.</a:t>
            </a:r>
          </a:p>
          <a:p>
            <a:pPr>
              <a:buFont typeface="Wingdings 2" panose="05020102010507070707" pitchFamily="18" charset="2"/>
              <a:buNone/>
            </a:pPr>
            <a:endParaRPr lang="en-GB" altLang="en-US" dirty="0" smtClean="0"/>
          </a:p>
        </p:txBody>
      </p:sp>
    </p:spTree>
    <p:extLst>
      <p:ext uri="{BB962C8B-B14F-4D97-AF65-F5344CB8AC3E}">
        <p14:creationId xmlns:p14="http://schemas.microsoft.com/office/powerpoint/2010/main" val="11276509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That Said…..</a:t>
            </a:r>
            <a:endParaRPr lang="en-GB" dirty="0"/>
          </a:p>
        </p:txBody>
      </p:sp>
      <p:sp>
        <p:nvSpPr>
          <p:cNvPr id="3" name="Content Placeholder 2"/>
          <p:cNvSpPr>
            <a:spLocks noGrp="1"/>
          </p:cNvSpPr>
          <p:nvPr>
            <p:ph idx="1"/>
          </p:nvPr>
        </p:nvSpPr>
        <p:spPr/>
        <p:txBody>
          <a:bodyPr>
            <a:normAutofit/>
          </a:bodyPr>
          <a:lstStyle/>
          <a:p>
            <a:endParaRPr lang="en-GB" sz="2400" dirty="0" smtClean="0">
              <a:solidFill>
                <a:srgbClr val="222222"/>
              </a:solidFill>
              <a:latin typeface="arial" panose="020B0604020202020204" pitchFamily="34" charset="0"/>
            </a:endParaRPr>
          </a:p>
          <a:p>
            <a:r>
              <a:rPr lang="en-GB" sz="2400" dirty="0" smtClean="0">
                <a:solidFill>
                  <a:srgbClr val="222222"/>
                </a:solidFill>
                <a:latin typeface="arial" panose="020B0604020202020204" pitchFamily="34" charset="0"/>
              </a:rPr>
              <a:t>Although </a:t>
            </a:r>
            <a:r>
              <a:rPr lang="en-GB" sz="2400" dirty="0">
                <a:solidFill>
                  <a:srgbClr val="222222"/>
                </a:solidFill>
                <a:latin typeface="arial" panose="020B0604020202020204" pitchFamily="34" charset="0"/>
              </a:rPr>
              <a:t>the ultimate </a:t>
            </a:r>
            <a:r>
              <a:rPr lang="en-GB" sz="2400" b="1" dirty="0">
                <a:solidFill>
                  <a:srgbClr val="222222"/>
                </a:solidFill>
                <a:latin typeface="arial" panose="020B0604020202020204" pitchFamily="34" charset="0"/>
              </a:rPr>
              <a:t>goal of Al Qaeda</a:t>
            </a:r>
            <a:r>
              <a:rPr lang="en-GB" sz="2400" dirty="0">
                <a:solidFill>
                  <a:srgbClr val="222222"/>
                </a:solidFill>
                <a:latin typeface="arial" panose="020B0604020202020204" pitchFamily="34" charset="0"/>
              </a:rPr>
              <a:t> is to overthrow the corrupt “apostate” regimes in the Middle East and replace them with “true” Islamic governments, </a:t>
            </a:r>
            <a:r>
              <a:rPr lang="en-GB" sz="2400" b="1" dirty="0">
                <a:solidFill>
                  <a:srgbClr val="222222"/>
                </a:solidFill>
                <a:latin typeface="arial" panose="020B0604020202020204" pitchFamily="34" charset="0"/>
              </a:rPr>
              <a:t>Al Qaeda's primary</a:t>
            </a:r>
            <a:r>
              <a:rPr lang="en-GB" sz="2400" dirty="0">
                <a:solidFill>
                  <a:srgbClr val="222222"/>
                </a:solidFill>
                <a:latin typeface="arial" panose="020B0604020202020204" pitchFamily="34" charset="0"/>
              </a:rPr>
              <a:t> enemy is the United States, which it sees as the root cause of the Middle East's problems.</a:t>
            </a:r>
            <a:endParaRPr lang="en-GB" sz="2400" dirty="0"/>
          </a:p>
        </p:txBody>
      </p:sp>
    </p:spTree>
    <p:extLst>
      <p:ext uri="{BB962C8B-B14F-4D97-AF65-F5344CB8AC3E}">
        <p14:creationId xmlns:p14="http://schemas.microsoft.com/office/powerpoint/2010/main" val="62302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smtClean="0">
                <a:solidFill>
                  <a:schemeClr val="tx2">
                    <a:satMod val="130000"/>
                  </a:schemeClr>
                </a:solidFill>
              </a:rPr>
              <a:t>What is Al-Qaeda?</a:t>
            </a:r>
            <a:endParaRPr lang="en-GB" dirty="0">
              <a:solidFill>
                <a:schemeClr val="tx2">
                  <a:satMod val="130000"/>
                </a:schemeClr>
              </a:solidFill>
            </a:endParaRPr>
          </a:p>
        </p:txBody>
      </p:sp>
      <p:sp>
        <p:nvSpPr>
          <p:cNvPr id="3" name="Content Placeholder 2"/>
          <p:cNvSpPr>
            <a:spLocks noGrp="1"/>
          </p:cNvSpPr>
          <p:nvPr>
            <p:ph idx="1"/>
          </p:nvPr>
        </p:nvSpPr>
        <p:spPr>
          <a:xfrm>
            <a:off x="2257425" y="2133600"/>
            <a:ext cx="9247187" cy="3777622"/>
          </a:xfrm>
        </p:spPr>
        <p:txBody>
          <a:bodyPr>
            <a:noAutofit/>
          </a:bodyPr>
          <a:lstStyle/>
          <a:p>
            <a:pPr marL="365760" indent="-283464">
              <a:buFont typeface="Wingdings 2"/>
              <a:buChar char=""/>
              <a:defRPr/>
            </a:pPr>
            <a:endParaRPr lang="en-GB" sz="2400" dirty="0" smtClean="0"/>
          </a:p>
          <a:p>
            <a:pPr marL="365760" indent="-283464">
              <a:buFont typeface="Wingdings 2"/>
              <a:buChar char=""/>
              <a:defRPr/>
            </a:pPr>
            <a:endParaRPr lang="en-GB" sz="2400" dirty="0"/>
          </a:p>
          <a:p>
            <a:pPr marL="365760" indent="-283464">
              <a:buFont typeface="Wingdings 2"/>
              <a:buChar char=""/>
              <a:defRPr/>
            </a:pPr>
            <a:r>
              <a:rPr lang="en-GB" sz="2400" dirty="0" smtClean="0"/>
              <a:t>A </a:t>
            </a:r>
            <a:r>
              <a:rPr lang="en-GB" sz="2400" dirty="0" smtClean="0"/>
              <a:t>loosely-knit global network, with links to radical groups in Algeria, Central Asia, Kashmir, the Philippines, across the Middle East and in Europe and North America,</a:t>
            </a:r>
          </a:p>
          <a:p>
            <a:pPr marL="365760" indent="-283464">
              <a:buFont typeface="Wingdings 2"/>
              <a:buChar char=""/>
              <a:defRPr/>
            </a:pPr>
            <a:r>
              <a:rPr lang="en-GB" sz="2400" dirty="0" smtClean="0"/>
              <a:t>It is blamed for thousands of deaths in the 11 September attacks on the US and other attacks around the world,</a:t>
            </a:r>
          </a:p>
          <a:p>
            <a:pPr marL="365760" indent="-283464">
              <a:buFont typeface="Wingdings 2"/>
              <a:buChar char=""/>
              <a:defRPr/>
            </a:pPr>
            <a:endParaRPr lang="en-GB" sz="2400" dirty="0"/>
          </a:p>
        </p:txBody>
      </p:sp>
    </p:spTree>
    <p:extLst>
      <p:ext uri="{BB962C8B-B14F-4D97-AF65-F5344CB8AC3E}">
        <p14:creationId xmlns:p14="http://schemas.microsoft.com/office/powerpoint/2010/main" val="32342773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smtClean="0">
                <a:solidFill>
                  <a:schemeClr val="tx2">
                    <a:satMod val="130000"/>
                  </a:schemeClr>
                </a:solidFill>
              </a:rPr>
              <a:t>What is Al-Qaeda?</a:t>
            </a:r>
            <a:endParaRPr lang="en-GB" dirty="0">
              <a:solidFill>
                <a:schemeClr val="tx2">
                  <a:satMod val="130000"/>
                </a:schemeClr>
              </a:solidFill>
            </a:endParaRPr>
          </a:p>
        </p:txBody>
      </p:sp>
      <p:sp>
        <p:nvSpPr>
          <p:cNvPr id="3" name="Content Placeholder 2"/>
          <p:cNvSpPr>
            <a:spLocks noGrp="1"/>
          </p:cNvSpPr>
          <p:nvPr>
            <p:ph idx="1"/>
          </p:nvPr>
        </p:nvSpPr>
        <p:spPr>
          <a:xfrm>
            <a:off x="2257425" y="2133600"/>
            <a:ext cx="9247187" cy="3777622"/>
          </a:xfrm>
        </p:spPr>
        <p:txBody>
          <a:bodyPr>
            <a:noAutofit/>
          </a:bodyPr>
          <a:lstStyle/>
          <a:p>
            <a:pPr marL="365760" indent="-283464">
              <a:buFont typeface="Wingdings 2"/>
              <a:buChar char=""/>
              <a:defRPr/>
            </a:pPr>
            <a:endParaRPr lang="en-GB" sz="2400" dirty="0" smtClean="0"/>
          </a:p>
          <a:p>
            <a:pPr marL="365760" indent="-283464">
              <a:buFont typeface="Wingdings 2"/>
              <a:buChar char=""/>
              <a:defRPr/>
            </a:pPr>
            <a:endParaRPr lang="en-GB" sz="2400" dirty="0"/>
          </a:p>
          <a:p>
            <a:pPr marL="365760" indent="-283464">
              <a:buFont typeface="Wingdings 2"/>
              <a:buChar char=""/>
              <a:defRPr/>
            </a:pPr>
            <a:r>
              <a:rPr lang="en-GB" sz="2400" dirty="0" smtClean="0"/>
              <a:t>It </a:t>
            </a:r>
            <a:r>
              <a:rPr lang="en-GB" sz="2400" dirty="0" smtClean="0"/>
              <a:t>was created and led by Osama Bin Laden, a millionaire Saudi dissident stripped of his citizenship in 1991,</a:t>
            </a:r>
          </a:p>
          <a:p>
            <a:pPr marL="365760" indent="-283464">
              <a:buFont typeface="Wingdings 2"/>
              <a:buChar char=""/>
              <a:defRPr/>
            </a:pPr>
            <a:r>
              <a:rPr lang="en-GB" sz="2400" dirty="0" smtClean="0"/>
              <a:t>Following the death of OBL in 2011 he was succeeded by?</a:t>
            </a:r>
          </a:p>
          <a:p>
            <a:pPr marL="365760" indent="-283464">
              <a:buFont typeface="Wingdings 2"/>
              <a:buChar char=""/>
              <a:defRPr/>
            </a:pPr>
            <a:endParaRPr lang="en-GB" sz="2400" dirty="0"/>
          </a:p>
        </p:txBody>
      </p:sp>
    </p:spTree>
    <p:extLst>
      <p:ext uri="{BB962C8B-B14F-4D97-AF65-F5344CB8AC3E}">
        <p14:creationId xmlns:p14="http://schemas.microsoft.com/office/powerpoint/2010/main" val="38757190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3976" y="115888"/>
            <a:ext cx="6346825" cy="792162"/>
          </a:xfrm>
        </p:spPr>
        <p:txBody>
          <a:bodyPr/>
          <a:lstStyle/>
          <a:p>
            <a:pPr>
              <a:defRPr/>
            </a:pPr>
            <a:r>
              <a:rPr lang="en-GB" dirty="0" smtClean="0">
                <a:solidFill>
                  <a:schemeClr val="tx2">
                    <a:satMod val="130000"/>
                  </a:schemeClr>
                </a:solidFill>
              </a:rPr>
              <a:t>Ayman al-Zawahiri</a:t>
            </a:r>
            <a:endParaRPr lang="en-GB" dirty="0">
              <a:solidFill>
                <a:schemeClr val="tx2">
                  <a:satMod val="130000"/>
                </a:schemeClr>
              </a:solidFill>
            </a:endParaRP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457450" y="2126222"/>
            <a:ext cx="4159250" cy="3436378"/>
          </a:xfrm>
        </p:spPr>
      </p:pic>
      <p:sp>
        <p:nvSpPr>
          <p:cNvPr id="3" name="Content Placeholder 2"/>
          <p:cNvSpPr>
            <a:spLocks noGrp="1"/>
          </p:cNvSpPr>
          <p:nvPr>
            <p:ph sz="half" idx="2"/>
          </p:nvPr>
        </p:nvSpPr>
        <p:spPr/>
        <p:txBody>
          <a:bodyPr>
            <a:normAutofit/>
          </a:bodyPr>
          <a:lstStyle/>
          <a:p>
            <a:r>
              <a:rPr lang="en-GB" sz="2400" dirty="0"/>
              <a:t>Ayman al-Zawahiri, an eye surgeon who helped found the Egyptian militant group Islamic Jihad, was named as the new leader of al-Qaeda on 16 June 2011, a few weeks after Osama Bin Laden's death</a:t>
            </a:r>
            <a:r>
              <a:rPr lang="en-GB" sz="2400" dirty="0" smtClean="0"/>
              <a:t>.</a:t>
            </a:r>
            <a:endParaRPr lang="en-GB" sz="2400" dirty="0"/>
          </a:p>
        </p:txBody>
      </p:sp>
    </p:spTree>
    <p:extLst>
      <p:ext uri="{BB962C8B-B14F-4D97-AF65-F5344CB8AC3E}">
        <p14:creationId xmlns:p14="http://schemas.microsoft.com/office/powerpoint/2010/main" val="6206184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3976" y="115888"/>
            <a:ext cx="6346825" cy="792162"/>
          </a:xfrm>
        </p:spPr>
        <p:txBody>
          <a:bodyPr/>
          <a:lstStyle/>
          <a:p>
            <a:pPr>
              <a:defRPr/>
            </a:pPr>
            <a:r>
              <a:rPr lang="en-GB" dirty="0" smtClean="0">
                <a:solidFill>
                  <a:schemeClr val="tx2">
                    <a:satMod val="130000"/>
                  </a:schemeClr>
                </a:solidFill>
              </a:rPr>
              <a:t>Ayman al-Zawahiri</a:t>
            </a:r>
            <a:endParaRPr lang="en-GB" dirty="0">
              <a:solidFill>
                <a:schemeClr val="tx2">
                  <a:satMod val="130000"/>
                </a:schemeClr>
              </a:solidFill>
            </a:endParaRP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457450" y="2126222"/>
            <a:ext cx="4159250" cy="3436378"/>
          </a:xfrm>
        </p:spPr>
      </p:pic>
      <p:sp>
        <p:nvSpPr>
          <p:cNvPr id="3" name="Content Placeholder 2"/>
          <p:cNvSpPr>
            <a:spLocks noGrp="1"/>
          </p:cNvSpPr>
          <p:nvPr>
            <p:ph sz="half" idx="2"/>
          </p:nvPr>
        </p:nvSpPr>
        <p:spPr/>
        <p:txBody>
          <a:bodyPr/>
          <a:lstStyle/>
          <a:p>
            <a:r>
              <a:rPr lang="en-GB" sz="2400" dirty="0" smtClean="0"/>
              <a:t>In </a:t>
            </a:r>
            <a:r>
              <a:rPr lang="en-GB" sz="2400" dirty="0"/>
              <a:t>a statement, al-Qaeda vowed to continue its jihad under the new leadership against "crusader America and its servant Israel, and whoever supports them".</a:t>
            </a:r>
          </a:p>
          <a:p>
            <a:endParaRPr lang="en-GB" dirty="0"/>
          </a:p>
        </p:txBody>
      </p:sp>
    </p:spTree>
    <p:extLst>
      <p:ext uri="{BB962C8B-B14F-4D97-AF65-F5344CB8AC3E}">
        <p14:creationId xmlns:p14="http://schemas.microsoft.com/office/powerpoint/2010/main" val="26615029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tx2">
                    <a:satMod val="130000"/>
                  </a:schemeClr>
                </a:solidFill>
              </a:rPr>
              <a:t>Ayman al-Zawahiri</a:t>
            </a:r>
            <a:endParaRPr lang="en-GB" dirty="0"/>
          </a:p>
        </p:txBody>
      </p:sp>
      <p:sp>
        <p:nvSpPr>
          <p:cNvPr id="6" name="Content Placeholder 5"/>
          <p:cNvSpPr>
            <a:spLocks noGrp="1"/>
          </p:cNvSpPr>
          <p:nvPr>
            <p:ph idx="1"/>
          </p:nvPr>
        </p:nvSpPr>
        <p:spPr/>
        <p:txBody>
          <a:bodyPr>
            <a:normAutofit/>
          </a:bodyPr>
          <a:lstStyle/>
          <a:p>
            <a:endParaRPr lang="en-GB" sz="2400" dirty="0" smtClean="0"/>
          </a:p>
          <a:p>
            <a:endParaRPr lang="en-GB" sz="2400" dirty="0"/>
          </a:p>
          <a:p>
            <a:r>
              <a:rPr lang="en-GB" sz="2400" dirty="0" smtClean="0"/>
              <a:t>Zawahiri </a:t>
            </a:r>
            <a:r>
              <a:rPr lang="en-GB" sz="2400" dirty="0"/>
              <a:t>was already the group's chief ideologue and was believed by some experts to have been the "operational brains" behind the 11 September 2001 attacks in the US.</a:t>
            </a:r>
          </a:p>
          <a:p>
            <a:endParaRPr lang="en-GB" sz="2400" dirty="0"/>
          </a:p>
        </p:txBody>
      </p:sp>
    </p:spTree>
    <p:extLst>
      <p:ext uri="{BB962C8B-B14F-4D97-AF65-F5344CB8AC3E}">
        <p14:creationId xmlns:p14="http://schemas.microsoft.com/office/powerpoint/2010/main" val="1537379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tx2">
                    <a:satMod val="130000"/>
                  </a:schemeClr>
                </a:solidFill>
              </a:rPr>
              <a:t>Ayman al-Zawahiri</a:t>
            </a:r>
            <a:endParaRPr lang="en-GB" dirty="0"/>
          </a:p>
        </p:txBody>
      </p:sp>
      <p:sp>
        <p:nvSpPr>
          <p:cNvPr id="6" name="Content Placeholder 5"/>
          <p:cNvSpPr>
            <a:spLocks noGrp="1"/>
          </p:cNvSpPr>
          <p:nvPr>
            <p:ph idx="1"/>
          </p:nvPr>
        </p:nvSpPr>
        <p:spPr/>
        <p:txBody>
          <a:bodyPr>
            <a:normAutofit/>
          </a:bodyPr>
          <a:lstStyle/>
          <a:p>
            <a:endParaRPr lang="en-GB" sz="2400" dirty="0" smtClean="0"/>
          </a:p>
          <a:p>
            <a:endParaRPr lang="en-GB" sz="2400" dirty="0"/>
          </a:p>
          <a:p>
            <a:r>
              <a:rPr lang="en-GB" sz="2400" dirty="0" smtClean="0"/>
              <a:t>Zawahiri </a:t>
            </a:r>
            <a:r>
              <a:rPr lang="en-GB" sz="2400" dirty="0"/>
              <a:t>was number two - behind only Bin Laden - in the 22 "most wanted terrorists" list announced by the US government in 2001 and continues to have a $25m (£16m) bounty on his head.</a:t>
            </a:r>
          </a:p>
          <a:p>
            <a:endParaRPr lang="en-GB" sz="2400" dirty="0"/>
          </a:p>
        </p:txBody>
      </p:sp>
    </p:spTree>
    <p:extLst>
      <p:ext uri="{BB962C8B-B14F-4D97-AF65-F5344CB8AC3E}">
        <p14:creationId xmlns:p14="http://schemas.microsoft.com/office/powerpoint/2010/main" val="3528102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160963"/>
            <a:ext cx="8229600" cy="1143000"/>
          </a:xfrm>
        </p:spPr>
        <p:txBody>
          <a:bodyPr/>
          <a:lstStyle/>
          <a:p>
            <a:pPr algn="ctr">
              <a:defRPr/>
            </a:pPr>
            <a:r>
              <a:rPr lang="en-GB" dirty="0" smtClean="0">
                <a:solidFill>
                  <a:schemeClr val="tx2">
                    <a:satMod val="130000"/>
                  </a:schemeClr>
                </a:solidFill>
              </a:rPr>
              <a:t>Similarities - Differences</a:t>
            </a:r>
            <a:endParaRPr lang="en-GB" dirty="0">
              <a:solidFill>
                <a:schemeClr val="tx2">
                  <a:satMod val="130000"/>
                </a:schemeClr>
              </a:solidFill>
            </a:endParaRPr>
          </a:p>
        </p:txBody>
      </p:sp>
      <p:sp>
        <p:nvSpPr>
          <p:cNvPr id="28675" name="Text Placeholder 5"/>
          <p:cNvSpPr>
            <a:spLocks noGrp="1"/>
          </p:cNvSpPr>
          <p:nvPr>
            <p:ph type="body" idx="1"/>
          </p:nvPr>
        </p:nvSpPr>
        <p:spPr>
          <a:xfrm>
            <a:off x="1981201" y="328613"/>
            <a:ext cx="4022725" cy="639762"/>
          </a:xfrm>
          <a:ln>
            <a:headEnd/>
            <a:tailEnd/>
          </a:ln>
        </p:spPr>
        <p:txBody>
          <a:bodyPr/>
          <a:lstStyle/>
          <a:p>
            <a:pPr marL="63500"/>
            <a:r>
              <a:rPr lang="en-GB" altLang="en-US" smtClean="0"/>
              <a:t>Similarities</a:t>
            </a:r>
          </a:p>
        </p:txBody>
      </p:sp>
      <p:sp>
        <p:nvSpPr>
          <p:cNvPr id="28676" name="Text Placeholder 6"/>
          <p:cNvSpPr>
            <a:spLocks noGrp="1"/>
          </p:cNvSpPr>
          <p:nvPr>
            <p:ph type="body" sz="half" idx="3"/>
          </p:nvPr>
        </p:nvSpPr>
        <p:spPr>
          <a:xfrm>
            <a:off x="6188076" y="328613"/>
            <a:ext cx="4022725" cy="639762"/>
          </a:xfrm>
          <a:ln>
            <a:headEnd/>
            <a:tailEnd/>
          </a:ln>
        </p:spPr>
        <p:txBody>
          <a:bodyPr/>
          <a:lstStyle/>
          <a:p>
            <a:pPr marL="63500"/>
            <a:r>
              <a:rPr lang="en-GB" altLang="en-US" smtClean="0"/>
              <a:t>Differences</a:t>
            </a:r>
          </a:p>
        </p:txBody>
      </p:sp>
      <p:sp>
        <p:nvSpPr>
          <p:cNvPr id="28677" name="Content Placeholder 2"/>
          <p:cNvSpPr>
            <a:spLocks noGrp="1"/>
          </p:cNvSpPr>
          <p:nvPr>
            <p:ph sz="quarter" idx="2"/>
          </p:nvPr>
        </p:nvSpPr>
        <p:spPr>
          <a:xfrm>
            <a:off x="1981201" y="969963"/>
            <a:ext cx="4022725" cy="4114800"/>
          </a:xfrm>
          <a:ln>
            <a:headEnd/>
            <a:tailEnd/>
          </a:ln>
        </p:spPr>
        <p:txBody>
          <a:bodyPr/>
          <a:lstStyle/>
          <a:p>
            <a:pPr marL="392113" indent="-273050"/>
            <a:r>
              <a:rPr lang="en-GB" altLang="en-US" sz="2000" dirty="0" smtClean="0"/>
              <a:t>Attacks on CNI</a:t>
            </a:r>
          </a:p>
          <a:p>
            <a:pPr marL="392113" indent="-273050"/>
            <a:r>
              <a:rPr lang="en-GB" altLang="en-US" sz="2000" dirty="0" smtClean="0"/>
              <a:t>Cause Economic damage</a:t>
            </a:r>
          </a:p>
          <a:p>
            <a:pPr marL="392113" indent="-273050"/>
            <a:r>
              <a:rPr lang="en-GB" altLang="en-US" sz="2000" dirty="0" smtClean="0"/>
              <a:t>Government ‘Overreaction’ used as Recruitment tool</a:t>
            </a:r>
          </a:p>
          <a:p>
            <a:pPr marL="392113" indent="-273050"/>
            <a:r>
              <a:rPr lang="en-GB" altLang="en-US" sz="2000" dirty="0" smtClean="0"/>
              <a:t>Produce climate of fear</a:t>
            </a:r>
          </a:p>
          <a:p>
            <a:pPr marL="392113" indent="-273050"/>
            <a:r>
              <a:rPr lang="en-GB" altLang="en-US" sz="2000" dirty="0" smtClean="0"/>
              <a:t>Terrorist Training Camps </a:t>
            </a:r>
          </a:p>
          <a:p>
            <a:pPr marL="392113" indent="-273050"/>
            <a:r>
              <a:rPr lang="en-GB" altLang="en-US" sz="2000" dirty="0" smtClean="0"/>
              <a:t>Financial Section</a:t>
            </a:r>
          </a:p>
          <a:p>
            <a:pPr marL="392113" indent="-273050"/>
            <a:r>
              <a:rPr lang="en-GB" altLang="en-US" sz="2000" dirty="0" smtClean="0"/>
              <a:t>Intelligence Capability</a:t>
            </a:r>
          </a:p>
          <a:p>
            <a:pPr marL="392113" indent="-273050"/>
            <a:endParaRPr lang="en-GB" altLang="en-US" dirty="0" smtClean="0"/>
          </a:p>
          <a:p>
            <a:pPr marL="392113" indent="-273050"/>
            <a:endParaRPr lang="en-GB" altLang="en-US" dirty="0" smtClean="0"/>
          </a:p>
          <a:p>
            <a:pPr marL="392113" indent="-273050"/>
            <a:endParaRPr lang="en-GB" altLang="en-US" dirty="0" smtClean="0"/>
          </a:p>
          <a:p>
            <a:pPr marL="392113" indent="-273050"/>
            <a:endParaRPr lang="en-GB" altLang="en-US" dirty="0" smtClean="0"/>
          </a:p>
          <a:p>
            <a:pPr marL="392113" indent="-273050"/>
            <a:endParaRPr lang="en-GB" altLang="en-US" dirty="0" smtClean="0"/>
          </a:p>
          <a:p>
            <a:pPr marL="392113" indent="-273050"/>
            <a:endParaRPr lang="en-GB" altLang="en-US" dirty="0" smtClean="0"/>
          </a:p>
        </p:txBody>
      </p:sp>
      <p:sp>
        <p:nvSpPr>
          <p:cNvPr id="4" name="Content Placeholder 3"/>
          <p:cNvSpPr>
            <a:spLocks noGrp="1"/>
          </p:cNvSpPr>
          <p:nvPr>
            <p:ph sz="quarter" idx="4"/>
          </p:nvPr>
        </p:nvSpPr>
        <p:spPr>
          <a:xfrm>
            <a:off x="6188076" y="969963"/>
            <a:ext cx="5451474" cy="4114800"/>
          </a:xfrm>
        </p:spPr>
        <p:txBody>
          <a:bodyPr>
            <a:noAutofit/>
          </a:bodyPr>
          <a:lstStyle/>
          <a:p>
            <a:pPr>
              <a:buFont typeface="Wingdings 2"/>
              <a:buChar char=""/>
              <a:defRPr/>
            </a:pPr>
            <a:r>
              <a:rPr lang="en-GB" sz="2000" dirty="0" smtClean="0"/>
              <a:t>Explicit aim to kill large numbers of people (no warning coordinated suicide attacks)</a:t>
            </a:r>
          </a:p>
          <a:p>
            <a:pPr>
              <a:buFont typeface="Wingdings 2"/>
              <a:buChar char=""/>
              <a:defRPr/>
            </a:pPr>
            <a:r>
              <a:rPr lang="en-GB" sz="2000" dirty="0" smtClean="0"/>
              <a:t>‘Coded’ Warnings </a:t>
            </a:r>
          </a:p>
          <a:p>
            <a:pPr>
              <a:buFont typeface="Wingdings 2"/>
              <a:buChar char=""/>
              <a:defRPr/>
            </a:pPr>
            <a:r>
              <a:rPr lang="en-GB" sz="2000" dirty="0" smtClean="0"/>
              <a:t>“</a:t>
            </a:r>
            <a:r>
              <a:rPr lang="en-GB" sz="2000" dirty="0" err="1" smtClean="0"/>
              <a:t>Armalite</a:t>
            </a:r>
            <a:r>
              <a:rPr lang="en-GB" sz="2000" dirty="0" smtClean="0"/>
              <a:t> and Ballot Box” Strategy</a:t>
            </a:r>
          </a:p>
          <a:p>
            <a:pPr>
              <a:buFont typeface="Wingdings 2"/>
              <a:buChar char=""/>
              <a:defRPr/>
            </a:pPr>
            <a:r>
              <a:rPr lang="en-GB" sz="2000" dirty="0" smtClean="0"/>
              <a:t>Suicide Attacks</a:t>
            </a:r>
          </a:p>
          <a:p>
            <a:pPr>
              <a:buFont typeface="Wingdings 2"/>
              <a:buChar char=""/>
              <a:defRPr/>
            </a:pPr>
            <a:r>
              <a:rPr lang="en-GB" sz="2000" dirty="0" err="1" smtClean="0"/>
              <a:t>Matyrdom</a:t>
            </a:r>
            <a:r>
              <a:rPr lang="en-GB" sz="2000" dirty="0" smtClean="0"/>
              <a:t> by Hunger Strikers</a:t>
            </a:r>
          </a:p>
          <a:p>
            <a:pPr>
              <a:buFont typeface="Wingdings 2"/>
              <a:buChar char=""/>
              <a:defRPr/>
            </a:pPr>
            <a:r>
              <a:rPr lang="en-GB" sz="2000" dirty="0" smtClean="0"/>
              <a:t>Nationalist V Global Ideology</a:t>
            </a:r>
          </a:p>
          <a:p>
            <a:pPr>
              <a:buNone/>
              <a:defRPr/>
            </a:pPr>
            <a:endParaRPr lang="en-GB" sz="2000" dirty="0"/>
          </a:p>
        </p:txBody>
      </p:sp>
    </p:spTree>
    <p:extLst>
      <p:ext uri="{BB962C8B-B14F-4D97-AF65-F5344CB8AC3E}">
        <p14:creationId xmlns:p14="http://schemas.microsoft.com/office/powerpoint/2010/main" val="6931962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pic>
        <p:nvPicPr>
          <p:cNvPr id="9" name="puApZ7xen5k"/>
          <p:cNvPicPr>
            <a:picLocks noGrp="1" noRot="1" noChangeAspect="1"/>
          </p:cNvPicPr>
          <p:nvPr>
            <p:ph idx="1"/>
            <a:videoFile r:link="rId1"/>
          </p:nvPr>
        </p:nvPicPr>
        <p:blipFill>
          <a:blip r:embed="rId3"/>
          <a:stretch>
            <a:fillRect/>
          </a:stretch>
        </p:blipFill>
        <p:spPr>
          <a:xfrm>
            <a:off x="0" y="0"/>
            <a:ext cx="12192000" cy="6851611"/>
          </a:xfrm>
          <a:prstGeom prst="rect">
            <a:avLst/>
          </a:prstGeom>
        </p:spPr>
      </p:pic>
    </p:spTree>
    <p:extLst>
      <p:ext uri="{BB962C8B-B14F-4D97-AF65-F5344CB8AC3E}">
        <p14:creationId xmlns:p14="http://schemas.microsoft.com/office/powerpoint/2010/main" val="432558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AQ 2019</a:t>
            </a:r>
            <a:endParaRPr lang="en-GB" dirty="0"/>
          </a:p>
        </p:txBody>
      </p:sp>
      <p:sp>
        <p:nvSpPr>
          <p:cNvPr id="3" name="Content Placeholder 2"/>
          <p:cNvSpPr>
            <a:spLocks noGrp="1"/>
          </p:cNvSpPr>
          <p:nvPr>
            <p:ph idx="1"/>
          </p:nvPr>
        </p:nvSpPr>
        <p:spPr/>
        <p:txBody>
          <a:bodyPr>
            <a:normAutofit/>
          </a:bodyPr>
          <a:lstStyle/>
          <a:p>
            <a:endParaRPr lang="en-GB" sz="2400" dirty="0" smtClean="0">
              <a:latin typeface="Unify Serif"/>
            </a:endParaRPr>
          </a:p>
          <a:p>
            <a:r>
              <a:rPr lang="en-GB" sz="2400" dirty="0" smtClean="0">
                <a:latin typeface="Unify Serif"/>
              </a:rPr>
              <a:t>Between </a:t>
            </a:r>
            <a:r>
              <a:rPr lang="en-GB" sz="2400" dirty="0">
                <a:latin typeface="Unify Serif"/>
              </a:rPr>
              <a:t>2015 and 2017, </a:t>
            </a:r>
            <a:r>
              <a:rPr lang="en-GB" sz="2400" dirty="0" smtClean="0">
                <a:latin typeface="Unify Serif"/>
              </a:rPr>
              <a:t>69 </a:t>
            </a:r>
            <a:r>
              <a:rPr lang="en-GB" sz="2400" dirty="0">
                <a:latin typeface="Unify Serif"/>
              </a:rPr>
              <a:t>percent of terror-related deaths caused by al-Qaeda occurred in Sub-Saharan Africa. </a:t>
            </a:r>
            <a:endParaRPr lang="en-GB" sz="2400" dirty="0" smtClean="0">
              <a:latin typeface="Unify Serif"/>
            </a:endParaRPr>
          </a:p>
          <a:p>
            <a:r>
              <a:rPr lang="en-GB" sz="2400" dirty="0" smtClean="0">
                <a:latin typeface="Unify Serif"/>
              </a:rPr>
              <a:t>While </a:t>
            </a:r>
            <a:r>
              <a:rPr lang="en-GB" sz="2400" dirty="0">
                <a:latin typeface="Unify Serif"/>
              </a:rPr>
              <a:t>historically the group has been most active in the Middle East, its focus has turned toward Africa in order to "seize on the power vacuum left by the Arab Spring (2010 democracy uprisings and anti-government protests</a:t>
            </a:r>
            <a:r>
              <a:rPr lang="en-GB" sz="2400" dirty="0" smtClean="0">
                <a:latin typeface="Unify Serif"/>
              </a:rPr>
              <a:t>),"</a:t>
            </a:r>
            <a:endParaRPr lang="en-GB" sz="2400" dirty="0"/>
          </a:p>
        </p:txBody>
      </p:sp>
    </p:spTree>
    <p:extLst>
      <p:ext uri="{BB962C8B-B14F-4D97-AF65-F5344CB8AC3E}">
        <p14:creationId xmlns:p14="http://schemas.microsoft.com/office/powerpoint/2010/main" val="2851566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sz="2400" dirty="0" smtClean="0">
              <a:latin typeface="Unify Serif"/>
            </a:endParaRPr>
          </a:p>
          <a:p>
            <a:r>
              <a:rPr lang="en-GB" sz="2400" dirty="0" smtClean="0">
                <a:latin typeface="Unify Serif"/>
              </a:rPr>
              <a:t>But </a:t>
            </a:r>
            <a:r>
              <a:rPr lang="en-GB" sz="2400" dirty="0">
                <a:latin typeface="Unify Serif"/>
              </a:rPr>
              <a:t>al-Qaeda remains a potent force, with upward of 30,000 active fighters in at least 17 countries. </a:t>
            </a:r>
            <a:endParaRPr lang="en-GB" sz="2400" dirty="0" smtClean="0">
              <a:latin typeface="Unify Serif"/>
            </a:endParaRPr>
          </a:p>
          <a:p>
            <a:r>
              <a:rPr lang="en-GB" sz="2400" dirty="0" smtClean="0">
                <a:latin typeface="Unify Serif"/>
              </a:rPr>
              <a:t>Together </a:t>
            </a:r>
            <a:r>
              <a:rPr lang="en-GB" sz="2400" dirty="0">
                <a:latin typeface="Unify Serif"/>
              </a:rPr>
              <a:t>with its affiliates, it is responsible for three of the world’s </a:t>
            </a:r>
            <a:r>
              <a:rPr lang="en-GB" sz="2400" dirty="0" smtClean="0">
                <a:latin typeface="Unify Serif"/>
              </a:rPr>
              <a:t>five deadliest </a:t>
            </a:r>
            <a:r>
              <a:rPr lang="en-GB" sz="2400" dirty="0">
                <a:latin typeface="Unify Serif"/>
              </a:rPr>
              <a:t>terrorist attacks in recorded history: the two attacks against the World Trade </a:t>
            </a:r>
            <a:r>
              <a:rPr lang="en-GB" sz="2400" dirty="0" smtClean="0">
                <a:latin typeface="Unify Serif"/>
              </a:rPr>
              <a:t>Centre </a:t>
            </a:r>
            <a:r>
              <a:rPr lang="en-GB" sz="2400" dirty="0">
                <a:latin typeface="Unify Serif"/>
              </a:rPr>
              <a:t>in 2001 and an Al-Shabaab car bombing in Mogadishu in 2017.</a:t>
            </a:r>
            <a:endParaRPr lang="en-GB" sz="2400" dirty="0"/>
          </a:p>
        </p:txBody>
      </p:sp>
    </p:spTree>
    <p:extLst>
      <p:ext uri="{BB962C8B-B14F-4D97-AF65-F5344CB8AC3E}">
        <p14:creationId xmlns:p14="http://schemas.microsoft.com/office/powerpoint/2010/main" val="3849344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AQ 2019</a:t>
            </a:r>
            <a:endParaRPr lang="en-GB" dirty="0"/>
          </a:p>
        </p:txBody>
      </p:sp>
      <p:sp>
        <p:nvSpPr>
          <p:cNvPr id="3" name="Content Placeholder 2"/>
          <p:cNvSpPr>
            <a:spLocks noGrp="1"/>
          </p:cNvSpPr>
          <p:nvPr>
            <p:ph sz="half" idx="2"/>
          </p:nvPr>
        </p:nvSpPr>
        <p:spPr>
          <a:xfrm>
            <a:off x="2589212" y="2395330"/>
            <a:ext cx="4342893" cy="3507696"/>
          </a:xfrm>
        </p:spPr>
        <p:txBody>
          <a:bodyPr/>
          <a:lstStyle/>
          <a:p>
            <a:endParaRPr lang="en-GB" sz="2400" dirty="0" smtClean="0">
              <a:latin typeface="Unify Serif"/>
            </a:endParaRPr>
          </a:p>
          <a:p>
            <a:r>
              <a:rPr lang="en-GB" sz="2400" dirty="0" smtClean="0">
                <a:latin typeface="Unify Serif"/>
              </a:rPr>
              <a:t>Hamza </a:t>
            </a:r>
            <a:r>
              <a:rPr lang="en-GB" sz="2400" dirty="0">
                <a:latin typeface="Unify Serif"/>
              </a:rPr>
              <a:t>bin Laden is married to the daughter of Mohammed Atta, the lead hijacker and a mastermind of al-Qaeda's Sept. 11, 2001 attacks on the World Trade </a:t>
            </a:r>
            <a:r>
              <a:rPr lang="en-GB" sz="2400" dirty="0" smtClean="0">
                <a:latin typeface="Unify Serif"/>
              </a:rPr>
              <a:t>Centre. </a:t>
            </a:r>
            <a:r>
              <a:rPr lang="en-GB" sz="2400" dirty="0">
                <a:latin typeface="Unify Serif"/>
              </a:rPr>
              <a:t> </a:t>
            </a:r>
            <a:r>
              <a:rPr lang="en-GB" dirty="0">
                <a:latin typeface="Unify Serif"/>
              </a:rPr>
              <a:t> </a:t>
            </a:r>
            <a:endParaRPr lang="en-GB" dirty="0"/>
          </a:p>
        </p:txBody>
      </p:sp>
      <p:pic>
        <p:nvPicPr>
          <p:cNvPr id="8" name="Content Placeholder 7"/>
          <p:cNvPicPr>
            <a:picLocks noGrp="1" noChangeAspect="1"/>
          </p:cNvPicPr>
          <p:nvPr>
            <p:ph sz="quarter" idx="4"/>
          </p:nvPr>
        </p:nvPicPr>
        <p:blipFill>
          <a:blip r:embed="rId2"/>
          <a:stretch>
            <a:fillRect/>
          </a:stretch>
        </p:blipFill>
        <p:spPr>
          <a:xfrm>
            <a:off x="7167563" y="2686149"/>
            <a:ext cx="4338637" cy="3073201"/>
          </a:xfrm>
          <a:prstGeom prst="rect">
            <a:avLst/>
          </a:prstGeom>
        </p:spPr>
      </p:pic>
    </p:spTree>
    <p:extLst>
      <p:ext uri="{BB962C8B-B14F-4D97-AF65-F5344CB8AC3E}">
        <p14:creationId xmlns:p14="http://schemas.microsoft.com/office/powerpoint/2010/main" val="3224581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AQ 2019</a:t>
            </a:r>
            <a:endParaRPr lang="en-GB" dirty="0"/>
          </a:p>
        </p:txBody>
      </p:sp>
      <p:sp>
        <p:nvSpPr>
          <p:cNvPr id="3" name="Content Placeholder 2"/>
          <p:cNvSpPr>
            <a:spLocks noGrp="1"/>
          </p:cNvSpPr>
          <p:nvPr>
            <p:ph sz="half" idx="2"/>
          </p:nvPr>
        </p:nvSpPr>
        <p:spPr>
          <a:xfrm>
            <a:off x="2027584" y="2395330"/>
            <a:ext cx="4904522" cy="3507696"/>
          </a:xfrm>
        </p:spPr>
        <p:txBody>
          <a:bodyPr>
            <a:normAutofit fontScale="92500" lnSpcReduction="10000"/>
          </a:bodyPr>
          <a:lstStyle/>
          <a:p>
            <a:r>
              <a:rPr lang="en-GB" sz="2400" dirty="0">
                <a:latin typeface="Unify Serif"/>
              </a:rPr>
              <a:t>The </a:t>
            </a:r>
            <a:r>
              <a:rPr lang="en-GB" sz="2400" dirty="0" smtClean="0">
                <a:latin typeface="Unify Serif"/>
              </a:rPr>
              <a:t>US on Hamza bin Laden</a:t>
            </a:r>
          </a:p>
          <a:p>
            <a:r>
              <a:rPr lang="en-GB" sz="2400" dirty="0" smtClean="0">
                <a:latin typeface="Unify Serif"/>
              </a:rPr>
              <a:t>"</a:t>
            </a:r>
            <a:r>
              <a:rPr lang="en-GB" sz="2400" dirty="0">
                <a:latin typeface="Unify Serif"/>
              </a:rPr>
              <a:t>He has released audio and video messages on the Internet, calling on his followers to launch attacks against the United States and its Western allies, and he has threatened attacks against the United States in revenge for the May 2011 killing of his father by U.S. military forces," </a:t>
            </a:r>
            <a:endParaRPr lang="en-GB" sz="2400" dirty="0" smtClean="0">
              <a:latin typeface="Unify Serif"/>
            </a:endParaRPr>
          </a:p>
        </p:txBody>
      </p:sp>
      <p:pic>
        <p:nvPicPr>
          <p:cNvPr id="8" name="Content Placeholder 7"/>
          <p:cNvPicPr>
            <a:picLocks noGrp="1" noChangeAspect="1"/>
          </p:cNvPicPr>
          <p:nvPr>
            <p:ph sz="quarter" idx="4"/>
          </p:nvPr>
        </p:nvPicPr>
        <p:blipFill>
          <a:blip r:embed="rId2"/>
          <a:stretch>
            <a:fillRect/>
          </a:stretch>
        </p:blipFill>
        <p:spPr>
          <a:xfrm>
            <a:off x="7167563" y="2686149"/>
            <a:ext cx="4338637" cy="3073201"/>
          </a:xfrm>
          <a:prstGeom prst="rect">
            <a:avLst/>
          </a:prstGeom>
        </p:spPr>
      </p:pic>
    </p:spTree>
    <p:extLst>
      <p:ext uri="{BB962C8B-B14F-4D97-AF65-F5344CB8AC3E}">
        <p14:creationId xmlns:p14="http://schemas.microsoft.com/office/powerpoint/2010/main" val="2728189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866589" y="467139"/>
            <a:ext cx="9742315" cy="5903844"/>
          </a:xfrm>
          <a:prstGeom prst="rect">
            <a:avLst/>
          </a:prstGeom>
        </p:spPr>
      </p:pic>
    </p:spTree>
    <p:extLst>
      <p:ext uri="{BB962C8B-B14F-4D97-AF65-F5344CB8AC3E}">
        <p14:creationId xmlns:p14="http://schemas.microsoft.com/office/powerpoint/2010/main" val="16220716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Bibliography</a:t>
            </a:r>
            <a:endParaRPr lang="en-GB" dirty="0">
              <a:solidFill>
                <a:schemeClr val="tx2">
                  <a:satMod val="130000"/>
                </a:schemeClr>
              </a:solidFill>
            </a:endParaRPr>
          </a:p>
        </p:txBody>
      </p:sp>
      <p:sp>
        <p:nvSpPr>
          <p:cNvPr id="29699" name="Content Placeholder 2"/>
          <p:cNvSpPr>
            <a:spLocks noGrp="1"/>
          </p:cNvSpPr>
          <p:nvPr>
            <p:ph idx="1"/>
          </p:nvPr>
        </p:nvSpPr>
        <p:spPr/>
        <p:txBody>
          <a:bodyPr/>
          <a:lstStyle/>
          <a:p>
            <a:r>
              <a:rPr lang="en-GB" altLang="en-US" sz="1400">
                <a:hlinkClick r:id="rId2"/>
              </a:rPr>
              <a:t>http://news.bbc.co.uk/hi/english/static/in_depth/northern_ireland/2001/provisional_ira/default.stm</a:t>
            </a:r>
            <a:endParaRPr lang="en-GB" altLang="en-US" sz="1400"/>
          </a:p>
          <a:p>
            <a:pPr>
              <a:buFont typeface="Wingdings 2" panose="05020102010507070707" pitchFamily="18" charset="2"/>
              <a:buNone/>
            </a:pPr>
            <a:endParaRPr lang="en-GB" altLang="en-US" sz="1400"/>
          </a:p>
          <a:p>
            <a:r>
              <a:rPr lang="en-GB" altLang="en-US" sz="1400"/>
              <a:t>Moloney E. (2002) </a:t>
            </a:r>
            <a:r>
              <a:rPr lang="en-GB" altLang="en-US" sz="1400" i="1"/>
              <a:t>A Secret History of the IRA</a:t>
            </a:r>
            <a:r>
              <a:rPr lang="en-GB" altLang="en-US" sz="1400"/>
              <a:t>. London. Penguin.</a:t>
            </a:r>
          </a:p>
          <a:p>
            <a:endParaRPr lang="en-GB" altLang="en-US"/>
          </a:p>
        </p:txBody>
      </p:sp>
    </p:spTree>
    <p:extLst>
      <p:ext uri="{BB962C8B-B14F-4D97-AF65-F5344CB8AC3E}">
        <p14:creationId xmlns:p14="http://schemas.microsoft.com/office/powerpoint/2010/main" val="2784798216"/>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274</TotalTime>
  <Words>632</Words>
  <Application>Microsoft Office PowerPoint</Application>
  <PresentationFormat>Widescreen</PresentationFormat>
  <Paragraphs>81</Paragraphs>
  <Slides>20</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Arial</vt:lpstr>
      <vt:lpstr>Calibri</vt:lpstr>
      <vt:lpstr>Century Gothic</vt:lpstr>
      <vt:lpstr>Unify Serif</vt:lpstr>
      <vt:lpstr>Wingdings 2</vt:lpstr>
      <vt:lpstr>Wingdings 3</vt:lpstr>
      <vt:lpstr>Wisp</vt:lpstr>
      <vt:lpstr>Profile of a Terrorist Group AQ</vt:lpstr>
      <vt:lpstr>AQ 1993 - 2006</vt:lpstr>
      <vt:lpstr>Al Qaeda-Origins</vt:lpstr>
      <vt:lpstr>Al Qaeda-Origins</vt:lpstr>
      <vt:lpstr>Al Qaeda Aims Ideology and Motivations</vt:lpstr>
      <vt:lpstr>That Said…..</vt:lpstr>
      <vt:lpstr>What is Al-Qaeda?</vt:lpstr>
      <vt:lpstr>What is Al-Qaeda?</vt:lpstr>
      <vt:lpstr>Ayman al-Zawahiri</vt:lpstr>
      <vt:lpstr>Ayman al-Zawahiri</vt:lpstr>
      <vt:lpstr>Ayman al-Zawahiri</vt:lpstr>
      <vt:lpstr>Ayman al-Zawahiri</vt:lpstr>
      <vt:lpstr>Similarities - Differences</vt:lpstr>
      <vt:lpstr>PowerPoint Presentation</vt:lpstr>
      <vt:lpstr>AQ 2019</vt:lpstr>
      <vt:lpstr>PowerPoint Presentation</vt:lpstr>
      <vt:lpstr>AQ 2019</vt:lpstr>
      <vt:lpstr>AQ 2019</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Profile of a Terrorist Group AQ</dc:title>
  <dc:creator>wynne jones</dc:creator>
  <cp:lastModifiedBy>Wynne Jones (Business &amp; Management)</cp:lastModifiedBy>
  <cp:revision>10</cp:revision>
  <cp:lastPrinted>2019-03-29T13:49:17Z</cp:lastPrinted>
  <dcterms:created xsi:type="dcterms:W3CDTF">2015-02-02T15:31:41Z</dcterms:created>
  <dcterms:modified xsi:type="dcterms:W3CDTF">2019-03-29T16:04:32Z</dcterms:modified>
</cp:coreProperties>
</file>