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7" r:id="rId2"/>
    <p:sldId id="258"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37E750-A3BB-8AAE-BF4C-B9872BA5A4CC}" v="3166" dt="2022-10-28T12:57:15.174"/>
    <p1510:client id="{B6FC0D92-06E0-4090-A44D-1F7E98498AD5}" v="1284" dt="2022-10-25T15:31:21.8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10/28/2022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0052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10/28/2022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44650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485018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10/28/2022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23570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10/28/2022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69095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10/28/2022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13287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10/28/2022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56666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10/28/2022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70136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65524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21333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967028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4604867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880282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10/28/2022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414923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10/28/2022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143878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471209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9006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10/28/2022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737878177"/>
      </p:ext>
    </p:extLst>
  </p:cSld>
  <p:clrMap bg1="dk1" tx1="lt1" bg2="dk2"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7710AF-4850-E6B7-2840-C95088406892}"/>
              </a:ext>
            </a:extLst>
          </p:cNvPr>
          <p:cNvSpPr>
            <a:spLocks noGrp="1"/>
          </p:cNvSpPr>
          <p:nvPr>
            <p:ph idx="1"/>
          </p:nvPr>
        </p:nvSpPr>
        <p:spPr>
          <a:xfrm>
            <a:off x="129073" y="143094"/>
            <a:ext cx="5028871" cy="6352406"/>
          </a:xfrm>
          <a:ln>
            <a:noFill/>
          </a:ln>
        </p:spPr>
        <p:txBody>
          <a:bodyPr vert="horz" lIns="91440" tIns="45720" rIns="91440" bIns="45720" rtlCol="0" anchor="t">
            <a:normAutofit/>
          </a:bodyPr>
          <a:lstStyle/>
          <a:p>
            <a:pPr marL="0" indent="0">
              <a:buNone/>
            </a:pPr>
            <a:r>
              <a:rPr lang="en-GB" sz="1200" b="1" u="sng" dirty="0">
                <a:latin typeface="Arial"/>
                <a:cs typeface="Arial"/>
              </a:rPr>
              <a:t>Katy Jenkins                                    student number: 2218380 </a:t>
            </a:r>
            <a:r>
              <a:rPr lang="en-GB" sz="1200" dirty="0">
                <a:latin typeface="Arial"/>
                <a:cs typeface="Arial"/>
              </a:rPr>
              <a:t>  </a:t>
            </a:r>
            <a:endParaRPr lang="en-US" dirty="0">
              <a:latin typeface="Calibri" panose="020F0502020204030204"/>
              <a:cs typeface="Calibri" panose="020F0502020204030204"/>
            </a:endParaRPr>
          </a:p>
          <a:p>
            <a:pPr marL="0" indent="0">
              <a:buNone/>
            </a:pPr>
            <a:r>
              <a:rPr lang="en-GB" sz="1600" b="1" u="sng" dirty="0">
                <a:latin typeface="Arial"/>
                <a:cs typeface="Arial"/>
              </a:rPr>
              <a:t>The range of skills and personal </a:t>
            </a:r>
            <a:r>
              <a:rPr lang="en-GB" sz="1600" b="1" u="sng" dirty="0" err="1">
                <a:latin typeface="Arial"/>
                <a:cs typeface="Arial"/>
              </a:rPr>
              <a:t>qualitlies</a:t>
            </a:r>
            <a:r>
              <a:rPr lang="en-GB" sz="1600" b="1" u="sng" dirty="0">
                <a:latin typeface="Arial"/>
                <a:cs typeface="Arial"/>
              </a:rPr>
              <a:t> </a:t>
            </a:r>
            <a:endParaRPr lang="en-GB" sz="1600" b="1" u="sng">
              <a:cs typeface="Calibri"/>
            </a:endParaRPr>
          </a:p>
          <a:p>
            <a:pPr marL="0" indent="0">
              <a:buNone/>
            </a:pPr>
            <a:r>
              <a:rPr lang="en-GB" sz="1600" b="1" u="sng" dirty="0">
                <a:latin typeface="Arial"/>
                <a:cs typeface="Arial"/>
              </a:rPr>
              <a:t>that influence the development of critical thinking in education </a:t>
            </a:r>
            <a:r>
              <a:rPr lang="en-GB" sz="1200" dirty="0">
                <a:latin typeface="Arial"/>
                <a:cs typeface="Arial"/>
              </a:rPr>
              <a:t> </a:t>
            </a:r>
            <a:endParaRPr lang="en-GB" dirty="0">
              <a:latin typeface="Calibri" panose="020F0502020204030204"/>
              <a:cs typeface="Calibri" panose="020F0502020204030204"/>
            </a:endParaRPr>
          </a:p>
          <a:p>
            <a:pPr marL="0" indent="0">
              <a:buNone/>
            </a:pPr>
            <a:r>
              <a:rPr lang="en-GB" sz="1200" b="1" dirty="0">
                <a:latin typeface="Arial"/>
                <a:cs typeface="Arial"/>
              </a:rPr>
              <a:t>What is critical thinking?</a:t>
            </a:r>
            <a:endParaRPr lang="en-GB" b="1" dirty="0">
              <a:cs typeface="Calibri"/>
            </a:endParaRPr>
          </a:p>
          <a:p>
            <a:pPr marL="0" indent="0">
              <a:lnSpc>
                <a:spcPct val="100000"/>
              </a:lnSpc>
              <a:buNone/>
            </a:pPr>
            <a:r>
              <a:rPr lang="en-GB" sz="1100" dirty="0">
                <a:latin typeface="Arial"/>
                <a:cs typeface="Arial"/>
              </a:rPr>
              <a:t>University of Leeds (2022) states that first and foremost critical thinking is not about what you see and hear and instantly agreeing with it, its about formatting your own ideas and opinions With the information given to you, this is vitally important in developing your critical thinking skills. Students can decide if they agree and what they agree on, which is very important in critical thinking.</a:t>
            </a:r>
            <a:endParaRPr lang="en-GB" sz="1100" dirty="0">
              <a:cs typeface="Calibri"/>
            </a:endParaRPr>
          </a:p>
          <a:p>
            <a:pPr marL="0" indent="0">
              <a:lnSpc>
                <a:spcPct val="100000"/>
              </a:lnSpc>
              <a:buNone/>
            </a:pPr>
            <a:r>
              <a:rPr lang="en-GB" sz="1100" b="1" dirty="0">
                <a:latin typeface="Arial"/>
                <a:cs typeface="Arial"/>
              </a:rPr>
              <a:t>Time management</a:t>
            </a:r>
            <a:endParaRPr lang="en-GB" sz="1100" b="1" dirty="0">
              <a:cs typeface="Calibri" panose="020F0502020204030204"/>
            </a:endParaRPr>
          </a:p>
          <a:p>
            <a:pPr marL="0" indent="0">
              <a:lnSpc>
                <a:spcPct val="100000"/>
              </a:lnSpc>
              <a:buNone/>
            </a:pPr>
            <a:r>
              <a:rPr lang="en-GB" sz="1100" dirty="0">
                <a:latin typeface="Arial"/>
                <a:cs typeface="Arial"/>
              </a:rPr>
              <a:t>According to Cottrell (2013) the more space and time you put into working on your task or project The more likely you will do well. There are many ways and strategies on helping students with Time management such as;</a:t>
            </a:r>
          </a:p>
          <a:p>
            <a:pPr marL="171450" indent="-171450">
              <a:lnSpc>
                <a:spcPct val="100000"/>
              </a:lnSpc>
            </a:pPr>
            <a:r>
              <a:rPr lang="en-GB" sz="1100" dirty="0">
                <a:latin typeface="Arial"/>
                <a:cs typeface="Arial"/>
              </a:rPr>
              <a:t>Being systematic</a:t>
            </a:r>
          </a:p>
          <a:p>
            <a:pPr marL="171450" indent="-171450">
              <a:lnSpc>
                <a:spcPct val="100000"/>
              </a:lnSpc>
            </a:pPr>
            <a:r>
              <a:rPr lang="en-GB" sz="1100" dirty="0">
                <a:latin typeface="Arial"/>
                <a:cs typeface="Arial"/>
              </a:rPr>
              <a:t>Prioritise what needs to be done first</a:t>
            </a:r>
          </a:p>
          <a:p>
            <a:pPr marL="171450" indent="-171450">
              <a:lnSpc>
                <a:spcPct val="100000"/>
              </a:lnSpc>
            </a:pPr>
            <a:r>
              <a:rPr lang="en-GB" sz="1100" dirty="0">
                <a:latin typeface="Arial"/>
                <a:cs typeface="Arial"/>
              </a:rPr>
              <a:t>Decide and plan what you want to do with your time.</a:t>
            </a:r>
          </a:p>
          <a:p>
            <a:pPr marL="171450" indent="-171450">
              <a:lnSpc>
                <a:spcPct val="100000"/>
              </a:lnSpc>
            </a:pPr>
            <a:r>
              <a:rPr lang="en-GB" sz="1100" dirty="0">
                <a:latin typeface="Arial"/>
                <a:cs typeface="Arial"/>
              </a:rPr>
              <a:t>Finding out when your deadlines are.</a:t>
            </a:r>
          </a:p>
          <a:p>
            <a:pPr marL="0" indent="0">
              <a:lnSpc>
                <a:spcPct val="100000"/>
              </a:lnSpc>
              <a:buNone/>
            </a:pPr>
            <a:r>
              <a:rPr lang="en-GB" sz="1100" dirty="0">
                <a:latin typeface="Arial"/>
                <a:cs typeface="Arial"/>
              </a:rPr>
              <a:t>University of Sheffield (2022) indicates that having downtime along with working and planning your day is just as important. This shows you can build good habits which are very helpful towards a student in the long run. Working hard is very important for good outcomes but also knowing when to have breaks is equally important, working many hours in front of a screen is damaging and knowing when to have breaks actually impacts your work in a positive way.</a:t>
            </a:r>
          </a:p>
          <a:p>
            <a:pPr marL="0" indent="0">
              <a:lnSpc>
                <a:spcPct val="100000"/>
              </a:lnSpc>
              <a:buNone/>
            </a:pPr>
            <a:endParaRPr lang="en-GB" sz="1100" dirty="0">
              <a:latin typeface="Arial"/>
              <a:cs typeface="Arial"/>
            </a:endParaRPr>
          </a:p>
          <a:p>
            <a:pPr marL="0" indent="0">
              <a:lnSpc>
                <a:spcPct val="100000"/>
              </a:lnSpc>
              <a:buNone/>
            </a:pPr>
            <a:endParaRPr lang="en-GB" sz="1100" dirty="0">
              <a:latin typeface="Arial"/>
              <a:cs typeface="Arial"/>
            </a:endParaRPr>
          </a:p>
          <a:p>
            <a:pPr marL="0" indent="0">
              <a:lnSpc>
                <a:spcPct val="100000"/>
              </a:lnSpc>
              <a:buNone/>
            </a:pPr>
            <a:endParaRPr lang="en-GB" sz="1100" dirty="0">
              <a:latin typeface="Arial"/>
              <a:cs typeface="Arial"/>
            </a:endParaRPr>
          </a:p>
          <a:p>
            <a:pPr marL="171450" indent="-171450">
              <a:lnSpc>
                <a:spcPct val="100000"/>
              </a:lnSpc>
            </a:pPr>
            <a:endParaRPr lang="en-GB" sz="1100" dirty="0">
              <a:latin typeface="Arial"/>
              <a:cs typeface="Arial"/>
            </a:endParaRPr>
          </a:p>
          <a:p>
            <a:pPr marL="0" indent="0">
              <a:lnSpc>
                <a:spcPct val="100000"/>
              </a:lnSpc>
              <a:buNone/>
            </a:pPr>
            <a:endParaRPr lang="en-GB" sz="1100" dirty="0">
              <a:latin typeface="Arial"/>
              <a:cs typeface="Arial"/>
            </a:endParaRPr>
          </a:p>
          <a:p>
            <a:pPr marL="0" indent="0">
              <a:lnSpc>
                <a:spcPct val="100000"/>
              </a:lnSpc>
              <a:buNone/>
            </a:pPr>
            <a:endParaRPr lang="en-GB" sz="1100" b="1" dirty="0">
              <a:latin typeface="Arial"/>
              <a:cs typeface="Arial"/>
            </a:endParaRPr>
          </a:p>
          <a:p>
            <a:pPr marL="0" indent="0">
              <a:lnSpc>
                <a:spcPct val="100000"/>
              </a:lnSpc>
              <a:buNone/>
            </a:pPr>
            <a:endParaRPr lang="en-GB" sz="1100" dirty="0">
              <a:latin typeface="Arial"/>
              <a:cs typeface="Arial"/>
            </a:endParaRPr>
          </a:p>
          <a:p>
            <a:pPr marL="0" indent="0">
              <a:buNone/>
            </a:pPr>
            <a:endParaRPr lang="en-GB" sz="1200" dirty="0">
              <a:latin typeface="Arial"/>
              <a:cs typeface="Calibri" panose="020F0502020204030204"/>
            </a:endParaRPr>
          </a:p>
        </p:txBody>
      </p:sp>
      <p:sp>
        <p:nvSpPr>
          <p:cNvPr id="4" name="TextBox 3">
            <a:extLst>
              <a:ext uri="{FF2B5EF4-FFF2-40B4-BE49-F238E27FC236}">
                <a16:creationId xmlns:a16="http://schemas.microsoft.com/office/drawing/2014/main" id="{047E3ABC-96B5-9AD6-39AE-CF1966CEA7E6}"/>
              </a:ext>
            </a:extLst>
          </p:cNvPr>
          <p:cNvSpPr txBox="1"/>
          <p:nvPr/>
        </p:nvSpPr>
        <p:spPr>
          <a:xfrm>
            <a:off x="6500813" y="142875"/>
            <a:ext cx="5167311"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1100" dirty="0">
              <a:cs typeface="Calibri"/>
            </a:endParaRPr>
          </a:p>
        </p:txBody>
      </p:sp>
      <p:sp>
        <p:nvSpPr>
          <p:cNvPr id="5" name="TextBox 4">
            <a:extLst>
              <a:ext uri="{FF2B5EF4-FFF2-40B4-BE49-F238E27FC236}">
                <a16:creationId xmlns:a16="http://schemas.microsoft.com/office/drawing/2014/main" id="{687E974A-EA9B-7F0A-785E-AB227EF0AA72}"/>
              </a:ext>
            </a:extLst>
          </p:cNvPr>
          <p:cNvSpPr txBox="1"/>
          <p:nvPr/>
        </p:nvSpPr>
        <p:spPr>
          <a:xfrm>
            <a:off x="5099375" y="147076"/>
            <a:ext cx="6843292" cy="30315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latin typeface="Arial"/>
                <a:cs typeface="Arial"/>
              </a:rPr>
              <a:t>Note taking</a:t>
            </a:r>
          </a:p>
          <a:p>
            <a:r>
              <a:rPr lang="en-GB" sz="1100" dirty="0">
                <a:latin typeface="Arial"/>
                <a:cs typeface="Arial"/>
              </a:rPr>
              <a:t>According to university of derby (2022) note taking is listening and writing down in your own words what is being presented and explained to you, there are many ways to note take, such as mind maps or bullet points. Note taking is something that is used in everyday life, it is used in schools, workplace and even at home, it is an essential skill to have.</a:t>
            </a:r>
          </a:p>
          <a:p>
            <a:r>
              <a:rPr lang="en-GB" sz="1100" dirty="0">
                <a:latin typeface="Arial"/>
                <a:cs typeface="Arial"/>
              </a:rPr>
              <a:t>Furthermore, according to the open university (2022) it would mostly be useful only writing down the main points when note taking, that way you can avoid plagiarism and </a:t>
            </a:r>
            <a:r>
              <a:rPr lang="en-GB" sz="1100" dirty="0" err="1">
                <a:latin typeface="Arial"/>
                <a:cs typeface="Arial"/>
              </a:rPr>
              <a:t>copying.Moreover</a:t>
            </a:r>
            <a:r>
              <a:rPr lang="en-GB" sz="1100" dirty="0">
                <a:latin typeface="Arial"/>
                <a:cs typeface="Arial"/>
              </a:rPr>
              <a:t>, it is also very important to make Sure to keep on track and to stay focused on the subject you are writing about.</a:t>
            </a:r>
          </a:p>
          <a:p>
            <a:r>
              <a:rPr lang="en-GB" sz="1100" dirty="0">
                <a:latin typeface="Arial"/>
                <a:cs typeface="Arial"/>
              </a:rPr>
              <a:t>According to Newcastle university (2022), it is highlighted that using a variety of different tools is very helpful on when you take notes, you can take notes on paper or digitally through a computer or on your phone. You can also choose whether you would like to add colour or symbols to aid you in revising or reading over your notes, also highlighting the important words or phrases.</a:t>
            </a:r>
          </a:p>
          <a:p>
            <a:endParaRPr lang="en-GB" sz="1200" b="1" dirty="0">
              <a:latin typeface="Arial"/>
              <a:cs typeface="Arial"/>
            </a:endParaRPr>
          </a:p>
          <a:p>
            <a:endParaRPr lang="en-GB" sz="1200" b="1" dirty="0">
              <a:latin typeface="Arial"/>
              <a:cs typeface="Arial"/>
            </a:endParaRPr>
          </a:p>
          <a:p>
            <a:endParaRPr lang="en-GB" sz="1200" b="1" dirty="0">
              <a:latin typeface="Arial"/>
              <a:cs typeface="Arial"/>
            </a:endParaRPr>
          </a:p>
          <a:p>
            <a:endParaRPr lang="en-GB" sz="1100" dirty="0">
              <a:latin typeface="Arial"/>
              <a:cs typeface="Arial"/>
            </a:endParaRPr>
          </a:p>
          <a:p>
            <a:endParaRPr lang="en-GB" sz="1100" dirty="0">
              <a:latin typeface="Arial"/>
              <a:cs typeface="Arial"/>
            </a:endParaRPr>
          </a:p>
        </p:txBody>
      </p:sp>
      <p:sp>
        <p:nvSpPr>
          <p:cNvPr id="2" name="TextBox 1">
            <a:extLst>
              <a:ext uri="{FF2B5EF4-FFF2-40B4-BE49-F238E27FC236}">
                <a16:creationId xmlns:a16="http://schemas.microsoft.com/office/drawing/2014/main" id="{B48FD42A-BCB3-C612-AC7B-D270FB1368C4}"/>
              </a:ext>
            </a:extLst>
          </p:cNvPr>
          <p:cNvSpPr txBox="1"/>
          <p:nvPr/>
        </p:nvSpPr>
        <p:spPr>
          <a:xfrm>
            <a:off x="5154705" y="2319618"/>
            <a:ext cx="6745941" cy="247760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dirty="0">
                <a:latin typeface="Arial"/>
                <a:cs typeface="Calibri"/>
              </a:rPr>
              <a:t>Plagiarism</a:t>
            </a:r>
          </a:p>
          <a:p>
            <a:r>
              <a:rPr lang="en-GB" sz="1100" dirty="0">
                <a:latin typeface="Arial"/>
                <a:cs typeface="Calibri"/>
              </a:rPr>
              <a:t>University of oxford (2022) states that plagiarism is writing down or copying the words of other people and passing it off as your own work or without any acknowledgment that you did not write this work and did not produce these ideas. Plagiarism can be done on purpose or be done unintentionally, either way it is not accepted, and you would be disciplined for this offence. Different forms of plagiarism are:</a:t>
            </a:r>
          </a:p>
          <a:p>
            <a:pPr marL="171450" indent="-171450">
              <a:buFont typeface="Arial"/>
              <a:buChar char="•"/>
            </a:pPr>
            <a:r>
              <a:rPr lang="en-GB" sz="1100" dirty="0">
                <a:latin typeface="Arial"/>
                <a:cs typeface="Calibri"/>
              </a:rPr>
              <a:t>Word for word quotation without acknowledging it is not your work.</a:t>
            </a:r>
          </a:p>
          <a:p>
            <a:pPr marL="171450" indent="-171450">
              <a:buFont typeface="Arial"/>
              <a:buChar char="•"/>
            </a:pPr>
            <a:r>
              <a:rPr lang="en-GB" sz="1100" dirty="0">
                <a:latin typeface="Arial"/>
                <a:cs typeface="Calibri"/>
              </a:rPr>
              <a:t>Paraphrasing</a:t>
            </a:r>
          </a:p>
          <a:p>
            <a:pPr marL="171450" indent="-171450">
              <a:buFont typeface="Arial"/>
              <a:buChar char="•"/>
            </a:pPr>
            <a:r>
              <a:rPr lang="en-GB" sz="1100" dirty="0">
                <a:latin typeface="Arial"/>
                <a:cs typeface="Calibri"/>
              </a:rPr>
              <a:t>Collusion</a:t>
            </a:r>
          </a:p>
          <a:p>
            <a:pPr marL="171450" indent="-171450">
              <a:buFont typeface="Arial"/>
              <a:buChar char="•"/>
            </a:pPr>
            <a:r>
              <a:rPr lang="en-GB" sz="1100" dirty="0">
                <a:latin typeface="Arial"/>
                <a:cs typeface="Calibri"/>
              </a:rPr>
              <a:t>Incorrect citation</a:t>
            </a:r>
          </a:p>
          <a:p>
            <a:pPr marL="171450" indent="-171450">
              <a:buFont typeface="Arial"/>
              <a:buChar char="•"/>
            </a:pPr>
            <a:r>
              <a:rPr lang="en-GB" sz="1100" dirty="0">
                <a:latin typeface="Arial"/>
                <a:cs typeface="Calibri"/>
              </a:rPr>
              <a:t>Auto plagiarism.</a:t>
            </a:r>
          </a:p>
          <a:p>
            <a:r>
              <a:rPr lang="en-GB" sz="1100" dirty="0">
                <a:latin typeface="Arial"/>
                <a:cs typeface="Calibri"/>
              </a:rPr>
              <a:t>Plagiarism is wrong to do because of the fact that it shows that you do not understand the subject that you are researching. Furthermore, Marjon university (2022) implies that copying any work from published sources, internet webpages, and from other students are all counted as plagiarism, it is described as a lack of academic integrity.</a:t>
            </a:r>
          </a:p>
        </p:txBody>
      </p:sp>
      <p:sp>
        <p:nvSpPr>
          <p:cNvPr id="6" name="TextBox 5">
            <a:extLst>
              <a:ext uri="{FF2B5EF4-FFF2-40B4-BE49-F238E27FC236}">
                <a16:creationId xmlns:a16="http://schemas.microsoft.com/office/drawing/2014/main" id="{D5868F98-BDD3-364D-917E-608B1EA8FC4A}"/>
              </a:ext>
            </a:extLst>
          </p:cNvPr>
          <p:cNvSpPr txBox="1"/>
          <p:nvPr/>
        </p:nvSpPr>
        <p:spPr>
          <a:xfrm>
            <a:off x="5255559" y="4964206"/>
            <a:ext cx="6320117" cy="1631216"/>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dirty="0">
                <a:latin typeface="Arial"/>
                <a:cs typeface="Arial"/>
              </a:rPr>
              <a:t>Conclusion</a:t>
            </a:r>
          </a:p>
          <a:p>
            <a:r>
              <a:rPr lang="en-GB" sz="1100" dirty="0">
                <a:latin typeface="Arial"/>
                <a:cs typeface="Arial"/>
              </a:rPr>
              <a:t>In conclusion, Critical thinking is a vitally important aspect of developing and broadening your thinking skills and broadening your mind to different ideas and opinions and not just focusing on your own, this aspect is very important to establish the basics of critical thinking and to grow your skills from there. </a:t>
            </a:r>
          </a:p>
          <a:p>
            <a:r>
              <a:rPr lang="en-GB" sz="1100" dirty="0">
                <a:latin typeface="Arial"/>
                <a:cs typeface="Arial"/>
              </a:rPr>
              <a:t>According to foundation of critical thinking (2019), critical thinking is a very old idea that’s been perfected over 2,500 years, it is nothing new and it has been proven time and time again that critical thinking is an important skill to have. It is self-guided and a self-disciplined way of thinking to achieve the best fair-minded outcome of thinking.</a:t>
            </a:r>
          </a:p>
        </p:txBody>
      </p:sp>
    </p:spTree>
    <p:extLst>
      <p:ext uri="{BB962C8B-B14F-4D97-AF65-F5344CB8AC3E}">
        <p14:creationId xmlns:p14="http://schemas.microsoft.com/office/powerpoint/2010/main" val="2820321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4A986C3-B332-F80D-BFC5-283043BC90BF}"/>
              </a:ext>
            </a:extLst>
          </p:cNvPr>
          <p:cNvSpPr txBox="1"/>
          <p:nvPr/>
        </p:nvSpPr>
        <p:spPr>
          <a:xfrm>
            <a:off x="834839" y="178593"/>
            <a:ext cx="11013280"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b="1" u="sng" dirty="0">
              <a:cs typeface="Calibri"/>
            </a:endParaRPr>
          </a:p>
          <a:p>
            <a:r>
              <a:rPr lang="en-GB" sz="1200" b="1" u="sng" dirty="0">
                <a:cs typeface="Calibri"/>
              </a:rPr>
              <a:t>References</a:t>
            </a:r>
          </a:p>
          <a:p>
            <a:endParaRPr lang="en-GB" sz="1200" dirty="0">
              <a:cs typeface="Calibri"/>
            </a:endParaRPr>
          </a:p>
          <a:p>
            <a:r>
              <a:rPr lang="en-GB" sz="1200" dirty="0">
                <a:cs typeface="Calibri"/>
              </a:rPr>
              <a:t>University of Leeds (2022) </a:t>
            </a:r>
            <a:r>
              <a:rPr lang="en-GB" sz="1200" i="1" dirty="0">
                <a:cs typeface="Calibri"/>
              </a:rPr>
              <a:t>what is critical thinking?</a:t>
            </a:r>
            <a:r>
              <a:rPr lang="en-GB" sz="1200" dirty="0">
                <a:cs typeface="Calibri"/>
              </a:rPr>
              <a:t> </a:t>
            </a:r>
            <a:endParaRPr lang="en-GB" sz="1200" i="1" dirty="0">
              <a:cs typeface="Calibri"/>
            </a:endParaRPr>
          </a:p>
          <a:p>
            <a:r>
              <a:rPr lang="en-GB" sz="1200" dirty="0">
                <a:cs typeface="Calibri"/>
              </a:rPr>
              <a:t>Available at: What is critical thinking? | Critical thinking | Library | University of Leeds </a:t>
            </a:r>
            <a:endParaRPr lang="en-US" sz="1200" dirty="0"/>
          </a:p>
          <a:p>
            <a:r>
              <a:rPr lang="en-GB" sz="1200" dirty="0">
                <a:cs typeface="Calibri"/>
              </a:rPr>
              <a:t>(Accessed: 25 October 2022)</a:t>
            </a:r>
          </a:p>
          <a:p>
            <a:endParaRPr lang="en-GB" sz="1200" dirty="0">
              <a:cs typeface="Calibri"/>
            </a:endParaRPr>
          </a:p>
          <a:p>
            <a:r>
              <a:rPr lang="en-GB" sz="1200" dirty="0">
                <a:cs typeface="Calibri"/>
              </a:rPr>
              <a:t>The University of Sheffield (2022) </a:t>
            </a:r>
            <a:r>
              <a:rPr lang="en-GB" sz="1200" i="1" dirty="0">
                <a:cs typeface="Calibri"/>
              </a:rPr>
              <a:t>Time Management.</a:t>
            </a:r>
          </a:p>
          <a:p>
            <a:r>
              <a:rPr lang="en-GB" sz="1200" dirty="0">
                <a:cs typeface="Calibri"/>
              </a:rPr>
              <a:t>Available at: Time management | 301 | The University of Sheffield </a:t>
            </a:r>
            <a:endParaRPr lang="en-GB" sz="1200" dirty="0"/>
          </a:p>
          <a:p>
            <a:r>
              <a:rPr lang="en-GB" sz="1200" dirty="0">
                <a:cs typeface="Calibri"/>
              </a:rPr>
              <a:t>(Accessed: 25 October 2022)</a:t>
            </a:r>
          </a:p>
          <a:p>
            <a:endParaRPr lang="en-GB" sz="1200" dirty="0">
              <a:cs typeface="Calibri"/>
            </a:endParaRPr>
          </a:p>
          <a:p>
            <a:r>
              <a:rPr lang="en-GB" sz="1200" dirty="0">
                <a:cs typeface="Calibri"/>
              </a:rPr>
              <a:t>University of Derby (2022) </a:t>
            </a:r>
            <a:r>
              <a:rPr lang="en-GB" sz="1200" i="1" dirty="0">
                <a:cs typeface="Calibri"/>
              </a:rPr>
              <a:t>Note taking and paraphrasing – skills guide.</a:t>
            </a:r>
            <a:endParaRPr lang="en-GB" sz="1200" dirty="0">
              <a:cs typeface="Calibri"/>
            </a:endParaRPr>
          </a:p>
          <a:p>
            <a:r>
              <a:rPr lang="en-GB" sz="1200" dirty="0">
                <a:cs typeface="Calibri"/>
              </a:rPr>
              <a:t>Available at: Note Taking - Note Taking and Paraphrasing - Skills Guide - </a:t>
            </a:r>
            <a:r>
              <a:rPr lang="en-GB" sz="1200" dirty="0" err="1">
                <a:cs typeface="Calibri"/>
              </a:rPr>
              <a:t>LibGuides</a:t>
            </a:r>
            <a:r>
              <a:rPr lang="en-GB" sz="1200" dirty="0">
                <a:cs typeface="Calibri"/>
              </a:rPr>
              <a:t> at University of Derby</a:t>
            </a:r>
            <a:endParaRPr lang="en-GB" sz="1200"/>
          </a:p>
          <a:p>
            <a:r>
              <a:rPr lang="en-GB" sz="1200" dirty="0">
                <a:cs typeface="Calibri"/>
              </a:rPr>
              <a:t>(Accessed: 25 October 2022)</a:t>
            </a:r>
          </a:p>
          <a:p>
            <a:endParaRPr lang="en-GB" sz="1200" dirty="0">
              <a:cs typeface="Calibri"/>
            </a:endParaRPr>
          </a:p>
          <a:p>
            <a:r>
              <a:rPr lang="en-GB" sz="1200" dirty="0">
                <a:cs typeface="Calibri"/>
              </a:rPr>
              <a:t>University of Newcastle (2022) </a:t>
            </a:r>
            <a:r>
              <a:rPr lang="en-GB" sz="1200" i="1" dirty="0">
                <a:cs typeface="Calibri"/>
              </a:rPr>
              <a:t>Note taking strategies. </a:t>
            </a:r>
            <a:endParaRPr lang="en-GB" sz="1200" dirty="0">
              <a:cs typeface="Calibri"/>
            </a:endParaRPr>
          </a:p>
          <a:p>
            <a:r>
              <a:rPr lang="en-GB" sz="1200" dirty="0">
                <a:cs typeface="Calibri"/>
              </a:rPr>
              <a:t>Available at:  Note-taking Strategies - Academic Skills Kit - Newcastle University (ncl.ac.uk)</a:t>
            </a:r>
            <a:endParaRPr lang="en-GB" sz="1200"/>
          </a:p>
          <a:p>
            <a:r>
              <a:rPr lang="en-GB" sz="1200" dirty="0">
                <a:cs typeface="Calibri"/>
              </a:rPr>
              <a:t>(Accessed; 25 October 2022)</a:t>
            </a:r>
          </a:p>
          <a:p>
            <a:endParaRPr lang="en-GB" sz="1200" dirty="0">
              <a:cs typeface="Calibri"/>
            </a:endParaRPr>
          </a:p>
          <a:p>
            <a:r>
              <a:rPr lang="en-GB" sz="1200" dirty="0">
                <a:cs typeface="Calibri"/>
              </a:rPr>
              <a:t>University  of Marjon (2022) </a:t>
            </a:r>
            <a:r>
              <a:rPr lang="en-GB" sz="1200" i="1" dirty="0">
                <a:cs typeface="Calibri"/>
              </a:rPr>
              <a:t>Plagiarism and critical thinking</a:t>
            </a:r>
            <a:endParaRPr lang="en-GB" sz="1200" dirty="0">
              <a:cs typeface="Calibri"/>
            </a:endParaRPr>
          </a:p>
          <a:p>
            <a:r>
              <a:rPr lang="en-GB" sz="1200" dirty="0">
                <a:cs typeface="Calibri"/>
              </a:rPr>
              <a:t>Available at: Plagiarism and Critical Thinking – Student Information Handbook (marjon.ac.uk)</a:t>
            </a:r>
            <a:endParaRPr lang="en-GB" sz="1200" i="1" dirty="0">
              <a:cs typeface="Calibri"/>
            </a:endParaRPr>
          </a:p>
          <a:p>
            <a:r>
              <a:rPr lang="en-GB" sz="1200" dirty="0">
                <a:cs typeface="Calibri"/>
              </a:rPr>
              <a:t>(Accessed: 25 October 2022)</a:t>
            </a:r>
          </a:p>
          <a:p>
            <a:endParaRPr lang="en-GB" sz="1200" dirty="0">
              <a:cs typeface="Calibri"/>
            </a:endParaRPr>
          </a:p>
          <a:p>
            <a:r>
              <a:rPr lang="en-GB" sz="1200" dirty="0">
                <a:cs typeface="Calibri"/>
              </a:rPr>
              <a:t>The foundation for critical thinking (2022) </a:t>
            </a:r>
            <a:r>
              <a:rPr lang="en-GB" sz="1200" i="1" dirty="0">
                <a:cs typeface="Calibri"/>
              </a:rPr>
              <a:t>Defining critical thinking.</a:t>
            </a:r>
            <a:endParaRPr lang="en-GB" sz="1200" dirty="0">
              <a:cs typeface="Calibri"/>
            </a:endParaRPr>
          </a:p>
          <a:p>
            <a:r>
              <a:rPr lang="en-GB" sz="1200" dirty="0">
                <a:cs typeface="Calibri"/>
              </a:rPr>
              <a:t>Available at: Defining Critical Thinking</a:t>
            </a:r>
            <a:endParaRPr lang="en-GB" sz="1200" i="1" dirty="0">
              <a:cs typeface="Calibri"/>
            </a:endParaRPr>
          </a:p>
          <a:p>
            <a:r>
              <a:rPr lang="en-GB" sz="1200" dirty="0">
                <a:cs typeface="Calibri"/>
              </a:rPr>
              <a:t>(Accessed: 25 October 2022)</a:t>
            </a:r>
          </a:p>
          <a:p>
            <a:endParaRPr lang="en-GB" sz="1200" dirty="0">
              <a:cs typeface="Calibri"/>
            </a:endParaRPr>
          </a:p>
          <a:p>
            <a:r>
              <a:rPr lang="en-GB" sz="1200" dirty="0">
                <a:cs typeface="Calibri"/>
              </a:rPr>
              <a:t>Cottrell, S. (2013) </a:t>
            </a:r>
            <a:r>
              <a:rPr lang="en-GB" sz="1200" i="1" dirty="0">
                <a:cs typeface="Calibri"/>
              </a:rPr>
              <a:t>The study skills handbook.</a:t>
            </a:r>
            <a:endParaRPr lang="en-GB" sz="1200" dirty="0">
              <a:cs typeface="Calibri"/>
            </a:endParaRPr>
          </a:p>
          <a:p>
            <a:r>
              <a:rPr lang="en-GB" sz="1200" dirty="0">
                <a:cs typeface="Calibri"/>
              </a:rPr>
              <a:t>4th </a:t>
            </a:r>
            <a:r>
              <a:rPr lang="en-GB" sz="1200" dirty="0" err="1">
                <a:cs typeface="Calibri"/>
              </a:rPr>
              <a:t>edn</a:t>
            </a:r>
            <a:r>
              <a:rPr lang="en-GB" sz="1200" dirty="0">
                <a:cs typeface="Calibri"/>
              </a:rPr>
              <a:t>. Palgrave; Macmillan</a:t>
            </a:r>
            <a:endParaRPr lang="en-GB" sz="1200" i="1" dirty="0">
              <a:cs typeface="Calibri"/>
            </a:endParaRPr>
          </a:p>
          <a:p>
            <a:endParaRPr lang="en-GB" sz="1200" dirty="0">
              <a:cs typeface="Calibri"/>
            </a:endParaRPr>
          </a:p>
          <a:p>
            <a:r>
              <a:rPr lang="en-GB" sz="1200" dirty="0">
                <a:cs typeface="Calibri"/>
              </a:rPr>
              <a:t>UWTSD Harvard referencing handbook</a:t>
            </a:r>
          </a:p>
          <a:p>
            <a:endParaRPr lang="en-GB" sz="1200" dirty="0">
              <a:cs typeface="Calibri"/>
            </a:endParaRPr>
          </a:p>
          <a:p>
            <a:endParaRPr lang="en-GB" sz="1200" dirty="0">
              <a:cs typeface="Calibri"/>
            </a:endParaRPr>
          </a:p>
          <a:p>
            <a:endParaRPr lang="en-GB" sz="1200" dirty="0">
              <a:cs typeface="Calibri"/>
            </a:endParaRPr>
          </a:p>
        </p:txBody>
      </p:sp>
    </p:spTree>
    <p:extLst>
      <p:ext uri="{BB962C8B-B14F-4D97-AF65-F5344CB8AC3E}">
        <p14:creationId xmlns:p14="http://schemas.microsoft.com/office/powerpoint/2010/main" val="20264444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609</cp:revision>
  <dcterms:created xsi:type="dcterms:W3CDTF">2022-10-25T13:02:17Z</dcterms:created>
  <dcterms:modified xsi:type="dcterms:W3CDTF">2022-10-28T12:57:18Z</dcterms:modified>
</cp:coreProperties>
</file>