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2" r:id="rId7"/>
    <p:sldId id="268" r:id="rId8"/>
    <p:sldId id="261" r:id="rId9"/>
    <p:sldId id="269" r:id="rId10"/>
    <p:sldId id="271" r:id="rId11"/>
    <p:sldId id="267" r:id="rId12"/>
    <p:sldId id="264" r:id="rId13"/>
  </p:sldIdLst>
  <p:sldSz cx="12192000" cy="6858000"/>
  <p:notesSz cx="6858000" cy="9144000"/>
  <p:photoAlbum/>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688934-4B44-4C65-BC9B-DE6D31DBF427}" v="24" dt="2019-10-14T13:24:20.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750" autoAdjust="0"/>
  </p:normalViewPr>
  <p:slideViewPr>
    <p:cSldViewPr snapToGrid="0">
      <p:cViewPr varScale="1">
        <p:scale>
          <a:sx n="79" d="100"/>
          <a:sy n="79" d="100"/>
        </p:scale>
        <p:origin x="16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4E498E-7BBF-441A-A2DE-9288A84F16E7}"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9893AB5-4C13-4851-A2FE-BAD6ADCD1184}">
      <dgm:prSet custT="1"/>
      <dgm:spPr/>
      <dgm:t>
        <a:bodyPr/>
        <a:lstStyle/>
        <a:p>
          <a:pPr>
            <a:lnSpc>
              <a:spcPct val="100000"/>
            </a:lnSpc>
            <a:defRPr cap="all"/>
          </a:pPr>
          <a:r>
            <a:rPr lang="en-US" sz="1600" b="1" dirty="0"/>
            <a:t>Time management</a:t>
          </a:r>
        </a:p>
        <a:p>
          <a:pPr>
            <a:lnSpc>
              <a:spcPct val="100000"/>
            </a:lnSpc>
            <a:defRPr cap="all"/>
          </a:pPr>
          <a:r>
            <a:rPr lang="en-US" sz="1600" b="1" dirty="0"/>
            <a:t>Working to deadlines</a:t>
          </a:r>
        </a:p>
        <a:p>
          <a:pPr>
            <a:lnSpc>
              <a:spcPct val="100000"/>
            </a:lnSpc>
            <a:defRPr cap="all"/>
          </a:pPr>
          <a:r>
            <a:rPr lang="en-US" sz="1600" b="1" dirty="0"/>
            <a:t>Organisational skills </a:t>
          </a:r>
        </a:p>
      </dgm:t>
    </dgm:pt>
    <dgm:pt modelId="{E177B714-6710-4F96-8012-FDB5D78C93D0}" type="parTrans" cxnId="{62CC5102-64B8-40CD-B0B6-DC6BDCA2A408}">
      <dgm:prSet/>
      <dgm:spPr/>
      <dgm:t>
        <a:bodyPr/>
        <a:lstStyle/>
        <a:p>
          <a:endParaRPr lang="en-US"/>
        </a:p>
      </dgm:t>
    </dgm:pt>
    <dgm:pt modelId="{76DD39EF-3A2A-4FB0-B2AE-04459BDD4A17}" type="sibTrans" cxnId="{62CC5102-64B8-40CD-B0B6-DC6BDCA2A408}">
      <dgm:prSet/>
      <dgm:spPr/>
      <dgm:t>
        <a:bodyPr/>
        <a:lstStyle/>
        <a:p>
          <a:endParaRPr lang="en-US"/>
        </a:p>
      </dgm:t>
    </dgm:pt>
    <dgm:pt modelId="{7D2567F1-C931-4B97-BE53-A80A3D4224B8}">
      <dgm:prSet/>
      <dgm:spPr/>
      <dgm:t>
        <a:bodyPr/>
        <a:lstStyle/>
        <a:p>
          <a:endParaRPr lang="en-US"/>
        </a:p>
      </dgm:t>
    </dgm:pt>
    <dgm:pt modelId="{DB6109B1-243A-42F7-BB10-838C9159535D}" type="parTrans" cxnId="{B87D67AE-15B9-4205-9EA9-CBCECF533777}">
      <dgm:prSet/>
      <dgm:spPr/>
      <dgm:t>
        <a:bodyPr/>
        <a:lstStyle/>
        <a:p>
          <a:endParaRPr lang="en-US"/>
        </a:p>
      </dgm:t>
    </dgm:pt>
    <dgm:pt modelId="{B7D837DF-BDFA-4BF1-9DAF-4BA1D53DA851}" type="sibTrans" cxnId="{B87D67AE-15B9-4205-9EA9-CBCECF533777}">
      <dgm:prSet/>
      <dgm:spPr/>
      <dgm:t>
        <a:bodyPr/>
        <a:lstStyle/>
        <a:p>
          <a:endParaRPr lang="en-US"/>
        </a:p>
      </dgm:t>
    </dgm:pt>
    <dgm:pt modelId="{E5461A79-7A61-45C4-BCBF-9D07E6FCFE45}">
      <dgm:prSet custT="1"/>
      <dgm:spPr/>
      <dgm:t>
        <a:bodyPr/>
        <a:lstStyle/>
        <a:p>
          <a:pPr>
            <a:lnSpc>
              <a:spcPct val="100000"/>
            </a:lnSpc>
            <a:defRPr cap="all"/>
          </a:pPr>
          <a:r>
            <a:rPr lang="en-US" sz="1600" b="1" dirty="0"/>
            <a:t>Listening skills</a:t>
          </a:r>
        </a:p>
        <a:p>
          <a:pPr>
            <a:lnSpc>
              <a:spcPct val="100000"/>
            </a:lnSpc>
            <a:defRPr cap="all"/>
          </a:pPr>
          <a:r>
            <a:rPr lang="en-US" sz="1600" b="1" dirty="0"/>
            <a:t>Communication</a:t>
          </a:r>
        </a:p>
        <a:p>
          <a:pPr>
            <a:lnSpc>
              <a:spcPct val="100000"/>
            </a:lnSpc>
            <a:defRPr cap="all"/>
          </a:pPr>
          <a:r>
            <a:rPr lang="en-US" sz="1600" b="1" dirty="0"/>
            <a:t>Research skills</a:t>
          </a:r>
        </a:p>
      </dgm:t>
    </dgm:pt>
    <dgm:pt modelId="{5FDCC3B2-556D-437A-BB95-F6A51D9985CA}" type="parTrans" cxnId="{57051503-108D-4D0E-957B-A5AB19B06CA5}">
      <dgm:prSet/>
      <dgm:spPr/>
      <dgm:t>
        <a:bodyPr/>
        <a:lstStyle/>
        <a:p>
          <a:endParaRPr lang="en-US"/>
        </a:p>
      </dgm:t>
    </dgm:pt>
    <dgm:pt modelId="{7869A1E5-3D17-4BBE-869F-CD51E01140ED}" type="sibTrans" cxnId="{57051503-108D-4D0E-957B-A5AB19B06CA5}">
      <dgm:prSet/>
      <dgm:spPr/>
      <dgm:t>
        <a:bodyPr/>
        <a:lstStyle/>
        <a:p>
          <a:endParaRPr lang="en-US"/>
        </a:p>
      </dgm:t>
    </dgm:pt>
    <dgm:pt modelId="{D92C07EF-5CF1-4852-AC6D-E5D0B1A4F8B4}">
      <dgm:prSet custT="1"/>
      <dgm:spPr/>
      <dgm:t>
        <a:bodyPr/>
        <a:lstStyle/>
        <a:p>
          <a:pPr>
            <a:lnSpc>
              <a:spcPct val="100000"/>
            </a:lnSpc>
            <a:defRPr cap="all"/>
          </a:pPr>
          <a:r>
            <a:rPr lang="en-US" sz="1600" b="1" dirty="0"/>
            <a:t>Team work</a:t>
          </a:r>
        </a:p>
        <a:p>
          <a:pPr>
            <a:lnSpc>
              <a:spcPct val="100000"/>
            </a:lnSpc>
            <a:defRPr cap="all"/>
          </a:pPr>
          <a:r>
            <a:rPr lang="en-US" sz="1600" b="1" dirty="0"/>
            <a:t>Management</a:t>
          </a:r>
        </a:p>
        <a:p>
          <a:pPr>
            <a:lnSpc>
              <a:spcPct val="100000"/>
            </a:lnSpc>
            <a:defRPr cap="all"/>
          </a:pPr>
          <a:r>
            <a:rPr lang="en-US" sz="1600" b="1" dirty="0"/>
            <a:t>Data tracking</a:t>
          </a:r>
        </a:p>
        <a:p>
          <a:pPr>
            <a:lnSpc>
              <a:spcPct val="100000"/>
            </a:lnSpc>
            <a:defRPr cap="all"/>
          </a:pPr>
          <a:endParaRPr lang="en-US" sz="1600" b="1" dirty="0"/>
        </a:p>
        <a:p>
          <a:endParaRPr lang="en-US" sz="1100" dirty="0"/>
        </a:p>
      </dgm:t>
    </dgm:pt>
    <dgm:pt modelId="{FFD66790-3F91-42B3-8DDC-0E189052C236}" type="parTrans" cxnId="{3CAFFDA9-37BD-4BF6-AE57-279B5D980E67}">
      <dgm:prSet/>
      <dgm:spPr/>
      <dgm:t>
        <a:bodyPr/>
        <a:lstStyle/>
        <a:p>
          <a:endParaRPr lang="en-US"/>
        </a:p>
      </dgm:t>
    </dgm:pt>
    <dgm:pt modelId="{D39785DA-75A5-47F6-9840-DC3928F25E0E}" type="sibTrans" cxnId="{3CAFFDA9-37BD-4BF6-AE57-279B5D980E67}">
      <dgm:prSet/>
      <dgm:spPr/>
      <dgm:t>
        <a:bodyPr/>
        <a:lstStyle/>
        <a:p>
          <a:endParaRPr lang="en-US"/>
        </a:p>
      </dgm:t>
    </dgm:pt>
    <dgm:pt modelId="{C29244CC-AB5C-475B-9F47-6DF809F47DA3}" type="pres">
      <dgm:prSet presAssocID="{C64E498E-7BBF-441A-A2DE-9288A84F16E7}" presName="root" presStyleCnt="0">
        <dgm:presLayoutVars>
          <dgm:dir/>
          <dgm:resizeHandles val="exact"/>
        </dgm:presLayoutVars>
      </dgm:prSet>
      <dgm:spPr/>
    </dgm:pt>
    <dgm:pt modelId="{A37C437A-B223-4032-954F-29030B452DB5}" type="pres">
      <dgm:prSet presAssocID="{99893AB5-4C13-4851-A2FE-BAD6ADCD1184}" presName="compNode" presStyleCnt="0"/>
      <dgm:spPr/>
    </dgm:pt>
    <dgm:pt modelId="{BD4F9705-A9A5-4B1E-B1CA-4750B23EA34D}" type="pres">
      <dgm:prSet presAssocID="{99893AB5-4C13-4851-A2FE-BAD6ADCD1184}" presName="iconBgRect" presStyleLbl="bgShp" presStyleIdx="0" presStyleCnt="3"/>
      <dgm:spPr/>
    </dgm:pt>
    <dgm:pt modelId="{64B550E3-B9CA-4E9A-A61D-8A74FD9D0D1B}" type="pres">
      <dgm:prSet presAssocID="{99893AB5-4C13-4851-A2FE-BAD6ADCD118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D58F84B2-BE81-4B72-92E9-135C059CD850}" type="pres">
      <dgm:prSet presAssocID="{99893AB5-4C13-4851-A2FE-BAD6ADCD1184}" presName="spaceRect" presStyleCnt="0"/>
      <dgm:spPr/>
    </dgm:pt>
    <dgm:pt modelId="{30E95597-2B7D-455A-B33B-1DDCA9405E6F}" type="pres">
      <dgm:prSet presAssocID="{99893AB5-4C13-4851-A2FE-BAD6ADCD1184}" presName="textRect" presStyleLbl="revTx" presStyleIdx="0" presStyleCnt="3" custScaleY="55639">
        <dgm:presLayoutVars>
          <dgm:chMax val="1"/>
          <dgm:chPref val="1"/>
        </dgm:presLayoutVars>
      </dgm:prSet>
      <dgm:spPr/>
    </dgm:pt>
    <dgm:pt modelId="{7C21C92A-24D0-4082-BED6-B05EA5C1E998}" type="pres">
      <dgm:prSet presAssocID="{76DD39EF-3A2A-4FB0-B2AE-04459BDD4A17}" presName="sibTrans" presStyleCnt="0"/>
      <dgm:spPr/>
    </dgm:pt>
    <dgm:pt modelId="{5FC590CA-8FE0-48E9-ACFA-5F0B156D60D3}" type="pres">
      <dgm:prSet presAssocID="{E5461A79-7A61-45C4-BCBF-9D07E6FCFE45}" presName="compNode" presStyleCnt="0"/>
      <dgm:spPr/>
    </dgm:pt>
    <dgm:pt modelId="{E68D5399-F4C9-4693-8F16-0DA7F6C03DCE}" type="pres">
      <dgm:prSet presAssocID="{E5461A79-7A61-45C4-BCBF-9D07E6FCFE45}" presName="iconBgRect" presStyleLbl="bgShp" presStyleIdx="1" presStyleCnt="3"/>
      <dgm:spPr/>
    </dgm:pt>
    <dgm:pt modelId="{E33FA082-4597-4887-AF94-DC7A793D1B72}" type="pres">
      <dgm:prSet presAssocID="{E5461A79-7A61-45C4-BCBF-9D07E6FCFE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E8862925-C939-4463-B70B-CE067939F595}" type="pres">
      <dgm:prSet presAssocID="{E5461A79-7A61-45C4-BCBF-9D07E6FCFE45}" presName="spaceRect" presStyleCnt="0"/>
      <dgm:spPr/>
    </dgm:pt>
    <dgm:pt modelId="{60BCF011-0E8B-4247-8624-7DE6A904854D}" type="pres">
      <dgm:prSet presAssocID="{E5461A79-7A61-45C4-BCBF-9D07E6FCFE45}" presName="textRect" presStyleLbl="revTx" presStyleIdx="1" presStyleCnt="3">
        <dgm:presLayoutVars>
          <dgm:chMax val="1"/>
          <dgm:chPref val="1"/>
        </dgm:presLayoutVars>
      </dgm:prSet>
      <dgm:spPr/>
    </dgm:pt>
    <dgm:pt modelId="{EDE2A085-8F1B-4CEA-9C1C-AD8A641EA210}" type="pres">
      <dgm:prSet presAssocID="{7869A1E5-3D17-4BBE-869F-CD51E01140ED}" presName="sibTrans" presStyleCnt="0"/>
      <dgm:spPr/>
    </dgm:pt>
    <dgm:pt modelId="{58B71746-CCDC-486F-BE7E-EC49C51365D0}" type="pres">
      <dgm:prSet presAssocID="{D92C07EF-5CF1-4852-AC6D-E5D0B1A4F8B4}" presName="compNode" presStyleCnt="0"/>
      <dgm:spPr/>
    </dgm:pt>
    <dgm:pt modelId="{BCAD84CB-3F04-4ED8-BFF0-E48063866B91}" type="pres">
      <dgm:prSet presAssocID="{D92C07EF-5CF1-4852-AC6D-E5D0B1A4F8B4}" presName="iconBgRect" presStyleLbl="bgShp" presStyleIdx="2" presStyleCnt="3"/>
      <dgm:spPr/>
    </dgm:pt>
    <dgm:pt modelId="{DA424764-E9E6-4436-874E-0E13E346EEB8}" type="pres">
      <dgm:prSet presAssocID="{D92C07EF-5CF1-4852-AC6D-E5D0B1A4F8B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6FB5DAAE-138E-41DC-AF9D-3FD256A8D6FD}" type="pres">
      <dgm:prSet presAssocID="{D92C07EF-5CF1-4852-AC6D-E5D0B1A4F8B4}" presName="spaceRect" presStyleCnt="0"/>
      <dgm:spPr/>
    </dgm:pt>
    <dgm:pt modelId="{2D72A7E2-B8D7-40FF-B1EB-9ABB1A4E93C3}" type="pres">
      <dgm:prSet presAssocID="{D92C07EF-5CF1-4852-AC6D-E5D0B1A4F8B4}" presName="textRect" presStyleLbl="revTx" presStyleIdx="2" presStyleCnt="3">
        <dgm:presLayoutVars>
          <dgm:chMax val="1"/>
          <dgm:chPref val="1"/>
        </dgm:presLayoutVars>
      </dgm:prSet>
      <dgm:spPr/>
    </dgm:pt>
  </dgm:ptLst>
  <dgm:cxnLst>
    <dgm:cxn modelId="{62CC5102-64B8-40CD-B0B6-DC6BDCA2A408}" srcId="{C64E498E-7BBF-441A-A2DE-9288A84F16E7}" destId="{99893AB5-4C13-4851-A2FE-BAD6ADCD1184}" srcOrd="0" destOrd="0" parTransId="{E177B714-6710-4F96-8012-FDB5D78C93D0}" sibTransId="{76DD39EF-3A2A-4FB0-B2AE-04459BDD4A17}"/>
    <dgm:cxn modelId="{57051503-108D-4D0E-957B-A5AB19B06CA5}" srcId="{C64E498E-7BBF-441A-A2DE-9288A84F16E7}" destId="{E5461A79-7A61-45C4-BCBF-9D07E6FCFE45}" srcOrd="1" destOrd="0" parTransId="{5FDCC3B2-556D-437A-BB95-F6A51D9985CA}" sibTransId="{7869A1E5-3D17-4BBE-869F-CD51E01140ED}"/>
    <dgm:cxn modelId="{924CF567-0AA7-4A06-9611-FB880842995E}" type="presOf" srcId="{C64E498E-7BBF-441A-A2DE-9288A84F16E7}" destId="{C29244CC-AB5C-475B-9F47-6DF809F47DA3}" srcOrd="0" destOrd="0" presId="urn:microsoft.com/office/officeart/2018/5/layout/IconCircleLabelList"/>
    <dgm:cxn modelId="{C1D88393-F9EA-4EC9-B593-7581B8D9F60F}" type="presOf" srcId="{E5461A79-7A61-45C4-BCBF-9D07E6FCFE45}" destId="{60BCF011-0E8B-4247-8624-7DE6A904854D}" srcOrd="0" destOrd="0" presId="urn:microsoft.com/office/officeart/2018/5/layout/IconCircleLabelList"/>
    <dgm:cxn modelId="{3CAFFDA9-37BD-4BF6-AE57-279B5D980E67}" srcId="{C64E498E-7BBF-441A-A2DE-9288A84F16E7}" destId="{D92C07EF-5CF1-4852-AC6D-E5D0B1A4F8B4}" srcOrd="2" destOrd="0" parTransId="{FFD66790-3F91-42B3-8DDC-0E189052C236}" sibTransId="{D39785DA-75A5-47F6-9840-DC3928F25E0E}"/>
    <dgm:cxn modelId="{B87D67AE-15B9-4205-9EA9-CBCECF533777}" srcId="{99893AB5-4C13-4851-A2FE-BAD6ADCD1184}" destId="{7D2567F1-C931-4B97-BE53-A80A3D4224B8}" srcOrd="0" destOrd="0" parTransId="{DB6109B1-243A-42F7-BB10-838C9159535D}" sibTransId="{B7D837DF-BDFA-4BF1-9DAF-4BA1D53DA851}"/>
    <dgm:cxn modelId="{DA0FF3D5-FA53-40D5-9670-5751E5CC6307}" type="presOf" srcId="{99893AB5-4C13-4851-A2FE-BAD6ADCD1184}" destId="{30E95597-2B7D-455A-B33B-1DDCA9405E6F}" srcOrd="0" destOrd="0" presId="urn:microsoft.com/office/officeart/2018/5/layout/IconCircleLabelList"/>
    <dgm:cxn modelId="{FC48D9E6-C42F-4512-8BD5-210FC77B4543}" type="presOf" srcId="{D92C07EF-5CF1-4852-AC6D-E5D0B1A4F8B4}" destId="{2D72A7E2-B8D7-40FF-B1EB-9ABB1A4E93C3}" srcOrd="0" destOrd="0" presId="urn:microsoft.com/office/officeart/2018/5/layout/IconCircleLabelList"/>
    <dgm:cxn modelId="{A6D46AEC-8194-4659-BCD1-AF42E0C846A6}" type="presParOf" srcId="{C29244CC-AB5C-475B-9F47-6DF809F47DA3}" destId="{A37C437A-B223-4032-954F-29030B452DB5}" srcOrd="0" destOrd="0" presId="urn:microsoft.com/office/officeart/2018/5/layout/IconCircleLabelList"/>
    <dgm:cxn modelId="{AC1AAE0A-354B-4394-83E8-BC1474452D33}" type="presParOf" srcId="{A37C437A-B223-4032-954F-29030B452DB5}" destId="{BD4F9705-A9A5-4B1E-B1CA-4750B23EA34D}" srcOrd="0" destOrd="0" presId="urn:microsoft.com/office/officeart/2018/5/layout/IconCircleLabelList"/>
    <dgm:cxn modelId="{797408E8-FBBE-48B6-8D24-409CFF9C2BDE}" type="presParOf" srcId="{A37C437A-B223-4032-954F-29030B452DB5}" destId="{64B550E3-B9CA-4E9A-A61D-8A74FD9D0D1B}" srcOrd="1" destOrd="0" presId="urn:microsoft.com/office/officeart/2018/5/layout/IconCircleLabelList"/>
    <dgm:cxn modelId="{E13A551F-C0F2-44EC-8C12-8A2A6E6A77F1}" type="presParOf" srcId="{A37C437A-B223-4032-954F-29030B452DB5}" destId="{D58F84B2-BE81-4B72-92E9-135C059CD850}" srcOrd="2" destOrd="0" presId="urn:microsoft.com/office/officeart/2018/5/layout/IconCircleLabelList"/>
    <dgm:cxn modelId="{7D8A0C31-87E4-4468-A40B-E92A8DBF65F4}" type="presParOf" srcId="{A37C437A-B223-4032-954F-29030B452DB5}" destId="{30E95597-2B7D-455A-B33B-1DDCA9405E6F}" srcOrd="3" destOrd="0" presId="urn:microsoft.com/office/officeart/2018/5/layout/IconCircleLabelList"/>
    <dgm:cxn modelId="{3CBAD636-3EB3-4F6C-BD06-705DD1B3D5C3}" type="presParOf" srcId="{C29244CC-AB5C-475B-9F47-6DF809F47DA3}" destId="{7C21C92A-24D0-4082-BED6-B05EA5C1E998}" srcOrd="1" destOrd="0" presId="urn:microsoft.com/office/officeart/2018/5/layout/IconCircleLabelList"/>
    <dgm:cxn modelId="{9CA55649-8E82-4FE8-958D-D63BD3E1CB3F}" type="presParOf" srcId="{C29244CC-AB5C-475B-9F47-6DF809F47DA3}" destId="{5FC590CA-8FE0-48E9-ACFA-5F0B156D60D3}" srcOrd="2" destOrd="0" presId="urn:microsoft.com/office/officeart/2018/5/layout/IconCircleLabelList"/>
    <dgm:cxn modelId="{0C75BD1C-1F34-4F82-87B3-A8E35471EC5E}" type="presParOf" srcId="{5FC590CA-8FE0-48E9-ACFA-5F0B156D60D3}" destId="{E68D5399-F4C9-4693-8F16-0DA7F6C03DCE}" srcOrd="0" destOrd="0" presId="urn:microsoft.com/office/officeart/2018/5/layout/IconCircleLabelList"/>
    <dgm:cxn modelId="{78490020-C7DA-48C2-8164-173A307B9FF2}" type="presParOf" srcId="{5FC590CA-8FE0-48E9-ACFA-5F0B156D60D3}" destId="{E33FA082-4597-4887-AF94-DC7A793D1B72}" srcOrd="1" destOrd="0" presId="urn:microsoft.com/office/officeart/2018/5/layout/IconCircleLabelList"/>
    <dgm:cxn modelId="{3B0527CC-852E-4685-BF44-E27FF7AC352C}" type="presParOf" srcId="{5FC590CA-8FE0-48E9-ACFA-5F0B156D60D3}" destId="{E8862925-C939-4463-B70B-CE067939F595}" srcOrd="2" destOrd="0" presId="urn:microsoft.com/office/officeart/2018/5/layout/IconCircleLabelList"/>
    <dgm:cxn modelId="{CEB48851-E8EB-47E1-B050-6ECC3AB21E72}" type="presParOf" srcId="{5FC590CA-8FE0-48E9-ACFA-5F0B156D60D3}" destId="{60BCF011-0E8B-4247-8624-7DE6A904854D}" srcOrd="3" destOrd="0" presId="urn:microsoft.com/office/officeart/2018/5/layout/IconCircleLabelList"/>
    <dgm:cxn modelId="{78731DF7-5D15-46EE-AB15-E823E0684B89}" type="presParOf" srcId="{C29244CC-AB5C-475B-9F47-6DF809F47DA3}" destId="{EDE2A085-8F1B-4CEA-9C1C-AD8A641EA210}" srcOrd="3" destOrd="0" presId="urn:microsoft.com/office/officeart/2018/5/layout/IconCircleLabelList"/>
    <dgm:cxn modelId="{CAC77CD3-0B20-46F0-801C-81E00ABE5310}" type="presParOf" srcId="{C29244CC-AB5C-475B-9F47-6DF809F47DA3}" destId="{58B71746-CCDC-486F-BE7E-EC49C51365D0}" srcOrd="4" destOrd="0" presId="urn:microsoft.com/office/officeart/2018/5/layout/IconCircleLabelList"/>
    <dgm:cxn modelId="{FE43113A-D490-402B-9C04-F355D4BD4D6A}" type="presParOf" srcId="{58B71746-CCDC-486F-BE7E-EC49C51365D0}" destId="{BCAD84CB-3F04-4ED8-BFF0-E48063866B91}" srcOrd="0" destOrd="0" presId="urn:microsoft.com/office/officeart/2018/5/layout/IconCircleLabelList"/>
    <dgm:cxn modelId="{2DE00AF8-501F-458A-8D71-E0EDA7198C59}" type="presParOf" srcId="{58B71746-CCDC-486F-BE7E-EC49C51365D0}" destId="{DA424764-E9E6-4436-874E-0E13E346EEB8}" srcOrd="1" destOrd="0" presId="urn:microsoft.com/office/officeart/2018/5/layout/IconCircleLabelList"/>
    <dgm:cxn modelId="{F8E1CDD9-6484-4F24-8B34-F3F27A78AC35}" type="presParOf" srcId="{58B71746-CCDC-486F-BE7E-EC49C51365D0}" destId="{6FB5DAAE-138E-41DC-AF9D-3FD256A8D6FD}" srcOrd="2" destOrd="0" presId="urn:microsoft.com/office/officeart/2018/5/layout/IconCircleLabelList"/>
    <dgm:cxn modelId="{43AE9EF1-E046-4287-BCE4-385F6FC86CFC}" type="presParOf" srcId="{58B71746-CCDC-486F-BE7E-EC49C51365D0}" destId="{2D72A7E2-B8D7-40FF-B1EB-9ABB1A4E93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09C736-8609-4544-806C-F11510BC1AF5}" type="doc">
      <dgm:prSet loTypeId="urn:microsoft.com/office/officeart/2005/8/layout/arrow5" loCatId="relationship" qsTypeId="urn:microsoft.com/office/officeart/2005/8/quickstyle/simple1" qsCatId="simple" csTypeId="urn:microsoft.com/office/officeart/2005/8/colors/accent0_3" csCatId="mainScheme" phldr="1"/>
      <dgm:spPr/>
      <dgm:t>
        <a:bodyPr/>
        <a:lstStyle/>
        <a:p>
          <a:endParaRPr lang="en-US"/>
        </a:p>
      </dgm:t>
    </dgm:pt>
    <dgm:pt modelId="{B79F7AAF-E7F1-4E5D-B050-1706B5A14B6B}">
      <dgm:prSet/>
      <dgm:spPr/>
      <dgm:t>
        <a:bodyPr/>
        <a:lstStyle/>
        <a:p>
          <a:r>
            <a:rPr lang="en-GB" b="1" dirty="0"/>
            <a:t>Star Technique</a:t>
          </a:r>
          <a:endParaRPr lang="en-US" dirty="0"/>
        </a:p>
      </dgm:t>
    </dgm:pt>
    <dgm:pt modelId="{C721C26D-A5AF-40F2-82FD-66B77B3CF9B7}" type="parTrans" cxnId="{5A96F196-C4D9-4914-BC51-51519A311047}">
      <dgm:prSet/>
      <dgm:spPr/>
      <dgm:t>
        <a:bodyPr/>
        <a:lstStyle/>
        <a:p>
          <a:endParaRPr lang="en-US"/>
        </a:p>
      </dgm:t>
    </dgm:pt>
    <dgm:pt modelId="{3C18B5BD-5626-44F9-AD40-A319E280B4E0}" type="sibTrans" cxnId="{5A96F196-C4D9-4914-BC51-51519A311047}">
      <dgm:prSet/>
      <dgm:spPr/>
      <dgm:t>
        <a:bodyPr/>
        <a:lstStyle/>
        <a:p>
          <a:endParaRPr lang="en-US"/>
        </a:p>
      </dgm:t>
    </dgm:pt>
    <dgm:pt modelId="{1E0C1AB5-38F7-4401-9937-EC2B412A1EAA}">
      <dgm:prSet/>
      <dgm:spPr/>
      <dgm:t>
        <a:bodyPr/>
        <a:lstStyle/>
        <a:p>
          <a:r>
            <a:rPr lang="en-GB" b="1" dirty="0"/>
            <a:t>Situation</a:t>
          </a:r>
          <a:r>
            <a:rPr lang="en-GB" dirty="0"/>
            <a:t> – Order forms were not being filed, no form of traceability, searching for a form took unnecessary time, resulting in wasted productivity</a:t>
          </a:r>
          <a:endParaRPr lang="en-US" dirty="0"/>
        </a:p>
      </dgm:t>
    </dgm:pt>
    <dgm:pt modelId="{83BCD0E3-7E66-42AA-A6F1-063F04EFC73D}" type="parTrans" cxnId="{2DD680DE-EB86-4DE0-8640-2C0E7F90101E}">
      <dgm:prSet/>
      <dgm:spPr/>
      <dgm:t>
        <a:bodyPr/>
        <a:lstStyle/>
        <a:p>
          <a:endParaRPr lang="en-US"/>
        </a:p>
      </dgm:t>
    </dgm:pt>
    <dgm:pt modelId="{3A30FA72-D1D7-4592-9668-67C66A9CC191}" type="sibTrans" cxnId="{2DD680DE-EB86-4DE0-8640-2C0E7F90101E}">
      <dgm:prSet/>
      <dgm:spPr/>
      <dgm:t>
        <a:bodyPr/>
        <a:lstStyle/>
        <a:p>
          <a:endParaRPr lang="en-US"/>
        </a:p>
      </dgm:t>
    </dgm:pt>
    <dgm:pt modelId="{EDB8DE8D-5E98-4C14-937C-0F19781FF317}">
      <dgm:prSet/>
      <dgm:spPr/>
      <dgm:t>
        <a:bodyPr/>
        <a:lstStyle/>
        <a:p>
          <a:r>
            <a:rPr lang="en-GB" b="1"/>
            <a:t>Task</a:t>
          </a:r>
          <a:r>
            <a:rPr lang="en-GB"/>
            <a:t> –The task was to  put an effective filing system in place</a:t>
          </a:r>
          <a:endParaRPr lang="en-US"/>
        </a:p>
      </dgm:t>
    </dgm:pt>
    <dgm:pt modelId="{4A9BFB80-865D-4C86-A351-68198FCD813C}" type="parTrans" cxnId="{D35650FD-8A2A-4159-82A6-87AD4A8E7FAA}">
      <dgm:prSet/>
      <dgm:spPr/>
      <dgm:t>
        <a:bodyPr/>
        <a:lstStyle/>
        <a:p>
          <a:endParaRPr lang="en-US"/>
        </a:p>
      </dgm:t>
    </dgm:pt>
    <dgm:pt modelId="{8039B93C-27B2-468A-8577-617F15127F6C}" type="sibTrans" cxnId="{D35650FD-8A2A-4159-82A6-87AD4A8E7FAA}">
      <dgm:prSet/>
      <dgm:spPr/>
      <dgm:t>
        <a:bodyPr/>
        <a:lstStyle/>
        <a:p>
          <a:endParaRPr lang="en-US"/>
        </a:p>
      </dgm:t>
    </dgm:pt>
    <dgm:pt modelId="{A1BB5F82-4704-4C0C-8047-99D98D7FDF9D}">
      <dgm:prSet/>
      <dgm:spPr/>
      <dgm:t>
        <a:bodyPr/>
        <a:lstStyle/>
        <a:p>
          <a:r>
            <a:rPr lang="en-GB" b="1"/>
            <a:t>Action</a:t>
          </a:r>
          <a:r>
            <a:rPr lang="en-GB"/>
            <a:t> –  I ordered filing cabinets, shelves and box files and devised a filing system. Arranging by county, numerically and in chronological order</a:t>
          </a:r>
          <a:endParaRPr lang="en-US"/>
        </a:p>
      </dgm:t>
    </dgm:pt>
    <dgm:pt modelId="{78791213-061C-4387-8089-352D45A79C7B}" type="parTrans" cxnId="{6E51D5A4-1F96-4ACF-A990-6CFE044AEEA0}">
      <dgm:prSet/>
      <dgm:spPr/>
      <dgm:t>
        <a:bodyPr/>
        <a:lstStyle/>
        <a:p>
          <a:endParaRPr lang="en-US"/>
        </a:p>
      </dgm:t>
    </dgm:pt>
    <dgm:pt modelId="{7D01FFE8-44EB-4AC9-B96A-021379353580}" type="sibTrans" cxnId="{6E51D5A4-1F96-4ACF-A990-6CFE044AEEA0}">
      <dgm:prSet/>
      <dgm:spPr/>
      <dgm:t>
        <a:bodyPr/>
        <a:lstStyle/>
        <a:p>
          <a:endParaRPr lang="en-US"/>
        </a:p>
      </dgm:t>
    </dgm:pt>
    <dgm:pt modelId="{1D980584-30D1-4DBB-BD2F-C72F9141B130}">
      <dgm:prSet/>
      <dgm:spPr/>
      <dgm:t>
        <a:bodyPr/>
        <a:lstStyle/>
        <a:p>
          <a:r>
            <a:rPr lang="en-GB" b="1"/>
            <a:t>Result</a:t>
          </a:r>
          <a:r>
            <a:rPr lang="en-GB"/>
            <a:t> – Traceability became easily accessible for auditors, credit control and customer queries</a:t>
          </a:r>
          <a:endParaRPr lang="en-US"/>
        </a:p>
      </dgm:t>
    </dgm:pt>
    <dgm:pt modelId="{382FA1AB-CD3F-46B9-8F16-269A8004A6EC}" type="parTrans" cxnId="{0108C95C-6EB6-4D47-A201-902D723E1ACB}">
      <dgm:prSet/>
      <dgm:spPr/>
      <dgm:t>
        <a:bodyPr/>
        <a:lstStyle/>
        <a:p>
          <a:endParaRPr lang="en-US"/>
        </a:p>
      </dgm:t>
    </dgm:pt>
    <dgm:pt modelId="{11ADB083-DA04-4BB6-AB45-FC4E1CA162AC}" type="sibTrans" cxnId="{0108C95C-6EB6-4D47-A201-902D723E1ACB}">
      <dgm:prSet/>
      <dgm:spPr/>
      <dgm:t>
        <a:bodyPr/>
        <a:lstStyle/>
        <a:p>
          <a:endParaRPr lang="en-US"/>
        </a:p>
      </dgm:t>
    </dgm:pt>
    <dgm:pt modelId="{EC814CF1-2150-46AE-8F8B-5BF4AD6C152F}" type="pres">
      <dgm:prSet presAssocID="{CE09C736-8609-4544-806C-F11510BC1AF5}" presName="diagram" presStyleCnt="0">
        <dgm:presLayoutVars>
          <dgm:dir/>
          <dgm:resizeHandles val="exact"/>
        </dgm:presLayoutVars>
      </dgm:prSet>
      <dgm:spPr/>
    </dgm:pt>
    <dgm:pt modelId="{EED24C11-FEC0-4F37-8E81-3EE8E64E90AE}" type="pres">
      <dgm:prSet presAssocID="{B79F7AAF-E7F1-4E5D-B050-1706B5A14B6B}" presName="arrow" presStyleLbl="node1" presStyleIdx="0" presStyleCnt="5" custRadScaleRad="100605" custRadScaleInc="0">
        <dgm:presLayoutVars>
          <dgm:bulletEnabled val="1"/>
        </dgm:presLayoutVars>
      </dgm:prSet>
      <dgm:spPr/>
    </dgm:pt>
    <dgm:pt modelId="{2180FF76-B156-4D0D-8F14-9B4149ADDAD6}" type="pres">
      <dgm:prSet presAssocID="{1E0C1AB5-38F7-4401-9937-EC2B412A1EAA}" presName="arrow" presStyleLbl="node1" presStyleIdx="1" presStyleCnt="5">
        <dgm:presLayoutVars>
          <dgm:bulletEnabled val="1"/>
        </dgm:presLayoutVars>
      </dgm:prSet>
      <dgm:spPr/>
    </dgm:pt>
    <dgm:pt modelId="{E1D0A631-DBB3-4E6F-AAB4-928B806DB075}" type="pres">
      <dgm:prSet presAssocID="{EDB8DE8D-5E98-4C14-937C-0F19781FF317}" presName="arrow" presStyleLbl="node1" presStyleIdx="2" presStyleCnt="5">
        <dgm:presLayoutVars>
          <dgm:bulletEnabled val="1"/>
        </dgm:presLayoutVars>
      </dgm:prSet>
      <dgm:spPr/>
    </dgm:pt>
    <dgm:pt modelId="{E3FCF095-A0C2-4287-A7C0-A00A1D820821}" type="pres">
      <dgm:prSet presAssocID="{A1BB5F82-4704-4C0C-8047-99D98D7FDF9D}" presName="arrow" presStyleLbl="node1" presStyleIdx="3" presStyleCnt="5">
        <dgm:presLayoutVars>
          <dgm:bulletEnabled val="1"/>
        </dgm:presLayoutVars>
      </dgm:prSet>
      <dgm:spPr/>
    </dgm:pt>
    <dgm:pt modelId="{FFDAEEA4-A2E4-492A-94CE-30DEC18B6AD8}" type="pres">
      <dgm:prSet presAssocID="{1D980584-30D1-4DBB-BD2F-C72F9141B130}" presName="arrow" presStyleLbl="node1" presStyleIdx="4" presStyleCnt="5">
        <dgm:presLayoutVars>
          <dgm:bulletEnabled val="1"/>
        </dgm:presLayoutVars>
      </dgm:prSet>
      <dgm:spPr/>
    </dgm:pt>
  </dgm:ptLst>
  <dgm:cxnLst>
    <dgm:cxn modelId="{0108C95C-6EB6-4D47-A201-902D723E1ACB}" srcId="{CE09C736-8609-4544-806C-F11510BC1AF5}" destId="{1D980584-30D1-4DBB-BD2F-C72F9141B130}" srcOrd="4" destOrd="0" parTransId="{382FA1AB-CD3F-46B9-8F16-269A8004A6EC}" sibTransId="{11ADB083-DA04-4BB6-AB45-FC4E1CA162AC}"/>
    <dgm:cxn modelId="{2621D281-4E25-4342-B07E-81205C7AD124}" type="presOf" srcId="{B79F7AAF-E7F1-4E5D-B050-1706B5A14B6B}" destId="{EED24C11-FEC0-4F37-8E81-3EE8E64E90AE}" srcOrd="0" destOrd="0" presId="urn:microsoft.com/office/officeart/2005/8/layout/arrow5"/>
    <dgm:cxn modelId="{5A96F196-C4D9-4914-BC51-51519A311047}" srcId="{CE09C736-8609-4544-806C-F11510BC1AF5}" destId="{B79F7AAF-E7F1-4E5D-B050-1706B5A14B6B}" srcOrd="0" destOrd="0" parTransId="{C721C26D-A5AF-40F2-82FD-66B77B3CF9B7}" sibTransId="{3C18B5BD-5626-44F9-AD40-A319E280B4E0}"/>
    <dgm:cxn modelId="{6E51D5A4-1F96-4ACF-A990-6CFE044AEEA0}" srcId="{CE09C736-8609-4544-806C-F11510BC1AF5}" destId="{A1BB5F82-4704-4C0C-8047-99D98D7FDF9D}" srcOrd="3" destOrd="0" parTransId="{78791213-061C-4387-8089-352D45A79C7B}" sibTransId="{7D01FFE8-44EB-4AC9-B96A-021379353580}"/>
    <dgm:cxn modelId="{7FB8B4AE-4C26-4CFC-9B97-1DC97414150A}" type="presOf" srcId="{CE09C736-8609-4544-806C-F11510BC1AF5}" destId="{EC814CF1-2150-46AE-8F8B-5BF4AD6C152F}" srcOrd="0" destOrd="0" presId="urn:microsoft.com/office/officeart/2005/8/layout/arrow5"/>
    <dgm:cxn modelId="{B1E3EFD0-DB25-4619-B865-F1855BBB731E}" type="presOf" srcId="{1E0C1AB5-38F7-4401-9937-EC2B412A1EAA}" destId="{2180FF76-B156-4D0D-8F14-9B4149ADDAD6}" srcOrd="0" destOrd="0" presId="urn:microsoft.com/office/officeart/2005/8/layout/arrow5"/>
    <dgm:cxn modelId="{29E998D6-376A-4A89-834B-1FDB9CDCC442}" type="presOf" srcId="{EDB8DE8D-5E98-4C14-937C-0F19781FF317}" destId="{E1D0A631-DBB3-4E6F-AAB4-928B806DB075}" srcOrd="0" destOrd="0" presId="urn:microsoft.com/office/officeart/2005/8/layout/arrow5"/>
    <dgm:cxn modelId="{2DD680DE-EB86-4DE0-8640-2C0E7F90101E}" srcId="{CE09C736-8609-4544-806C-F11510BC1AF5}" destId="{1E0C1AB5-38F7-4401-9937-EC2B412A1EAA}" srcOrd="1" destOrd="0" parTransId="{83BCD0E3-7E66-42AA-A6F1-063F04EFC73D}" sibTransId="{3A30FA72-D1D7-4592-9668-67C66A9CC191}"/>
    <dgm:cxn modelId="{BEE6AFEF-9C1E-45C0-B864-0582E091CE1C}" type="presOf" srcId="{1D980584-30D1-4DBB-BD2F-C72F9141B130}" destId="{FFDAEEA4-A2E4-492A-94CE-30DEC18B6AD8}" srcOrd="0" destOrd="0" presId="urn:microsoft.com/office/officeart/2005/8/layout/arrow5"/>
    <dgm:cxn modelId="{13C1BEFA-2CC3-42F0-95F7-EA19F638D1DE}" type="presOf" srcId="{A1BB5F82-4704-4C0C-8047-99D98D7FDF9D}" destId="{E3FCF095-A0C2-4287-A7C0-A00A1D820821}" srcOrd="0" destOrd="0" presId="urn:microsoft.com/office/officeart/2005/8/layout/arrow5"/>
    <dgm:cxn modelId="{D35650FD-8A2A-4159-82A6-87AD4A8E7FAA}" srcId="{CE09C736-8609-4544-806C-F11510BC1AF5}" destId="{EDB8DE8D-5E98-4C14-937C-0F19781FF317}" srcOrd="2" destOrd="0" parTransId="{4A9BFB80-865D-4C86-A351-68198FCD813C}" sibTransId="{8039B93C-27B2-468A-8577-617F15127F6C}"/>
    <dgm:cxn modelId="{91D5896C-9AEC-4044-A82B-A6378599C024}" type="presParOf" srcId="{EC814CF1-2150-46AE-8F8B-5BF4AD6C152F}" destId="{EED24C11-FEC0-4F37-8E81-3EE8E64E90AE}" srcOrd="0" destOrd="0" presId="urn:microsoft.com/office/officeart/2005/8/layout/arrow5"/>
    <dgm:cxn modelId="{08B611E7-5B12-4882-B631-6C545212D502}" type="presParOf" srcId="{EC814CF1-2150-46AE-8F8B-5BF4AD6C152F}" destId="{2180FF76-B156-4D0D-8F14-9B4149ADDAD6}" srcOrd="1" destOrd="0" presId="urn:microsoft.com/office/officeart/2005/8/layout/arrow5"/>
    <dgm:cxn modelId="{85CC63A5-0BBD-4072-BD67-F23FECB8BD95}" type="presParOf" srcId="{EC814CF1-2150-46AE-8F8B-5BF4AD6C152F}" destId="{E1D0A631-DBB3-4E6F-AAB4-928B806DB075}" srcOrd="2" destOrd="0" presId="urn:microsoft.com/office/officeart/2005/8/layout/arrow5"/>
    <dgm:cxn modelId="{DDE1695A-3F2E-4EE8-9540-E991DBB53B69}" type="presParOf" srcId="{EC814CF1-2150-46AE-8F8B-5BF4AD6C152F}" destId="{E3FCF095-A0C2-4287-A7C0-A00A1D820821}" srcOrd="3" destOrd="0" presId="urn:microsoft.com/office/officeart/2005/8/layout/arrow5"/>
    <dgm:cxn modelId="{1A5716B0-668A-467E-A4EC-5AF8D192614E}" type="presParOf" srcId="{EC814CF1-2150-46AE-8F8B-5BF4AD6C152F}" destId="{FFDAEEA4-A2E4-492A-94CE-30DEC18B6AD8}" srcOrd="4"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F9705-A9A5-4B1E-B1CA-4750B23EA34D}">
      <dsp:nvSpPr>
        <dsp:cNvPr id="0" name=""/>
        <dsp:cNvSpPr/>
      </dsp:nvSpPr>
      <dsp:spPr>
        <a:xfrm>
          <a:off x="679050" y="816616"/>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550E3-B9CA-4E9A-A61D-8A74FD9D0D1B}">
      <dsp:nvSpPr>
        <dsp:cNvPr id="0" name=""/>
        <dsp:cNvSpPr/>
      </dsp:nvSpPr>
      <dsp:spPr>
        <a:xfrm>
          <a:off x="1081237" y="1218803"/>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E95597-2B7D-455A-B33B-1DDCA9405E6F}">
      <dsp:nvSpPr>
        <dsp:cNvPr id="0" name=""/>
        <dsp:cNvSpPr/>
      </dsp:nvSpPr>
      <dsp:spPr>
        <a:xfrm>
          <a:off x="75768" y="3360907"/>
          <a:ext cx="3093750" cy="17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t>Time management</a:t>
          </a:r>
        </a:p>
        <a:p>
          <a:pPr marL="0" lvl="0" indent="0" algn="ctr" defTabSz="711200">
            <a:lnSpc>
              <a:spcPct val="100000"/>
            </a:lnSpc>
            <a:spcBef>
              <a:spcPct val="0"/>
            </a:spcBef>
            <a:spcAft>
              <a:spcPct val="35000"/>
            </a:spcAft>
            <a:buNone/>
            <a:defRPr cap="all"/>
          </a:pPr>
          <a:r>
            <a:rPr lang="en-US" sz="1600" b="1" kern="1200" dirty="0"/>
            <a:t>Working to deadlines</a:t>
          </a:r>
        </a:p>
        <a:p>
          <a:pPr marL="0" lvl="0" indent="0" algn="ctr" defTabSz="711200">
            <a:lnSpc>
              <a:spcPct val="100000"/>
            </a:lnSpc>
            <a:spcBef>
              <a:spcPct val="0"/>
            </a:spcBef>
            <a:spcAft>
              <a:spcPct val="35000"/>
            </a:spcAft>
            <a:buNone/>
            <a:defRPr cap="all"/>
          </a:pPr>
          <a:r>
            <a:rPr lang="en-US" sz="1600" b="1" kern="1200" dirty="0"/>
            <a:t>Organisational skills </a:t>
          </a:r>
        </a:p>
      </dsp:txBody>
      <dsp:txXfrm>
        <a:off x="75768" y="3360907"/>
        <a:ext cx="3093750" cy="173814"/>
      </dsp:txXfrm>
    </dsp:sp>
    <dsp:sp modelId="{E68D5399-F4C9-4693-8F16-0DA7F6C03DCE}">
      <dsp:nvSpPr>
        <dsp:cNvPr id="0" name=""/>
        <dsp:cNvSpPr/>
      </dsp:nvSpPr>
      <dsp:spPr>
        <a:xfrm>
          <a:off x="4314206" y="781970"/>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FA082-4597-4887-AF94-DC7A793D1B72}">
      <dsp:nvSpPr>
        <dsp:cNvPr id="0" name=""/>
        <dsp:cNvSpPr/>
      </dsp:nvSpPr>
      <dsp:spPr>
        <a:xfrm>
          <a:off x="4716393" y="118415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CF011-0E8B-4247-8624-7DE6A904854D}">
      <dsp:nvSpPr>
        <dsp:cNvPr id="0" name=""/>
        <dsp:cNvSpPr/>
      </dsp:nvSpPr>
      <dsp:spPr>
        <a:xfrm>
          <a:off x="3710925" y="3256970"/>
          <a:ext cx="3093750" cy="312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t>Listening skills</a:t>
          </a:r>
        </a:p>
        <a:p>
          <a:pPr marL="0" lvl="0" indent="0" algn="ctr" defTabSz="711200">
            <a:lnSpc>
              <a:spcPct val="100000"/>
            </a:lnSpc>
            <a:spcBef>
              <a:spcPct val="0"/>
            </a:spcBef>
            <a:spcAft>
              <a:spcPct val="35000"/>
            </a:spcAft>
            <a:buNone/>
            <a:defRPr cap="all"/>
          </a:pPr>
          <a:r>
            <a:rPr lang="en-US" sz="1600" b="1" kern="1200" dirty="0"/>
            <a:t>Communication</a:t>
          </a:r>
        </a:p>
        <a:p>
          <a:pPr marL="0" lvl="0" indent="0" algn="ctr" defTabSz="711200">
            <a:lnSpc>
              <a:spcPct val="100000"/>
            </a:lnSpc>
            <a:spcBef>
              <a:spcPct val="0"/>
            </a:spcBef>
            <a:spcAft>
              <a:spcPct val="35000"/>
            </a:spcAft>
            <a:buNone/>
            <a:defRPr cap="all"/>
          </a:pPr>
          <a:r>
            <a:rPr lang="en-US" sz="1600" b="1" kern="1200" dirty="0"/>
            <a:t>Research skills</a:t>
          </a:r>
        </a:p>
      </dsp:txBody>
      <dsp:txXfrm>
        <a:off x="3710925" y="3256970"/>
        <a:ext cx="3093750" cy="312396"/>
      </dsp:txXfrm>
    </dsp:sp>
    <dsp:sp modelId="{BCAD84CB-3F04-4ED8-BFF0-E48063866B91}">
      <dsp:nvSpPr>
        <dsp:cNvPr id="0" name=""/>
        <dsp:cNvSpPr/>
      </dsp:nvSpPr>
      <dsp:spPr>
        <a:xfrm>
          <a:off x="7949362" y="781970"/>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24764-E9E6-4436-874E-0E13E346EEB8}">
      <dsp:nvSpPr>
        <dsp:cNvPr id="0" name=""/>
        <dsp:cNvSpPr/>
      </dsp:nvSpPr>
      <dsp:spPr>
        <a:xfrm>
          <a:off x="8351550" y="118415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72A7E2-B8D7-40FF-B1EB-9ABB1A4E93C3}">
      <dsp:nvSpPr>
        <dsp:cNvPr id="0" name=""/>
        <dsp:cNvSpPr/>
      </dsp:nvSpPr>
      <dsp:spPr>
        <a:xfrm>
          <a:off x="7346081" y="3256970"/>
          <a:ext cx="3093750" cy="312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t>Team work</a:t>
          </a:r>
        </a:p>
        <a:p>
          <a:pPr marL="0" lvl="0" indent="0" algn="ctr" defTabSz="711200">
            <a:lnSpc>
              <a:spcPct val="100000"/>
            </a:lnSpc>
            <a:spcBef>
              <a:spcPct val="0"/>
            </a:spcBef>
            <a:spcAft>
              <a:spcPct val="35000"/>
            </a:spcAft>
            <a:buNone/>
            <a:defRPr cap="all"/>
          </a:pPr>
          <a:r>
            <a:rPr lang="en-US" sz="1600" b="1" kern="1200" dirty="0"/>
            <a:t>Management</a:t>
          </a:r>
        </a:p>
        <a:p>
          <a:pPr marL="0" lvl="0" indent="0" algn="ctr" defTabSz="711200">
            <a:lnSpc>
              <a:spcPct val="100000"/>
            </a:lnSpc>
            <a:spcBef>
              <a:spcPct val="0"/>
            </a:spcBef>
            <a:spcAft>
              <a:spcPct val="35000"/>
            </a:spcAft>
            <a:buNone/>
            <a:defRPr cap="all"/>
          </a:pPr>
          <a:r>
            <a:rPr lang="en-US" sz="1600" b="1" kern="1200" dirty="0"/>
            <a:t>Data tracking</a:t>
          </a:r>
        </a:p>
        <a:p>
          <a:pPr marL="0" lvl="0" indent="0" algn="ctr" defTabSz="711200">
            <a:lnSpc>
              <a:spcPct val="100000"/>
            </a:lnSpc>
            <a:spcBef>
              <a:spcPct val="0"/>
            </a:spcBef>
            <a:spcAft>
              <a:spcPct val="35000"/>
            </a:spcAft>
            <a:buNone/>
            <a:defRPr cap="all"/>
          </a:pPr>
          <a:endParaRPr lang="en-US" sz="1600" b="1" kern="1200" dirty="0"/>
        </a:p>
        <a:p>
          <a:pPr marL="0" lvl="0" indent="0" algn="ctr" defTabSz="711200">
            <a:spcBef>
              <a:spcPct val="0"/>
            </a:spcBef>
            <a:spcAft>
              <a:spcPct val="35000"/>
            </a:spcAft>
            <a:buNone/>
          </a:pPr>
          <a:endParaRPr lang="en-US" sz="1100" kern="1200" dirty="0"/>
        </a:p>
      </dsp:txBody>
      <dsp:txXfrm>
        <a:off x="7346081" y="3256970"/>
        <a:ext cx="3093750" cy="312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D24C11-FEC0-4F37-8E81-3EE8E64E90AE}">
      <dsp:nvSpPr>
        <dsp:cNvPr id="0" name=""/>
        <dsp:cNvSpPr/>
      </dsp:nvSpPr>
      <dsp:spPr>
        <a:xfrm>
          <a:off x="4398526" y="0"/>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dirty="0"/>
            <a:t>Star Technique</a:t>
          </a:r>
          <a:endParaRPr lang="en-US" sz="600" kern="1200" dirty="0"/>
        </a:p>
      </dsp:txBody>
      <dsp:txXfrm>
        <a:off x="4746826" y="0"/>
        <a:ext cx="696599" cy="1149388"/>
      </dsp:txXfrm>
    </dsp:sp>
    <dsp:sp modelId="{2180FF76-B156-4D0D-8F14-9B4149ADDAD6}">
      <dsp:nvSpPr>
        <dsp:cNvPr id="0" name=""/>
        <dsp:cNvSpPr/>
      </dsp:nvSpPr>
      <dsp:spPr>
        <a:xfrm rot="4320000">
          <a:off x="5567015" y="849981"/>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dirty="0"/>
            <a:t>Situation</a:t>
          </a:r>
          <a:r>
            <a:rPr lang="en-GB" sz="600" kern="1200" dirty="0"/>
            <a:t> – Order forms were not being filed, no form of traceability, searching for a form took unnecessary time, resulting in wasted productivity</a:t>
          </a:r>
          <a:endParaRPr lang="en-US" sz="600" kern="1200" dirty="0"/>
        </a:p>
      </dsp:txBody>
      <dsp:txXfrm rot="-5400000">
        <a:off x="5804859" y="1160610"/>
        <a:ext cx="1149388" cy="696599"/>
      </dsp:txXfrm>
    </dsp:sp>
    <dsp:sp modelId="{E1D0A631-DBB3-4E6F-AAB4-928B806DB075}">
      <dsp:nvSpPr>
        <dsp:cNvPr id="0" name=""/>
        <dsp:cNvSpPr/>
      </dsp:nvSpPr>
      <dsp:spPr>
        <a:xfrm rot="8640000">
          <a:off x="5120692" y="2223622"/>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Task</a:t>
          </a:r>
          <a:r>
            <a:rPr lang="en-GB" sz="600" kern="1200"/>
            <a:t> –The task was to  put an effective filing system in place</a:t>
          </a:r>
          <a:endParaRPr lang="en-US" sz="600" kern="1200"/>
        </a:p>
      </dsp:txBody>
      <dsp:txXfrm rot="10800000">
        <a:off x="5540645" y="2444151"/>
        <a:ext cx="696599" cy="1149388"/>
      </dsp:txXfrm>
    </dsp:sp>
    <dsp:sp modelId="{E3FCF095-A0C2-4287-A7C0-A00A1D820821}">
      <dsp:nvSpPr>
        <dsp:cNvPr id="0" name=""/>
        <dsp:cNvSpPr/>
      </dsp:nvSpPr>
      <dsp:spPr>
        <a:xfrm rot="12960000">
          <a:off x="3676360" y="2223622"/>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Action</a:t>
          </a:r>
          <a:r>
            <a:rPr lang="en-GB" sz="600" kern="1200"/>
            <a:t> –  I ordered filing cabinets, shelves and box files and devised a filing system. Arranging by county, numerically and in chronological order</a:t>
          </a:r>
          <a:endParaRPr lang="en-US" sz="600" kern="1200"/>
        </a:p>
      </dsp:txBody>
      <dsp:txXfrm rot="10800000">
        <a:off x="3953005" y="2444150"/>
        <a:ext cx="696599" cy="1149388"/>
      </dsp:txXfrm>
    </dsp:sp>
    <dsp:sp modelId="{FFDAEEA4-A2E4-492A-94CE-30DEC18B6AD8}">
      <dsp:nvSpPr>
        <dsp:cNvPr id="0" name=""/>
        <dsp:cNvSpPr/>
      </dsp:nvSpPr>
      <dsp:spPr>
        <a:xfrm rot="17280000">
          <a:off x="3230037" y="849981"/>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Result</a:t>
          </a:r>
          <a:r>
            <a:rPr lang="en-GB" sz="600" kern="1200"/>
            <a:t> – Traceability became easily accessible for auditors, credit control and customer queries</a:t>
          </a:r>
          <a:endParaRPr lang="en-US" sz="600" kern="1200"/>
        </a:p>
      </dsp:txBody>
      <dsp:txXfrm rot="5400000">
        <a:off x="3236004" y="1160609"/>
        <a:ext cx="1149388" cy="69659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E3A7F-7B6B-4F07-A664-A0DD830C4C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4E12A1-3CBB-444A-A1E8-A0A46BBA69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99B4E6-87F7-49E0-876C-697340376C4C}"/>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5" name="Footer Placeholder 4">
            <a:extLst>
              <a:ext uri="{FF2B5EF4-FFF2-40B4-BE49-F238E27FC236}">
                <a16:creationId xmlns:a16="http://schemas.microsoft.com/office/drawing/2014/main" id="{5CCAEAFA-A4CC-4D82-B475-11830F8B12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6DEB5-03D3-4BED-8E7B-FC33B2D3F709}"/>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146030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B224A-51D5-4351-9D61-D658314BA3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FAD92-5E37-4549-926B-AEB6A8B6F3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FFD50-33F9-46E8-BC09-2E4DCEABFC8E}"/>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5" name="Footer Placeholder 4">
            <a:extLst>
              <a:ext uri="{FF2B5EF4-FFF2-40B4-BE49-F238E27FC236}">
                <a16:creationId xmlns:a16="http://schemas.microsoft.com/office/drawing/2014/main" id="{D733D6EB-BE9B-4E70-95AE-AD832E31C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7BC712-1F6E-4C10-94D2-0D4BDADA22D5}"/>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1140798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0E252-A80F-47E4-AA26-4BB80431B4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AC9DCB1-17EA-4846-B334-9E5BFAA007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9C1207-AC1D-41AC-8904-2C345FD637CE}"/>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5" name="Footer Placeholder 4">
            <a:extLst>
              <a:ext uri="{FF2B5EF4-FFF2-40B4-BE49-F238E27FC236}">
                <a16:creationId xmlns:a16="http://schemas.microsoft.com/office/drawing/2014/main" id="{E54090E8-4A9A-410C-81E4-D684D30EF3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8C53F-E62B-4E48-AEAA-24CC8031FFD3}"/>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440273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9E36C-6349-4981-A664-E14EE329EC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8E6B0-992C-491E-A2DD-3D1E7CBAC3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F9FEC5-1714-4D4A-8823-2223C9A517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B7CC72-6DDE-473C-898C-5AB31E27CD0F}"/>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6" name="Footer Placeholder 5">
            <a:extLst>
              <a:ext uri="{FF2B5EF4-FFF2-40B4-BE49-F238E27FC236}">
                <a16:creationId xmlns:a16="http://schemas.microsoft.com/office/drawing/2014/main" id="{3327E76D-096A-4D9D-83CB-6385680F4B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D0A138-050B-42CD-B90F-A8AC7830DF8E}"/>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718408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04FE8-A480-426F-9209-61FEDE12F53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9DFE79-5FA2-4A35-A165-D5F5B475F8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756137-35F5-4EBB-B97A-B2AE4503F7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EC369D-8339-42E5-8B08-EFC74CEDEC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055E1C-F25C-4CE6-A951-BBA26A2384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FB3FDD-BCAA-4BD2-A7FA-5349E06C9BDE}"/>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8" name="Footer Placeholder 7">
            <a:extLst>
              <a:ext uri="{FF2B5EF4-FFF2-40B4-BE49-F238E27FC236}">
                <a16:creationId xmlns:a16="http://schemas.microsoft.com/office/drawing/2014/main" id="{531E4738-121B-4C89-B463-D5CBC037E8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48F845-5252-4660-956D-C5994FA2CA15}"/>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863043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C053-7458-44CB-A79A-078E919745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2872B2-47C1-4C55-92F1-D1184AF4F40A}"/>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4" name="Footer Placeholder 3">
            <a:extLst>
              <a:ext uri="{FF2B5EF4-FFF2-40B4-BE49-F238E27FC236}">
                <a16:creationId xmlns:a16="http://schemas.microsoft.com/office/drawing/2014/main" id="{B0D23386-6CAF-4A07-AF15-D09BF38F43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19BEBE-267B-4F36-8849-5F601CE4556B}"/>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2225302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A19876-C220-4601-8366-C1DE798A7908}"/>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3" name="Footer Placeholder 2">
            <a:extLst>
              <a:ext uri="{FF2B5EF4-FFF2-40B4-BE49-F238E27FC236}">
                <a16:creationId xmlns:a16="http://schemas.microsoft.com/office/drawing/2014/main" id="{7592BEAC-21AF-4E6C-B2A8-B1C5D94004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9AFCEB-76DE-418F-9E36-86A216EF1BC1}"/>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881600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1DA2-44CA-4C7E-BA43-851FC584B6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F4AF8D-1C86-4CAD-B4E3-6E7BF8AB70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DD0BDD-DE7C-4DBC-A213-353F4F59F7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5B449B-BEFE-4FA4-B7A8-C3BC97ABB4E5}"/>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6" name="Footer Placeholder 5">
            <a:extLst>
              <a:ext uri="{FF2B5EF4-FFF2-40B4-BE49-F238E27FC236}">
                <a16:creationId xmlns:a16="http://schemas.microsoft.com/office/drawing/2014/main" id="{84F2360C-EEEF-4AB0-9357-DBE20F1D51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2CEE01-E570-4FA2-903F-F2D9324131E1}"/>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2682119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267F-81B7-47F9-A876-E8560B076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C301CA-187B-48E7-A350-43B460A197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03C540-6D6E-470F-AA32-A2AADE3D6C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127FDA-2A5F-4E39-A072-7FD0D36B6D60}"/>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6" name="Footer Placeholder 5">
            <a:extLst>
              <a:ext uri="{FF2B5EF4-FFF2-40B4-BE49-F238E27FC236}">
                <a16:creationId xmlns:a16="http://schemas.microsoft.com/office/drawing/2014/main" id="{743EA36C-5553-4285-99E7-4E7DEA7971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1C15F3-5E23-44E3-BFD7-CD4FFE231A5A}"/>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116634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8CF04-5A14-4647-AEDD-8DABCFC218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642787-8F17-4E44-9E73-3C3EB571E9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291E9D-4039-45E0-8EA8-A829B24630D6}"/>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5" name="Footer Placeholder 4">
            <a:extLst>
              <a:ext uri="{FF2B5EF4-FFF2-40B4-BE49-F238E27FC236}">
                <a16:creationId xmlns:a16="http://schemas.microsoft.com/office/drawing/2014/main" id="{5A3A2F2E-6D74-4BB7-98CE-77BF17EF34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15325-4F15-4034-BF1C-EC4F05A7B073}"/>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543665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65E4DA-095D-4CC2-9C0F-C841A6443C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D4D05-D687-4844-A3FB-7586F78326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5BF65A-5079-4C2F-A4D5-D7EDC8C75A75}"/>
              </a:ext>
            </a:extLst>
          </p:cNvPr>
          <p:cNvSpPr>
            <a:spLocks noGrp="1"/>
          </p:cNvSpPr>
          <p:nvPr>
            <p:ph type="dt" sz="half" idx="10"/>
          </p:nvPr>
        </p:nvSpPr>
        <p:spPr/>
        <p:txBody>
          <a:bodyPr/>
          <a:lstStyle/>
          <a:p>
            <a:fld id="{F73ED3AE-7779-4CFA-BBF4-2326237D8460}" type="datetimeFigureOut">
              <a:rPr lang="en-GB" smtClean="0"/>
              <a:t>15/10/2019</a:t>
            </a:fld>
            <a:endParaRPr lang="en-GB"/>
          </a:p>
        </p:txBody>
      </p:sp>
      <p:sp>
        <p:nvSpPr>
          <p:cNvPr id="5" name="Footer Placeholder 4">
            <a:extLst>
              <a:ext uri="{FF2B5EF4-FFF2-40B4-BE49-F238E27FC236}">
                <a16:creationId xmlns:a16="http://schemas.microsoft.com/office/drawing/2014/main" id="{7A979B2E-8FD0-441A-B02C-D6EB8AA87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954C9-2DEE-4855-BDF5-D380284842A5}"/>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012066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26A1F1-4243-4514-874B-2EB0948FDD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D3CA98-0D6C-4671-BA90-306A7D9C7E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9014E3-A039-4D90-AEDB-3B8F90FE4D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3ED3AE-7779-4CFA-BBF4-2326237D8460}" type="datetimeFigureOut">
              <a:rPr lang="en-GB" smtClean="0"/>
              <a:t>15/10/2019</a:t>
            </a:fld>
            <a:endParaRPr lang="en-GB"/>
          </a:p>
        </p:txBody>
      </p:sp>
      <p:sp>
        <p:nvSpPr>
          <p:cNvPr id="5" name="Footer Placeholder 4">
            <a:extLst>
              <a:ext uri="{FF2B5EF4-FFF2-40B4-BE49-F238E27FC236}">
                <a16:creationId xmlns:a16="http://schemas.microsoft.com/office/drawing/2014/main" id="{015CE06B-212D-40F0-9EE6-435DD02CB9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AE09DE-B781-431B-B35E-677DFAEFC5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10BB37-ED3F-4AC2-8D7C-998F3E68D5FE}" type="slidenum">
              <a:rPr lang="en-GB" smtClean="0"/>
              <a:t>‹#›</a:t>
            </a:fld>
            <a:endParaRPr lang="en-GB"/>
          </a:p>
        </p:txBody>
      </p:sp>
    </p:spTree>
    <p:extLst>
      <p:ext uri="{BB962C8B-B14F-4D97-AF65-F5344CB8AC3E}">
        <p14:creationId xmlns:p14="http://schemas.microsoft.com/office/powerpoint/2010/main" val="30680440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employer-skills-survey-2017-uk-report" TargetMode="External"/><Relationship Id="rId2" Type="http://schemas.openxmlformats.org/officeDocument/2006/relationships/hyperlink" Target="https://assets.publishing.service.gov.uk/government/uploads/system/uploads/attachment_data/file/746493/ESS_2017_UK_Report_Controlled_v06.00.pdf" TargetMode="External"/><Relationship Id="rId1" Type="http://schemas.openxmlformats.org/officeDocument/2006/relationships/slideLayout" Target="../slideLayouts/slideLayout7.xml"/><Relationship Id="rId4" Type="http://schemas.openxmlformats.org/officeDocument/2006/relationships/hyperlink" Target="https://career-advice.jobs.ac.uk/career-development/employability-what-are-employers-looking-f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AB06C7-598C-4B3F-A579-DA684BA00734}"/>
              </a:ext>
            </a:extLst>
          </p:cNvPr>
          <p:cNvSpPr>
            <a:spLocks noGrp="1"/>
          </p:cNvSpPr>
          <p:nvPr>
            <p:ph type="subTitle" idx="1"/>
          </p:nvPr>
        </p:nvSpPr>
        <p:spPr>
          <a:xfrm>
            <a:off x="975359" y="394637"/>
            <a:ext cx="10873339" cy="6208294"/>
          </a:xfrm>
        </p:spPr>
        <p:txBody>
          <a:bodyPr>
            <a:normAutofit lnSpcReduction="10000"/>
          </a:bodyPr>
          <a:lstStyle/>
          <a:p>
            <a:endParaRPr lang="en-GB" dirty="0"/>
          </a:p>
          <a:p>
            <a:r>
              <a:rPr lang="en-GB" sz="6400" dirty="0"/>
              <a:t>Employability and future pathways</a:t>
            </a:r>
          </a:p>
          <a:p>
            <a:r>
              <a:rPr lang="en-GB" sz="3000" dirty="0"/>
              <a:t>ECGE6001Q</a:t>
            </a:r>
          </a:p>
          <a:p>
            <a:endParaRPr lang="en-GB" sz="2800" dirty="0"/>
          </a:p>
          <a:p>
            <a:endParaRPr lang="en-GB" sz="4000" dirty="0"/>
          </a:p>
          <a:p>
            <a:endParaRPr lang="en-GB" sz="4000" dirty="0"/>
          </a:p>
          <a:p>
            <a:endParaRPr lang="en-GB" sz="4000" dirty="0"/>
          </a:p>
          <a:p>
            <a:pPr algn="r"/>
            <a:r>
              <a:rPr lang="en-GB" sz="6400" dirty="0"/>
              <a:t> </a:t>
            </a:r>
            <a:r>
              <a:rPr lang="en-GB" sz="3600" dirty="0"/>
              <a:t>Donna Thomas (1703478)</a:t>
            </a:r>
          </a:p>
        </p:txBody>
      </p:sp>
    </p:spTree>
    <p:extLst>
      <p:ext uri="{BB962C8B-B14F-4D97-AF65-F5344CB8AC3E}">
        <p14:creationId xmlns:p14="http://schemas.microsoft.com/office/powerpoint/2010/main" val="1495875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6">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CF670DB-0BDC-4947-8B7A-C23BFA7ADC97}"/>
              </a:ext>
            </a:extLst>
          </p:cNvPr>
          <p:cNvSpPr txBox="1"/>
          <p:nvPr/>
        </p:nvSpPr>
        <p:spPr>
          <a:xfrm>
            <a:off x="527538" y="4756638"/>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a:solidFill>
                  <a:srgbClr val="FFFFFF"/>
                </a:solidFill>
                <a:latin typeface="+mj-lt"/>
                <a:ea typeface="+mj-ea"/>
                <a:cs typeface="+mj-cs"/>
              </a:rPr>
              <a:t>(Carmarthenshire County Council, 2019)</a:t>
            </a:r>
          </a:p>
        </p:txBody>
      </p:sp>
      <p:pic>
        <p:nvPicPr>
          <p:cNvPr id="3" name="Picture 2">
            <a:extLst>
              <a:ext uri="{FF2B5EF4-FFF2-40B4-BE49-F238E27FC236}">
                <a16:creationId xmlns:a16="http://schemas.microsoft.com/office/drawing/2014/main" id="{0A85709D-BA06-4584-B6C8-18A0E180A34D}"/>
              </a:ext>
            </a:extLst>
          </p:cNvPr>
          <p:cNvPicPr>
            <a:picLocks noChangeAspect="1"/>
          </p:cNvPicPr>
          <p:nvPr/>
        </p:nvPicPr>
        <p:blipFill>
          <a:blip r:embed="rId2"/>
          <a:stretch>
            <a:fillRect/>
          </a:stretch>
        </p:blipFill>
        <p:spPr>
          <a:xfrm>
            <a:off x="621982" y="307731"/>
            <a:ext cx="2821724" cy="3997637"/>
          </a:xfrm>
          <a:prstGeom prst="rect">
            <a:avLst/>
          </a:prstGeom>
        </p:spPr>
      </p:pic>
      <p:pic>
        <p:nvPicPr>
          <p:cNvPr id="4" name="Picture 3" descr="A screenshot of a social media post&#10;&#10;Description automatically generated">
            <a:extLst>
              <a:ext uri="{FF2B5EF4-FFF2-40B4-BE49-F238E27FC236}">
                <a16:creationId xmlns:a16="http://schemas.microsoft.com/office/drawing/2014/main" id="{CA0BACF8-B6F4-4751-8B1A-E5D3683BD80E}"/>
              </a:ext>
            </a:extLst>
          </p:cNvPr>
          <p:cNvPicPr>
            <a:picLocks noChangeAspect="1"/>
          </p:cNvPicPr>
          <p:nvPr/>
        </p:nvPicPr>
        <p:blipFill>
          <a:blip r:embed="rId3"/>
          <a:stretch>
            <a:fillRect/>
          </a:stretch>
        </p:blipFill>
        <p:spPr>
          <a:xfrm>
            <a:off x="4603277" y="307731"/>
            <a:ext cx="2998228" cy="3997637"/>
          </a:xfrm>
          <a:prstGeom prst="rect">
            <a:avLst/>
          </a:prstGeom>
        </p:spPr>
      </p:pic>
      <p:cxnSp>
        <p:nvCxnSpPr>
          <p:cNvPr id="21" name="Straight Connector 20">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48605630-2F73-4FC6-BEEF-735A3AE807A8}"/>
              </a:ext>
            </a:extLst>
          </p:cNvPr>
          <p:cNvPicPr>
            <a:picLocks noChangeAspect="1"/>
          </p:cNvPicPr>
          <p:nvPr/>
        </p:nvPicPr>
        <p:blipFill>
          <a:blip r:embed="rId4"/>
          <a:stretch>
            <a:fillRect/>
          </a:stretch>
        </p:blipFill>
        <p:spPr>
          <a:xfrm>
            <a:off x="8772504" y="330045"/>
            <a:ext cx="2778358" cy="3997637"/>
          </a:xfrm>
          <a:prstGeom prst="rect">
            <a:avLst/>
          </a:prstGeom>
        </p:spPr>
      </p:pic>
      <p:cxnSp>
        <p:nvCxnSpPr>
          <p:cNvPr id="23" name="Straight Connector 22">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805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6E0792-FD87-4B97-862C-1EC0AFBE0619}"/>
              </a:ext>
            </a:extLst>
          </p:cNvPr>
          <p:cNvSpPr/>
          <p:nvPr/>
        </p:nvSpPr>
        <p:spPr>
          <a:xfrm>
            <a:off x="2863273" y="2213421"/>
            <a:ext cx="6096000" cy="3913059"/>
          </a:xfrm>
          <a:prstGeom prst="rect">
            <a:avLst/>
          </a:prstGeom>
        </p:spPr>
        <p:txBody>
          <a:bodyPr>
            <a:spAutoFit/>
          </a:bodyPr>
          <a:lstStyle/>
          <a:p>
            <a:pPr algn="just">
              <a:lnSpc>
                <a:spcPct val="150000"/>
              </a:lnSpc>
            </a:pPr>
            <a:r>
              <a:rPr lang="en-US" sz="2400" dirty="0"/>
              <a:t>To co-ordinate the marketing and recruitment of prospective adopters to increase the number of adoptive placements to meet the needs of children requiring adoption within the Mid and West Wales region. This means doubling the number of adopters approved in 2019-20 in order to meet the demand for placements</a:t>
            </a:r>
            <a:endParaRPr lang="en-GB" sz="2400" dirty="0"/>
          </a:p>
        </p:txBody>
      </p:sp>
      <p:sp>
        <p:nvSpPr>
          <p:cNvPr id="3" name="TextBox 2">
            <a:extLst>
              <a:ext uri="{FF2B5EF4-FFF2-40B4-BE49-F238E27FC236}">
                <a16:creationId xmlns:a16="http://schemas.microsoft.com/office/drawing/2014/main" id="{22A7CC8B-386B-48E5-92CA-E4F7C194D8AB}"/>
              </a:ext>
            </a:extLst>
          </p:cNvPr>
          <p:cNvSpPr txBox="1"/>
          <p:nvPr/>
        </p:nvSpPr>
        <p:spPr>
          <a:xfrm>
            <a:off x="2414016" y="1188720"/>
            <a:ext cx="8302752" cy="461665"/>
          </a:xfrm>
          <a:prstGeom prst="rect">
            <a:avLst/>
          </a:prstGeom>
          <a:noFill/>
        </p:spPr>
        <p:txBody>
          <a:bodyPr wrap="square" rtlCol="0">
            <a:spAutoFit/>
          </a:bodyPr>
          <a:lstStyle/>
          <a:p>
            <a:pPr algn="ctr"/>
            <a:r>
              <a:rPr lang="en-GB" sz="2400" dirty="0"/>
              <a:t>Main purpose of job</a:t>
            </a:r>
          </a:p>
        </p:txBody>
      </p:sp>
      <p:sp>
        <p:nvSpPr>
          <p:cNvPr id="4" name="TextBox 3">
            <a:extLst>
              <a:ext uri="{FF2B5EF4-FFF2-40B4-BE49-F238E27FC236}">
                <a16:creationId xmlns:a16="http://schemas.microsoft.com/office/drawing/2014/main" id="{6B042B4D-EFE2-45E8-8620-9366CBFD62E0}"/>
              </a:ext>
            </a:extLst>
          </p:cNvPr>
          <p:cNvSpPr txBox="1"/>
          <p:nvPr/>
        </p:nvSpPr>
        <p:spPr>
          <a:xfrm>
            <a:off x="7837949" y="6320184"/>
            <a:ext cx="4160520" cy="369332"/>
          </a:xfrm>
          <a:prstGeom prst="rect">
            <a:avLst/>
          </a:prstGeom>
          <a:noFill/>
        </p:spPr>
        <p:txBody>
          <a:bodyPr wrap="square" rtlCol="0">
            <a:spAutoFit/>
          </a:bodyPr>
          <a:lstStyle/>
          <a:p>
            <a:r>
              <a:rPr lang="en-GB" dirty="0"/>
              <a:t>(Carmarthenshire county Council, 2019)</a:t>
            </a:r>
          </a:p>
        </p:txBody>
      </p:sp>
    </p:spTree>
    <p:extLst>
      <p:ext uri="{BB962C8B-B14F-4D97-AF65-F5344CB8AC3E}">
        <p14:creationId xmlns:p14="http://schemas.microsoft.com/office/powerpoint/2010/main" val="1859226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E22B29E-7BC9-4A07-BCED-7B7B64E16B51}"/>
              </a:ext>
            </a:extLst>
          </p:cNvPr>
          <p:cNvSpPr txBox="1"/>
          <p:nvPr/>
        </p:nvSpPr>
        <p:spPr>
          <a:xfrm>
            <a:off x="4976031" y="963877"/>
            <a:ext cx="6377769" cy="493024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a:lnSpc>
                <a:spcPct val="90000"/>
              </a:lnSpc>
              <a:spcAft>
                <a:spcPts val="600"/>
              </a:spcAft>
            </a:pPr>
            <a:r>
              <a:rPr lang="en-US" sz="1300" b="1" dirty="0"/>
              <a:t>Ability to </a:t>
            </a:r>
          </a:p>
          <a:p>
            <a:pPr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Work in a demanding work environment and to prioritise tasks</a:t>
            </a:r>
          </a:p>
          <a:p>
            <a:pPr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Work on one’s own and work as part of a team</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Negotiate effectively</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Communicate clearly, verbally and in writing</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Liaise with key stakeholders, professionals and agencies</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Analyse and evaluate information and provide reports as required</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Access and maintain a full range of IT, office and web-based systems</a:t>
            </a:r>
          </a:p>
        </p:txBody>
      </p:sp>
      <p:sp>
        <p:nvSpPr>
          <p:cNvPr id="4" name="TextBox 3">
            <a:extLst>
              <a:ext uri="{FF2B5EF4-FFF2-40B4-BE49-F238E27FC236}">
                <a16:creationId xmlns:a16="http://schemas.microsoft.com/office/drawing/2014/main" id="{DD4CD5D3-83FA-46A8-8DE9-48391A3C4ADE}"/>
              </a:ext>
            </a:extLst>
          </p:cNvPr>
          <p:cNvSpPr txBox="1"/>
          <p:nvPr/>
        </p:nvSpPr>
        <p:spPr>
          <a:xfrm>
            <a:off x="587298" y="1167161"/>
            <a:ext cx="3872075" cy="3139321"/>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r>
              <a:rPr lang="en-GB" dirty="0"/>
              <a:t>Job related skills / competencies</a:t>
            </a:r>
          </a:p>
          <a:p>
            <a:endParaRPr lang="en-GB" dirty="0"/>
          </a:p>
          <a:p>
            <a:r>
              <a:rPr lang="en-GB" dirty="0"/>
              <a:t>Job Profile</a:t>
            </a:r>
          </a:p>
          <a:p>
            <a:endParaRPr lang="en-GB" dirty="0"/>
          </a:p>
          <a:p>
            <a:r>
              <a:rPr lang="en-GB" dirty="0"/>
              <a:t>Recruitment Coordinator (Adoption)</a:t>
            </a:r>
          </a:p>
        </p:txBody>
      </p:sp>
      <p:sp>
        <p:nvSpPr>
          <p:cNvPr id="3" name="TextBox 2">
            <a:extLst>
              <a:ext uri="{FF2B5EF4-FFF2-40B4-BE49-F238E27FC236}">
                <a16:creationId xmlns:a16="http://schemas.microsoft.com/office/drawing/2014/main" id="{FF43CF88-7850-4857-99B0-D7CA2B482C0E}"/>
              </a:ext>
            </a:extLst>
          </p:cNvPr>
          <p:cNvSpPr txBox="1"/>
          <p:nvPr/>
        </p:nvSpPr>
        <p:spPr>
          <a:xfrm>
            <a:off x="7120991" y="6093303"/>
            <a:ext cx="4353515" cy="369332"/>
          </a:xfrm>
          <a:prstGeom prst="rect">
            <a:avLst/>
          </a:prstGeom>
          <a:noFill/>
        </p:spPr>
        <p:txBody>
          <a:bodyPr wrap="square" rtlCol="0">
            <a:spAutoFit/>
          </a:bodyPr>
          <a:lstStyle/>
          <a:p>
            <a:r>
              <a:rPr lang="en-GB" dirty="0"/>
              <a:t>(Carmarthenshire County Council, 2019)</a:t>
            </a:r>
          </a:p>
        </p:txBody>
      </p:sp>
    </p:spTree>
    <p:extLst>
      <p:ext uri="{BB962C8B-B14F-4D97-AF65-F5344CB8AC3E}">
        <p14:creationId xmlns:p14="http://schemas.microsoft.com/office/powerpoint/2010/main" val="800125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635F66-9DA9-4231-8F0D-F940F58B9889}"/>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700" kern="1200" dirty="0">
              <a:solidFill>
                <a:schemeClr val="tx1"/>
              </a:solidFill>
              <a:latin typeface="+mj-lt"/>
              <a:ea typeface="+mj-ea"/>
              <a:cs typeface="+mj-cs"/>
            </a:endParaRPr>
          </a:p>
          <a:p>
            <a:pPr>
              <a:lnSpc>
                <a:spcPct val="90000"/>
              </a:lnSpc>
              <a:spcBef>
                <a:spcPct val="0"/>
              </a:spcBef>
              <a:spcAft>
                <a:spcPts val="600"/>
              </a:spcAft>
            </a:pPr>
            <a:r>
              <a:rPr lang="en-US" sz="3700" b="1" kern="1200" dirty="0">
                <a:solidFill>
                  <a:schemeClr val="tx1"/>
                </a:solidFill>
                <a:latin typeface="+mj-lt"/>
                <a:ea typeface="+mj-ea"/>
                <a:cs typeface="+mj-cs"/>
              </a:rPr>
              <a:t>Job related skills and competencies</a:t>
            </a:r>
          </a:p>
          <a:p>
            <a:pPr>
              <a:lnSpc>
                <a:spcPct val="90000"/>
              </a:lnSpc>
              <a:spcBef>
                <a:spcPct val="0"/>
              </a:spcBef>
              <a:spcAft>
                <a:spcPts val="600"/>
              </a:spcAft>
            </a:pPr>
            <a:endParaRPr lang="en-US" sz="37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CC32CF68-8CC3-4706-BB90-CFF056E65ADF}"/>
              </a:ext>
            </a:extLst>
          </p:cNvPr>
          <p:cNvSpPr txBox="1"/>
          <p:nvPr/>
        </p:nvSpPr>
        <p:spPr>
          <a:xfrm>
            <a:off x="5400261" y="2971800"/>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7D8DDD24-F2AE-4081-8A10-4E21FE53D4CB}"/>
              </a:ext>
            </a:extLst>
          </p:cNvPr>
          <p:cNvSpPr txBox="1"/>
          <p:nvPr/>
        </p:nvSpPr>
        <p:spPr>
          <a:xfrm>
            <a:off x="10812898" y="4925145"/>
            <a:ext cx="2448401" cy="369332"/>
          </a:xfrm>
          <a:prstGeom prst="rect">
            <a:avLst/>
          </a:prstGeom>
          <a:noFill/>
        </p:spPr>
        <p:txBody>
          <a:bodyPr wrap="square" rtlCol="0">
            <a:spAutoFit/>
          </a:bodyPr>
          <a:lstStyle/>
          <a:p>
            <a:pPr>
              <a:spcAft>
                <a:spcPts val="600"/>
              </a:spcAft>
            </a:pPr>
            <a:r>
              <a:rPr lang="en-GB"/>
              <a:t> </a:t>
            </a:r>
            <a:endParaRPr lang="en-GB" sz="1600"/>
          </a:p>
        </p:txBody>
      </p:sp>
      <p:sp>
        <p:nvSpPr>
          <p:cNvPr id="5" name="TextBox 4">
            <a:extLst>
              <a:ext uri="{FF2B5EF4-FFF2-40B4-BE49-F238E27FC236}">
                <a16:creationId xmlns:a16="http://schemas.microsoft.com/office/drawing/2014/main" id="{E2035081-2DAE-4915-88E5-8072ED0774AF}"/>
              </a:ext>
            </a:extLst>
          </p:cNvPr>
          <p:cNvSpPr txBox="1"/>
          <p:nvPr/>
        </p:nvSpPr>
        <p:spPr>
          <a:xfrm>
            <a:off x="9779267" y="5178392"/>
            <a:ext cx="1790299" cy="792843"/>
          </a:xfrm>
          <a:prstGeom prst="rect">
            <a:avLst/>
          </a:prstGeom>
          <a:noFill/>
        </p:spPr>
        <p:txBody>
          <a:bodyPr wrap="square" rtlCol="0">
            <a:spAutoFit/>
          </a:bodyPr>
          <a:lstStyle/>
          <a:p>
            <a:endParaRPr lang="en-GB" dirty="0"/>
          </a:p>
        </p:txBody>
      </p:sp>
      <p:graphicFrame>
        <p:nvGraphicFramePr>
          <p:cNvPr id="14" name="TextBox 4">
            <a:extLst>
              <a:ext uri="{FF2B5EF4-FFF2-40B4-BE49-F238E27FC236}">
                <a16:creationId xmlns:a16="http://schemas.microsoft.com/office/drawing/2014/main" id="{D13DE69C-14E8-406F-B393-7A17AFE2F360}"/>
              </a:ext>
            </a:extLst>
          </p:cNvPr>
          <p:cNvGraphicFramePr/>
          <p:nvPr>
            <p:extLst>
              <p:ext uri="{D42A27DB-BD31-4B8C-83A1-F6EECF244321}">
                <p14:modId xmlns:p14="http://schemas.microsoft.com/office/powerpoint/2010/main" val="19975896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ECE23A0-5BC0-4782-A792-7CAC78FC7FEB}"/>
              </a:ext>
            </a:extLst>
          </p:cNvPr>
          <p:cNvSpPr txBox="1"/>
          <p:nvPr/>
        </p:nvSpPr>
        <p:spPr>
          <a:xfrm>
            <a:off x="622434" y="6176963"/>
            <a:ext cx="6228080" cy="584775"/>
          </a:xfrm>
          <a:prstGeom prst="rect">
            <a:avLst/>
          </a:prstGeom>
          <a:noFill/>
        </p:spPr>
        <p:txBody>
          <a:bodyPr wrap="square" rtlCol="0">
            <a:spAutoFit/>
          </a:bodyPr>
          <a:lstStyle/>
          <a:p>
            <a:r>
              <a:rPr lang="en-US" sz="1600" dirty="0"/>
              <a:t>According to Jobs.ac.uk, (2019) employability is not only about the skills one can offer, but also the ‘capabilities or competencies’ </a:t>
            </a:r>
          </a:p>
        </p:txBody>
      </p:sp>
      <p:sp>
        <p:nvSpPr>
          <p:cNvPr id="8" name="TextBox 7">
            <a:extLst>
              <a:ext uri="{FF2B5EF4-FFF2-40B4-BE49-F238E27FC236}">
                <a16:creationId xmlns:a16="http://schemas.microsoft.com/office/drawing/2014/main" id="{B7EA08D2-27AC-4114-B619-69E347AA5A71}"/>
              </a:ext>
            </a:extLst>
          </p:cNvPr>
          <p:cNvSpPr txBox="1"/>
          <p:nvPr/>
        </p:nvSpPr>
        <p:spPr>
          <a:xfrm>
            <a:off x="8521593" y="6311900"/>
            <a:ext cx="3219610" cy="369332"/>
          </a:xfrm>
          <a:prstGeom prst="rect">
            <a:avLst/>
          </a:prstGeom>
          <a:noFill/>
        </p:spPr>
        <p:txBody>
          <a:bodyPr wrap="square" rtlCol="0">
            <a:spAutoFit/>
          </a:bodyPr>
          <a:lstStyle/>
          <a:p>
            <a:r>
              <a:rPr lang="en-GB" dirty="0"/>
              <a:t>(Cottrell, 2010)</a:t>
            </a:r>
          </a:p>
        </p:txBody>
      </p:sp>
    </p:spTree>
    <p:extLst>
      <p:ext uri="{BB962C8B-B14F-4D97-AF65-F5344CB8AC3E}">
        <p14:creationId xmlns:p14="http://schemas.microsoft.com/office/powerpoint/2010/main" val="1993384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extBox 1">
            <a:extLst>
              <a:ext uri="{FF2B5EF4-FFF2-40B4-BE49-F238E27FC236}">
                <a16:creationId xmlns:a16="http://schemas.microsoft.com/office/drawing/2014/main" id="{D9DC2C74-547A-4763-AA96-72EA79AF81BA}"/>
              </a:ext>
            </a:extLst>
          </p:cNvPr>
          <p:cNvGraphicFramePr/>
          <p:nvPr>
            <p:extLst>
              <p:ext uri="{D42A27DB-BD31-4B8C-83A1-F6EECF244321}">
                <p14:modId xmlns:p14="http://schemas.microsoft.com/office/powerpoint/2010/main" val="3623124596"/>
              </p:ext>
            </p:extLst>
          </p:nvPr>
        </p:nvGraphicFramePr>
        <p:xfrm>
          <a:off x="1000874" y="2457766"/>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14474D3F-369E-4CDB-9C7E-06A9C0A72D9E}"/>
              </a:ext>
            </a:extLst>
          </p:cNvPr>
          <p:cNvSpPr/>
          <p:nvPr/>
        </p:nvSpPr>
        <p:spPr>
          <a:xfrm>
            <a:off x="3202418" y="376420"/>
            <a:ext cx="6315575" cy="400110"/>
          </a:xfrm>
          <a:prstGeom prst="rect">
            <a:avLst/>
          </a:prstGeom>
        </p:spPr>
        <p:txBody>
          <a:bodyPr wrap="none">
            <a:spAutoFit/>
          </a:bodyPr>
          <a:lstStyle/>
          <a:p>
            <a:r>
              <a:rPr lang="en-US" sz="2000" b="1" dirty="0"/>
              <a:t>Demonstrate initiative and promote new ways of working</a:t>
            </a:r>
          </a:p>
        </p:txBody>
      </p:sp>
      <p:sp>
        <p:nvSpPr>
          <p:cNvPr id="5" name="TextBox 4">
            <a:extLst>
              <a:ext uri="{FF2B5EF4-FFF2-40B4-BE49-F238E27FC236}">
                <a16:creationId xmlns:a16="http://schemas.microsoft.com/office/drawing/2014/main" id="{AA1AF18E-22CD-4046-A92C-A6FD86CF4E0F}"/>
              </a:ext>
            </a:extLst>
          </p:cNvPr>
          <p:cNvSpPr txBox="1"/>
          <p:nvPr/>
        </p:nvSpPr>
        <p:spPr>
          <a:xfrm>
            <a:off x="1182029" y="2981093"/>
            <a:ext cx="3018264" cy="830997"/>
          </a:xfrm>
          <a:prstGeom prst="rect">
            <a:avLst/>
          </a:prstGeom>
          <a:noFill/>
        </p:spPr>
        <p:txBody>
          <a:bodyPr wrap="square" rtlCol="0">
            <a:spAutoFit/>
          </a:bodyPr>
          <a:lstStyle/>
          <a:p>
            <a:r>
              <a:rPr lang="en-GB" sz="2400" b="1" dirty="0"/>
              <a:t>Star</a:t>
            </a:r>
          </a:p>
          <a:p>
            <a:r>
              <a:rPr lang="en-GB" sz="2400" b="1" dirty="0"/>
              <a:t>Technique</a:t>
            </a:r>
          </a:p>
        </p:txBody>
      </p:sp>
      <p:sp>
        <p:nvSpPr>
          <p:cNvPr id="6" name="TextBox 5">
            <a:extLst>
              <a:ext uri="{FF2B5EF4-FFF2-40B4-BE49-F238E27FC236}">
                <a16:creationId xmlns:a16="http://schemas.microsoft.com/office/drawing/2014/main" id="{07FE9296-10A2-4210-9810-4732BC0E8D88}"/>
              </a:ext>
            </a:extLst>
          </p:cNvPr>
          <p:cNvSpPr txBox="1"/>
          <p:nvPr/>
        </p:nvSpPr>
        <p:spPr>
          <a:xfrm>
            <a:off x="8585650" y="6408892"/>
            <a:ext cx="2686555" cy="369332"/>
          </a:xfrm>
          <a:prstGeom prst="rect">
            <a:avLst/>
          </a:prstGeom>
          <a:noFill/>
        </p:spPr>
        <p:txBody>
          <a:bodyPr wrap="square" rtlCol="0">
            <a:spAutoFit/>
          </a:bodyPr>
          <a:lstStyle/>
          <a:p>
            <a:r>
              <a:rPr lang="en-GB" dirty="0"/>
              <a:t>(Open University, 2017)</a:t>
            </a:r>
          </a:p>
        </p:txBody>
      </p:sp>
    </p:spTree>
    <p:extLst>
      <p:ext uri="{BB962C8B-B14F-4D97-AF65-F5344CB8AC3E}">
        <p14:creationId xmlns:p14="http://schemas.microsoft.com/office/powerpoint/2010/main" val="3077402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B8715B7E-0E3C-435D-86B5-D098E3EA0820}"/>
              </a:ext>
            </a:extLst>
          </p:cNvPr>
          <p:cNvGraphicFramePr>
            <a:graphicFrameLocks noGrp="1"/>
          </p:cNvGraphicFramePr>
          <p:nvPr>
            <p:extLst>
              <p:ext uri="{D42A27DB-BD31-4B8C-83A1-F6EECF244321}">
                <p14:modId xmlns:p14="http://schemas.microsoft.com/office/powerpoint/2010/main" val="3220470620"/>
              </p:ext>
            </p:extLst>
          </p:nvPr>
        </p:nvGraphicFramePr>
        <p:xfrm>
          <a:off x="2032000" y="719666"/>
          <a:ext cx="8127999" cy="56743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121305345"/>
                    </a:ext>
                  </a:extLst>
                </a:gridCol>
                <a:gridCol w="2709333">
                  <a:extLst>
                    <a:ext uri="{9D8B030D-6E8A-4147-A177-3AD203B41FA5}">
                      <a16:colId xmlns:a16="http://schemas.microsoft.com/office/drawing/2014/main" val="235027011"/>
                    </a:ext>
                  </a:extLst>
                </a:gridCol>
                <a:gridCol w="2709333">
                  <a:extLst>
                    <a:ext uri="{9D8B030D-6E8A-4147-A177-3AD203B41FA5}">
                      <a16:colId xmlns:a16="http://schemas.microsoft.com/office/drawing/2014/main" val="3224036899"/>
                    </a:ext>
                  </a:extLst>
                </a:gridCol>
              </a:tblGrid>
              <a:tr h="370840">
                <a:tc>
                  <a:txBody>
                    <a:bodyPr/>
                    <a:lstStyle/>
                    <a:p>
                      <a:r>
                        <a:rPr lang="en-US" dirty="0"/>
                        <a:t>What do I want to achieve</a:t>
                      </a:r>
                    </a:p>
                    <a:p>
                      <a:endParaRPr lang="en-GB" dirty="0"/>
                    </a:p>
                  </a:txBody>
                  <a:tcPr/>
                </a:tc>
                <a:tc>
                  <a:txBody>
                    <a:bodyPr/>
                    <a:lstStyle/>
                    <a:p>
                      <a:r>
                        <a:rPr lang="en-US" dirty="0"/>
                        <a:t>When do I want achieve this by</a:t>
                      </a:r>
                    </a:p>
                    <a:p>
                      <a:endParaRPr lang="en-GB" dirty="0"/>
                    </a:p>
                  </a:txBody>
                  <a:tcPr/>
                </a:tc>
                <a:tc>
                  <a:txBody>
                    <a:bodyPr/>
                    <a:lstStyle/>
                    <a:p>
                      <a:r>
                        <a:rPr lang="en-US" dirty="0"/>
                        <a:t>How will I do this</a:t>
                      </a:r>
                    </a:p>
                    <a:p>
                      <a:endParaRPr lang="en-GB" dirty="0"/>
                    </a:p>
                  </a:txBody>
                  <a:tcPr/>
                </a:tc>
                <a:extLst>
                  <a:ext uri="{0D108BD9-81ED-4DB2-BD59-A6C34878D82A}">
                    <a16:rowId xmlns:a16="http://schemas.microsoft.com/office/drawing/2014/main" val="1033846517"/>
                  </a:ext>
                </a:extLst>
              </a:tr>
              <a:tr h="370840">
                <a:tc>
                  <a:txBody>
                    <a:bodyPr/>
                    <a:lstStyle/>
                    <a:p>
                      <a:r>
                        <a:rPr lang="en-US" dirty="0"/>
                        <a:t>Complete my degree in Health and Social Care</a:t>
                      </a:r>
                    </a:p>
                    <a:p>
                      <a:endParaRPr lang="en-GB" dirty="0"/>
                    </a:p>
                  </a:txBody>
                  <a:tcPr/>
                </a:tc>
                <a:tc>
                  <a:txBody>
                    <a:bodyPr/>
                    <a:lstStyle/>
                    <a:p>
                      <a:r>
                        <a:rPr lang="en-GB" dirty="0"/>
                        <a:t>May 2020</a:t>
                      </a:r>
                    </a:p>
                    <a:p>
                      <a:endParaRPr lang="en-GB" dirty="0"/>
                    </a:p>
                  </a:txBody>
                  <a:tcPr/>
                </a:tc>
                <a:tc>
                  <a:txBody>
                    <a:bodyPr/>
                    <a:lstStyle/>
                    <a:p>
                      <a:r>
                        <a:rPr lang="en-US" dirty="0"/>
                        <a:t>Ensure that I concentrate fully on my assignments and put 100% effort into my work</a:t>
                      </a:r>
                    </a:p>
                    <a:p>
                      <a:endParaRPr lang="en-GB" dirty="0"/>
                    </a:p>
                  </a:txBody>
                  <a:tcPr/>
                </a:tc>
                <a:extLst>
                  <a:ext uri="{0D108BD9-81ED-4DB2-BD59-A6C34878D82A}">
                    <a16:rowId xmlns:a16="http://schemas.microsoft.com/office/drawing/2014/main" val="2114204737"/>
                  </a:ext>
                </a:extLst>
              </a:tr>
              <a:tr h="370840">
                <a:tc>
                  <a:txBody>
                    <a:bodyPr/>
                    <a:lstStyle/>
                    <a:p>
                      <a:r>
                        <a:rPr lang="en-US" dirty="0"/>
                        <a:t>Embark on a new career</a:t>
                      </a:r>
                    </a:p>
                    <a:p>
                      <a:endParaRPr lang="en-GB" dirty="0"/>
                    </a:p>
                  </a:txBody>
                  <a:tcPr/>
                </a:tc>
                <a:tc>
                  <a:txBody>
                    <a:bodyPr/>
                    <a:lstStyle/>
                    <a:p>
                      <a:r>
                        <a:rPr lang="en-GB" dirty="0"/>
                        <a:t>Summer 2021</a:t>
                      </a:r>
                    </a:p>
                    <a:p>
                      <a:endParaRPr lang="en-GB" dirty="0"/>
                    </a:p>
                  </a:txBody>
                  <a:tcPr/>
                </a:tc>
                <a:tc>
                  <a:txBody>
                    <a:bodyPr/>
                    <a:lstStyle/>
                    <a:p>
                      <a:r>
                        <a:rPr lang="en-US" dirty="0"/>
                        <a:t>Ensure that I complete my degree, keep my portfolio and CV updated and apply for suitable vacancies that are within my reach</a:t>
                      </a:r>
                    </a:p>
                    <a:p>
                      <a:endParaRPr lang="en-GB" dirty="0"/>
                    </a:p>
                  </a:txBody>
                  <a:tcPr/>
                </a:tc>
                <a:extLst>
                  <a:ext uri="{0D108BD9-81ED-4DB2-BD59-A6C34878D82A}">
                    <a16:rowId xmlns:a16="http://schemas.microsoft.com/office/drawing/2014/main" val="4256562510"/>
                  </a:ext>
                </a:extLst>
              </a:tr>
              <a:tr h="370840">
                <a:tc>
                  <a:txBody>
                    <a:bodyPr/>
                    <a:lstStyle/>
                    <a:p>
                      <a:r>
                        <a:rPr lang="en-GB" dirty="0"/>
                        <a:t>Learn new Skills e.g. Sign language and Counselling</a:t>
                      </a:r>
                    </a:p>
                  </a:txBody>
                  <a:tcPr/>
                </a:tc>
                <a:tc>
                  <a:txBody>
                    <a:bodyPr/>
                    <a:lstStyle/>
                    <a:p>
                      <a:r>
                        <a:rPr lang="en-GB" dirty="0"/>
                        <a:t>Following completion of my degree</a:t>
                      </a:r>
                    </a:p>
                  </a:txBody>
                  <a:tcPr/>
                </a:tc>
                <a:tc>
                  <a:txBody>
                    <a:bodyPr/>
                    <a:lstStyle/>
                    <a:p>
                      <a:r>
                        <a:rPr lang="en-GB" dirty="0"/>
                        <a:t>Research courses in which I can attend which will allow me to learn new skills</a:t>
                      </a:r>
                    </a:p>
                  </a:txBody>
                  <a:tcPr/>
                </a:tc>
                <a:extLst>
                  <a:ext uri="{0D108BD9-81ED-4DB2-BD59-A6C34878D82A}">
                    <a16:rowId xmlns:a16="http://schemas.microsoft.com/office/drawing/2014/main" val="4142885939"/>
                  </a:ext>
                </a:extLst>
              </a:tr>
              <a:tr h="37084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1925666"/>
                  </a:ext>
                </a:extLst>
              </a:tr>
            </a:tbl>
          </a:graphicData>
        </a:graphic>
      </p:graphicFrame>
      <p:sp>
        <p:nvSpPr>
          <p:cNvPr id="4" name="TextBox 3">
            <a:extLst>
              <a:ext uri="{FF2B5EF4-FFF2-40B4-BE49-F238E27FC236}">
                <a16:creationId xmlns:a16="http://schemas.microsoft.com/office/drawing/2014/main" id="{D63A4606-B71F-4AB2-8067-A7A8F21271FD}"/>
              </a:ext>
            </a:extLst>
          </p:cNvPr>
          <p:cNvSpPr txBox="1"/>
          <p:nvPr/>
        </p:nvSpPr>
        <p:spPr>
          <a:xfrm>
            <a:off x="2258601" y="108260"/>
            <a:ext cx="7674796" cy="523220"/>
          </a:xfrm>
          <a:prstGeom prst="rect">
            <a:avLst/>
          </a:prstGeom>
          <a:noFill/>
        </p:spPr>
        <p:txBody>
          <a:bodyPr wrap="square" rtlCol="0">
            <a:spAutoFit/>
          </a:bodyPr>
          <a:lstStyle/>
          <a:p>
            <a:pPr algn="ctr"/>
            <a:r>
              <a:rPr lang="en-GB" sz="2800" b="1" dirty="0"/>
              <a:t>Personal Development Plan</a:t>
            </a:r>
          </a:p>
        </p:txBody>
      </p:sp>
      <p:sp>
        <p:nvSpPr>
          <p:cNvPr id="3" name="TextBox 2">
            <a:extLst>
              <a:ext uri="{FF2B5EF4-FFF2-40B4-BE49-F238E27FC236}">
                <a16:creationId xmlns:a16="http://schemas.microsoft.com/office/drawing/2014/main" id="{6B60A5FE-05EB-4064-8C28-185BFB0E653C}"/>
              </a:ext>
            </a:extLst>
          </p:cNvPr>
          <p:cNvSpPr txBox="1"/>
          <p:nvPr/>
        </p:nvSpPr>
        <p:spPr>
          <a:xfrm>
            <a:off x="7590329" y="6394026"/>
            <a:ext cx="3795165" cy="369332"/>
          </a:xfrm>
          <a:prstGeom prst="rect">
            <a:avLst/>
          </a:prstGeom>
          <a:noFill/>
        </p:spPr>
        <p:txBody>
          <a:bodyPr wrap="square" rtlCol="0">
            <a:spAutoFit/>
          </a:bodyPr>
          <a:lstStyle/>
          <a:p>
            <a:r>
              <a:rPr lang="en-GB" dirty="0"/>
              <a:t>Adapted from: (</a:t>
            </a:r>
            <a:r>
              <a:rPr lang="en-GB" dirty="0" err="1"/>
              <a:t>Trought</a:t>
            </a:r>
            <a:r>
              <a:rPr lang="en-GB" dirty="0"/>
              <a:t>, 2012)</a:t>
            </a:r>
          </a:p>
        </p:txBody>
      </p:sp>
    </p:spTree>
    <p:extLst>
      <p:ext uri="{BB962C8B-B14F-4D97-AF65-F5344CB8AC3E}">
        <p14:creationId xmlns:p14="http://schemas.microsoft.com/office/powerpoint/2010/main" val="370808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1BC5CC-169B-481A-B73E-3FF4641423ED}"/>
              </a:ext>
            </a:extLst>
          </p:cNvPr>
          <p:cNvSpPr txBox="1"/>
          <p:nvPr/>
        </p:nvSpPr>
        <p:spPr>
          <a:xfrm>
            <a:off x="1311105" y="1181011"/>
            <a:ext cx="6467867" cy="4268931"/>
          </a:xfrm>
          <a:prstGeom prst="rect">
            <a:avLst/>
          </a:prstGeom>
        </p:spPr>
        <p:txBody>
          <a:bodyPr vert="horz" lIns="91440" tIns="45720" rIns="91440" bIns="45720" rtlCol="0" anchor="ctr">
            <a:normAutofit fontScale="25000" lnSpcReduction="20000"/>
          </a:bodyPr>
          <a:lstStyle/>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algn="ctr">
              <a:lnSpc>
                <a:spcPct val="90000"/>
              </a:lnSpc>
              <a:spcAft>
                <a:spcPts val="600"/>
              </a:spcAft>
            </a:pPr>
            <a:r>
              <a:rPr lang="en-US" sz="8600" b="1" dirty="0"/>
              <a:t>Employability Skills</a:t>
            </a:r>
          </a:p>
          <a:p>
            <a:pPr algn="ctr">
              <a:lnSpc>
                <a:spcPct val="90000"/>
              </a:lnSpc>
              <a:spcAft>
                <a:spcPts val="600"/>
              </a:spcAft>
            </a:pPr>
            <a:endParaRPr lang="en-US" sz="8600" b="1" dirty="0"/>
          </a:p>
          <a:p>
            <a:pPr indent="-228600">
              <a:lnSpc>
                <a:spcPct val="90000"/>
              </a:lnSpc>
              <a:spcAft>
                <a:spcPts val="600"/>
              </a:spcAft>
              <a:buFont typeface="Arial" panose="020B0604020202020204" pitchFamily="34" charset="0"/>
              <a:buChar char="•"/>
            </a:pPr>
            <a:endParaRPr lang="en-US" sz="3600" dirty="0"/>
          </a:p>
          <a:p>
            <a:pPr indent="-228600">
              <a:lnSpc>
                <a:spcPct val="90000"/>
              </a:lnSpc>
              <a:spcAft>
                <a:spcPts val="600"/>
              </a:spcAft>
              <a:buFont typeface="Arial" panose="020B0604020202020204" pitchFamily="34" charset="0"/>
              <a:buChar char="•"/>
            </a:pPr>
            <a:r>
              <a:rPr lang="en-US" sz="8000" dirty="0"/>
              <a:t>Technical and Practical skills – </a:t>
            </a:r>
          </a:p>
          <a:p>
            <a:pPr>
              <a:lnSpc>
                <a:spcPct val="90000"/>
              </a:lnSpc>
              <a:spcAft>
                <a:spcPts val="600"/>
              </a:spcAft>
            </a:pPr>
            <a:r>
              <a:rPr lang="en-US" sz="8000" dirty="0"/>
              <a:t>Specific skill requirements to perform a specific task in a job role</a:t>
            </a:r>
          </a:p>
          <a:p>
            <a:pPr indent="-228600">
              <a:lnSpc>
                <a:spcPct val="90000"/>
              </a:lnSpc>
              <a:spcAft>
                <a:spcPts val="600"/>
              </a:spcAft>
              <a:buFont typeface="Arial" panose="020B0604020202020204" pitchFamily="34" charset="0"/>
              <a:buChar char="•"/>
            </a:pPr>
            <a:endParaRPr lang="en-US" sz="8000" dirty="0"/>
          </a:p>
          <a:p>
            <a:pPr indent="-228600">
              <a:lnSpc>
                <a:spcPct val="90000"/>
              </a:lnSpc>
              <a:spcAft>
                <a:spcPts val="600"/>
              </a:spcAft>
              <a:buFont typeface="Arial" panose="020B0604020202020204" pitchFamily="34" charset="0"/>
              <a:buChar char="•"/>
            </a:pPr>
            <a:r>
              <a:rPr lang="en-US" sz="8000" dirty="0"/>
              <a:t>People and personal skills – </a:t>
            </a:r>
          </a:p>
          <a:p>
            <a:pPr>
              <a:lnSpc>
                <a:spcPct val="90000"/>
              </a:lnSpc>
              <a:spcAft>
                <a:spcPts val="600"/>
              </a:spcAft>
            </a:pPr>
            <a:r>
              <a:rPr lang="en-US" sz="8000" dirty="0"/>
              <a:t> ‘soft skills’ - Less tangible skills, self management and interaction with others in a workplace</a:t>
            </a:r>
          </a:p>
          <a:p>
            <a:pPr>
              <a:lnSpc>
                <a:spcPct val="90000"/>
              </a:lnSpc>
              <a:spcAft>
                <a:spcPts val="600"/>
              </a:spcAft>
            </a:pPr>
            <a:endParaRPr lang="en-US" sz="8000" dirty="0"/>
          </a:p>
          <a:p>
            <a:pPr>
              <a:lnSpc>
                <a:spcPct val="90000"/>
              </a:lnSpc>
              <a:spcAft>
                <a:spcPts val="600"/>
              </a:spcAft>
            </a:pPr>
            <a:r>
              <a:rPr lang="en-US" sz="8000" dirty="0"/>
              <a:t>“Students who are able to communicate the relevance of their skills developed through their degree and those developed through extra-curricular activities to the world of work will be the most successful”.</a:t>
            </a:r>
          </a:p>
          <a:p>
            <a:pPr>
              <a:lnSpc>
                <a:spcPct val="90000"/>
              </a:lnSpc>
              <a:spcAft>
                <a:spcPts val="600"/>
              </a:spcAft>
            </a:pPr>
            <a:endParaRPr lang="en-US" sz="5600" dirty="0"/>
          </a:p>
          <a:p>
            <a:pPr>
              <a:lnSpc>
                <a:spcPct val="90000"/>
              </a:lnSpc>
              <a:spcAft>
                <a:spcPts val="600"/>
              </a:spcAft>
            </a:pPr>
            <a:r>
              <a:rPr lang="en-US" sz="5600" dirty="0"/>
              <a:t>(</a:t>
            </a:r>
            <a:r>
              <a:rPr lang="en-US" sz="5600" dirty="0" err="1"/>
              <a:t>Trought</a:t>
            </a:r>
            <a:r>
              <a:rPr lang="en-US" sz="5600" dirty="0"/>
              <a:t>, 2012 p.4)</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2500" dirty="0"/>
          </a:p>
          <a:p>
            <a:pPr>
              <a:lnSpc>
                <a:spcPct val="90000"/>
              </a:lnSpc>
              <a:spcAft>
                <a:spcPts val="600"/>
              </a:spcAft>
            </a:pPr>
            <a:r>
              <a:rPr lang="en-US" sz="1300" dirty="0"/>
              <a:t> </a:t>
            </a:r>
          </a:p>
          <a:p>
            <a:pPr indent="-228600">
              <a:lnSpc>
                <a:spcPct val="90000"/>
              </a:lnSpc>
              <a:spcAft>
                <a:spcPts val="600"/>
              </a:spcAft>
              <a:buFont typeface="Arial" panose="020B0604020202020204" pitchFamily="34" charset="0"/>
              <a:buChar char="•"/>
            </a:pPr>
            <a:endParaRPr lang="en-US" sz="13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nboarding">
            <a:extLst>
              <a:ext uri="{FF2B5EF4-FFF2-40B4-BE49-F238E27FC236}">
                <a16:creationId xmlns:a16="http://schemas.microsoft.com/office/drawing/2014/main" id="{108385CF-D7FC-4FDA-B0EE-03CA3395C4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
        <p:nvSpPr>
          <p:cNvPr id="2" name="TextBox 1">
            <a:extLst>
              <a:ext uri="{FF2B5EF4-FFF2-40B4-BE49-F238E27FC236}">
                <a16:creationId xmlns:a16="http://schemas.microsoft.com/office/drawing/2014/main" id="{CA5A962A-70A2-4499-BFB4-30050800AAD2}"/>
              </a:ext>
            </a:extLst>
          </p:cNvPr>
          <p:cNvSpPr txBox="1"/>
          <p:nvPr/>
        </p:nvSpPr>
        <p:spPr>
          <a:xfrm>
            <a:off x="5412509" y="6400800"/>
            <a:ext cx="4148051" cy="369332"/>
          </a:xfrm>
          <a:prstGeom prst="rect">
            <a:avLst/>
          </a:prstGeom>
          <a:noFill/>
        </p:spPr>
        <p:txBody>
          <a:bodyPr wrap="square" rtlCol="0">
            <a:spAutoFit/>
          </a:bodyPr>
          <a:lstStyle/>
          <a:p>
            <a:r>
              <a:rPr lang="en-GB" dirty="0"/>
              <a:t>(Department of Education, 2018)</a:t>
            </a:r>
          </a:p>
        </p:txBody>
      </p:sp>
    </p:spTree>
    <p:extLst>
      <p:ext uri="{BB962C8B-B14F-4D97-AF65-F5344CB8AC3E}">
        <p14:creationId xmlns:p14="http://schemas.microsoft.com/office/powerpoint/2010/main" val="3970951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D80647-279C-40E6-8345-A83BF98AB956}"/>
              </a:ext>
            </a:extLst>
          </p:cNvPr>
          <p:cNvSpPr txBox="1"/>
          <p:nvPr/>
        </p:nvSpPr>
        <p:spPr>
          <a:xfrm>
            <a:off x="272327" y="0"/>
            <a:ext cx="8961120" cy="6001643"/>
          </a:xfrm>
          <a:prstGeom prst="rect">
            <a:avLst/>
          </a:prstGeom>
          <a:noFill/>
        </p:spPr>
        <p:txBody>
          <a:bodyPr wrap="square" rtlCol="0">
            <a:spAutoFit/>
          </a:bodyPr>
          <a:lstStyle/>
          <a:p>
            <a:endParaRPr lang="en-GB" sz="1600" dirty="0"/>
          </a:p>
          <a:p>
            <a:r>
              <a:rPr lang="en-GB" sz="1600" dirty="0"/>
              <a:t>Carmarthenshire County Council, (2019). </a:t>
            </a:r>
            <a:r>
              <a:rPr lang="en-GB" sz="1600" i="1" dirty="0"/>
              <a:t>Jobs and careers.</a:t>
            </a:r>
            <a:r>
              <a:rPr lang="en-GB" sz="1600" dirty="0"/>
              <a:t> [online] Available at: https://recruitment.carmarthenshire.gov.uk/wrlive/pages/vacancy.jsf?latest=01006848</a:t>
            </a:r>
          </a:p>
          <a:p>
            <a:r>
              <a:rPr lang="en-GB" sz="1600" dirty="0"/>
              <a:t>(Accessed: 11.10.19).</a:t>
            </a:r>
          </a:p>
          <a:p>
            <a:endParaRPr lang="en-GB" sz="1600" dirty="0"/>
          </a:p>
          <a:p>
            <a:r>
              <a:rPr lang="en-GB" sz="1600" dirty="0"/>
              <a:t>Cottrell, S. (2010). </a:t>
            </a:r>
            <a:r>
              <a:rPr lang="en-GB" sz="1600" i="1" dirty="0"/>
              <a:t>Skills for success. </a:t>
            </a:r>
            <a:r>
              <a:rPr lang="en-GB" sz="1600" dirty="0"/>
              <a:t>Basingstoke: Palgrave Macmillan</a:t>
            </a:r>
          </a:p>
          <a:p>
            <a:endParaRPr lang="en-GB" sz="1600" dirty="0"/>
          </a:p>
          <a:p>
            <a:r>
              <a:rPr lang="en-GB" sz="1600" dirty="0"/>
              <a:t>Department of Education, (2018). </a:t>
            </a:r>
            <a:r>
              <a:rPr lang="en-GB" sz="1600" i="1" dirty="0"/>
              <a:t>Employer skills survey 2018</a:t>
            </a:r>
            <a:r>
              <a:rPr lang="en-GB" sz="1600" dirty="0"/>
              <a:t>. Research Report. [online] Available at: </a:t>
            </a:r>
            <a:r>
              <a:rPr lang="en-GB" sz="1600" dirty="0">
                <a:hlinkClick r:id="rId2"/>
              </a:rPr>
              <a:t>https://assets.publishing.service.gov.uk/government/uploads/system/uploads/attachment_data/file/746493/ESS_2017_UK_Report_Controlled_v06.00.pdf</a:t>
            </a:r>
            <a:r>
              <a:rPr lang="en-GB" sz="1600" dirty="0"/>
              <a:t> (Accessed: 14.10.19).</a:t>
            </a:r>
          </a:p>
          <a:p>
            <a:endParaRPr lang="en-GB" sz="1600" dirty="0"/>
          </a:p>
          <a:p>
            <a:endParaRPr lang="en-GB" sz="1600" dirty="0"/>
          </a:p>
          <a:p>
            <a:r>
              <a:rPr lang="en-GB" sz="1600" dirty="0"/>
              <a:t>Gov.uk. (2018). </a:t>
            </a:r>
            <a:r>
              <a:rPr lang="en-US" sz="1600" i="1" dirty="0"/>
              <a:t>Employer skills survey 2017</a:t>
            </a:r>
            <a:r>
              <a:rPr lang="en-US" sz="1600" dirty="0"/>
              <a:t>: UK findings </a:t>
            </a:r>
          </a:p>
          <a:p>
            <a:r>
              <a:rPr lang="en-US" sz="1600" dirty="0"/>
              <a:t>Main report and data tables on UK employers’ reported skill needs and training activities. [online] Available at: </a:t>
            </a:r>
            <a:r>
              <a:rPr lang="en-US" sz="1600" dirty="0">
                <a:hlinkClick r:id="rId3"/>
              </a:rPr>
              <a:t>https://www.gov.uk/government/publications/employer-skills-survey-2017-uk-report</a:t>
            </a:r>
            <a:r>
              <a:rPr lang="en-US" sz="1600" dirty="0"/>
              <a:t>. (Accessed: 11.10.19).</a:t>
            </a:r>
          </a:p>
          <a:p>
            <a:endParaRPr lang="en-GB" sz="1600" dirty="0"/>
          </a:p>
          <a:p>
            <a:endParaRPr lang="en-GB" sz="1600" dirty="0"/>
          </a:p>
          <a:p>
            <a:r>
              <a:rPr lang="en-GB" sz="1600" dirty="0"/>
              <a:t>Jobs.ac.uk, (2019). </a:t>
            </a:r>
            <a:r>
              <a:rPr lang="en-US" sz="1600" i="1" dirty="0"/>
              <a:t>Employability</a:t>
            </a:r>
            <a:r>
              <a:rPr lang="en-US" sz="1600" dirty="0"/>
              <a:t>: What Are Employers Looking For? [online] Available at: </a:t>
            </a:r>
            <a:r>
              <a:rPr lang="en-US" sz="1600" dirty="0">
                <a:hlinkClick r:id="rId4"/>
              </a:rPr>
              <a:t>https://career-advice.jobs.ac.uk/career-development/employability-what-are-employers-looking-for/</a:t>
            </a:r>
            <a:r>
              <a:rPr lang="en-US" sz="1600" dirty="0"/>
              <a:t>. (Accessed: 10.10.19). </a:t>
            </a:r>
          </a:p>
          <a:p>
            <a:endParaRPr lang="en-US" sz="1600" dirty="0"/>
          </a:p>
          <a:p>
            <a:r>
              <a:rPr lang="en-US" sz="1600" dirty="0" err="1"/>
              <a:t>Trought</a:t>
            </a:r>
            <a:r>
              <a:rPr lang="en-US" sz="1600" dirty="0"/>
              <a:t>, F. (2012 p.4). </a:t>
            </a:r>
            <a:r>
              <a:rPr lang="en-US" sz="1600" i="1" dirty="0"/>
              <a:t>Brilliant Employability skills</a:t>
            </a:r>
            <a:r>
              <a:rPr lang="en-US" sz="1600" dirty="0"/>
              <a:t>. How to stand out from the crowd in the graduate job market. </a:t>
            </a:r>
            <a:endParaRPr lang="en-GB" sz="1600" dirty="0"/>
          </a:p>
        </p:txBody>
      </p:sp>
    </p:spTree>
    <p:extLst>
      <p:ext uri="{BB962C8B-B14F-4D97-AF65-F5344CB8AC3E}">
        <p14:creationId xmlns:p14="http://schemas.microsoft.com/office/powerpoint/2010/main" val="32042773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FDB190CC79EC4AA376065B3C27CE7C" ma:contentTypeVersion="7" ma:contentTypeDescription="Create a new document." ma:contentTypeScope="" ma:versionID="de00bca0c61bc14d8dde5e78aadb58f8">
  <xsd:schema xmlns:xsd="http://www.w3.org/2001/XMLSchema" xmlns:xs="http://www.w3.org/2001/XMLSchema" xmlns:p="http://schemas.microsoft.com/office/2006/metadata/properties" xmlns:ns3="2ad0fea9-15d1-42bd-a1c4-0986eb0db8b2" xmlns:ns4="b374be35-f12f-4173-83eb-fa42d7030e72" targetNamespace="http://schemas.microsoft.com/office/2006/metadata/properties" ma:root="true" ma:fieldsID="e2fc0e204239b27301fb9adb12759a90" ns3:_="" ns4:_="">
    <xsd:import namespace="2ad0fea9-15d1-42bd-a1c4-0986eb0db8b2"/>
    <xsd:import namespace="b374be35-f12f-4173-83eb-fa42d7030e72"/>
    <xsd:element name="properties">
      <xsd:complexType>
        <xsd:sequence>
          <xsd:element name="documentManagement">
            <xsd:complexType>
              <xsd:all>
                <xsd:element ref="ns3:SharedWithUsers" minOccurs="0"/>
                <xsd:element ref="ns4:MediaServiceMetadata" minOccurs="0"/>
                <xsd:element ref="ns4:MediaServiceFastMetadata" minOccurs="0"/>
                <xsd:element ref="ns3:SharedWithDetails" minOccurs="0"/>
                <xsd:element ref="ns3:SharingHintHash" minOccurs="0"/>
                <xsd:element ref="ns4:MediaServiceAuto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d0fea9-15d1-42bd-a1c4-0986eb0db8b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374be35-f12f-4173-83eb-fa42d7030e72"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F173A1C-1D8B-4FAF-90D7-D0F9DC3E62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d0fea9-15d1-42bd-a1c4-0986eb0db8b2"/>
    <ds:schemaRef ds:uri="b374be35-f12f-4173-83eb-fa42d7030e7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EE085B-CF2F-4621-9BFF-B49CDD156D1C}">
  <ds:schemaRefs>
    <ds:schemaRef ds:uri="http://schemas.microsoft.com/sharepoint/v3/contenttype/forms"/>
  </ds:schemaRefs>
</ds:datastoreItem>
</file>

<file path=customXml/itemProps3.xml><?xml version="1.0" encoding="utf-8"?>
<ds:datastoreItem xmlns:ds="http://schemas.openxmlformats.org/officeDocument/2006/customXml" ds:itemID="{F6B89B8E-EEFA-4BF1-BE19-D34C3593AEAF}">
  <ds:schemaRefs>
    <ds:schemaRef ds:uri="http://purl.org/dc/elements/1.1/"/>
    <ds:schemaRef ds:uri="http://schemas.microsoft.com/office/2006/metadata/properties"/>
    <ds:schemaRef ds:uri="http://schemas.microsoft.com/office/2006/documentManagement/types"/>
    <ds:schemaRef ds:uri="b374be35-f12f-4173-83eb-fa42d7030e72"/>
    <ds:schemaRef ds:uri="http://purl.org/dc/terms/"/>
    <ds:schemaRef ds:uri="http://purl.org/dc/dcmitype/"/>
    <ds:schemaRef ds:uri="http://schemas.microsoft.com/office/infopath/2007/PartnerControls"/>
    <ds:schemaRef ds:uri="http://schemas.openxmlformats.org/package/2006/metadata/core-properties"/>
    <ds:schemaRef ds:uri="2ad0fea9-15d1-42bd-a1c4-0986eb0db8b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763</TotalTime>
  <Words>772</Words>
  <Application>Microsoft Office PowerPoint</Application>
  <PresentationFormat>Widescreen</PresentationFormat>
  <Paragraphs>113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Donna Thomas (1703478)</dc:creator>
  <cp:lastModifiedBy>Donna Thomas</cp:lastModifiedBy>
  <cp:revision>35</cp:revision>
  <dcterms:created xsi:type="dcterms:W3CDTF">2019-10-13T16:57:43Z</dcterms:created>
  <dcterms:modified xsi:type="dcterms:W3CDTF">2019-10-15T14:49:46Z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0x01010099FDB190CC79EC4AA376065B3C27CE7C</vt:lpwstr>
  </property>
</Properties>
</file>