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1" r:id="rId2"/>
  </p:sldMasterIdLst>
  <p:handoutMasterIdLst>
    <p:handoutMasterId r:id="rId28"/>
  </p:handoutMasterIdLst>
  <p:sldIdLst>
    <p:sldId id="280" r:id="rId3"/>
    <p:sldId id="281" r:id="rId4"/>
    <p:sldId id="256" r:id="rId5"/>
    <p:sldId id="257"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2" r:id="rId20"/>
    <p:sldId id="273" r:id="rId21"/>
    <p:sldId id="274" r:id="rId22"/>
    <p:sldId id="276" r:id="rId23"/>
    <p:sldId id="275" r:id="rId24"/>
    <p:sldId id="277" r:id="rId25"/>
    <p:sldId id="278" r:id="rId26"/>
    <p:sldId id="282" r:id="rId27"/>
  </p:sldIdLst>
  <p:sldSz cx="9144000" cy="6858000" type="screen4x3"/>
  <p:notesSz cx="6669088" cy="9753600"/>
  <p:defaultTex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8" d="100"/>
          <a:sy n="68" d="100"/>
        </p:scale>
        <p:origin x="1446" y="96"/>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handoutMaster" Target="handoutMasters/handout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F9652B6-9E2B-46B7-AE24-491149F18698}" type="doc">
      <dgm:prSet loTypeId="urn:microsoft.com/office/officeart/2005/8/layout/target3" loCatId="list" qsTypeId="urn:microsoft.com/office/officeart/2005/8/quickstyle/3d4" qsCatId="3D" csTypeId="urn:microsoft.com/office/officeart/2005/8/colors/colorful5" csCatId="colorful" phldr="1"/>
      <dgm:spPr/>
      <dgm:t>
        <a:bodyPr/>
        <a:lstStyle/>
        <a:p>
          <a:endParaRPr lang="en-US"/>
        </a:p>
      </dgm:t>
    </dgm:pt>
    <dgm:pt modelId="{3A04FBF7-57C5-4887-B5D7-6B2356080B69}">
      <dgm:prSet phldrT="[Text]" custT="1"/>
      <dgm:spPr/>
      <dgm:t>
        <a:bodyPr/>
        <a:lstStyle/>
        <a:p>
          <a:r>
            <a:rPr lang="en-US" sz="1800" dirty="0">
              <a:latin typeface="Calibri" pitchFamily="34" charset="0"/>
              <a:cs typeface="Calibri" pitchFamily="34" charset="0"/>
            </a:rPr>
            <a:t>To provide the consumers quality snacks</a:t>
          </a:r>
        </a:p>
      </dgm:t>
    </dgm:pt>
    <dgm:pt modelId="{31A84ECB-A396-404C-9C30-F9B96CDB120B}" type="parTrans" cxnId="{D36C699D-E52F-4E82-A808-ECA8903C84B6}">
      <dgm:prSet/>
      <dgm:spPr/>
      <dgm:t>
        <a:bodyPr/>
        <a:lstStyle/>
        <a:p>
          <a:endParaRPr lang="en-US"/>
        </a:p>
      </dgm:t>
    </dgm:pt>
    <dgm:pt modelId="{AC01B911-198F-450C-9306-B41C00EE60FB}" type="sibTrans" cxnId="{D36C699D-E52F-4E82-A808-ECA8903C84B6}">
      <dgm:prSet/>
      <dgm:spPr/>
      <dgm:t>
        <a:bodyPr/>
        <a:lstStyle/>
        <a:p>
          <a:endParaRPr lang="en-US"/>
        </a:p>
      </dgm:t>
    </dgm:pt>
    <dgm:pt modelId="{C0C33D96-2F60-4EB9-B6D6-044CDEB8DF77}">
      <dgm:prSet phldrT="[Text]" custT="1"/>
      <dgm:spPr/>
      <dgm:t>
        <a:bodyPr/>
        <a:lstStyle/>
        <a:p>
          <a:r>
            <a:rPr lang="en-US" sz="1800" dirty="0">
              <a:latin typeface="Calibri" pitchFamily="34" charset="0"/>
              <a:cs typeface="Calibri" pitchFamily="34" charset="0"/>
            </a:rPr>
            <a:t>To become the most preferred snacks bar by the consumers</a:t>
          </a:r>
        </a:p>
      </dgm:t>
    </dgm:pt>
    <dgm:pt modelId="{B7A1040D-6857-4EA9-B7CE-894D713FD98F}" type="parTrans" cxnId="{AB85F9B9-4DD7-4B1A-8C02-542F52397A33}">
      <dgm:prSet/>
      <dgm:spPr/>
      <dgm:t>
        <a:bodyPr/>
        <a:lstStyle/>
        <a:p>
          <a:endParaRPr lang="en-US"/>
        </a:p>
      </dgm:t>
    </dgm:pt>
    <dgm:pt modelId="{F9E07DF3-A910-417F-BD0C-291000760FB6}" type="sibTrans" cxnId="{AB85F9B9-4DD7-4B1A-8C02-542F52397A33}">
      <dgm:prSet/>
      <dgm:spPr/>
      <dgm:t>
        <a:bodyPr/>
        <a:lstStyle/>
        <a:p>
          <a:endParaRPr lang="en-US"/>
        </a:p>
      </dgm:t>
    </dgm:pt>
    <dgm:pt modelId="{B9889E2D-E390-42DD-A25A-42D87F2D8E83}">
      <dgm:prSet phldrT="[Text]" custT="1"/>
      <dgm:spPr/>
      <dgm:t>
        <a:bodyPr/>
        <a:lstStyle/>
        <a:p>
          <a:r>
            <a:rPr lang="en-US" sz="1800" dirty="0">
              <a:latin typeface="Calibri" pitchFamily="34" charset="0"/>
              <a:cs typeface="Calibri" pitchFamily="34" charset="0"/>
            </a:rPr>
            <a:t>To beat the competitors in the market</a:t>
          </a:r>
        </a:p>
      </dgm:t>
    </dgm:pt>
    <dgm:pt modelId="{6E13310B-4ED0-4A54-98F8-8C59EEAFD24D}" type="parTrans" cxnId="{8537D805-C2DB-4258-92FE-D1961ECF64F2}">
      <dgm:prSet/>
      <dgm:spPr/>
      <dgm:t>
        <a:bodyPr/>
        <a:lstStyle/>
        <a:p>
          <a:endParaRPr lang="en-US"/>
        </a:p>
      </dgm:t>
    </dgm:pt>
    <dgm:pt modelId="{79E0B7A4-3CBA-4384-8BEF-5BEC8389F718}" type="sibTrans" cxnId="{8537D805-C2DB-4258-92FE-D1961ECF64F2}">
      <dgm:prSet/>
      <dgm:spPr/>
      <dgm:t>
        <a:bodyPr/>
        <a:lstStyle/>
        <a:p>
          <a:endParaRPr lang="en-US"/>
        </a:p>
      </dgm:t>
    </dgm:pt>
    <dgm:pt modelId="{A0119FF3-97EC-413C-AB54-3106D030FE5B}">
      <dgm:prSet phldrT="[Text]" custT="1"/>
      <dgm:spPr/>
      <dgm:t>
        <a:bodyPr/>
        <a:lstStyle/>
        <a:p>
          <a:r>
            <a:rPr lang="en-US" sz="1800" dirty="0">
              <a:latin typeface="Calibri" pitchFamily="34" charset="0"/>
              <a:cs typeface="Calibri" pitchFamily="34" charset="0"/>
            </a:rPr>
            <a:t>Exceed the consumer expectations by coming up with innovative recipes.</a:t>
          </a:r>
        </a:p>
      </dgm:t>
    </dgm:pt>
    <dgm:pt modelId="{4615E2FB-5B1F-4697-8BFD-16CB03B8526B}" type="parTrans" cxnId="{647D89E0-5845-45AC-BC23-E6D8365E519B}">
      <dgm:prSet/>
      <dgm:spPr/>
      <dgm:t>
        <a:bodyPr/>
        <a:lstStyle/>
        <a:p>
          <a:endParaRPr lang="en-US"/>
        </a:p>
      </dgm:t>
    </dgm:pt>
    <dgm:pt modelId="{D19ADE34-3614-4B2C-824B-EF32386C4F36}" type="sibTrans" cxnId="{647D89E0-5845-45AC-BC23-E6D8365E519B}">
      <dgm:prSet/>
      <dgm:spPr/>
      <dgm:t>
        <a:bodyPr/>
        <a:lstStyle/>
        <a:p>
          <a:endParaRPr lang="en-US"/>
        </a:p>
      </dgm:t>
    </dgm:pt>
    <dgm:pt modelId="{E1DEF153-D16C-4221-A01F-02F8FCCBE78C}">
      <dgm:prSet phldrT="[Text]" custT="1"/>
      <dgm:spPr/>
      <dgm:t>
        <a:bodyPr/>
        <a:lstStyle/>
        <a:p>
          <a:r>
            <a:rPr lang="en-US" sz="1800" dirty="0">
              <a:latin typeface="Calibri" pitchFamily="34" charset="0"/>
              <a:cs typeface="Calibri" pitchFamily="34" charset="0"/>
            </a:rPr>
            <a:t>Work towards the goals and to expand </a:t>
          </a:r>
          <a:r>
            <a:rPr lang="en-US" sz="1800">
              <a:latin typeface="Calibri" pitchFamily="34" charset="0"/>
              <a:cs typeface="Calibri" pitchFamily="34" charset="0"/>
            </a:rPr>
            <a:t>the business. </a:t>
          </a:r>
          <a:endParaRPr lang="en-US" sz="1800" dirty="0">
            <a:latin typeface="Calibri" pitchFamily="34" charset="0"/>
            <a:cs typeface="Calibri" pitchFamily="34" charset="0"/>
          </a:endParaRPr>
        </a:p>
      </dgm:t>
    </dgm:pt>
    <dgm:pt modelId="{933EE5A8-8FAD-4288-9356-336802B7ACC3}" type="parTrans" cxnId="{D1698E19-7513-4604-8080-FF451FD79312}">
      <dgm:prSet/>
      <dgm:spPr/>
      <dgm:t>
        <a:bodyPr/>
        <a:lstStyle/>
        <a:p>
          <a:endParaRPr lang="en-GB"/>
        </a:p>
      </dgm:t>
    </dgm:pt>
    <dgm:pt modelId="{8F28057E-AA61-4FFF-846D-B37F4AB1E9D5}" type="sibTrans" cxnId="{D1698E19-7513-4604-8080-FF451FD79312}">
      <dgm:prSet/>
      <dgm:spPr/>
      <dgm:t>
        <a:bodyPr/>
        <a:lstStyle/>
        <a:p>
          <a:endParaRPr lang="en-GB"/>
        </a:p>
      </dgm:t>
    </dgm:pt>
    <dgm:pt modelId="{A0B2F331-B9C6-48A8-B87F-5C9B3B7B6425}" type="pres">
      <dgm:prSet presAssocID="{EF9652B6-9E2B-46B7-AE24-491149F18698}" presName="Name0" presStyleCnt="0">
        <dgm:presLayoutVars>
          <dgm:chMax val="7"/>
          <dgm:dir/>
          <dgm:animLvl val="lvl"/>
          <dgm:resizeHandles val="exact"/>
        </dgm:presLayoutVars>
      </dgm:prSet>
      <dgm:spPr/>
    </dgm:pt>
    <dgm:pt modelId="{F3DC75ED-8FA5-4276-8FB7-C59AA461F10E}" type="pres">
      <dgm:prSet presAssocID="{3A04FBF7-57C5-4887-B5D7-6B2356080B69}" presName="circle1" presStyleLbl="node1" presStyleIdx="0" presStyleCnt="5"/>
      <dgm:spPr/>
    </dgm:pt>
    <dgm:pt modelId="{821108E0-B7A3-4AAC-8397-34F65CCEC893}" type="pres">
      <dgm:prSet presAssocID="{3A04FBF7-57C5-4887-B5D7-6B2356080B69}" presName="space" presStyleCnt="0"/>
      <dgm:spPr/>
    </dgm:pt>
    <dgm:pt modelId="{6BB69651-AEB8-4E17-BB43-8D656825F48F}" type="pres">
      <dgm:prSet presAssocID="{3A04FBF7-57C5-4887-B5D7-6B2356080B69}" presName="rect1" presStyleLbl="alignAcc1" presStyleIdx="0" presStyleCnt="5"/>
      <dgm:spPr/>
    </dgm:pt>
    <dgm:pt modelId="{FA7112D5-29DD-458E-8800-B4FD4A893316}" type="pres">
      <dgm:prSet presAssocID="{C0C33D96-2F60-4EB9-B6D6-044CDEB8DF77}" presName="vertSpace2" presStyleLbl="node1" presStyleIdx="0" presStyleCnt="5"/>
      <dgm:spPr/>
    </dgm:pt>
    <dgm:pt modelId="{AADD02EC-584C-4DDC-B8F1-007549F9DBA1}" type="pres">
      <dgm:prSet presAssocID="{C0C33D96-2F60-4EB9-B6D6-044CDEB8DF77}" presName="circle2" presStyleLbl="node1" presStyleIdx="1" presStyleCnt="5"/>
      <dgm:spPr/>
    </dgm:pt>
    <dgm:pt modelId="{4A0F51F7-4EE4-47D3-AACD-5BB5AC7B4BFC}" type="pres">
      <dgm:prSet presAssocID="{C0C33D96-2F60-4EB9-B6D6-044CDEB8DF77}" presName="rect2" presStyleLbl="alignAcc1" presStyleIdx="1" presStyleCnt="5" custScaleY="96092" custLinFactNeighborY="377"/>
      <dgm:spPr/>
    </dgm:pt>
    <dgm:pt modelId="{C7D12116-84EE-45DB-8AE8-9397E8D79653}" type="pres">
      <dgm:prSet presAssocID="{B9889E2D-E390-42DD-A25A-42D87F2D8E83}" presName="vertSpace3" presStyleLbl="node1" presStyleIdx="1" presStyleCnt="5"/>
      <dgm:spPr/>
    </dgm:pt>
    <dgm:pt modelId="{2C169A53-1B66-4B58-9ED4-DB54913030BA}" type="pres">
      <dgm:prSet presAssocID="{B9889E2D-E390-42DD-A25A-42D87F2D8E83}" presName="circle3" presStyleLbl="node1" presStyleIdx="2" presStyleCnt="5"/>
      <dgm:spPr/>
    </dgm:pt>
    <dgm:pt modelId="{7AE3F294-88A8-438D-9B8B-1A5E2184B0C8}" type="pres">
      <dgm:prSet presAssocID="{B9889E2D-E390-42DD-A25A-42D87F2D8E83}" presName="rect3" presStyleLbl="alignAcc1" presStyleIdx="2" presStyleCnt="5"/>
      <dgm:spPr/>
    </dgm:pt>
    <dgm:pt modelId="{60CC3298-F1A1-4E73-8A99-FD54877839A1}" type="pres">
      <dgm:prSet presAssocID="{A0119FF3-97EC-413C-AB54-3106D030FE5B}" presName="vertSpace4" presStyleLbl="node1" presStyleIdx="2" presStyleCnt="5"/>
      <dgm:spPr/>
    </dgm:pt>
    <dgm:pt modelId="{970B0028-9D21-4167-AE27-EEA1125C9A08}" type="pres">
      <dgm:prSet presAssocID="{A0119FF3-97EC-413C-AB54-3106D030FE5B}" presName="circle4" presStyleLbl="node1" presStyleIdx="3" presStyleCnt="5"/>
      <dgm:spPr/>
    </dgm:pt>
    <dgm:pt modelId="{87CF6523-6007-47ED-ABAD-B053B4B33DA5}" type="pres">
      <dgm:prSet presAssocID="{A0119FF3-97EC-413C-AB54-3106D030FE5B}" presName="rect4" presStyleLbl="alignAcc1" presStyleIdx="3" presStyleCnt="5" custScaleY="118889"/>
      <dgm:spPr/>
    </dgm:pt>
    <dgm:pt modelId="{EDA2A921-4308-41E3-80E1-FAC9D84A7BF7}" type="pres">
      <dgm:prSet presAssocID="{E1DEF153-D16C-4221-A01F-02F8FCCBE78C}" presName="vertSpace5" presStyleLbl="node1" presStyleIdx="3" presStyleCnt="5"/>
      <dgm:spPr/>
    </dgm:pt>
    <dgm:pt modelId="{7FC8EABB-0297-4343-B72C-4607AA733B94}" type="pres">
      <dgm:prSet presAssocID="{E1DEF153-D16C-4221-A01F-02F8FCCBE78C}" presName="circle5" presStyleLbl="node1" presStyleIdx="4" presStyleCnt="5"/>
      <dgm:spPr/>
    </dgm:pt>
    <dgm:pt modelId="{EB9E326D-A4CA-4686-8CE1-5C5D1CC63C58}" type="pres">
      <dgm:prSet presAssocID="{E1DEF153-D16C-4221-A01F-02F8FCCBE78C}" presName="rect5" presStyleLbl="alignAcc1" presStyleIdx="4" presStyleCnt="5" custScaleY="99444"/>
      <dgm:spPr/>
    </dgm:pt>
    <dgm:pt modelId="{EC320D87-8EF0-4429-BD7B-1A4237A5D283}" type="pres">
      <dgm:prSet presAssocID="{3A04FBF7-57C5-4887-B5D7-6B2356080B69}" presName="rect1ParTxNoCh" presStyleLbl="alignAcc1" presStyleIdx="4" presStyleCnt="5">
        <dgm:presLayoutVars>
          <dgm:chMax val="1"/>
          <dgm:bulletEnabled val="1"/>
        </dgm:presLayoutVars>
      </dgm:prSet>
      <dgm:spPr/>
    </dgm:pt>
    <dgm:pt modelId="{CB701955-6D68-4454-ACA9-944B089650E4}" type="pres">
      <dgm:prSet presAssocID="{C0C33D96-2F60-4EB9-B6D6-044CDEB8DF77}" presName="rect2ParTxNoCh" presStyleLbl="alignAcc1" presStyleIdx="4" presStyleCnt="5">
        <dgm:presLayoutVars>
          <dgm:chMax val="1"/>
          <dgm:bulletEnabled val="1"/>
        </dgm:presLayoutVars>
      </dgm:prSet>
      <dgm:spPr/>
    </dgm:pt>
    <dgm:pt modelId="{B124335D-70C3-4A69-8042-FAF7913796ED}" type="pres">
      <dgm:prSet presAssocID="{B9889E2D-E390-42DD-A25A-42D87F2D8E83}" presName="rect3ParTxNoCh" presStyleLbl="alignAcc1" presStyleIdx="4" presStyleCnt="5">
        <dgm:presLayoutVars>
          <dgm:chMax val="1"/>
          <dgm:bulletEnabled val="1"/>
        </dgm:presLayoutVars>
      </dgm:prSet>
      <dgm:spPr/>
    </dgm:pt>
    <dgm:pt modelId="{FE464B9F-82C8-42BE-9E04-D0F536901C38}" type="pres">
      <dgm:prSet presAssocID="{A0119FF3-97EC-413C-AB54-3106D030FE5B}" presName="rect4ParTxNoCh" presStyleLbl="alignAcc1" presStyleIdx="4" presStyleCnt="5">
        <dgm:presLayoutVars>
          <dgm:chMax val="1"/>
          <dgm:bulletEnabled val="1"/>
        </dgm:presLayoutVars>
      </dgm:prSet>
      <dgm:spPr/>
    </dgm:pt>
    <dgm:pt modelId="{6425D3BA-074E-4485-8A3E-FB3A60F9067F}" type="pres">
      <dgm:prSet presAssocID="{E1DEF153-D16C-4221-A01F-02F8FCCBE78C}" presName="rect5ParTxNoCh" presStyleLbl="alignAcc1" presStyleIdx="4" presStyleCnt="5">
        <dgm:presLayoutVars>
          <dgm:chMax val="1"/>
          <dgm:bulletEnabled val="1"/>
        </dgm:presLayoutVars>
      </dgm:prSet>
      <dgm:spPr/>
    </dgm:pt>
  </dgm:ptLst>
  <dgm:cxnLst>
    <dgm:cxn modelId="{366D0705-E82A-407B-A525-C1BF2532D7B9}" type="presOf" srcId="{B9889E2D-E390-42DD-A25A-42D87F2D8E83}" destId="{B124335D-70C3-4A69-8042-FAF7913796ED}" srcOrd="1" destOrd="0" presId="urn:microsoft.com/office/officeart/2005/8/layout/target3"/>
    <dgm:cxn modelId="{8537D805-C2DB-4258-92FE-D1961ECF64F2}" srcId="{EF9652B6-9E2B-46B7-AE24-491149F18698}" destId="{B9889E2D-E390-42DD-A25A-42D87F2D8E83}" srcOrd="2" destOrd="0" parTransId="{6E13310B-4ED0-4A54-98F8-8C59EEAFD24D}" sibTransId="{79E0B7A4-3CBA-4384-8BEF-5BEC8389F718}"/>
    <dgm:cxn modelId="{43D00E19-392D-42C7-B1BA-66CA2063C635}" type="presOf" srcId="{A0119FF3-97EC-413C-AB54-3106D030FE5B}" destId="{FE464B9F-82C8-42BE-9E04-D0F536901C38}" srcOrd="1" destOrd="0" presId="urn:microsoft.com/office/officeart/2005/8/layout/target3"/>
    <dgm:cxn modelId="{D1698E19-7513-4604-8080-FF451FD79312}" srcId="{EF9652B6-9E2B-46B7-AE24-491149F18698}" destId="{E1DEF153-D16C-4221-A01F-02F8FCCBE78C}" srcOrd="4" destOrd="0" parTransId="{933EE5A8-8FAD-4288-9356-336802B7ACC3}" sibTransId="{8F28057E-AA61-4FFF-846D-B37F4AB1E9D5}"/>
    <dgm:cxn modelId="{79758222-C79E-4396-B93B-740697DF9E4C}" type="presOf" srcId="{C0C33D96-2F60-4EB9-B6D6-044CDEB8DF77}" destId="{4A0F51F7-4EE4-47D3-AACD-5BB5AC7B4BFC}" srcOrd="0" destOrd="0" presId="urn:microsoft.com/office/officeart/2005/8/layout/target3"/>
    <dgm:cxn modelId="{8FF46529-9099-4928-9535-8EC8C8D7A795}" type="presOf" srcId="{B9889E2D-E390-42DD-A25A-42D87F2D8E83}" destId="{7AE3F294-88A8-438D-9B8B-1A5E2184B0C8}" srcOrd="0" destOrd="0" presId="urn:microsoft.com/office/officeart/2005/8/layout/target3"/>
    <dgm:cxn modelId="{EFCD962D-182C-485E-B337-98774A5D82C8}" type="presOf" srcId="{A0119FF3-97EC-413C-AB54-3106D030FE5B}" destId="{87CF6523-6007-47ED-ABAD-B053B4B33DA5}" srcOrd="0" destOrd="0" presId="urn:microsoft.com/office/officeart/2005/8/layout/target3"/>
    <dgm:cxn modelId="{6C92B137-DE08-4CDE-A56A-FADF262DFB97}" type="presOf" srcId="{EF9652B6-9E2B-46B7-AE24-491149F18698}" destId="{A0B2F331-B9C6-48A8-B87F-5C9B3B7B6425}" srcOrd="0" destOrd="0" presId="urn:microsoft.com/office/officeart/2005/8/layout/target3"/>
    <dgm:cxn modelId="{1C0CDC46-1D08-4BCB-AE02-0DCEB5DC82AA}" type="presOf" srcId="{E1DEF153-D16C-4221-A01F-02F8FCCBE78C}" destId="{6425D3BA-074E-4485-8A3E-FB3A60F9067F}" srcOrd="1" destOrd="0" presId="urn:microsoft.com/office/officeart/2005/8/layout/target3"/>
    <dgm:cxn modelId="{C5A55477-B03D-4F3E-A5DA-5A90EF836EB1}" type="presOf" srcId="{E1DEF153-D16C-4221-A01F-02F8FCCBE78C}" destId="{EB9E326D-A4CA-4686-8CE1-5C5D1CC63C58}" srcOrd="0" destOrd="0" presId="urn:microsoft.com/office/officeart/2005/8/layout/target3"/>
    <dgm:cxn modelId="{4706C98A-CD37-46AF-8DC9-DE04254F5EFF}" type="presOf" srcId="{3A04FBF7-57C5-4887-B5D7-6B2356080B69}" destId="{EC320D87-8EF0-4429-BD7B-1A4237A5D283}" srcOrd="1" destOrd="0" presId="urn:microsoft.com/office/officeart/2005/8/layout/target3"/>
    <dgm:cxn modelId="{D36C699D-E52F-4E82-A808-ECA8903C84B6}" srcId="{EF9652B6-9E2B-46B7-AE24-491149F18698}" destId="{3A04FBF7-57C5-4887-B5D7-6B2356080B69}" srcOrd="0" destOrd="0" parTransId="{31A84ECB-A396-404C-9C30-F9B96CDB120B}" sibTransId="{AC01B911-198F-450C-9306-B41C00EE60FB}"/>
    <dgm:cxn modelId="{AB85F9B9-4DD7-4B1A-8C02-542F52397A33}" srcId="{EF9652B6-9E2B-46B7-AE24-491149F18698}" destId="{C0C33D96-2F60-4EB9-B6D6-044CDEB8DF77}" srcOrd="1" destOrd="0" parTransId="{B7A1040D-6857-4EA9-B7CE-894D713FD98F}" sibTransId="{F9E07DF3-A910-417F-BD0C-291000760FB6}"/>
    <dgm:cxn modelId="{F3B8FAD2-F574-43DA-BDD3-44DF51130EBA}" type="presOf" srcId="{C0C33D96-2F60-4EB9-B6D6-044CDEB8DF77}" destId="{CB701955-6D68-4454-ACA9-944B089650E4}" srcOrd="1" destOrd="0" presId="urn:microsoft.com/office/officeart/2005/8/layout/target3"/>
    <dgm:cxn modelId="{A3E01DDA-4559-48F6-8320-98399A8FFB57}" type="presOf" srcId="{3A04FBF7-57C5-4887-B5D7-6B2356080B69}" destId="{6BB69651-AEB8-4E17-BB43-8D656825F48F}" srcOrd="0" destOrd="0" presId="urn:microsoft.com/office/officeart/2005/8/layout/target3"/>
    <dgm:cxn modelId="{647D89E0-5845-45AC-BC23-E6D8365E519B}" srcId="{EF9652B6-9E2B-46B7-AE24-491149F18698}" destId="{A0119FF3-97EC-413C-AB54-3106D030FE5B}" srcOrd="3" destOrd="0" parTransId="{4615E2FB-5B1F-4697-8BFD-16CB03B8526B}" sibTransId="{D19ADE34-3614-4B2C-824B-EF32386C4F36}"/>
    <dgm:cxn modelId="{D39D49B4-64E0-43CF-B3F8-A71B296F4B03}" type="presParOf" srcId="{A0B2F331-B9C6-48A8-B87F-5C9B3B7B6425}" destId="{F3DC75ED-8FA5-4276-8FB7-C59AA461F10E}" srcOrd="0" destOrd="0" presId="urn:microsoft.com/office/officeart/2005/8/layout/target3"/>
    <dgm:cxn modelId="{BDB17582-F3E1-4715-B0F3-C7A7C7C18052}" type="presParOf" srcId="{A0B2F331-B9C6-48A8-B87F-5C9B3B7B6425}" destId="{821108E0-B7A3-4AAC-8397-34F65CCEC893}" srcOrd="1" destOrd="0" presId="urn:microsoft.com/office/officeart/2005/8/layout/target3"/>
    <dgm:cxn modelId="{6B9A2A0E-A75A-4663-8C47-77E1C57C0967}" type="presParOf" srcId="{A0B2F331-B9C6-48A8-B87F-5C9B3B7B6425}" destId="{6BB69651-AEB8-4E17-BB43-8D656825F48F}" srcOrd="2" destOrd="0" presId="urn:microsoft.com/office/officeart/2005/8/layout/target3"/>
    <dgm:cxn modelId="{5B5BA6F1-6DCD-4E01-BC10-9BD5C4795B89}" type="presParOf" srcId="{A0B2F331-B9C6-48A8-B87F-5C9B3B7B6425}" destId="{FA7112D5-29DD-458E-8800-B4FD4A893316}" srcOrd="3" destOrd="0" presId="urn:microsoft.com/office/officeart/2005/8/layout/target3"/>
    <dgm:cxn modelId="{7DF0C194-8532-4C30-89B3-68C816E08272}" type="presParOf" srcId="{A0B2F331-B9C6-48A8-B87F-5C9B3B7B6425}" destId="{AADD02EC-584C-4DDC-B8F1-007549F9DBA1}" srcOrd="4" destOrd="0" presId="urn:microsoft.com/office/officeart/2005/8/layout/target3"/>
    <dgm:cxn modelId="{98B41AAC-3F83-4EB3-8C01-A0D294A10C99}" type="presParOf" srcId="{A0B2F331-B9C6-48A8-B87F-5C9B3B7B6425}" destId="{4A0F51F7-4EE4-47D3-AACD-5BB5AC7B4BFC}" srcOrd="5" destOrd="0" presId="urn:microsoft.com/office/officeart/2005/8/layout/target3"/>
    <dgm:cxn modelId="{0101C9C6-262C-4F8E-84A6-53F285786BB4}" type="presParOf" srcId="{A0B2F331-B9C6-48A8-B87F-5C9B3B7B6425}" destId="{C7D12116-84EE-45DB-8AE8-9397E8D79653}" srcOrd="6" destOrd="0" presId="urn:microsoft.com/office/officeart/2005/8/layout/target3"/>
    <dgm:cxn modelId="{D43A5A5D-B529-40DF-A5D7-4D57DB688D56}" type="presParOf" srcId="{A0B2F331-B9C6-48A8-B87F-5C9B3B7B6425}" destId="{2C169A53-1B66-4B58-9ED4-DB54913030BA}" srcOrd="7" destOrd="0" presId="urn:microsoft.com/office/officeart/2005/8/layout/target3"/>
    <dgm:cxn modelId="{226A6549-AA63-42BB-BEF1-70FB6CAA4360}" type="presParOf" srcId="{A0B2F331-B9C6-48A8-B87F-5C9B3B7B6425}" destId="{7AE3F294-88A8-438D-9B8B-1A5E2184B0C8}" srcOrd="8" destOrd="0" presId="urn:microsoft.com/office/officeart/2005/8/layout/target3"/>
    <dgm:cxn modelId="{195FA344-11B8-4DB3-8FA5-7660E29E8540}" type="presParOf" srcId="{A0B2F331-B9C6-48A8-B87F-5C9B3B7B6425}" destId="{60CC3298-F1A1-4E73-8A99-FD54877839A1}" srcOrd="9" destOrd="0" presId="urn:microsoft.com/office/officeart/2005/8/layout/target3"/>
    <dgm:cxn modelId="{B8F324AB-7FAF-4436-B189-6F76716386DE}" type="presParOf" srcId="{A0B2F331-B9C6-48A8-B87F-5C9B3B7B6425}" destId="{970B0028-9D21-4167-AE27-EEA1125C9A08}" srcOrd="10" destOrd="0" presId="urn:microsoft.com/office/officeart/2005/8/layout/target3"/>
    <dgm:cxn modelId="{1CC70770-63EF-4A93-8CD0-FB67A7314CB8}" type="presParOf" srcId="{A0B2F331-B9C6-48A8-B87F-5C9B3B7B6425}" destId="{87CF6523-6007-47ED-ABAD-B053B4B33DA5}" srcOrd="11" destOrd="0" presId="urn:microsoft.com/office/officeart/2005/8/layout/target3"/>
    <dgm:cxn modelId="{7507C1E0-4ECC-43A3-AA1E-8F4E36A696A1}" type="presParOf" srcId="{A0B2F331-B9C6-48A8-B87F-5C9B3B7B6425}" destId="{EDA2A921-4308-41E3-80E1-FAC9D84A7BF7}" srcOrd="12" destOrd="0" presId="urn:microsoft.com/office/officeart/2005/8/layout/target3"/>
    <dgm:cxn modelId="{C168DD28-87CB-4B03-825F-49744981E11F}" type="presParOf" srcId="{A0B2F331-B9C6-48A8-B87F-5C9B3B7B6425}" destId="{7FC8EABB-0297-4343-B72C-4607AA733B94}" srcOrd="13" destOrd="0" presId="urn:microsoft.com/office/officeart/2005/8/layout/target3"/>
    <dgm:cxn modelId="{D168B388-8FEB-4811-8386-F36D92C5751E}" type="presParOf" srcId="{A0B2F331-B9C6-48A8-B87F-5C9B3B7B6425}" destId="{EB9E326D-A4CA-4686-8CE1-5C5D1CC63C58}" srcOrd="14" destOrd="0" presId="urn:microsoft.com/office/officeart/2005/8/layout/target3"/>
    <dgm:cxn modelId="{801889E8-93FE-4640-9DDA-16DBABEB2902}" type="presParOf" srcId="{A0B2F331-B9C6-48A8-B87F-5C9B3B7B6425}" destId="{EC320D87-8EF0-4429-BD7B-1A4237A5D283}" srcOrd="15" destOrd="0" presId="urn:microsoft.com/office/officeart/2005/8/layout/target3"/>
    <dgm:cxn modelId="{267EFF8A-EE40-4FD7-817E-2B2FCF3D3E2D}" type="presParOf" srcId="{A0B2F331-B9C6-48A8-B87F-5C9B3B7B6425}" destId="{CB701955-6D68-4454-ACA9-944B089650E4}" srcOrd="16" destOrd="0" presId="urn:microsoft.com/office/officeart/2005/8/layout/target3"/>
    <dgm:cxn modelId="{B8EF9EC1-CEC5-42F2-B2AD-E2AE77A241CC}" type="presParOf" srcId="{A0B2F331-B9C6-48A8-B87F-5C9B3B7B6425}" destId="{B124335D-70C3-4A69-8042-FAF7913796ED}" srcOrd="17" destOrd="0" presId="urn:microsoft.com/office/officeart/2005/8/layout/target3"/>
    <dgm:cxn modelId="{EC66A9A1-E6A2-414D-B267-45E9A853EDAD}" type="presParOf" srcId="{A0B2F331-B9C6-48A8-B87F-5C9B3B7B6425}" destId="{FE464B9F-82C8-42BE-9E04-D0F536901C38}" srcOrd="18" destOrd="0" presId="urn:microsoft.com/office/officeart/2005/8/layout/target3"/>
    <dgm:cxn modelId="{2541EDA9-F295-4D9F-A5B8-CC3ED8BD8A7D}" type="presParOf" srcId="{A0B2F331-B9C6-48A8-B87F-5C9B3B7B6425}" destId="{6425D3BA-074E-4485-8A3E-FB3A60F9067F}" srcOrd="19"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A41ACCF-B646-4A70-BA1A-DE2CA63A4C80}" type="doc">
      <dgm:prSet loTypeId="urn:microsoft.com/office/officeart/2005/8/layout/hList6" loCatId="list" qsTypeId="urn:microsoft.com/office/officeart/2005/8/quickstyle/3d7" qsCatId="3D" csTypeId="urn:microsoft.com/office/officeart/2005/8/colors/colorful4" csCatId="colorful" phldr="1"/>
      <dgm:spPr/>
      <dgm:t>
        <a:bodyPr/>
        <a:lstStyle/>
        <a:p>
          <a:endParaRPr lang="en-US"/>
        </a:p>
      </dgm:t>
    </dgm:pt>
    <dgm:pt modelId="{AAE18CA9-C9C5-4693-9528-9DE8F2D7407C}">
      <dgm:prSet phldrT="[Text]" custT="1"/>
      <dgm:spPr/>
      <dgm:t>
        <a:bodyPr/>
        <a:lstStyle/>
        <a:p>
          <a:r>
            <a:rPr lang="en-US" sz="1600" dirty="0">
              <a:latin typeface="Calibri" pitchFamily="34" charset="0"/>
              <a:cs typeface="Calibri" pitchFamily="34" charset="0"/>
            </a:rPr>
            <a:t>Ensuring the consumer satisfaction with not only their products, but also with their services </a:t>
          </a:r>
        </a:p>
      </dgm:t>
    </dgm:pt>
    <dgm:pt modelId="{BE42DAAA-88E7-4ABA-9A50-B5A5EBFB3416}" type="parTrans" cxnId="{342A3C57-D45C-4584-8087-76D4774ED326}">
      <dgm:prSet/>
      <dgm:spPr/>
      <dgm:t>
        <a:bodyPr/>
        <a:lstStyle/>
        <a:p>
          <a:endParaRPr lang="en-US"/>
        </a:p>
      </dgm:t>
    </dgm:pt>
    <dgm:pt modelId="{B2B0E504-1C04-43F2-B1E2-C600BE9B03EA}" type="sibTrans" cxnId="{342A3C57-D45C-4584-8087-76D4774ED326}">
      <dgm:prSet/>
      <dgm:spPr/>
      <dgm:t>
        <a:bodyPr/>
        <a:lstStyle/>
        <a:p>
          <a:endParaRPr lang="en-US"/>
        </a:p>
      </dgm:t>
    </dgm:pt>
    <dgm:pt modelId="{043A3526-BB01-404D-9F3A-018D9D09BF80}">
      <dgm:prSet phldrT="[Text]" custT="1"/>
      <dgm:spPr/>
      <dgm:t>
        <a:bodyPr/>
        <a:lstStyle/>
        <a:p>
          <a:r>
            <a:rPr lang="en-US" sz="1600" dirty="0">
              <a:latin typeface="Calibri" pitchFamily="34" charset="0"/>
              <a:cs typeface="Calibri" pitchFamily="34" charset="0"/>
            </a:rPr>
            <a:t>Reach the top of the competition in the business market</a:t>
          </a:r>
        </a:p>
      </dgm:t>
    </dgm:pt>
    <dgm:pt modelId="{85CB2D6B-85E4-49CE-B74A-B4F3180AEA3D}" type="parTrans" cxnId="{009882F3-A633-4523-BD6F-CB2A5CB13611}">
      <dgm:prSet/>
      <dgm:spPr/>
      <dgm:t>
        <a:bodyPr/>
        <a:lstStyle/>
        <a:p>
          <a:endParaRPr lang="en-US"/>
        </a:p>
      </dgm:t>
    </dgm:pt>
    <dgm:pt modelId="{E80DEB4C-1F8F-411A-8759-EA0B394FFF98}" type="sibTrans" cxnId="{009882F3-A633-4523-BD6F-CB2A5CB13611}">
      <dgm:prSet/>
      <dgm:spPr/>
      <dgm:t>
        <a:bodyPr/>
        <a:lstStyle/>
        <a:p>
          <a:endParaRPr lang="en-US"/>
        </a:p>
      </dgm:t>
    </dgm:pt>
    <dgm:pt modelId="{68334E28-F078-4782-9517-1A4298D6B530}">
      <dgm:prSet phldrT="[Text]" custT="1"/>
      <dgm:spPr/>
      <dgm:t>
        <a:bodyPr/>
        <a:lstStyle/>
        <a:p>
          <a:r>
            <a:rPr lang="en-US" sz="1600" dirty="0">
              <a:latin typeface="Calibri" pitchFamily="34" charset="0"/>
              <a:cs typeface="Calibri" pitchFamily="34" charset="0"/>
            </a:rPr>
            <a:t>Create a high demand for their products among their consumers so they could spread the words.</a:t>
          </a:r>
        </a:p>
      </dgm:t>
    </dgm:pt>
    <dgm:pt modelId="{B6E9FB3E-DBFD-43AC-BE98-7D1AB1306FD4}" type="parTrans" cxnId="{21FDE1F2-C64D-4E7C-9212-E4BA322411C1}">
      <dgm:prSet/>
      <dgm:spPr/>
      <dgm:t>
        <a:bodyPr/>
        <a:lstStyle/>
        <a:p>
          <a:endParaRPr lang="en-US"/>
        </a:p>
      </dgm:t>
    </dgm:pt>
    <dgm:pt modelId="{36800A5E-A778-4ED1-88F1-828108B93397}" type="sibTrans" cxnId="{21FDE1F2-C64D-4E7C-9212-E4BA322411C1}">
      <dgm:prSet/>
      <dgm:spPr/>
      <dgm:t>
        <a:bodyPr/>
        <a:lstStyle/>
        <a:p>
          <a:endParaRPr lang="en-US"/>
        </a:p>
      </dgm:t>
    </dgm:pt>
    <dgm:pt modelId="{8B76FADC-D39C-4159-81C9-D68D9ACC843F}" type="pres">
      <dgm:prSet presAssocID="{8A41ACCF-B646-4A70-BA1A-DE2CA63A4C80}" presName="Name0" presStyleCnt="0">
        <dgm:presLayoutVars>
          <dgm:dir/>
          <dgm:resizeHandles val="exact"/>
        </dgm:presLayoutVars>
      </dgm:prSet>
      <dgm:spPr/>
    </dgm:pt>
    <dgm:pt modelId="{D56D0884-8727-42D7-A303-A893AFC3BBAA}" type="pres">
      <dgm:prSet presAssocID="{AAE18CA9-C9C5-4693-9528-9DE8F2D7407C}" presName="node" presStyleLbl="node1" presStyleIdx="0" presStyleCnt="3">
        <dgm:presLayoutVars>
          <dgm:bulletEnabled val="1"/>
        </dgm:presLayoutVars>
      </dgm:prSet>
      <dgm:spPr/>
    </dgm:pt>
    <dgm:pt modelId="{BDFA1E0F-1D59-4486-B0D3-D39F006C8FB6}" type="pres">
      <dgm:prSet presAssocID="{B2B0E504-1C04-43F2-B1E2-C600BE9B03EA}" presName="sibTrans" presStyleCnt="0"/>
      <dgm:spPr/>
    </dgm:pt>
    <dgm:pt modelId="{6075ABEA-B709-441C-9A8D-3F4F7B0A6CCB}" type="pres">
      <dgm:prSet presAssocID="{043A3526-BB01-404D-9F3A-018D9D09BF80}" presName="node" presStyleLbl="node1" presStyleIdx="1" presStyleCnt="3">
        <dgm:presLayoutVars>
          <dgm:bulletEnabled val="1"/>
        </dgm:presLayoutVars>
      </dgm:prSet>
      <dgm:spPr/>
    </dgm:pt>
    <dgm:pt modelId="{C1E74640-5845-4424-93FC-A52211F85619}" type="pres">
      <dgm:prSet presAssocID="{E80DEB4C-1F8F-411A-8759-EA0B394FFF98}" presName="sibTrans" presStyleCnt="0"/>
      <dgm:spPr/>
    </dgm:pt>
    <dgm:pt modelId="{2921880D-CAAC-4339-AC53-732CBFFE77AE}" type="pres">
      <dgm:prSet presAssocID="{68334E28-F078-4782-9517-1A4298D6B530}" presName="node" presStyleLbl="node1" presStyleIdx="2" presStyleCnt="3" custLinFactNeighborX="10041" custLinFactNeighborY="-383">
        <dgm:presLayoutVars>
          <dgm:bulletEnabled val="1"/>
        </dgm:presLayoutVars>
      </dgm:prSet>
      <dgm:spPr/>
    </dgm:pt>
  </dgm:ptLst>
  <dgm:cxnLst>
    <dgm:cxn modelId="{9AA7892B-B20C-4711-93BF-FD086930D863}" type="presOf" srcId="{68334E28-F078-4782-9517-1A4298D6B530}" destId="{2921880D-CAAC-4339-AC53-732CBFFE77AE}" srcOrd="0" destOrd="0" presId="urn:microsoft.com/office/officeart/2005/8/layout/hList6"/>
    <dgm:cxn modelId="{4BF53A61-EF58-4D9D-9F38-BC858A48DBBD}" type="presOf" srcId="{043A3526-BB01-404D-9F3A-018D9D09BF80}" destId="{6075ABEA-B709-441C-9A8D-3F4F7B0A6CCB}" srcOrd="0" destOrd="0" presId="urn:microsoft.com/office/officeart/2005/8/layout/hList6"/>
    <dgm:cxn modelId="{77D5B872-5C06-4CEB-AF70-898695996505}" type="presOf" srcId="{8A41ACCF-B646-4A70-BA1A-DE2CA63A4C80}" destId="{8B76FADC-D39C-4159-81C9-D68D9ACC843F}" srcOrd="0" destOrd="0" presId="urn:microsoft.com/office/officeart/2005/8/layout/hList6"/>
    <dgm:cxn modelId="{342A3C57-D45C-4584-8087-76D4774ED326}" srcId="{8A41ACCF-B646-4A70-BA1A-DE2CA63A4C80}" destId="{AAE18CA9-C9C5-4693-9528-9DE8F2D7407C}" srcOrd="0" destOrd="0" parTransId="{BE42DAAA-88E7-4ABA-9A50-B5A5EBFB3416}" sibTransId="{B2B0E504-1C04-43F2-B1E2-C600BE9B03EA}"/>
    <dgm:cxn modelId="{66BD3BAA-7F6B-49D0-B752-67B2CD05CEB5}" type="presOf" srcId="{AAE18CA9-C9C5-4693-9528-9DE8F2D7407C}" destId="{D56D0884-8727-42D7-A303-A893AFC3BBAA}" srcOrd="0" destOrd="0" presId="urn:microsoft.com/office/officeart/2005/8/layout/hList6"/>
    <dgm:cxn modelId="{21FDE1F2-C64D-4E7C-9212-E4BA322411C1}" srcId="{8A41ACCF-B646-4A70-BA1A-DE2CA63A4C80}" destId="{68334E28-F078-4782-9517-1A4298D6B530}" srcOrd="2" destOrd="0" parTransId="{B6E9FB3E-DBFD-43AC-BE98-7D1AB1306FD4}" sibTransId="{36800A5E-A778-4ED1-88F1-828108B93397}"/>
    <dgm:cxn modelId="{009882F3-A633-4523-BD6F-CB2A5CB13611}" srcId="{8A41ACCF-B646-4A70-BA1A-DE2CA63A4C80}" destId="{043A3526-BB01-404D-9F3A-018D9D09BF80}" srcOrd="1" destOrd="0" parTransId="{85CB2D6B-85E4-49CE-B74A-B4F3180AEA3D}" sibTransId="{E80DEB4C-1F8F-411A-8759-EA0B394FFF98}"/>
    <dgm:cxn modelId="{A31F9C95-2D46-4359-B8E0-1F192BA399FF}" type="presParOf" srcId="{8B76FADC-D39C-4159-81C9-D68D9ACC843F}" destId="{D56D0884-8727-42D7-A303-A893AFC3BBAA}" srcOrd="0" destOrd="0" presId="urn:microsoft.com/office/officeart/2005/8/layout/hList6"/>
    <dgm:cxn modelId="{F48E5D56-6B87-415C-9663-5D59AAD44066}" type="presParOf" srcId="{8B76FADC-D39C-4159-81C9-D68D9ACC843F}" destId="{BDFA1E0F-1D59-4486-B0D3-D39F006C8FB6}" srcOrd="1" destOrd="0" presId="urn:microsoft.com/office/officeart/2005/8/layout/hList6"/>
    <dgm:cxn modelId="{9AA9A8D7-31C2-4031-B656-5702000FAC56}" type="presParOf" srcId="{8B76FADC-D39C-4159-81C9-D68D9ACC843F}" destId="{6075ABEA-B709-441C-9A8D-3F4F7B0A6CCB}" srcOrd="2" destOrd="0" presId="urn:microsoft.com/office/officeart/2005/8/layout/hList6"/>
    <dgm:cxn modelId="{82B546A2-3346-4A17-87C3-F3F7942C6775}" type="presParOf" srcId="{8B76FADC-D39C-4159-81C9-D68D9ACC843F}" destId="{C1E74640-5845-4424-93FC-A52211F85619}" srcOrd="3" destOrd="0" presId="urn:microsoft.com/office/officeart/2005/8/layout/hList6"/>
    <dgm:cxn modelId="{BE3ED1C2-E158-44E8-B8A7-056584F3448A}" type="presParOf" srcId="{8B76FADC-D39C-4159-81C9-D68D9ACC843F}" destId="{2921880D-CAAC-4339-AC53-732CBFFE77AE}" srcOrd="4" destOrd="0" presId="urn:microsoft.com/office/officeart/2005/8/layout/h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BEB1AAC-A8B4-404E-BF23-39C5F4E67F9F}" type="doc">
      <dgm:prSet loTypeId="urn:microsoft.com/office/officeart/2005/8/layout/process4" loCatId="list" qsTypeId="urn:microsoft.com/office/officeart/2005/8/quickstyle/3d1" qsCatId="3D" csTypeId="urn:microsoft.com/office/officeart/2005/8/colors/colorful3" csCatId="colorful" phldr="1"/>
      <dgm:spPr/>
      <dgm:t>
        <a:bodyPr/>
        <a:lstStyle/>
        <a:p>
          <a:endParaRPr lang="en-US"/>
        </a:p>
      </dgm:t>
    </dgm:pt>
    <dgm:pt modelId="{91F56C78-433C-49E3-A764-11C597836750}">
      <dgm:prSet/>
      <dgm:spPr/>
      <dgm:t>
        <a:bodyPr/>
        <a:lstStyle/>
        <a:p>
          <a:pPr rtl="0"/>
          <a:r>
            <a:rPr lang="en-US" b="1" dirty="0">
              <a:latin typeface="Calibri" pitchFamily="34" charset="0"/>
              <a:cs typeface="Calibri" pitchFamily="34" charset="0"/>
            </a:rPr>
            <a:t>Identifying the Job Requirements</a:t>
          </a:r>
        </a:p>
      </dgm:t>
    </dgm:pt>
    <dgm:pt modelId="{99E67D79-3158-4A60-857A-BC5877C834AD}" type="parTrans" cxnId="{B22FD22F-7FA0-4697-AEE6-C6B3BADF7145}">
      <dgm:prSet/>
      <dgm:spPr/>
      <dgm:t>
        <a:bodyPr/>
        <a:lstStyle/>
        <a:p>
          <a:endParaRPr lang="en-US" b="1">
            <a:solidFill>
              <a:schemeClr val="tx1"/>
            </a:solidFill>
          </a:endParaRPr>
        </a:p>
      </dgm:t>
    </dgm:pt>
    <dgm:pt modelId="{2AA168AF-8CBA-4BA3-A35C-C2A26CB2764C}" type="sibTrans" cxnId="{B22FD22F-7FA0-4697-AEE6-C6B3BADF7145}">
      <dgm:prSet/>
      <dgm:spPr/>
      <dgm:t>
        <a:bodyPr/>
        <a:lstStyle/>
        <a:p>
          <a:endParaRPr lang="en-US" b="1">
            <a:solidFill>
              <a:schemeClr val="tx1"/>
            </a:solidFill>
          </a:endParaRPr>
        </a:p>
      </dgm:t>
    </dgm:pt>
    <dgm:pt modelId="{6A361B28-86F8-4BE8-BF47-A3E58A649658}">
      <dgm:prSet/>
      <dgm:spPr/>
      <dgm:t>
        <a:bodyPr/>
        <a:lstStyle/>
        <a:p>
          <a:pPr rtl="0"/>
          <a:r>
            <a:rPr lang="en-US" b="1" dirty="0">
              <a:latin typeface="Calibri" pitchFamily="34" charset="0"/>
              <a:cs typeface="Calibri" pitchFamily="34" charset="0"/>
            </a:rPr>
            <a:t>Job Advertisements</a:t>
          </a:r>
        </a:p>
      </dgm:t>
    </dgm:pt>
    <dgm:pt modelId="{472D18C6-1C3F-4AAB-A746-7FB558108A04}" type="parTrans" cxnId="{DA304DF6-BD20-406F-8DB2-7329FF43E10E}">
      <dgm:prSet/>
      <dgm:spPr/>
      <dgm:t>
        <a:bodyPr/>
        <a:lstStyle/>
        <a:p>
          <a:endParaRPr lang="en-US" b="1">
            <a:solidFill>
              <a:schemeClr val="tx1"/>
            </a:solidFill>
          </a:endParaRPr>
        </a:p>
      </dgm:t>
    </dgm:pt>
    <dgm:pt modelId="{06D494F1-2E53-4220-A02A-40A4778EF622}" type="sibTrans" cxnId="{DA304DF6-BD20-406F-8DB2-7329FF43E10E}">
      <dgm:prSet/>
      <dgm:spPr/>
      <dgm:t>
        <a:bodyPr/>
        <a:lstStyle/>
        <a:p>
          <a:endParaRPr lang="en-US" b="1">
            <a:solidFill>
              <a:schemeClr val="tx1"/>
            </a:solidFill>
          </a:endParaRPr>
        </a:p>
      </dgm:t>
    </dgm:pt>
    <dgm:pt modelId="{1D18AAB5-164D-4369-BAAE-42D9A81E2320}">
      <dgm:prSet/>
      <dgm:spPr/>
      <dgm:t>
        <a:bodyPr/>
        <a:lstStyle/>
        <a:p>
          <a:pPr rtl="0"/>
          <a:r>
            <a:rPr lang="en-US" b="1" dirty="0">
              <a:latin typeface="Calibri" pitchFamily="34" charset="0"/>
              <a:cs typeface="Calibri" pitchFamily="34" charset="0"/>
            </a:rPr>
            <a:t>Screening Through the Applicants</a:t>
          </a:r>
        </a:p>
      </dgm:t>
    </dgm:pt>
    <dgm:pt modelId="{E4645884-1E6B-4C9A-97DF-FE0C606054A0}" type="parTrans" cxnId="{DD790A7F-72CF-45EB-9D7E-76806736D10B}">
      <dgm:prSet/>
      <dgm:spPr/>
      <dgm:t>
        <a:bodyPr/>
        <a:lstStyle/>
        <a:p>
          <a:endParaRPr lang="en-US" b="1">
            <a:solidFill>
              <a:schemeClr val="tx1"/>
            </a:solidFill>
          </a:endParaRPr>
        </a:p>
      </dgm:t>
    </dgm:pt>
    <dgm:pt modelId="{51A8099F-1FF9-419F-880E-BF7DA6DF4E3C}" type="sibTrans" cxnId="{DD790A7F-72CF-45EB-9D7E-76806736D10B}">
      <dgm:prSet/>
      <dgm:spPr/>
      <dgm:t>
        <a:bodyPr/>
        <a:lstStyle/>
        <a:p>
          <a:endParaRPr lang="en-US" b="1">
            <a:solidFill>
              <a:schemeClr val="tx1"/>
            </a:solidFill>
          </a:endParaRPr>
        </a:p>
      </dgm:t>
    </dgm:pt>
    <dgm:pt modelId="{FFA1ACB8-610E-4283-BB1A-786827B2B06B}">
      <dgm:prSet/>
      <dgm:spPr/>
      <dgm:t>
        <a:bodyPr/>
        <a:lstStyle/>
        <a:p>
          <a:pPr rtl="0"/>
          <a:r>
            <a:rPr lang="en-US" b="1" dirty="0">
              <a:latin typeface="Calibri" pitchFamily="34" charset="0"/>
              <a:cs typeface="Calibri" pitchFamily="34" charset="0"/>
            </a:rPr>
            <a:t>Interviewing </a:t>
          </a:r>
        </a:p>
      </dgm:t>
    </dgm:pt>
    <dgm:pt modelId="{64D27693-78FB-4B7C-A17C-9D639A52B57C}" type="parTrans" cxnId="{9F588FBA-CBCE-4A60-B793-7A13DCBF8DEA}">
      <dgm:prSet/>
      <dgm:spPr/>
      <dgm:t>
        <a:bodyPr/>
        <a:lstStyle/>
        <a:p>
          <a:endParaRPr lang="en-US" b="1">
            <a:solidFill>
              <a:schemeClr val="tx1"/>
            </a:solidFill>
          </a:endParaRPr>
        </a:p>
      </dgm:t>
    </dgm:pt>
    <dgm:pt modelId="{A4BA0AF0-FBA9-4DD4-A674-92EB4F8A9501}" type="sibTrans" cxnId="{9F588FBA-CBCE-4A60-B793-7A13DCBF8DEA}">
      <dgm:prSet/>
      <dgm:spPr/>
      <dgm:t>
        <a:bodyPr/>
        <a:lstStyle/>
        <a:p>
          <a:endParaRPr lang="en-US" b="1">
            <a:solidFill>
              <a:schemeClr val="tx1"/>
            </a:solidFill>
          </a:endParaRPr>
        </a:p>
      </dgm:t>
    </dgm:pt>
    <dgm:pt modelId="{9EA04AA0-CE85-4A81-81C8-844E262A86A8}">
      <dgm:prSet custT="1"/>
      <dgm:spPr/>
      <dgm:t>
        <a:bodyPr/>
        <a:lstStyle/>
        <a:p>
          <a:pPr rtl="0"/>
          <a:r>
            <a:rPr lang="en-US" sz="2000" b="1" dirty="0">
              <a:latin typeface="Calibri" pitchFamily="34" charset="0"/>
              <a:cs typeface="Calibri" pitchFamily="34" charset="0"/>
            </a:rPr>
            <a:t>Selecting </a:t>
          </a:r>
          <a:endParaRPr lang="en-US" sz="1600" b="1" dirty="0">
            <a:latin typeface="Calibri" pitchFamily="34" charset="0"/>
            <a:cs typeface="Calibri" pitchFamily="34" charset="0"/>
          </a:endParaRPr>
        </a:p>
      </dgm:t>
    </dgm:pt>
    <dgm:pt modelId="{38A65168-B203-4AE1-9441-423F5C8708E5}" type="parTrans" cxnId="{B3D4CDF2-CCF3-4F2C-ADF0-C9491680A6DE}">
      <dgm:prSet/>
      <dgm:spPr/>
      <dgm:t>
        <a:bodyPr/>
        <a:lstStyle/>
        <a:p>
          <a:endParaRPr lang="en-US" b="1">
            <a:solidFill>
              <a:schemeClr val="tx1"/>
            </a:solidFill>
          </a:endParaRPr>
        </a:p>
      </dgm:t>
    </dgm:pt>
    <dgm:pt modelId="{EF7B0500-DA08-4907-AB8C-C2F2DA4487DA}" type="sibTrans" cxnId="{B3D4CDF2-CCF3-4F2C-ADF0-C9491680A6DE}">
      <dgm:prSet/>
      <dgm:spPr/>
      <dgm:t>
        <a:bodyPr/>
        <a:lstStyle/>
        <a:p>
          <a:endParaRPr lang="en-US" b="1">
            <a:solidFill>
              <a:schemeClr val="tx1"/>
            </a:solidFill>
          </a:endParaRPr>
        </a:p>
      </dgm:t>
    </dgm:pt>
    <dgm:pt modelId="{F393896C-9951-4053-9179-4CB9EFD4D7BD}" type="pres">
      <dgm:prSet presAssocID="{2BEB1AAC-A8B4-404E-BF23-39C5F4E67F9F}" presName="Name0" presStyleCnt="0">
        <dgm:presLayoutVars>
          <dgm:dir/>
          <dgm:animLvl val="lvl"/>
          <dgm:resizeHandles val="exact"/>
        </dgm:presLayoutVars>
      </dgm:prSet>
      <dgm:spPr/>
    </dgm:pt>
    <dgm:pt modelId="{06D6ED76-A1C3-49D7-9B4A-3165A874FF4A}" type="pres">
      <dgm:prSet presAssocID="{9EA04AA0-CE85-4A81-81C8-844E262A86A8}" presName="boxAndChildren" presStyleCnt="0"/>
      <dgm:spPr/>
    </dgm:pt>
    <dgm:pt modelId="{F077CDFA-D273-4290-BF1B-E23A5120F64B}" type="pres">
      <dgm:prSet presAssocID="{9EA04AA0-CE85-4A81-81C8-844E262A86A8}" presName="parentTextBox" presStyleLbl="node1" presStyleIdx="0" presStyleCnt="5"/>
      <dgm:spPr/>
    </dgm:pt>
    <dgm:pt modelId="{A4A13F06-F28A-4F7D-9164-C18FF1E326C8}" type="pres">
      <dgm:prSet presAssocID="{A4BA0AF0-FBA9-4DD4-A674-92EB4F8A9501}" presName="sp" presStyleCnt="0"/>
      <dgm:spPr/>
    </dgm:pt>
    <dgm:pt modelId="{D4D4935B-A899-4B94-8127-99D82C33CF10}" type="pres">
      <dgm:prSet presAssocID="{FFA1ACB8-610E-4283-BB1A-786827B2B06B}" presName="arrowAndChildren" presStyleCnt="0"/>
      <dgm:spPr/>
    </dgm:pt>
    <dgm:pt modelId="{8ED4D535-A19F-4579-962C-1229791318FE}" type="pres">
      <dgm:prSet presAssocID="{FFA1ACB8-610E-4283-BB1A-786827B2B06B}" presName="parentTextArrow" presStyleLbl="node1" presStyleIdx="1" presStyleCnt="5"/>
      <dgm:spPr/>
    </dgm:pt>
    <dgm:pt modelId="{47D3AA4E-AF6B-45CE-B06C-008A0198BC7B}" type="pres">
      <dgm:prSet presAssocID="{51A8099F-1FF9-419F-880E-BF7DA6DF4E3C}" presName="sp" presStyleCnt="0"/>
      <dgm:spPr/>
    </dgm:pt>
    <dgm:pt modelId="{DF780FDD-95B6-43C3-B37D-4CBD2A36DF97}" type="pres">
      <dgm:prSet presAssocID="{1D18AAB5-164D-4369-BAAE-42D9A81E2320}" presName="arrowAndChildren" presStyleCnt="0"/>
      <dgm:spPr/>
    </dgm:pt>
    <dgm:pt modelId="{35526F2A-51EF-449C-A81B-55DA3AEDB669}" type="pres">
      <dgm:prSet presAssocID="{1D18AAB5-164D-4369-BAAE-42D9A81E2320}" presName="parentTextArrow" presStyleLbl="node1" presStyleIdx="2" presStyleCnt="5"/>
      <dgm:spPr/>
    </dgm:pt>
    <dgm:pt modelId="{53C718BC-4FD2-4B40-B424-62B5B7B078F9}" type="pres">
      <dgm:prSet presAssocID="{06D494F1-2E53-4220-A02A-40A4778EF622}" presName="sp" presStyleCnt="0"/>
      <dgm:spPr/>
    </dgm:pt>
    <dgm:pt modelId="{D6EEEA72-8E0A-4D63-9061-6B4069EDFDB3}" type="pres">
      <dgm:prSet presAssocID="{6A361B28-86F8-4BE8-BF47-A3E58A649658}" presName="arrowAndChildren" presStyleCnt="0"/>
      <dgm:spPr/>
    </dgm:pt>
    <dgm:pt modelId="{8FF3B1FA-58A4-4192-8775-A8D9BC067F7F}" type="pres">
      <dgm:prSet presAssocID="{6A361B28-86F8-4BE8-BF47-A3E58A649658}" presName="parentTextArrow" presStyleLbl="node1" presStyleIdx="3" presStyleCnt="5"/>
      <dgm:spPr/>
    </dgm:pt>
    <dgm:pt modelId="{F975F05F-CFA7-4A2E-A92A-56F92912E4F1}" type="pres">
      <dgm:prSet presAssocID="{2AA168AF-8CBA-4BA3-A35C-C2A26CB2764C}" presName="sp" presStyleCnt="0"/>
      <dgm:spPr/>
    </dgm:pt>
    <dgm:pt modelId="{830B0CA7-E0A7-49C4-A097-FD608C712BF4}" type="pres">
      <dgm:prSet presAssocID="{91F56C78-433C-49E3-A764-11C597836750}" presName="arrowAndChildren" presStyleCnt="0"/>
      <dgm:spPr/>
    </dgm:pt>
    <dgm:pt modelId="{599866FC-E3A3-47E6-B53B-DBA0661EFCB9}" type="pres">
      <dgm:prSet presAssocID="{91F56C78-433C-49E3-A764-11C597836750}" presName="parentTextArrow" presStyleLbl="node1" presStyleIdx="4" presStyleCnt="5"/>
      <dgm:spPr/>
    </dgm:pt>
  </dgm:ptLst>
  <dgm:cxnLst>
    <dgm:cxn modelId="{7E5B8807-07C3-4AC5-A4F7-42D4C399ED0E}" type="presOf" srcId="{2BEB1AAC-A8B4-404E-BF23-39C5F4E67F9F}" destId="{F393896C-9951-4053-9179-4CB9EFD4D7BD}" srcOrd="0" destOrd="0" presId="urn:microsoft.com/office/officeart/2005/8/layout/process4"/>
    <dgm:cxn modelId="{B22FD22F-7FA0-4697-AEE6-C6B3BADF7145}" srcId="{2BEB1AAC-A8B4-404E-BF23-39C5F4E67F9F}" destId="{91F56C78-433C-49E3-A764-11C597836750}" srcOrd="0" destOrd="0" parTransId="{99E67D79-3158-4A60-857A-BC5877C834AD}" sibTransId="{2AA168AF-8CBA-4BA3-A35C-C2A26CB2764C}"/>
    <dgm:cxn modelId="{861DFD62-8952-4572-95A6-4A345772F9D4}" type="presOf" srcId="{9EA04AA0-CE85-4A81-81C8-844E262A86A8}" destId="{F077CDFA-D273-4290-BF1B-E23A5120F64B}" srcOrd="0" destOrd="0" presId="urn:microsoft.com/office/officeart/2005/8/layout/process4"/>
    <dgm:cxn modelId="{E2403B7D-F386-44B6-8E23-17497634D92A}" type="presOf" srcId="{91F56C78-433C-49E3-A764-11C597836750}" destId="{599866FC-E3A3-47E6-B53B-DBA0661EFCB9}" srcOrd="0" destOrd="0" presId="urn:microsoft.com/office/officeart/2005/8/layout/process4"/>
    <dgm:cxn modelId="{DD790A7F-72CF-45EB-9D7E-76806736D10B}" srcId="{2BEB1AAC-A8B4-404E-BF23-39C5F4E67F9F}" destId="{1D18AAB5-164D-4369-BAAE-42D9A81E2320}" srcOrd="2" destOrd="0" parTransId="{E4645884-1E6B-4C9A-97DF-FE0C606054A0}" sibTransId="{51A8099F-1FF9-419F-880E-BF7DA6DF4E3C}"/>
    <dgm:cxn modelId="{98016CA3-9161-4FF1-91E1-6B6230376384}" type="presOf" srcId="{6A361B28-86F8-4BE8-BF47-A3E58A649658}" destId="{8FF3B1FA-58A4-4192-8775-A8D9BC067F7F}" srcOrd="0" destOrd="0" presId="urn:microsoft.com/office/officeart/2005/8/layout/process4"/>
    <dgm:cxn modelId="{9F588FBA-CBCE-4A60-B793-7A13DCBF8DEA}" srcId="{2BEB1AAC-A8B4-404E-BF23-39C5F4E67F9F}" destId="{FFA1ACB8-610E-4283-BB1A-786827B2B06B}" srcOrd="3" destOrd="0" parTransId="{64D27693-78FB-4B7C-A17C-9D639A52B57C}" sibTransId="{A4BA0AF0-FBA9-4DD4-A674-92EB4F8A9501}"/>
    <dgm:cxn modelId="{99D7AABE-9599-4B66-9A39-4195E6AB45FF}" type="presOf" srcId="{1D18AAB5-164D-4369-BAAE-42D9A81E2320}" destId="{35526F2A-51EF-449C-A81B-55DA3AEDB669}" srcOrd="0" destOrd="0" presId="urn:microsoft.com/office/officeart/2005/8/layout/process4"/>
    <dgm:cxn modelId="{653997E9-6B18-4C50-AA40-70463D6D3E82}" type="presOf" srcId="{FFA1ACB8-610E-4283-BB1A-786827B2B06B}" destId="{8ED4D535-A19F-4579-962C-1229791318FE}" srcOrd="0" destOrd="0" presId="urn:microsoft.com/office/officeart/2005/8/layout/process4"/>
    <dgm:cxn modelId="{B3D4CDF2-CCF3-4F2C-ADF0-C9491680A6DE}" srcId="{2BEB1AAC-A8B4-404E-BF23-39C5F4E67F9F}" destId="{9EA04AA0-CE85-4A81-81C8-844E262A86A8}" srcOrd="4" destOrd="0" parTransId="{38A65168-B203-4AE1-9441-423F5C8708E5}" sibTransId="{EF7B0500-DA08-4907-AB8C-C2F2DA4487DA}"/>
    <dgm:cxn modelId="{DA304DF6-BD20-406F-8DB2-7329FF43E10E}" srcId="{2BEB1AAC-A8B4-404E-BF23-39C5F4E67F9F}" destId="{6A361B28-86F8-4BE8-BF47-A3E58A649658}" srcOrd="1" destOrd="0" parTransId="{472D18C6-1C3F-4AAB-A746-7FB558108A04}" sibTransId="{06D494F1-2E53-4220-A02A-40A4778EF622}"/>
    <dgm:cxn modelId="{FE8AFFEE-77B9-410A-8817-25D8FDAFB0C5}" type="presParOf" srcId="{F393896C-9951-4053-9179-4CB9EFD4D7BD}" destId="{06D6ED76-A1C3-49D7-9B4A-3165A874FF4A}" srcOrd="0" destOrd="0" presId="urn:microsoft.com/office/officeart/2005/8/layout/process4"/>
    <dgm:cxn modelId="{2EAF7F77-D890-46BA-9E7C-EAC881EF783D}" type="presParOf" srcId="{06D6ED76-A1C3-49D7-9B4A-3165A874FF4A}" destId="{F077CDFA-D273-4290-BF1B-E23A5120F64B}" srcOrd="0" destOrd="0" presId="urn:microsoft.com/office/officeart/2005/8/layout/process4"/>
    <dgm:cxn modelId="{E9691046-1607-4B08-A932-C0BF587FECD3}" type="presParOf" srcId="{F393896C-9951-4053-9179-4CB9EFD4D7BD}" destId="{A4A13F06-F28A-4F7D-9164-C18FF1E326C8}" srcOrd="1" destOrd="0" presId="urn:microsoft.com/office/officeart/2005/8/layout/process4"/>
    <dgm:cxn modelId="{A6F61877-9901-4ADB-AC05-D169ABCD7133}" type="presParOf" srcId="{F393896C-9951-4053-9179-4CB9EFD4D7BD}" destId="{D4D4935B-A899-4B94-8127-99D82C33CF10}" srcOrd="2" destOrd="0" presId="urn:microsoft.com/office/officeart/2005/8/layout/process4"/>
    <dgm:cxn modelId="{73C36A91-6D71-4C01-96EF-B8F1BBF5382D}" type="presParOf" srcId="{D4D4935B-A899-4B94-8127-99D82C33CF10}" destId="{8ED4D535-A19F-4579-962C-1229791318FE}" srcOrd="0" destOrd="0" presId="urn:microsoft.com/office/officeart/2005/8/layout/process4"/>
    <dgm:cxn modelId="{184F3658-C60F-4191-B81A-AC702B3F3A0B}" type="presParOf" srcId="{F393896C-9951-4053-9179-4CB9EFD4D7BD}" destId="{47D3AA4E-AF6B-45CE-B06C-008A0198BC7B}" srcOrd="3" destOrd="0" presId="urn:microsoft.com/office/officeart/2005/8/layout/process4"/>
    <dgm:cxn modelId="{C93F5C68-53A8-4496-827D-2B42987CC645}" type="presParOf" srcId="{F393896C-9951-4053-9179-4CB9EFD4D7BD}" destId="{DF780FDD-95B6-43C3-B37D-4CBD2A36DF97}" srcOrd="4" destOrd="0" presId="urn:microsoft.com/office/officeart/2005/8/layout/process4"/>
    <dgm:cxn modelId="{460180D0-9386-459B-9FD1-EC63042817E9}" type="presParOf" srcId="{DF780FDD-95B6-43C3-B37D-4CBD2A36DF97}" destId="{35526F2A-51EF-449C-A81B-55DA3AEDB669}" srcOrd="0" destOrd="0" presId="urn:microsoft.com/office/officeart/2005/8/layout/process4"/>
    <dgm:cxn modelId="{D73AD945-24FF-4955-A794-F14D3C5FB36F}" type="presParOf" srcId="{F393896C-9951-4053-9179-4CB9EFD4D7BD}" destId="{53C718BC-4FD2-4B40-B424-62B5B7B078F9}" srcOrd="5" destOrd="0" presId="urn:microsoft.com/office/officeart/2005/8/layout/process4"/>
    <dgm:cxn modelId="{0D03B17A-1C48-43C0-A29A-F52D8DCE314C}" type="presParOf" srcId="{F393896C-9951-4053-9179-4CB9EFD4D7BD}" destId="{D6EEEA72-8E0A-4D63-9061-6B4069EDFDB3}" srcOrd="6" destOrd="0" presId="urn:microsoft.com/office/officeart/2005/8/layout/process4"/>
    <dgm:cxn modelId="{E1156F5D-DAC9-4372-B8C7-1A59712F5B1C}" type="presParOf" srcId="{D6EEEA72-8E0A-4D63-9061-6B4069EDFDB3}" destId="{8FF3B1FA-58A4-4192-8775-A8D9BC067F7F}" srcOrd="0" destOrd="0" presId="urn:microsoft.com/office/officeart/2005/8/layout/process4"/>
    <dgm:cxn modelId="{6F5F7D4E-CB3D-4D8F-BC49-396DA7817618}" type="presParOf" srcId="{F393896C-9951-4053-9179-4CB9EFD4D7BD}" destId="{F975F05F-CFA7-4A2E-A92A-56F92912E4F1}" srcOrd="7" destOrd="0" presId="urn:microsoft.com/office/officeart/2005/8/layout/process4"/>
    <dgm:cxn modelId="{9EF6E823-3800-4C16-AEB6-1EACD814816B}" type="presParOf" srcId="{F393896C-9951-4053-9179-4CB9EFD4D7BD}" destId="{830B0CA7-E0A7-49C4-A097-FD608C712BF4}" srcOrd="8" destOrd="0" presId="urn:microsoft.com/office/officeart/2005/8/layout/process4"/>
    <dgm:cxn modelId="{6E948F9C-4860-46C5-BB5E-20884092ED25}" type="presParOf" srcId="{830B0CA7-E0A7-49C4-A097-FD608C712BF4}" destId="{599866FC-E3A3-47E6-B53B-DBA0661EFCB9}"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DC75ED-8FA5-4276-8FB7-C59AA461F10E}">
      <dsp:nvSpPr>
        <dsp:cNvPr id="0" name=""/>
        <dsp:cNvSpPr/>
      </dsp:nvSpPr>
      <dsp:spPr>
        <a:xfrm>
          <a:off x="0" y="203199"/>
          <a:ext cx="3657600" cy="3657600"/>
        </a:xfrm>
        <a:prstGeom prst="pie">
          <a:avLst>
            <a:gd name="adj1" fmla="val 5400000"/>
            <a:gd name="adj2" fmla="val 16200000"/>
          </a:avLst>
        </a:prstGeom>
        <a:solidFill>
          <a:schemeClr val="accent5">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6BB69651-AEB8-4E17-BB43-8D656825F48F}">
      <dsp:nvSpPr>
        <dsp:cNvPr id="0" name=""/>
        <dsp:cNvSpPr/>
      </dsp:nvSpPr>
      <dsp:spPr>
        <a:xfrm>
          <a:off x="1828800" y="203199"/>
          <a:ext cx="4267200" cy="3657600"/>
        </a:xfrm>
        <a:prstGeom prst="rect">
          <a:avLst/>
        </a:prstGeom>
        <a:solidFill>
          <a:schemeClr val="lt1">
            <a:alpha val="90000"/>
            <a:hueOff val="0"/>
            <a:satOff val="0"/>
            <a:lumOff val="0"/>
            <a:alphaOff val="0"/>
          </a:schemeClr>
        </a:solidFill>
        <a:ln w="9525" cap="flat" cmpd="sng" algn="ctr">
          <a:solidFill>
            <a:schemeClr val="accent5">
              <a:hueOff val="0"/>
              <a:satOff val="0"/>
              <a:lumOff val="0"/>
              <a:alphaOff val="0"/>
            </a:schemeClr>
          </a:solidFill>
          <a:prstDash val="solid"/>
        </a:ln>
        <a:effectLst/>
        <a:scene3d>
          <a:camera prst="orthographicFront"/>
          <a:lightRig rig="chilly" dir="t"/>
        </a:scene3d>
        <a:sp3d prstMaterial="dkEdge">
          <a:bevelT w="25400" h="6350" prst="softRound"/>
          <a:bevelB w="0" h="0" prst="convex"/>
        </a:sp3d>
      </dsp:spPr>
      <dsp:style>
        <a:lnRef idx="1">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Calibri" pitchFamily="34" charset="0"/>
              <a:cs typeface="Calibri" pitchFamily="34" charset="0"/>
            </a:rPr>
            <a:t>To provide the consumers quality snacks</a:t>
          </a:r>
        </a:p>
      </dsp:txBody>
      <dsp:txXfrm>
        <a:off x="1828800" y="203199"/>
        <a:ext cx="4267200" cy="585216"/>
      </dsp:txXfrm>
    </dsp:sp>
    <dsp:sp modelId="{AADD02EC-584C-4DDC-B8F1-007549F9DBA1}">
      <dsp:nvSpPr>
        <dsp:cNvPr id="0" name=""/>
        <dsp:cNvSpPr/>
      </dsp:nvSpPr>
      <dsp:spPr>
        <a:xfrm>
          <a:off x="384047" y="788415"/>
          <a:ext cx="2889504" cy="2889504"/>
        </a:xfrm>
        <a:prstGeom prst="pie">
          <a:avLst>
            <a:gd name="adj1" fmla="val 5400000"/>
            <a:gd name="adj2" fmla="val 16200000"/>
          </a:avLst>
        </a:prstGeom>
        <a:solidFill>
          <a:schemeClr val="accent5">
            <a:hueOff val="-2483469"/>
            <a:satOff val="9953"/>
            <a:lumOff val="2157"/>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4A0F51F7-4EE4-47D3-AACD-5BB5AC7B4BFC}">
      <dsp:nvSpPr>
        <dsp:cNvPr id="0" name=""/>
        <dsp:cNvSpPr/>
      </dsp:nvSpPr>
      <dsp:spPr>
        <a:xfrm>
          <a:off x="1828800" y="855770"/>
          <a:ext cx="4267200" cy="2776582"/>
        </a:xfrm>
        <a:prstGeom prst="rect">
          <a:avLst/>
        </a:prstGeom>
        <a:solidFill>
          <a:schemeClr val="lt1">
            <a:alpha val="90000"/>
            <a:hueOff val="0"/>
            <a:satOff val="0"/>
            <a:lumOff val="0"/>
            <a:alphaOff val="0"/>
          </a:schemeClr>
        </a:solidFill>
        <a:ln w="9525" cap="flat" cmpd="sng" algn="ctr">
          <a:solidFill>
            <a:schemeClr val="accent5">
              <a:hueOff val="-2483469"/>
              <a:satOff val="9953"/>
              <a:lumOff val="2157"/>
              <a:alphaOff val="0"/>
            </a:schemeClr>
          </a:solidFill>
          <a:prstDash val="solid"/>
        </a:ln>
        <a:effectLst/>
        <a:scene3d>
          <a:camera prst="orthographicFront"/>
          <a:lightRig rig="chilly" dir="t"/>
        </a:scene3d>
        <a:sp3d prstMaterial="dkEdge">
          <a:bevelT w="25400" h="6350" prst="softRound"/>
          <a:bevelB w="0" h="0" prst="convex"/>
        </a:sp3d>
      </dsp:spPr>
      <dsp:style>
        <a:lnRef idx="1">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Calibri" pitchFamily="34" charset="0"/>
              <a:cs typeface="Calibri" pitchFamily="34" charset="0"/>
            </a:rPr>
            <a:t>To become the most preferred snacks bar by the consumers</a:t>
          </a:r>
        </a:p>
      </dsp:txBody>
      <dsp:txXfrm>
        <a:off x="1828800" y="855770"/>
        <a:ext cx="4267200" cy="562345"/>
      </dsp:txXfrm>
    </dsp:sp>
    <dsp:sp modelId="{2C169A53-1B66-4B58-9ED4-DB54913030BA}">
      <dsp:nvSpPr>
        <dsp:cNvPr id="0" name=""/>
        <dsp:cNvSpPr/>
      </dsp:nvSpPr>
      <dsp:spPr>
        <a:xfrm>
          <a:off x="768096" y="1373631"/>
          <a:ext cx="2121408" cy="2121408"/>
        </a:xfrm>
        <a:prstGeom prst="pie">
          <a:avLst>
            <a:gd name="adj1" fmla="val 5400000"/>
            <a:gd name="adj2" fmla="val 16200000"/>
          </a:avLst>
        </a:prstGeom>
        <a:solidFill>
          <a:schemeClr val="accent5">
            <a:hueOff val="-4966938"/>
            <a:satOff val="19906"/>
            <a:lumOff val="4314"/>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7AE3F294-88A8-438D-9B8B-1A5E2184B0C8}">
      <dsp:nvSpPr>
        <dsp:cNvPr id="0" name=""/>
        <dsp:cNvSpPr/>
      </dsp:nvSpPr>
      <dsp:spPr>
        <a:xfrm>
          <a:off x="1828800" y="1373631"/>
          <a:ext cx="4267200" cy="2121408"/>
        </a:xfrm>
        <a:prstGeom prst="rect">
          <a:avLst/>
        </a:prstGeom>
        <a:solidFill>
          <a:schemeClr val="lt1">
            <a:alpha val="90000"/>
            <a:hueOff val="0"/>
            <a:satOff val="0"/>
            <a:lumOff val="0"/>
            <a:alphaOff val="0"/>
          </a:schemeClr>
        </a:solidFill>
        <a:ln w="9525" cap="flat" cmpd="sng" algn="ctr">
          <a:solidFill>
            <a:schemeClr val="accent5">
              <a:hueOff val="-4966938"/>
              <a:satOff val="19906"/>
              <a:lumOff val="4314"/>
              <a:alphaOff val="0"/>
            </a:schemeClr>
          </a:solidFill>
          <a:prstDash val="solid"/>
        </a:ln>
        <a:effectLst/>
        <a:scene3d>
          <a:camera prst="orthographicFront"/>
          <a:lightRig rig="chilly" dir="t"/>
        </a:scene3d>
        <a:sp3d prstMaterial="dkEdge">
          <a:bevelT w="25400" h="6350" prst="softRound"/>
          <a:bevelB w="0" h="0" prst="convex"/>
        </a:sp3d>
      </dsp:spPr>
      <dsp:style>
        <a:lnRef idx="1">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Calibri" pitchFamily="34" charset="0"/>
              <a:cs typeface="Calibri" pitchFamily="34" charset="0"/>
            </a:rPr>
            <a:t>To beat the competitors in the market</a:t>
          </a:r>
        </a:p>
      </dsp:txBody>
      <dsp:txXfrm>
        <a:off x="1828800" y="1373631"/>
        <a:ext cx="4267200" cy="585216"/>
      </dsp:txXfrm>
    </dsp:sp>
    <dsp:sp modelId="{970B0028-9D21-4167-AE27-EEA1125C9A08}">
      <dsp:nvSpPr>
        <dsp:cNvPr id="0" name=""/>
        <dsp:cNvSpPr/>
      </dsp:nvSpPr>
      <dsp:spPr>
        <a:xfrm>
          <a:off x="1152144" y="1958848"/>
          <a:ext cx="1353312" cy="1353312"/>
        </a:xfrm>
        <a:prstGeom prst="pie">
          <a:avLst>
            <a:gd name="adj1" fmla="val 5400000"/>
            <a:gd name="adj2" fmla="val 16200000"/>
          </a:avLst>
        </a:prstGeom>
        <a:solidFill>
          <a:schemeClr val="accent5">
            <a:hueOff val="-7450407"/>
            <a:satOff val="29858"/>
            <a:lumOff val="6471"/>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87CF6523-6007-47ED-ABAD-B053B4B33DA5}">
      <dsp:nvSpPr>
        <dsp:cNvPr id="0" name=""/>
        <dsp:cNvSpPr/>
      </dsp:nvSpPr>
      <dsp:spPr>
        <a:xfrm>
          <a:off x="1828800" y="1831034"/>
          <a:ext cx="4267200" cy="1608939"/>
        </a:xfrm>
        <a:prstGeom prst="rect">
          <a:avLst/>
        </a:prstGeom>
        <a:solidFill>
          <a:schemeClr val="lt1">
            <a:alpha val="90000"/>
            <a:hueOff val="0"/>
            <a:satOff val="0"/>
            <a:lumOff val="0"/>
            <a:alphaOff val="0"/>
          </a:schemeClr>
        </a:solidFill>
        <a:ln w="9525" cap="flat" cmpd="sng" algn="ctr">
          <a:solidFill>
            <a:schemeClr val="accent5">
              <a:hueOff val="-7450407"/>
              <a:satOff val="29858"/>
              <a:lumOff val="6471"/>
              <a:alphaOff val="0"/>
            </a:schemeClr>
          </a:solidFill>
          <a:prstDash val="solid"/>
        </a:ln>
        <a:effectLst/>
        <a:scene3d>
          <a:camera prst="orthographicFront"/>
          <a:lightRig rig="chilly" dir="t"/>
        </a:scene3d>
        <a:sp3d prstMaterial="dkEdge">
          <a:bevelT w="25400" h="6350" prst="softRound"/>
          <a:bevelB w="0" h="0" prst="convex"/>
        </a:sp3d>
      </dsp:spPr>
      <dsp:style>
        <a:lnRef idx="1">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Calibri" pitchFamily="34" charset="0"/>
              <a:cs typeface="Calibri" pitchFamily="34" charset="0"/>
            </a:rPr>
            <a:t>Exceed the consumer expectations by coming up with innovative recipes.</a:t>
          </a:r>
        </a:p>
      </dsp:txBody>
      <dsp:txXfrm>
        <a:off x="1828800" y="1831034"/>
        <a:ext cx="4267200" cy="695757"/>
      </dsp:txXfrm>
    </dsp:sp>
    <dsp:sp modelId="{7FC8EABB-0297-4343-B72C-4607AA733B94}">
      <dsp:nvSpPr>
        <dsp:cNvPr id="0" name=""/>
        <dsp:cNvSpPr/>
      </dsp:nvSpPr>
      <dsp:spPr>
        <a:xfrm>
          <a:off x="1536192" y="2544064"/>
          <a:ext cx="585216" cy="585216"/>
        </a:xfrm>
        <a:prstGeom prst="pie">
          <a:avLst>
            <a:gd name="adj1" fmla="val 5400000"/>
            <a:gd name="adj2" fmla="val 16200000"/>
          </a:avLst>
        </a:prstGeom>
        <a:solidFill>
          <a:schemeClr val="accent5">
            <a:hueOff val="-9933876"/>
            <a:satOff val="39811"/>
            <a:lumOff val="8628"/>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EB9E326D-A4CA-4686-8CE1-5C5D1CC63C58}">
      <dsp:nvSpPr>
        <dsp:cNvPr id="0" name=""/>
        <dsp:cNvSpPr/>
      </dsp:nvSpPr>
      <dsp:spPr>
        <a:xfrm>
          <a:off x="1828800" y="2545690"/>
          <a:ext cx="4267200" cy="581962"/>
        </a:xfrm>
        <a:prstGeom prst="rect">
          <a:avLst/>
        </a:prstGeom>
        <a:solidFill>
          <a:schemeClr val="lt1">
            <a:alpha val="90000"/>
            <a:hueOff val="0"/>
            <a:satOff val="0"/>
            <a:lumOff val="0"/>
            <a:alphaOff val="0"/>
          </a:schemeClr>
        </a:solidFill>
        <a:ln w="9525" cap="flat" cmpd="sng" algn="ctr">
          <a:solidFill>
            <a:schemeClr val="accent5">
              <a:hueOff val="-9933876"/>
              <a:satOff val="39811"/>
              <a:lumOff val="8628"/>
              <a:alphaOff val="0"/>
            </a:schemeClr>
          </a:solidFill>
          <a:prstDash val="solid"/>
        </a:ln>
        <a:effectLst/>
        <a:scene3d>
          <a:camera prst="orthographicFront"/>
          <a:lightRig rig="chilly" dir="t"/>
        </a:scene3d>
        <a:sp3d prstMaterial="dkEdge">
          <a:bevelT w="25400" h="6350" prst="softRound"/>
          <a:bevelB w="0" h="0" prst="convex"/>
        </a:sp3d>
      </dsp:spPr>
      <dsp:style>
        <a:lnRef idx="1">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Calibri" pitchFamily="34" charset="0"/>
              <a:cs typeface="Calibri" pitchFamily="34" charset="0"/>
            </a:rPr>
            <a:t>Work towards the goals and to expand </a:t>
          </a:r>
          <a:r>
            <a:rPr lang="en-US" sz="1800" kern="1200">
              <a:latin typeface="Calibri" pitchFamily="34" charset="0"/>
              <a:cs typeface="Calibri" pitchFamily="34" charset="0"/>
            </a:rPr>
            <a:t>the business. </a:t>
          </a:r>
          <a:endParaRPr lang="en-US" sz="1800" kern="1200" dirty="0">
            <a:latin typeface="Calibri" pitchFamily="34" charset="0"/>
            <a:cs typeface="Calibri" pitchFamily="34" charset="0"/>
          </a:endParaRPr>
        </a:p>
      </dsp:txBody>
      <dsp:txXfrm>
        <a:off x="1828800" y="2545690"/>
        <a:ext cx="4267200" cy="58196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6D0884-8727-42D7-A303-A893AFC3BBAA}">
      <dsp:nvSpPr>
        <dsp:cNvPr id="0" name=""/>
        <dsp:cNvSpPr/>
      </dsp:nvSpPr>
      <dsp:spPr>
        <a:xfrm rot="16200000">
          <a:off x="-162613" y="163487"/>
          <a:ext cx="2600325" cy="2273349"/>
        </a:xfrm>
        <a:prstGeom prst="flowChartManualOperation">
          <a:avLst/>
        </a:prstGeom>
        <a:solidFill>
          <a:schemeClr val="accent4">
            <a:hueOff val="0"/>
            <a:satOff val="0"/>
            <a:lumOff val="0"/>
            <a:alphaOff val="0"/>
          </a:schemeClr>
        </a:solidFill>
        <a:ln>
          <a:noFill/>
        </a:ln>
        <a:effectLst>
          <a:outerShdw blurRad="40000" dist="20000" dir="5400000" rotWithShape="0">
            <a:srgbClr val="000000">
              <a:alpha val="38000"/>
            </a:srgbClr>
          </a:outerShdw>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101600" tIns="0" rIns="101600" bIns="0"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Calibri" pitchFamily="34" charset="0"/>
              <a:cs typeface="Calibri" pitchFamily="34" charset="0"/>
            </a:rPr>
            <a:t>Ensuring the consumer satisfaction with not only their products, but also with their services </a:t>
          </a:r>
        </a:p>
      </dsp:txBody>
      <dsp:txXfrm rot="5400000">
        <a:off x="875" y="520064"/>
        <a:ext cx="2273349" cy="1560195"/>
      </dsp:txXfrm>
    </dsp:sp>
    <dsp:sp modelId="{6075ABEA-B709-441C-9A8D-3F4F7B0A6CCB}">
      <dsp:nvSpPr>
        <dsp:cNvPr id="0" name=""/>
        <dsp:cNvSpPr/>
      </dsp:nvSpPr>
      <dsp:spPr>
        <a:xfrm rot="16200000">
          <a:off x="2281237" y="163487"/>
          <a:ext cx="2600325" cy="2273349"/>
        </a:xfrm>
        <a:prstGeom prst="flowChartManualOperation">
          <a:avLst/>
        </a:prstGeom>
        <a:solidFill>
          <a:schemeClr val="accent4">
            <a:hueOff val="-2232385"/>
            <a:satOff val="13449"/>
            <a:lumOff val="1078"/>
            <a:alphaOff val="0"/>
          </a:schemeClr>
        </a:solidFill>
        <a:ln>
          <a:noFill/>
        </a:ln>
        <a:effectLst>
          <a:outerShdw blurRad="40000" dist="20000" dir="5400000" rotWithShape="0">
            <a:srgbClr val="000000">
              <a:alpha val="38000"/>
            </a:srgbClr>
          </a:outerShdw>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101600" tIns="0" rIns="101600" bIns="0"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Calibri" pitchFamily="34" charset="0"/>
              <a:cs typeface="Calibri" pitchFamily="34" charset="0"/>
            </a:rPr>
            <a:t>Reach the top of the competition in the business market</a:t>
          </a:r>
        </a:p>
      </dsp:txBody>
      <dsp:txXfrm rot="5400000">
        <a:off x="2444725" y="520064"/>
        <a:ext cx="2273349" cy="1560195"/>
      </dsp:txXfrm>
    </dsp:sp>
    <dsp:sp modelId="{2921880D-CAAC-4339-AC53-732CBFFE77AE}">
      <dsp:nvSpPr>
        <dsp:cNvPr id="0" name=""/>
        <dsp:cNvSpPr/>
      </dsp:nvSpPr>
      <dsp:spPr>
        <a:xfrm rot="16200000">
          <a:off x="4725962" y="163487"/>
          <a:ext cx="2600325" cy="2273349"/>
        </a:xfrm>
        <a:prstGeom prst="flowChartManualOperation">
          <a:avLst/>
        </a:prstGeom>
        <a:solidFill>
          <a:schemeClr val="accent4">
            <a:hueOff val="-4464770"/>
            <a:satOff val="26899"/>
            <a:lumOff val="2156"/>
            <a:alphaOff val="0"/>
          </a:schemeClr>
        </a:solidFill>
        <a:ln>
          <a:noFill/>
        </a:ln>
        <a:effectLst>
          <a:outerShdw blurRad="40000" dist="20000" dir="5400000" rotWithShape="0">
            <a:srgbClr val="000000">
              <a:alpha val="38000"/>
            </a:srgbClr>
          </a:outerShdw>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101600" tIns="0" rIns="101600" bIns="0"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Calibri" pitchFamily="34" charset="0"/>
              <a:cs typeface="Calibri" pitchFamily="34" charset="0"/>
            </a:rPr>
            <a:t>Create a high demand for their products among their consumers so they could spread the words.</a:t>
          </a:r>
        </a:p>
      </dsp:txBody>
      <dsp:txXfrm rot="5400000">
        <a:off x="4889450" y="520064"/>
        <a:ext cx="2273349" cy="156019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77CDFA-D273-4290-BF1B-E23A5120F64B}">
      <dsp:nvSpPr>
        <dsp:cNvPr id="0" name=""/>
        <dsp:cNvSpPr/>
      </dsp:nvSpPr>
      <dsp:spPr>
        <a:xfrm>
          <a:off x="0" y="3402325"/>
          <a:ext cx="6400800" cy="558179"/>
        </a:xfrm>
        <a:prstGeom prst="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rtl="0">
            <a:lnSpc>
              <a:spcPct val="90000"/>
            </a:lnSpc>
            <a:spcBef>
              <a:spcPct val="0"/>
            </a:spcBef>
            <a:spcAft>
              <a:spcPct val="35000"/>
            </a:spcAft>
            <a:buNone/>
          </a:pPr>
          <a:r>
            <a:rPr lang="en-US" sz="2000" b="1" kern="1200" dirty="0">
              <a:latin typeface="Calibri" pitchFamily="34" charset="0"/>
              <a:cs typeface="Calibri" pitchFamily="34" charset="0"/>
            </a:rPr>
            <a:t>Selecting </a:t>
          </a:r>
          <a:endParaRPr lang="en-US" sz="1600" b="1" kern="1200" dirty="0">
            <a:latin typeface="Calibri" pitchFamily="34" charset="0"/>
            <a:cs typeface="Calibri" pitchFamily="34" charset="0"/>
          </a:endParaRPr>
        </a:p>
      </dsp:txBody>
      <dsp:txXfrm>
        <a:off x="0" y="3402325"/>
        <a:ext cx="6400800" cy="558179"/>
      </dsp:txXfrm>
    </dsp:sp>
    <dsp:sp modelId="{8ED4D535-A19F-4579-962C-1229791318FE}">
      <dsp:nvSpPr>
        <dsp:cNvPr id="0" name=""/>
        <dsp:cNvSpPr/>
      </dsp:nvSpPr>
      <dsp:spPr>
        <a:xfrm rot="10800000">
          <a:off x="0" y="2552218"/>
          <a:ext cx="6400800" cy="858480"/>
        </a:xfrm>
        <a:prstGeom prst="upArrowCallout">
          <a:avLst/>
        </a:prstGeom>
        <a:gradFill rotWithShape="0">
          <a:gsLst>
            <a:gs pos="0">
              <a:schemeClr val="accent3">
                <a:hueOff val="2812566"/>
                <a:satOff val="-4220"/>
                <a:lumOff val="-686"/>
                <a:alphaOff val="0"/>
                <a:shade val="51000"/>
                <a:satMod val="130000"/>
              </a:schemeClr>
            </a:gs>
            <a:gs pos="80000">
              <a:schemeClr val="accent3">
                <a:hueOff val="2812566"/>
                <a:satOff val="-4220"/>
                <a:lumOff val="-686"/>
                <a:alphaOff val="0"/>
                <a:shade val="93000"/>
                <a:satMod val="130000"/>
              </a:schemeClr>
            </a:gs>
            <a:gs pos="100000">
              <a:schemeClr val="accent3">
                <a:hueOff val="2812566"/>
                <a:satOff val="-4220"/>
                <a:lumOff val="-68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rtl="0">
            <a:lnSpc>
              <a:spcPct val="90000"/>
            </a:lnSpc>
            <a:spcBef>
              <a:spcPct val="0"/>
            </a:spcBef>
            <a:spcAft>
              <a:spcPct val="35000"/>
            </a:spcAft>
            <a:buNone/>
          </a:pPr>
          <a:r>
            <a:rPr lang="en-US" sz="1900" b="1" kern="1200" dirty="0">
              <a:latin typeface="Calibri" pitchFamily="34" charset="0"/>
              <a:cs typeface="Calibri" pitchFamily="34" charset="0"/>
            </a:rPr>
            <a:t>Interviewing </a:t>
          </a:r>
        </a:p>
      </dsp:txBody>
      <dsp:txXfrm rot="10800000">
        <a:off x="0" y="2552218"/>
        <a:ext cx="6400800" cy="557815"/>
      </dsp:txXfrm>
    </dsp:sp>
    <dsp:sp modelId="{35526F2A-51EF-449C-A81B-55DA3AEDB669}">
      <dsp:nvSpPr>
        <dsp:cNvPr id="0" name=""/>
        <dsp:cNvSpPr/>
      </dsp:nvSpPr>
      <dsp:spPr>
        <a:xfrm rot="10800000">
          <a:off x="0" y="1702110"/>
          <a:ext cx="6400800" cy="858480"/>
        </a:xfrm>
        <a:prstGeom prst="upArrowCallout">
          <a:avLst/>
        </a:prstGeom>
        <a:gradFill rotWithShape="0">
          <a:gsLst>
            <a:gs pos="0">
              <a:schemeClr val="accent3">
                <a:hueOff val="5625132"/>
                <a:satOff val="-8440"/>
                <a:lumOff val="-1373"/>
                <a:alphaOff val="0"/>
                <a:shade val="51000"/>
                <a:satMod val="130000"/>
              </a:schemeClr>
            </a:gs>
            <a:gs pos="80000">
              <a:schemeClr val="accent3">
                <a:hueOff val="5625132"/>
                <a:satOff val="-8440"/>
                <a:lumOff val="-1373"/>
                <a:alphaOff val="0"/>
                <a:shade val="93000"/>
                <a:satMod val="130000"/>
              </a:schemeClr>
            </a:gs>
            <a:gs pos="100000">
              <a:schemeClr val="accent3">
                <a:hueOff val="5625132"/>
                <a:satOff val="-8440"/>
                <a:lumOff val="-1373"/>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rtl="0">
            <a:lnSpc>
              <a:spcPct val="90000"/>
            </a:lnSpc>
            <a:spcBef>
              <a:spcPct val="0"/>
            </a:spcBef>
            <a:spcAft>
              <a:spcPct val="35000"/>
            </a:spcAft>
            <a:buNone/>
          </a:pPr>
          <a:r>
            <a:rPr lang="en-US" sz="1900" b="1" kern="1200" dirty="0">
              <a:latin typeface="Calibri" pitchFamily="34" charset="0"/>
              <a:cs typeface="Calibri" pitchFamily="34" charset="0"/>
            </a:rPr>
            <a:t>Screening Through the Applicants</a:t>
          </a:r>
        </a:p>
      </dsp:txBody>
      <dsp:txXfrm rot="10800000">
        <a:off x="0" y="1702110"/>
        <a:ext cx="6400800" cy="557815"/>
      </dsp:txXfrm>
    </dsp:sp>
    <dsp:sp modelId="{8FF3B1FA-58A4-4192-8775-A8D9BC067F7F}">
      <dsp:nvSpPr>
        <dsp:cNvPr id="0" name=""/>
        <dsp:cNvSpPr/>
      </dsp:nvSpPr>
      <dsp:spPr>
        <a:xfrm rot="10800000">
          <a:off x="0" y="852002"/>
          <a:ext cx="6400800" cy="858480"/>
        </a:xfrm>
        <a:prstGeom prst="upArrowCallout">
          <a:avLst/>
        </a:prstGeom>
        <a:gradFill rotWithShape="0">
          <a:gsLst>
            <a:gs pos="0">
              <a:schemeClr val="accent3">
                <a:hueOff val="8437698"/>
                <a:satOff val="-12660"/>
                <a:lumOff val="-2059"/>
                <a:alphaOff val="0"/>
                <a:shade val="51000"/>
                <a:satMod val="130000"/>
              </a:schemeClr>
            </a:gs>
            <a:gs pos="80000">
              <a:schemeClr val="accent3">
                <a:hueOff val="8437698"/>
                <a:satOff val="-12660"/>
                <a:lumOff val="-2059"/>
                <a:alphaOff val="0"/>
                <a:shade val="93000"/>
                <a:satMod val="130000"/>
              </a:schemeClr>
            </a:gs>
            <a:gs pos="100000">
              <a:schemeClr val="accent3">
                <a:hueOff val="8437698"/>
                <a:satOff val="-12660"/>
                <a:lumOff val="-205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rtl="0">
            <a:lnSpc>
              <a:spcPct val="90000"/>
            </a:lnSpc>
            <a:spcBef>
              <a:spcPct val="0"/>
            </a:spcBef>
            <a:spcAft>
              <a:spcPct val="35000"/>
            </a:spcAft>
            <a:buNone/>
          </a:pPr>
          <a:r>
            <a:rPr lang="en-US" sz="1900" b="1" kern="1200" dirty="0">
              <a:latin typeface="Calibri" pitchFamily="34" charset="0"/>
              <a:cs typeface="Calibri" pitchFamily="34" charset="0"/>
            </a:rPr>
            <a:t>Job Advertisements</a:t>
          </a:r>
        </a:p>
      </dsp:txBody>
      <dsp:txXfrm rot="10800000">
        <a:off x="0" y="852002"/>
        <a:ext cx="6400800" cy="557815"/>
      </dsp:txXfrm>
    </dsp:sp>
    <dsp:sp modelId="{599866FC-E3A3-47E6-B53B-DBA0661EFCB9}">
      <dsp:nvSpPr>
        <dsp:cNvPr id="0" name=""/>
        <dsp:cNvSpPr/>
      </dsp:nvSpPr>
      <dsp:spPr>
        <a:xfrm rot="10800000">
          <a:off x="0" y="1894"/>
          <a:ext cx="6400800" cy="858480"/>
        </a:xfrm>
        <a:prstGeom prst="upArrowCallout">
          <a:avLst/>
        </a:prstGeom>
        <a:gradFill rotWithShape="0">
          <a:gsLst>
            <a:gs pos="0">
              <a:schemeClr val="accent3">
                <a:hueOff val="11250264"/>
                <a:satOff val="-16880"/>
                <a:lumOff val="-2745"/>
                <a:alphaOff val="0"/>
                <a:shade val="51000"/>
                <a:satMod val="130000"/>
              </a:schemeClr>
            </a:gs>
            <a:gs pos="80000">
              <a:schemeClr val="accent3">
                <a:hueOff val="11250264"/>
                <a:satOff val="-16880"/>
                <a:lumOff val="-2745"/>
                <a:alphaOff val="0"/>
                <a:shade val="93000"/>
                <a:satMod val="130000"/>
              </a:schemeClr>
            </a:gs>
            <a:gs pos="100000">
              <a:schemeClr val="accent3">
                <a:hueOff val="11250264"/>
                <a:satOff val="-16880"/>
                <a:lumOff val="-274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rtl="0">
            <a:lnSpc>
              <a:spcPct val="90000"/>
            </a:lnSpc>
            <a:spcBef>
              <a:spcPct val="0"/>
            </a:spcBef>
            <a:spcAft>
              <a:spcPct val="35000"/>
            </a:spcAft>
            <a:buNone/>
          </a:pPr>
          <a:r>
            <a:rPr lang="en-US" sz="1900" b="1" kern="1200" dirty="0">
              <a:latin typeface="Calibri" pitchFamily="34" charset="0"/>
              <a:cs typeface="Calibri" pitchFamily="34" charset="0"/>
            </a:rPr>
            <a:t>Identifying the Job Requirements</a:t>
          </a:r>
        </a:p>
      </dsp:txBody>
      <dsp:txXfrm rot="10800000">
        <a:off x="0" y="1894"/>
        <a:ext cx="6400800" cy="557815"/>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7">
  <dgm:title val=""/>
  <dgm:desc val=""/>
  <dgm:catLst>
    <dgm:cat type="3D" pri="11700"/>
  </dgm:catLst>
  <dgm:scene3d>
    <a:camera prst="perspectiveLeft" zoom="91000"/>
    <a:lightRig rig="threePt" dir="t">
      <a:rot lat="0" lon="0" rev="20640000"/>
    </a:lightRig>
  </dgm:scene3d>
  <dgm:styleLbl name="node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lnNod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vennNode1">
    <dgm:scene3d>
      <a:camera prst="orthographicFront"/>
      <a:lightRig rig="threePt" dir="t"/>
    </dgm:scene3d>
    <dgm:sp3d extrusionH="50600" prstMaterial="clear">
      <a:bevelT w="101600" h="80600" prst="relaxedInset"/>
      <a:bevelB w="80600" h="80600" prst="relaxedInset"/>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50600" prstMaterial="metal">
      <a:bevelT w="101600" h="80600" prst="relaxedInset"/>
      <a:bevelB w="80600" h="80600" prst="relaxedInset"/>
    </dgm:sp3d>
    <dgm:txPr/>
    <dgm:style>
      <a:lnRef idx="1">
        <a:scrgbClr r="0" g="0" b="0"/>
      </a:lnRef>
      <a:fillRef idx="1">
        <a:scrgbClr r="0" g="0" b="0"/>
      </a:fillRef>
      <a:effectRef idx="1">
        <a:scrgbClr r="0" g="0" b="0"/>
      </a:effectRef>
      <a:fontRef idx="minor">
        <a:schemeClr val="dk1"/>
      </a:fontRef>
    </dgm:style>
  </dgm:styleLbl>
  <dgm:styleLbl name="node1">
    <dgm:scene3d>
      <a:camera prst="orthographicFront"/>
      <a:lightRig rig="threePt" dir="t"/>
    </dgm:scene3d>
    <dgm:sp3d extrusionH="50600" prstMaterial="metal">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fgImgPlace1">
    <dgm:scene3d>
      <a:camera prst="orthographicFront"/>
      <a:lightRig rig="threePt" dir="t"/>
    </dgm:scene3d>
    <dgm:sp3d z="572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alignImgPlac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dgm:style>
  </dgm:styleLbl>
  <dgm:styleLbl name="bgImgPlace1">
    <dgm:scene3d>
      <a:camera prst="orthographicFront"/>
      <a:lightRig rig="threePt" dir="t"/>
    </dgm:scene3d>
    <dgm:sp3d z="-2118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sibTrans2D1">
    <dgm:scene3d>
      <a:camera prst="orthographicFront"/>
      <a:lightRig rig="threePt" dir="t"/>
    </dgm:scene3d>
    <dgm:sp3d z="-110000">
      <a:bevelT w="40600" h="20600" prst="relaxedInset"/>
    </dgm:sp3d>
    <dgm:txPr/>
    <dgm:style>
      <a:lnRef idx="0">
        <a:scrgbClr r="0" g="0" b="0"/>
      </a:lnRef>
      <a:fillRef idx="1">
        <a:scrgbClr r="0" g="0" b="0"/>
      </a:fillRef>
      <a:effectRef idx="2">
        <a:scrgbClr r="0" g="0" b="0"/>
      </a:effectRef>
      <a:fontRef idx="minor"/>
    </dgm:style>
  </dgm:styleLbl>
  <dgm:styleLbl name="fgSibTrans2D1">
    <dgm:scene3d>
      <a:camera prst="orthographicFront"/>
      <a:lightRig rig="threePt" dir="t"/>
    </dgm:scene3d>
    <dgm:sp3d z="10600">
      <a:bevelT w="40600" h="20600" prst="relaxedInset"/>
    </dgm:sp3d>
    <dgm:txPr/>
    <dgm:style>
      <a:lnRef idx="0">
        <a:scrgbClr r="0" g="0" b="0"/>
      </a:lnRef>
      <a:fillRef idx="1">
        <a:scrgbClr r="0" g="0" b="0"/>
      </a:fillRef>
      <a:effectRef idx="2">
        <a:scrgbClr r="0" g="0" b="0"/>
      </a:effectRef>
      <a:fontRef idx="minor"/>
    </dgm:style>
  </dgm:styleLbl>
  <dgm:styleLbl name="bgSibTrans2D1">
    <dgm:scene3d>
      <a:camera prst="orthographicFront"/>
      <a:lightRig rig="threePt" dir="t"/>
    </dgm:scene3d>
    <dgm:sp3d z="-211800">
      <a:bevelT w="40600" h="20600" prst="relaxedInset"/>
    </dgm:sp3d>
    <dgm:txPr/>
    <dgm:style>
      <a:lnRef idx="0">
        <a:scrgbClr r="0" g="0" b="0"/>
      </a:lnRef>
      <a:fillRef idx="1">
        <a:scrgbClr r="0" g="0" b="0"/>
      </a:fillRef>
      <a:effectRef idx="2">
        <a:scrgbClr r="0" g="0" b="0"/>
      </a:effectRef>
      <a:fontRef idx="minor"/>
    </dgm:style>
  </dgm:styleLbl>
  <dgm:styleLbl name="sibTrans1D1">
    <dgm:scene3d>
      <a:camera prst="orthographicFront"/>
      <a:lightRig rig="threePt" dir="t"/>
    </dgm:scene3d>
    <dgm:sp3d z="-110000"/>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0000"/>
    <dgm:txPr/>
    <dgm:style>
      <a:lnRef idx="1">
        <a:scrgbClr r="0" g="0" b="0"/>
      </a:lnRef>
      <a:fillRef idx="1">
        <a:scrgbClr r="0" g="0" b="0"/>
      </a:fillRef>
      <a:effectRef idx="0">
        <a:scrgbClr r="0" g="0" b="0"/>
      </a:effectRef>
      <a:fontRef idx="minor"/>
    </dgm:style>
  </dgm:styleLbl>
  <dgm:styleLbl name="asst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parChTrans2D1">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2">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3">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2D4">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1D1">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extrusionH="50600">
      <a:bevelT w="101600" h="80600"/>
      <a:bevelB w="80600" h="80600"/>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50600">
      <a:bevelT w="101600" h="80600"/>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solidAlignAcc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solidBgAcc1">
    <dgm:scene3d>
      <a:camera prst="orthographicFront"/>
      <a:lightRig rig="threePt" dir="t"/>
    </dgm:scene3d>
    <dgm:sp3d z="-161800" extrusionH="10600" contourW="3000">
      <a:bevelT w="48600" h="8600" prst="softRound"/>
      <a:bevelB w="48600" h="8600" prst="relaxedInset"/>
    </dgm:sp3d>
    <dgm:txPr/>
    <dgm:style>
      <a:lnRef idx="0">
        <a:scrgbClr r="0" g="0" b="0"/>
      </a:lnRef>
      <a:fillRef idx="1">
        <a:scrgbClr r="0" g="0" b="0"/>
      </a:fillRef>
      <a:effectRef idx="0">
        <a:scrgbClr r="0" g="0" b="0"/>
      </a:effectRef>
      <a:fontRef idx="minor"/>
    </dgm:style>
  </dgm:styleLbl>
  <dgm:styleLbl name="fgAccFollowNode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161800" extrusionH="10600" contourW="3000">
      <a:bevelT w="48600" h="8600" prst="relaxedInset"/>
      <a:bevelB w="48600" h="8600" prst="relaxedInset"/>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1618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50600">
      <a:bevelT w="80600" h="80600" prst="relaxedInset"/>
      <a:bevelB w="80600" h="80600" prst="relaxedInset"/>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200" extrusionH="600" contourW="3000" prstMaterial="plastic">
      <a:bevelT w="80600" h="18600" prst="relaxedInset"/>
      <a:bevelB w="80600" h="8600" prst="relaxedInset"/>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8822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8250" y="0"/>
            <a:ext cx="2889250" cy="488226"/>
          </a:xfrm>
          <a:prstGeom prst="rect">
            <a:avLst/>
          </a:prstGeom>
        </p:spPr>
        <p:txBody>
          <a:bodyPr vert="horz" lIns="91440" tIns="45720" rIns="91440" bIns="45720" rtlCol="0"/>
          <a:lstStyle>
            <a:lvl1pPr algn="r">
              <a:defRPr sz="1200"/>
            </a:lvl1pPr>
          </a:lstStyle>
          <a:p>
            <a:fld id="{EE7FD5BC-265E-4F7B-BE3C-01F7B55A4F09}" type="datetimeFigureOut">
              <a:rPr lang="en-GB" smtClean="0"/>
              <a:t>27/04/2018</a:t>
            </a:fld>
            <a:endParaRPr lang="en-GB"/>
          </a:p>
        </p:txBody>
      </p:sp>
      <p:sp>
        <p:nvSpPr>
          <p:cNvPr id="4" name="Footer Placeholder 3"/>
          <p:cNvSpPr>
            <a:spLocks noGrp="1"/>
          </p:cNvSpPr>
          <p:nvPr>
            <p:ph type="ftr" sz="quarter" idx="2"/>
          </p:nvPr>
        </p:nvSpPr>
        <p:spPr>
          <a:xfrm>
            <a:off x="0" y="9265374"/>
            <a:ext cx="2889250" cy="488226"/>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8250" y="9265374"/>
            <a:ext cx="2889250" cy="488226"/>
          </a:xfrm>
          <a:prstGeom prst="rect">
            <a:avLst/>
          </a:prstGeom>
        </p:spPr>
        <p:txBody>
          <a:bodyPr vert="horz" lIns="91440" tIns="45720" rIns="91440" bIns="45720" rtlCol="0" anchor="b"/>
          <a:lstStyle>
            <a:lvl1pPr algn="r">
              <a:defRPr sz="1200"/>
            </a:lvl1pPr>
          </a:lstStyle>
          <a:p>
            <a:fld id="{88C51007-0FAB-4250-AF97-F3A32E2CF700}" type="slidenum">
              <a:rPr lang="en-GB" smtClean="0"/>
              <a:t>‹#›</a:t>
            </a:fld>
            <a:endParaRPr lang="en-GB"/>
          </a:p>
        </p:txBody>
      </p:sp>
    </p:spTree>
    <p:extLst>
      <p:ext uri="{BB962C8B-B14F-4D97-AF65-F5344CB8AC3E}">
        <p14:creationId xmlns:p14="http://schemas.microsoft.com/office/powerpoint/2010/main" val="391402008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032416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0" y="16778"/>
            <a:ext cx="9144000" cy="1069514"/>
          </a:xfrm>
          <a:prstGeom prst="rect">
            <a:avLst/>
          </a:prstGeom>
        </p:spPr>
        <p:txBody>
          <a:bodyPr anchor="ctr"/>
          <a:lstStyle>
            <a:lvl1pPr>
              <a:defRPr b="1" baseline="0">
                <a:solidFill>
                  <a:schemeClr val="tx1">
                    <a:lumMod val="75000"/>
                    <a:lumOff val="25000"/>
                  </a:schemeClr>
                </a:solidFill>
                <a:latin typeface="Arial" pitchFamily="34" charset="0"/>
                <a:cs typeface="Arial" pitchFamily="34" charset="0"/>
              </a:defRPr>
            </a:lvl1pPr>
          </a:lstStyle>
          <a:p>
            <a:r>
              <a:rPr lang="en-US" altLang="ko-KR" dirty="0"/>
              <a:t> Free PPT _ Click to add title</a:t>
            </a:r>
            <a:endParaRPr lang="ko-KR" altLang="en-US" dirty="0"/>
          </a:p>
        </p:txBody>
      </p:sp>
      <p:sp>
        <p:nvSpPr>
          <p:cNvPr id="3" name="Content Placeholder 2"/>
          <p:cNvSpPr>
            <a:spLocks noGrp="1"/>
          </p:cNvSpPr>
          <p:nvPr>
            <p:ph idx="1"/>
          </p:nvPr>
        </p:nvSpPr>
        <p:spPr>
          <a:xfrm>
            <a:off x="457200" y="1600201"/>
            <a:ext cx="8229600" cy="460648"/>
          </a:xfrm>
          <a:prstGeom prst="rect">
            <a:avLst/>
          </a:prstGeom>
        </p:spPr>
        <p:txBody>
          <a:bodyPr anchor="ctr"/>
          <a:lstStyle>
            <a:lvl1pPr marL="0" indent="0">
              <a:buNone/>
              <a:defRPr sz="2000">
                <a:solidFill>
                  <a:schemeClr val="tx1">
                    <a:lumMod val="75000"/>
                    <a:lumOff val="25000"/>
                  </a:schemeClr>
                </a:solidFill>
                <a:latin typeface="Arial" pitchFamily="34" charset="0"/>
                <a:cs typeface="Arial" pitchFamily="34" charset="0"/>
              </a:defRPr>
            </a:lvl1pPr>
          </a:lstStyle>
          <a:p>
            <a:pPr lvl="0"/>
            <a:r>
              <a:rPr lang="en-US" altLang="ko-KR" dirty="0"/>
              <a:t>Click to edit Master text styles</a:t>
            </a:r>
          </a:p>
        </p:txBody>
      </p:sp>
      <p:sp>
        <p:nvSpPr>
          <p:cNvPr id="4" name="Content Placeholder 2"/>
          <p:cNvSpPr>
            <a:spLocks noGrp="1"/>
          </p:cNvSpPr>
          <p:nvPr>
            <p:ph idx="10"/>
          </p:nvPr>
        </p:nvSpPr>
        <p:spPr>
          <a:xfrm>
            <a:off x="467544" y="2276872"/>
            <a:ext cx="8229600" cy="3600400"/>
          </a:xfrm>
          <a:prstGeom prst="rect">
            <a:avLst/>
          </a:prstGeom>
        </p:spPr>
        <p:txBody>
          <a:bodyPr lIns="396000" anchor="t"/>
          <a:lstStyle>
            <a:lvl1pPr marL="0" indent="0">
              <a:buNone/>
              <a:defRPr sz="1400">
                <a:solidFill>
                  <a:schemeClr val="tx1">
                    <a:lumMod val="75000"/>
                    <a:lumOff val="25000"/>
                  </a:schemeClr>
                </a:solidFill>
                <a:latin typeface="Arial" pitchFamily="34" charset="0"/>
                <a:cs typeface="Arial" pitchFamily="34" charset="0"/>
              </a:defRPr>
            </a:lvl1pPr>
          </a:lstStyle>
          <a:p>
            <a:pPr lvl="0"/>
            <a:r>
              <a:rPr lang="en-US" altLang="ko-KR" dirty="0"/>
              <a:t>Click to edit Master text styles</a:t>
            </a:r>
          </a:p>
        </p:txBody>
      </p:sp>
    </p:spTree>
    <p:extLst>
      <p:ext uri="{BB962C8B-B14F-4D97-AF65-F5344CB8AC3E}">
        <p14:creationId xmlns:p14="http://schemas.microsoft.com/office/powerpoint/2010/main" val="36940157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1619672" y="0"/>
            <a:ext cx="7524328" cy="1069514"/>
          </a:xfrm>
          <a:prstGeom prst="rect">
            <a:avLst/>
          </a:prstGeom>
        </p:spPr>
        <p:txBody>
          <a:bodyPr anchor="ctr"/>
          <a:lstStyle>
            <a:lvl1pPr>
              <a:defRPr b="1" baseline="0">
                <a:solidFill>
                  <a:schemeClr val="tx1">
                    <a:lumMod val="75000"/>
                    <a:lumOff val="25000"/>
                  </a:schemeClr>
                </a:solidFill>
                <a:latin typeface="Arial" pitchFamily="34" charset="0"/>
                <a:cs typeface="Arial" pitchFamily="34" charset="0"/>
              </a:defRPr>
            </a:lvl1pPr>
          </a:lstStyle>
          <a:p>
            <a:r>
              <a:rPr lang="en-US" altLang="ko-KR" dirty="0"/>
              <a:t>Free PPT _ Click to add title</a:t>
            </a:r>
            <a:endParaRPr lang="ko-KR" altLang="en-US" dirty="0"/>
          </a:p>
        </p:txBody>
      </p:sp>
      <p:sp>
        <p:nvSpPr>
          <p:cNvPr id="4" name="Content Placeholder 2"/>
          <p:cNvSpPr>
            <a:spLocks noGrp="1"/>
          </p:cNvSpPr>
          <p:nvPr>
            <p:ph idx="1"/>
          </p:nvPr>
        </p:nvSpPr>
        <p:spPr>
          <a:xfrm>
            <a:off x="2123728" y="1268760"/>
            <a:ext cx="6563072" cy="460648"/>
          </a:xfrm>
          <a:prstGeom prst="rect">
            <a:avLst/>
          </a:prstGeom>
        </p:spPr>
        <p:txBody>
          <a:bodyPr anchor="ctr"/>
          <a:lstStyle>
            <a:lvl1pPr marL="0" indent="0">
              <a:buNone/>
              <a:defRPr sz="2000">
                <a:solidFill>
                  <a:schemeClr val="tx1">
                    <a:lumMod val="75000"/>
                    <a:lumOff val="25000"/>
                  </a:schemeClr>
                </a:solidFill>
                <a:latin typeface="Arial" pitchFamily="34" charset="0"/>
                <a:cs typeface="Arial" pitchFamily="34" charset="0"/>
              </a:defRPr>
            </a:lvl1pPr>
          </a:lstStyle>
          <a:p>
            <a:pPr lvl="0"/>
            <a:r>
              <a:rPr lang="en-US" altLang="ko-KR" dirty="0"/>
              <a:t>Click to edit Master text styles</a:t>
            </a:r>
          </a:p>
        </p:txBody>
      </p:sp>
      <p:sp>
        <p:nvSpPr>
          <p:cNvPr id="5" name="Content Placeholder 2"/>
          <p:cNvSpPr>
            <a:spLocks noGrp="1"/>
          </p:cNvSpPr>
          <p:nvPr>
            <p:ph idx="10"/>
          </p:nvPr>
        </p:nvSpPr>
        <p:spPr>
          <a:xfrm>
            <a:off x="2134072" y="1844824"/>
            <a:ext cx="6563072" cy="4147865"/>
          </a:xfrm>
          <a:prstGeom prst="rect">
            <a:avLst/>
          </a:prstGeom>
        </p:spPr>
        <p:txBody>
          <a:bodyPr lIns="396000" anchor="t"/>
          <a:lstStyle>
            <a:lvl1pPr marL="0" indent="0">
              <a:buNone/>
              <a:defRPr sz="1400">
                <a:solidFill>
                  <a:schemeClr val="tx1">
                    <a:lumMod val="75000"/>
                    <a:lumOff val="25000"/>
                  </a:schemeClr>
                </a:solidFill>
              </a:defRPr>
            </a:lvl1pPr>
          </a:lstStyle>
          <a:p>
            <a:pPr lvl="0"/>
            <a:r>
              <a:rPr lang="en-US" altLang="ko-KR" dirty="0"/>
              <a:t>Click to edit Master text styles</a:t>
            </a:r>
          </a:p>
        </p:txBody>
      </p:sp>
    </p:spTree>
    <p:extLst>
      <p:ext uri="{BB962C8B-B14F-4D97-AF65-F5344CB8AC3E}">
        <p14:creationId xmlns:p14="http://schemas.microsoft.com/office/powerpoint/2010/main" val="23268185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a:prstGeom prst="rect">
            <a:avLst/>
          </a:prstGeo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EA1B84D-A962-4E07-8C1D-5A3F100A7993}"/>
              </a:ext>
            </a:extLst>
          </p:cNvPr>
          <p:cNvSpPr>
            <a:spLocks noGrp="1"/>
          </p:cNvSpPr>
          <p:nvPr>
            <p:ph type="dt" sz="half" idx="10"/>
          </p:nvPr>
        </p:nvSpPr>
        <p:spPr>
          <a:xfrm>
            <a:off x="395288" y="6524625"/>
            <a:ext cx="971550" cy="219075"/>
          </a:xfrm>
          <a:prstGeom prst="rect">
            <a:avLst/>
          </a:prstGeom>
        </p:spPr>
        <p:txBody>
          <a:bodyPr/>
          <a:lstStyle>
            <a:lvl1pPr>
              <a:defRPr/>
            </a:lvl1pPr>
          </a:lstStyle>
          <a:p>
            <a:pPr>
              <a:defRPr/>
            </a:pPr>
            <a:fld id="{8664319B-DB1D-45F7-8A3F-6B57A0705C66}" type="datetime1">
              <a:rPr lang="en-GB" altLang="en-US"/>
              <a:pPr>
                <a:defRPr/>
              </a:pPr>
              <a:t>27/04/2018</a:t>
            </a:fld>
            <a:endParaRPr lang="en-GB" altLang="en-US"/>
          </a:p>
        </p:txBody>
      </p:sp>
      <p:sp>
        <p:nvSpPr>
          <p:cNvPr id="5" name="Footer Placeholder 4">
            <a:extLst>
              <a:ext uri="{FF2B5EF4-FFF2-40B4-BE49-F238E27FC236}">
                <a16:creationId xmlns:a16="http://schemas.microsoft.com/office/drawing/2014/main" id="{D961460B-58AD-4B24-8F2F-E9E167782D38}"/>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7B519DE9-6CB6-4E08-BFD7-81B79BA4CF76}"/>
              </a:ext>
            </a:extLst>
          </p:cNvPr>
          <p:cNvSpPr>
            <a:spLocks noGrp="1"/>
          </p:cNvSpPr>
          <p:nvPr>
            <p:ph type="sldNum" sz="quarter" idx="12"/>
          </p:nvPr>
        </p:nvSpPr>
        <p:spPr>
          <a:xfrm>
            <a:off x="7956550" y="6381750"/>
            <a:ext cx="730250" cy="339725"/>
          </a:xfrm>
          <a:prstGeom prst="rect">
            <a:avLst/>
          </a:prstGeom>
        </p:spPr>
        <p:txBody>
          <a:bodyPr/>
          <a:lstStyle>
            <a:lvl1pPr>
              <a:defRPr/>
            </a:lvl1pPr>
          </a:lstStyle>
          <a:p>
            <a:fld id="{AC1F0826-5CA8-4D64-9734-890AB1FA0D9B}" type="slidenum">
              <a:rPr lang="en-GB" altLang="en-US"/>
              <a:pPr/>
              <a:t>‹#›</a:t>
            </a:fld>
            <a:endParaRPr lang="en-GB"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8DCCD61-643D-44A5-A450-3A42A50CBC1E}" type="datetimeFigureOut">
              <a:rPr lang="en-US" smtClean="0"/>
              <a:pPr/>
              <a:t>4/27/2018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2F0832-F084-422D-97D1-AF848F4F2C34}" type="slidenum">
              <a:rPr lang="en-US" smtClean="0"/>
              <a:pPr/>
              <a:t>‹#›</a:t>
            </a:fld>
            <a:endParaRPr lang="en-US"/>
          </a:p>
        </p:txBody>
      </p:sp>
    </p:spTree>
    <p:extLst>
      <p:ext uri="{BB962C8B-B14F-4D97-AF65-F5344CB8AC3E}">
        <p14:creationId xmlns:p14="http://schemas.microsoft.com/office/powerpoint/2010/main" val="16560869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8DCCD61-643D-44A5-A450-3A42A50CBC1E}" type="datetimeFigureOut">
              <a:rPr lang="en-US" smtClean="0"/>
              <a:pPr/>
              <a:t>4/27/2018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2F0832-F084-422D-97D1-AF848F4F2C34}" type="slidenum">
              <a:rPr lang="en-US" smtClean="0"/>
              <a:pPr/>
              <a:t>‹#›</a:t>
            </a:fld>
            <a:endParaRPr lang="en-US"/>
          </a:p>
        </p:txBody>
      </p:sp>
    </p:spTree>
    <p:extLst>
      <p:ext uri="{BB962C8B-B14F-4D97-AF65-F5344CB8AC3E}">
        <p14:creationId xmlns:p14="http://schemas.microsoft.com/office/powerpoint/2010/main" val="9242866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8DCCD61-643D-44A5-A450-3A42A50CBC1E}" type="datetimeFigureOut">
              <a:rPr lang="en-US" smtClean="0"/>
              <a:pPr/>
              <a:t>4/27/2018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2F0832-F084-422D-97D1-AF848F4F2C34}" type="slidenum">
              <a:rPr lang="en-US" smtClean="0"/>
              <a:pPr/>
              <a:t>‹#›</a:t>
            </a:fld>
            <a:endParaRPr lang="en-US"/>
          </a:p>
        </p:txBody>
      </p:sp>
    </p:spTree>
    <p:extLst>
      <p:ext uri="{BB962C8B-B14F-4D97-AF65-F5344CB8AC3E}">
        <p14:creationId xmlns:p14="http://schemas.microsoft.com/office/powerpoint/2010/main" val="32779332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8DCCD61-643D-44A5-A450-3A42A50CBC1E}" type="datetimeFigureOut">
              <a:rPr lang="en-US" smtClean="0"/>
              <a:pPr/>
              <a:t>4/27/2018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2F0832-F084-422D-97D1-AF848F4F2C34}" type="slidenum">
              <a:rPr lang="en-US" smtClean="0"/>
              <a:pPr/>
              <a:t>‹#›</a:t>
            </a:fld>
            <a:endParaRPr lang="en-US"/>
          </a:p>
        </p:txBody>
      </p:sp>
    </p:spTree>
    <p:extLst>
      <p:ext uri="{BB962C8B-B14F-4D97-AF65-F5344CB8AC3E}">
        <p14:creationId xmlns:p14="http://schemas.microsoft.com/office/powerpoint/2010/main" val="7787904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8DCCD61-643D-44A5-A450-3A42A50CBC1E}" type="datetimeFigureOut">
              <a:rPr lang="en-US" smtClean="0"/>
              <a:pPr/>
              <a:t>4/27/2018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A2F0832-F084-422D-97D1-AF848F4F2C34}" type="slidenum">
              <a:rPr lang="en-US" smtClean="0"/>
              <a:pPr/>
              <a:t>‹#›</a:t>
            </a:fld>
            <a:endParaRPr lang="en-US"/>
          </a:p>
        </p:txBody>
      </p:sp>
    </p:spTree>
    <p:extLst>
      <p:ext uri="{BB962C8B-B14F-4D97-AF65-F5344CB8AC3E}">
        <p14:creationId xmlns:p14="http://schemas.microsoft.com/office/powerpoint/2010/main" val="29198114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8DCCD61-643D-44A5-A450-3A42A50CBC1E}" type="datetimeFigureOut">
              <a:rPr lang="en-US" smtClean="0"/>
              <a:pPr/>
              <a:t>4/27/2018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A2F0832-F084-422D-97D1-AF848F4F2C34}" type="slidenum">
              <a:rPr lang="en-US" smtClean="0"/>
              <a:pPr/>
              <a:t>‹#›</a:t>
            </a:fld>
            <a:endParaRPr lang="en-US"/>
          </a:p>
        </p:txBody>
      </p:sp>
    </p:spTree>
    <p:extLst>
      <p:ext uri="{BB962C8B-B14F-4D97-AF65-F5344CB8AC3E}">
        <p14:creationId xmlns:p14="http://schemas.microsoft.com/office/powerpoint/2010/main" val="18181198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8DCCD61-643D-44A5-A450-3A42A50CBC1E}" type="datetimeFigureOut">
              <a:rPr lang="en-US" smtClean="0"/>
              <a:pPr/>
              <a:t>4/27/2018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A2F0832-F084-422D-97D1-AF848F4F2C34}" type="slidenum">
              <a:rPr lang="en-US" smtClean="0"/>
              <a:pPr/>
              <a:t>‹#›</a:t>
            </a:fld>
            <a:endParaRPr lang="en-US"/>
          </a:p>
        </p:txBody>
      </p:sp>
    </p:spTree>
    <p:extLst>
      <p:ext uri="{BB962C8B-B14F-4D97-AF65-F5344CB8AC3E}">
        <p14:creationId xmlns:p14="http://schemas.microsoft.com/office/powerpoint/2010/main" val="962918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8DCCD61-643D-44A5-A450-3A42A50CBC1E}" type="datetimeFigureOut">
              <a:rPr lang="en-US" smtClean="0"/>
              <a:pPr/>
              <a:t>4/27/2018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2F0832-F084-422D-97D1-AF848F4F2C34}" type="slidenum">
              <a:rPr lang="en-US" smtClean="0"/>
              <a:pPr/>
              <a:t>‹#›</a:t>
            </a:fld>
            <a:endParaRPr lang="en-US"/>
          </a:p>
        </p:txBody>
      </p:sp>
    </p:spTree>
    <p:extLst>
      <p:ext uri="{BB962C8B-B14F-4D97-AF65-F5344CB8AC3E}">
        <p14:creationId xmlns:p14="http://schemas.microsoft.com/office/powerpoint/2010/main" val="1296884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8DCCD61-643D-44A5-A450-3A42A50CBC1E}" type="datetimeFigureOut">
              <a:rPr lang="en-US" smtClean="0"/>
              <a:pPr/>
              <a:t>4/27/2018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2F0832-F084-422D-97D1-AF848F4F2C34}" type="slidenum">
              <a:rPr lang="en-US" smtClean="0"/>
              <a:pPr/>
              <a:t>‹#›</a:t>
            </a:fld>
            <a:endParaRPr lang="en-US"/>
          </a:p>
        </p:txBody>
      </p:sp>
    </p:spTree>
    <p:extLst>
      <p:ext uri="{BB962C8B-B14F-4D97-AF65-F5344CB8AC3E}">
        <p14:creationId xmlns:p14="http://schemas.microsoft.com/office/powerpoint/2010/main" val="29870350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8DCCD61-643D-44A5-A450-3A42A50CBC1E}" type="datetimeFigureOut">
              <a:rPr lang="en-US" smtClean="0"/>
              <a:pPr/>
              <a:t>4/27/2018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2F0832-F084-422D-97D1-AF848F4F2C34}" type="slidenum">
              <a:rPr lang="en-US" smtClean="0"/>
              <a:pPr/>
              <a:t>‹#›</a:t>
            </a:fld>
            <a:endParaRPr lang="en-US"/>
          </a:p>
        </p:txBody>
      </p:sp>
    </p:spTree>
    <p:extLst>
      <p:ext uri="{BB962C8B-B14F-4D97-AF65-F5344CB8AC3E}">
        <p14:creationId xmlns:p14="http://schemas.microsoft.com/office/powerpoint/2010/main" val="17923746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8DCCD61-643D-44A5-A450-3A42A50CBC1E}" type="datetimeFigureOut">
              <a:rPr lang="en-US" smtClean="0"/>
              <a:pPr/>
              <a:t>4/27/2018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2F0832-F084-422D-97D1-AF848F4F2C34}" type="slidenum">
              <a:rPr lang="en-US" smtClean="0"/>
              <a:pPr/>
              <a:t>‹#›</a:t>
            </a:fld>
            <a:endParaRPr lang="en-US"/>
          </a:p>
        </p:txBody>
      </p:sp>
    </p:spTree>
    <p:extLst>
      <p:ext uri="{BB962C8B-B14F-4D97-AF65-F5344CB8AC3E}">
        <p14:creationId xmlns:p14="http://schemas.microsoft.com/office/powerpoint/2010/main" val="396285722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2.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3733820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73" r:id="rId4"/>
  </p:sldLayoutIdLst>
  <p:txStyles>
    <p:titleStyle>
      <a:lvl1pPr algn="l" defTabSz="914400" rtl="0" eaLnBrk="1" latinLnBrk="1" hangingPunct="1">
        <a:spcBef>
          <a:spcPct val="0"/>
        </a:spcBef>
        <a:buNone/>
        <a:defRPr sz="4000" b="1" kern="1200">
          <a:solidFill>
            <a:schemeClr val="tx1"/>
          </a:solidFill>
          <a:latin typeface="Arial" pitchFamily="34" charset="0"/>
          <a:ea typeface="+mj-ea"/>
          <a:cs typeface="Arial" pitchFamily="34" charset="0"/>
        </a:defRPr>
      </a:lvl1pPr>
    </p:titleStyle>
    <p:bodyStyle>
      <a:lvl1pPr marL="342900" indent="-342900" algn="l" defTabSz="914400" rtl="0" eaLnBrk="1" latinLnBrk="1"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1"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1"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8DCCD61-643D-44A5-A450-3A42A50CBC1E}" type="datetimeFigureOut">
              <a:rPr lang="en-US" smtClean="0"/>
              <a:pPr/>
              <a:t>4/27/2018</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A2F0832-F084-422D-97D1-AF848F4F2C34}" type="slidenum">
              <a:rPr lang="en-US" smtClean="0"/>
              <a:pPr/>
              <a:t>‹#›</a:t>
            </a:fld>
            <a:endParaRPr lang="en-US"/>
          </a:p>
        </p:txBody>
      </p:sp>
    </p:spTree>
    <p:extLst>
      <p:ext uri="{BB962C8B-B14F-4D97-AF65-F5344CB8AC3E}">
        <p14:creationId xmlns:p14="http://schemas.microsoft.com/office/powerpoint/2010/main" val="3286357357"/>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7.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89D7DE7F-508F-4CF8-A6E0-1A38C4514D58}"/>
              </a:ext>
            </a:extLst>
          </p:cNvPr>
          <p:cNvSpPr>
            <a:spLocks noGrp="1"/>
          </p:cNvSpPr>
          <p:nvPr>
            <p:ph type="subTitle" idx="1"/>
          </p:nvPr>
        </p:nvSpPr>
        <p:spPr>
          <a:xfrm>
            <a:off x="827088" y="3581400"/>
            <a:ext cx="7561262" cy="2590800"/>
          </a:xfrm>
        </p:spPr>
        <p:txBody>
          <a:bodyPr/>
          <a:lstStyle/>
          <a:p>
            <a:pPr algn="l">
              <a:tabLst>
                <a:tab pos="1701800" algn="l"/>
              </a:tabLst>
            </a:pPr>
            <a:r>
              <a:rPr lang="en-GB" sz="1600" dirty="0">
                <a:solidFill>
                  <a:schemeClr val="tx1"/>
                </a:solidFill>
                <a:latin typeface="Calibri" pitchFamily="34" charset="0"/>
                <a:cs typeface="Calibri" pitchFamily="34" charset="0"/>
              </a:rPr>
              <a:t>Module Title:	</a:t>
            </a:r>
            <a:r>
              <a:rPr lang="en-GB" sz="1600" b="1" dirty="0">
                <a:solidFill>
                  <a:schemeClr val="tx1"/>
                </a:solidFill>
                <a:latin typeface="Calibri" pitchFamily="34" charset="0"/>
                <a:cs typeface="Calibri" pitchFamily="34" charset="0"/>
              </a:rPr>
              <a:t>Pathway Project 2: Skills for Self Employment</a:t>
            </a:r>
          </a:p>
          <a:p>
            <a:pPr algn="l">
              <a:tabLst>
                <a:tab pos="1701800" algn="l"/>
              </a:tabLst>
            </a:pPr>
            <a:r>
              <a:rPr lang="en-GB" sz="1600" dirty="0">
                <a:solidFill>
                  <a:schemeClr val="tx1"/>
                </a:solidFill>
                <a:latin typeface="Calibri" pitchFamily="34" charset="0"/>
                <a:cs typeface="Calibri" pitchFamily="34" charset="0"/>
              </a:rPr>
              <a:t>Module Number:	</a:t>
            </a:r>
            <a:r>
              <a:rPr lang="en-GB" sz="1600" b="1" dirty="0">
                <a:solidFill>
                  <a:schemeClr val="tx1"/>
                </a:solidFill>
                <a:latin typeface="Calibri" pitchFamily="34" charset="0"/>
                <a:cs typeface="Calibri" pitchFamily="34" charset="0"/>
              </a:rPr>
              <a:t>EMPL4010</a:t>
            </a:r>
          </a:p>
          <a:p>
            <a:pPr algn="l">
              <a:tabLst>
                <a:tab pos="1701800" algn="l"/>
              </a:tabLst>
              <a:defRPr/>
            </a:pPr>
            <a:r>
              <a:rPr lang="en-GB" sz="1600" dirty="0">
                <a:solidFill>
                  <a:schemeClr val="tx1"/>
                </a:solidFill>
                <a:latin typeface="Calibri" pitchFamily="34" charset="0"/>
                <a:cs typeface="Calibri" pitchFamily="34" charset="0"/>
              </a:rPr>
              <a:t>Title: </a:t>
            </a:r>
            <a:r>
              <a:rPr lang="en-US" altLang="ko-KR" sz="1600" b="1" dirty="0">
                <a:solidFill>
                  <a:schemeClr val="tx1"/>
                </a:solidFill>
                <a:latin typeface="Calibri" pitchFamily="34" charset="0"/>
                <a:ea typeface="맑은 고딕" pitchFamily="50" charset="-127"/>
                <a:cs typeface="Calibri" pitchFamily="34" charset="0"/>
              </a:rPr>
              <a:t>Max Snacks Bar</a:t>
            </a:r>
          </a:p>
          <a:p>
            <a:pPr marL="358775" indent="-358775" algn="l">
              <a:buFont typeface="+mj-lt"/>
              <a:buAutoNum type="arabicPeriod"/>
              <a:tabLst>
                <a:tab pos="3322638" algn="l"/>
                <a:tab pos="3495675" algn="l"/>
              </a:tabLst>
              <a:defRPr/>
            </a:pPr>
            <a:r>
              <a:rPr lang="en-GB" sz="1600" b="1" dirty="0">
                <a:solidFill>
                  <a:schemeClr val="tx1"/>
                </a:solidFill>
                <a:latin typeface="Calibri" pitchFamily="34" charset="0"/>
                <a:cs typeface="Calibri" pitchFamily="34" charset="0"/>
              </a:rPr>
              <a:t>Resna Begum ....................... 	1605337</a:t>
            </a:r>
            <a:endParaRPr lang="en-GB" sz="1600" dirty="0">
              <a:solidFill>
                <a:schemeClr val="tx1"/>
              </a:solidFill>
              <a:latin typeface="Calibri" pitchFamily="34" charset="0"/>
              <a:cs typeface="Calibri" pitchFamily="34" charset="0"/>
            </a:endParaRPr>
          </a:p>
          <a:p>
            <a:pPr marL="358775" indent="-358775" algn="l">
              <a:buFont typeface="+mj-lt"/>
              <a:buAutoNum type="arabicPeriod"/>
              <a:tabLst>
                <a:tab pos="3322638" algn="l"/>
                <a:tab pos="3495675" algn="l"/>
              </a:tabLst>
            </a:pPr>
            <a:r>
              <a:rPr lang="en-GB" sz="1600" b="1" dirty="0">
                <a:solidFill>
                  <a:schemeClr val="tx1"/>
                </a:solidFill>
                <a:latin typeface="Calibri" pitchFamily="34" charset="0"/>
                <a:cs typeface="Calibri" pitchFamily="34" charset="0"/>
              </a:rPr>
              <a:t>Sabina Yasmin .....................	1605225</a:t>
            </a:r>
            <a:endParaRPr lang="en-GB" sz="1600" dirty="0">
              <a:solidFill>
                <a:schemeClr val="tx1"/>
              </a:solidFill>
              <a:latin typeface="Calibri" pitchFamily="34" charset="0"/>
              <a:cs typeface="Calibri" pitchFamily="34" charset="0"/>
            </a:endParaRPr>
          </a:p>
          <a:p>
            <a:pPr marL="358775" indent="-358775" algn="l">
              <a:buFont typeface="+mj-lt"/>
              <a:buAutoNum type="arabicPeriod"/>
              <a:tabLst>
                <a:tab pos="3322638" algn="l"/>
                <a:tab pos="3495675" algn="l"/>
              </a:tabLst>
            </a:pPr>
            <a:r>
              <a:rPr lang="en-GB" sz="1600" b="1" dirty="0">
                <a:solidFill>
                  <a:schemeClr val="tx1"/>
                </a:solidFill>
                <a:latin typeface="Calibri" pitchFamily="34" charset="0"/>
                <a:cs typeface="Calibri" pitchFamily="34" charset="0"/>
              </a:rPr>
              <a:t>Mosammet Begum .............	1605311</a:t>
            </a:r>
            <a:endParaRPr lang="en-GB" sz="1600" dirty="0">
              <a:solidFill>
                <a:schemeClr val="tx1"/>
              </a:solidFill>
              <a:latin typeface="Calibri" pitchFamily="34" charset="0"/>
              <a:cs typeface="Calibri" pitchFamily="34" charset="0"/>
            </a:endParaRPr>
          </a:p>
          <a:p>
            <a:pPr marL="358775" indent="-358775" algn="l">
              <a:buFont typeface="+mj-lt"/>
              <a:buAutoNum type="arabicPeriod"/>
              <a:tabLst>
                <a:tab pos="3322638" algn="l"/>
                <a:tab pos="3495675" algn="l"/>
              </a:tabLst>
            </a:pPr>
            <a:r>
              <a:rPr lang="en-GB" sz="1600" b="1" dirty="0">
                <a:solidFill>
                  <a:schemeClr val="tx1"/>
                </a:solidFill>
                <a:latin typeface="Calibri" pitchFamily="34" charset="0"/>
                <a:cs typeface="Calibri" pitchFamily="34" charset="0"/>
              </a:rPr>
              <a:t>Mohammed Mansur Ahmed ..	1605328</a:t>
            </a:r>
            <a:endParaRPr lang="en-GB" sz="1600" dirty="0">
              <a:solidFill>
                <a:schemeClr val="tx1"/>
              </a:solidFill>
              <a:latin typeface="Calibri" pitchFamily="34" charset="0"/>
              <a:cs typeface="Calibri" pitchFamily="34" charset="0"/>
            </a:endParaRPr>
          </a:p>
          <a:p>
            <a:pPr algn="l" eaLnBrk="1" hangingPunct="1">
              <a:buFont typeface="Arial" charset="0"/>
              <a:buNone/>
              <a:tabLst>
                <a:tab pos="1701800" algn="l"/>
              </a:tabLst>
              <a:defRPr/>
            </a:pPr>
            <a:r>
              <a:rPr lang="en-GB" sz="1600" dirty="0">
                <a:solidFill>
                  <a:schemeClr val="tx1"/>
                </a:solidFill>
                <a:latin typeface="Calibri" pitchFamily="34" charset="0"/>
                <a:cs typeface="Calibri" pitchFamily="34" charset="0"/>
              </a:rPr>
              <a:t>Tutors Name: 	</a:t>
            </a:r>
            <a:r>
              <a:rPr lang="en-GB" sz="1600" b="1" dirty="0" err="1">
                <a:solidFill>
                  <a:schemeClr val="tx1"/>
                </a:solidFill>
                <a:latin typeface="Calibri" pitchFamily="34" charset="0"/>
                <a:cs typeface="Calibri" pitchFamily="34" charset="0"/>
              </a:rPr>
              <a:t>Husam</a:t>
            </a:r>
            <a:r>
              <a:rPr lang="en-GB" sz="1600" b="1" dirty="0">
                <a:solidFill>
                  <a:schemeClr val="tx1"/>
                </a:solidFill>
                <a:latin typeface="Calibri" pitchFamily="34" charset="0"/>
                <a:cs typeface="Calibri" pitchFamily="34" charset="0"/>
              </a:rPr>
              <a:t> </a:t>
            </a:r>
            <a:r>
              <a:rPr lang="en-GB" sz="1600" b="1" dirty="0" err="1">
                <a:solidFill>
                  <a:schemeClr val="tx1"/>
                </a:solidFill>
                <a:latin typeface="Calibri" pitchFamily="34" charset="0"/>
                <a:cs typeface="Calibri" pitchFamily="34" charset="0"/>
              </a:rPr>
              <a:t>Helmi</a:t>
            </a:r>
            <a:endParaRPr lang="en-GB" sz="1600" b="1" dirty="0">
              <a:solidFill>
                <a:schemeClr val="tx1"/>
              </a:solidFill>
              <a:latin typeface="Calibri" pitchFamily="34" charset="0"/>
              <a:cs typeface="Calibri" pitchFamily="34" charset="0"/>
            </a:endParaRPr>
          </a:p>
          <a:p>
            <a:pPr eaLnBrk="1" hangingPunct="1">
              <a:buFont typeface="Arial" charset="0"/>
              <a:buNone/>
              <a:defRPr/>
            </a:pPr>
            <a:endParaRPr lang="en-GB" sz="2400" dirty="0"/>
          </a:p>
          <a:p>
            <a:pPr eaLnBrk="1" hangingPunct="1">
              <a:buFont typeface="Arial" charset="0"/>
              <a:buNone/>
              <a:defRPr/>
            </a:pPr>
            <a:endParaRPr lang="en-GB" sz="2400" dirty="0"/>
          </a:p>
          <a:p>
            <a:pPr eaLnBrk="1" hangingPunct="1">
              <a:buFont typeface="Arial" charset="0"/>
              <a:buNone/>
              <a:defRPr/>
            </a:pPr>
            <a:endParaRPr lang="en-GB" sz="2400" dirty="0"/>
          </a:p>
        </p:txBody>
      </p:sp>
      <p:pic>
        <p:nvPicPr>
          <p:cNvPr id="6148" name="Picture 1"/>
          <p:cNvPicPr>
            <a:picLocks noChangeAspect="1"/>
          </p:cNvPicPr>
          <p:nvPr/>
        </p:nvPicPr>
        <p:blipFill>
          <a:blip r:embed="rId2"/>
          <a:srcRect/>
          <a:stretch>
            <a:fillRect/>
          </a:stretch>
        </p:blipFill>
        <p:spPr bwMode="auto">
          <a:xfrm>
            <a:off x="827088" y="1066800"/>
            <a:ext cx="7561262" cy="2447925"/>
          </a:xfrm>
          <a:prstGeom prst="rect">
            <a:avLst/>
          </a:prstGeom>
          <a:noFill/>
          <a:ln w="9525">
            <a:noFill/>
            <a:miter lim="800000"/>
            <a:headEnd/>
            <a:tailEnd/>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295400"/>
            <a:ext cx="7541568" cy="4648200"/>
          </a:xfrm>
        </p:spPr>
        <p:txBody>
          <a:bodyPr/>
          <a:lstStyle/>
          <a:p>
            <a:pPr>
              <a:defRPr/>
            </a:pPr>
            <a:r>
              <a:rPr lang="en-GB" sz="2000" b="0" dirty="0">
                <a:latin typeface="Calibri" pitchFamily="34" charset="0"/>
                <a:cs typeface="Calibri" pitchFamily="34" charset="0"/>
              </a:rPr>
              <a:t>	</a:t>
            </a:r>
            <a:r>
              <a:rPr lang="en-GB" sz="2000" dirty="0">
                <a:latin typeface="Calibri" pitchFamily="34" charset="0"/>
                <a:cs typeface="Calibri" pitchFamily="34" charset="0"/>
              </a:rPr>
              <a:t>Mosammet Begum:</a:t>
            </a:r>
            <a:br>
              <a:rPr lang="en-GB" sz="2000" b="0" dirty="0">
                <a:latin typeface="Calibri" pitchFamily="34" charset="0"/>
                <a:cs typeface="Calibri" pitchFamily="34" charset="0"/>
              </a:rPr>
            </a:br>
            <a:r>
              <a:rPr lang="en-US" altLang="ko-KR" sz="1800" b="0" dirty="0">
                <a:latin typeface="Calibri" pitchFamily="34" charset="0"/>
                <a:cs typeface="Calibri" pitchFamily="34" charset="0"/>
              </a:rPr>
              <a:t>Introduction, Objectives of the Company, </a:t>
            </a:r>
            <a:r>
              <a:rPr lang="en-US" sz="1800" b="0" dirty="0">
                <a:latin typeface="Calibri" pitchFamily="34" charset="0"/>
                <a:cs typeface="Calibri" pitchFamily="34" charset="0"/>
              </a:rPr>
              <a:t>Vision of the company, Description of the business</a:t>
            </a:r>
            <a:br>
              <a:rPr lang="en-US" sz="1800" b="0" dirty="0">
                <a:latin typeface="Calibri" pitchFamily="34" charset="0"/>
                <a:cs typeface="Calibri" pitchFamily="34" charset="0"/>
              </a:rPr>
            </a:br>
            <a:br>
              <a:rPr lang="en-GB" sz="2000" b="0" dirty="0">
                <a:latin typeface="Calibri" pitchFamily="34" charset="0"/>
                <a:cs typeface="Calibri" pitchFamily="34" charset="0"/>
              </a:rPr>
            </a:br>
            <a:r>
              <a:rPr lang="en-GB" sz="2000" b="0" dirty="0">
                <a:latin typeface="Calibri" pitchFamily="34" charset="0"/>
                <a:cs typeface="Calibri" pitchFamily="34" charset="0"/>
              </a:rPr>
              <a:t>	</a:t>
            </a:r>
            <a:r>
              <a:rPr lang="en-GB" sz="2000" dirty="0">
                <a:latin typeface="Calibri" pitchFamily="34" charset="0"/>
                <a:cs typeface="Calibri" pitchFamily="34" charset="0"/>
              </a:rPr>
              <a:t>Mohammed Mansur Ahmed:</a:t>
            </a:r>
            <a:br>
              <a:rPr lang="en-GB" sz="2000" b="0" dirty="0">
                <a:latin typeface="Calibri" pitchFamily="34" charset="0"/>
                <a:cs typeface="Calibri" pitchFamily="34" charset="0"/>
              </a:rPr>
            </a:br>
            <a:r>
              <a:rPr lang="en-US" sz="1800" b="0" dirty="0">
                <a:latin typeface="Calibri" pitchFamily="34" charset="0"/>
                <a:cs typeface="Calibri" pitchFamily="34" charset="0"/>
              </a:rPr>
              <a:t>Sales Strategies, Competition in the Business Market, Legal Factors for Starting Up the Business, Marketing Activities, The Strategies for Marketing</a:t>
            </a:r>
            <a:br>
              <a:rPr lang="en-US" sz="1800" b="0" dirty="0">
                <a:latin typeface="Calibri" pitchFamily="34" charset="0"/>
                <a:cs typeface="Calibri" pitchFamily="34" charset="0"/>
              </a:rPr>
            </a:br>
            <a:br>
              <a:rPr lang="en-GB" sz="2000" b="0" dirty="0">
                <a:latin typeface="Calibri" pitchFamily="34" charset="0"/>
                <a:cs typeface="Calibri" pitchFamily="34" charset="0"/>
              </a:rPr>
            </a:br>
            <a:r>
              <a:rPr lang="en-GB" sz="2000" b="0" dirty="0">
                <a:latin typeface="Calibri" pitchFamily="34" charset="0"/>
                <a:cs typeface="Calibri" pitchFamily="34" charset="0"/>
              </a:rPr>
              <a:t>	</a:t>
            </a:r>
            <a:r>
              <a:rPr lang="en-GB" sz="2000" dirty="0">
                <a:latin typeface="Calibri" pitchFamily="34" charset="0"/>
                <a:cs typeface="Calibri" pitchFamily="34" charset="0"/>
              </a:rPr>
              <a:t>Resna Begum:</a:t>
            </a:r>
            <a:br>
              <a:rPr lang="en-GB" sz="2000" b="0" dirty="0">
                <a:latin typeface="Calibri" pitchFamily="34" charset="0"/>
                <a:cs typeface="Calibri" pitchFamily="34" charset="0"/>
              </a:rPr>
            </a:br>
            <a:r>
              <a:rPr lang="en-US" sz="1800" b="0" dirty="0">
                <a:latin typeface="Calibri" pitchFamily="34" charset="0"/>
                <a:cs typeface="Calibri" pitchFamily="34" charset="0"/>
              </a:rPr>
              <a:t>Financial Requirements of the Company, Recruitment and Selection Process, </a:t>
            </a:r>
            <a:r>
              <a:rPr lang="en-US" altLang="ko-KR" sz="1800" b="0" dirty="0">
                <a:latin typeface="Calibri" pitchFamily="34" charset="0"/>
                <a:cs typeface="Calibri" pitchFamily="34" charset="0"/>
              </a:rPr>
              <a:t>Training for Employees, </a:t>
            </a:r>
            <a:r>
              <a:rPr lang="en-US" sz="1800" b="0" dirty="0">
                <a:latin typeface="Calibri" pitchFamily="34" charset="0"/>
                <a:cs typeface="Calibri" pitchFamily="34" charset="0"/>
              </a:rPr>
              <a:t>The Management of the Company, </a:t>
            </a:r>
            <a:r>
              <a:rPr lang="en-US" altLang="ko-KR" sz="1800" b="0" dirty="0">
                <a:latin typeface="Calibri" pitchFamily="34" charset="0"/>
                <a:cs typeface="Calibri" pitchFamily="34" charset="0"/>
              </a:rPr>
              <a:t>Resource Allocation and Development of the Products, </a:t>
            </a:r>
            <a:r>
              <a:rPr lang="en-US" sz="1800" b="0" dirty="0">
                <a:latin typeface="Calibri" pitchFamily="34" charset="0"/>
                <a:cs typeface="Calibri" pitchFamily="34" charset="0"/>
              </a:rPr>
              <a:t>The Administration of the Company </a:t>
            </a:r>
            <a:br>
              <a:rPr lang="en-US" sz="1800" b="0" dirty="0">
                <a:latin typeface="Calibri" pitchFamily="34" charset="0"/>
                <a:cs typeface="Calibri" pitchFamily="34" charset="0"/>
              </a:rPr>
            </a:br>
            <a:br>
              <a:rPr lang="en-GB" sz="2000" b="0" dirty="0">
                <a:latin typeface="Calibri" pitchFamily="34" charset="0"/>
                <a:cs typeface="Calibri" pitchFamily="34" charset="0"/>
              </a:rPr>
            </a:br>
            <a:r>
              <a:rPr lang="en-GB" sz="2000" b="0" dirty="0">
                <a:latin typeface="Calibri" pitchFamily="34" charset="0"/>
                <a:cs typeface="Calibri" pitchFamily="34" charset="0"/>
              </a:rPr>
              <a:t>	</a:t>
            </a:r>
            <a:r>
              <a:rPr lang="en-GB" sz="2000" dirty="0">
                <a:latin typeface="Calibri" pitchFamily="34" charset="0"/>
                <a:cs typeface="Calibri" pitchFamily="34" charset="0"/>
              </a:rPr>
              <a:t>Sabina Yasmin:</a:t>
            </a:r>
            <a:br>
              <a:rPr lang="en-GB" sz="2000" b="0" dirty="0">
                <a:latin typeface="Calibri" pitchFamily="34" charset="0"/>
                <a:cs typeface="Calibri" pitchFamily="34" charset="0"/>
              </a:rPr>
            </a:br>
            <a:r>
              <a:rPr lang="en-US" altLang="ko-KR" sz="1800" b="0" dirty="0">
                <a:latin typeface="Calibri" pitchFamily="34" charset="0"/>
                <a:cs typeface="Calibri" pitchFamily="34" charset="0"/>
              </a:rPr>
              <a:t>SWOT Analysis of the Company, PESTEL Analysis, Conclusion </a:t>
            </a:r>
            <a:endParaRPr lang="en-GB" sz="1800" b="0" dirty="0">
              <a:latin typeface="Calibri" pitchFamily="34" charset="0"/>
              <a:cs typeface="Calibri"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1"/>
          <p:cNvSpPr txBox="1">
            <a:spLocks noChangeArrowheads="1"/>
          </p:cNvSpPr>
          <p:nvPr/>
        </p:nvSpPr>
        <p:spPr bwMode="auto">
          <a:xfrm>
            <a:off x="609600" y="2590800"/>
            <a:ext cx="4788024" cy="646331"/>
          </a:xfrm>
          <a:prstGeom prst="rect">
            <a:avLst/>
          </a:prstGeom>
          <a:noFill/>
          <a:ln w="9525">
            <a:noFill/>
            <a:miter lim="800000"/>
            <a:headEnd/>
            <a:tailEnd/>
          </a:ln>
        </p:spPr>
        <p:txBody>
          <a:bodyPr wrap="square">
            <a:spAutoFit/>
          </a:bodyPr>
          <a:lstStyle/>
          <a:p>
            <a:r>
              <a:rPr lang="en-US" altLang="ko-KR" sz="3600" b="1" dirty="0">
                <a:solidFill>
                  <a:schemeClr val="tx1">
                    <a:lumMod val="75000"/>
                    <a:lumOff val="25000"/>
                  </a:schemeClr>
                </a:solidFill>
                <a:latin typeface="Calibri" pitchFamily="34" charset="0"/>
                <a:ea typeface="맑은 고딕" pitchFamily="50" charset="-127"/>
                <a:cs typeface="Calibri" pitchFamily="34" charset="0"/>
              </a:rPr>
              <a:t>Max Snacks Bar</a:t>
            </a:r>
          </a:p>
        </p:txBody>
      </p:sp>
    </p:spTree>
    <p:extLst>
      <p:ext uri="{BB962C8B-B14F-4D97-AF65-F5344CB8AC3E}">
        <p14:creationId xmlns:p14="http://schemas.microsoft.com/office/powerpoint/2010/main" val="19412217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ltLang="ko-KR" dirty="0">
                <a:latin typeface="Calibri" pitchFamily="34" charset="0"/>
                <a:cs typeface="Calibri" pitchFamily="34" charset="0"/>
              </a:rPr>
              <a:t> Introduction</a:t>
            </a:r>
            <a:endParaRPr lang="ko-KR" altLang="en-US" dirty="0">
              <a:latin typeface="Calibri" pitchFamily="34" charset="0"/>
              <a:cs typeface="Calibri" pitchFamily="34" charset="0"/>
            </a:endParaRPr>
          </a:p>
        </p:txBody>
      </p:sp>
      <p:sp>
        <p:nvSpPr>
          <p:cNvPr id="14" name="Content Placeholder 13"/>
          <p:cNvSpPr>
            <a:spLocks noGrp="1"/>
          </p:cNvSpPr>
          <p:nvPr>
            <p:ph idx="1"/>
          </p:nvPr>
        </p:nvSpPr>
        <p:spPr>
          <a:xfrm>
            <a:off x="457200" y="1752600"/>
            <a:ext cx="4800600" cy="4114800"/>
          </a:xfrm>
        </p:spPr>
        <p:txBody>
          <a:bodyPr/>
          <a:lstStyle/>
          <a:p>
            <a:pPr algn="just">
              <a:lnSpc>
                <a:spcPct val="150000"/>
              </a:lnSpc>
            </a:pPr>
            <a:r>
              <a:rPr lang="en-US" altLang="ko-KR" dirty="0">
                <a:latin typeface="Calibri" pitchFamily="34" charset="0"/>
                <a:cs typeface="Calibri" pitchFamily="34" charset="0"/>
              </a:rPr>
              <a:t>The main purpose of this report is to cover how a business plan could be prepared. The business plan will be based on a food shop named Max Snacks Bar. This presentation will also cover detailed information on how the business plan will be implemented, along with the setting up of the business environment and other business activities by this company.</a:t>
            </a:r>
          </a:p>
        </p:txBody>
      </p:sp>
      <p:pic>
        <p:nvPicPr>
          <p:cNvPr id="3074" name="Picture 2" descr="Image result for snack"/>
          <p:cNvPicPr>
            <a:picLocks noChangeAspect="1" noChangeArrowheads="1"/>
          </p:cNvPicPr>
          <p:nvPr/>
        </p:nvPicPr>
        <p:blipFill>
          <a:blip r:embed="rId2"/>
          <a:srcRect/>
          <a:stretch>
            <a:fillRect/>
          </a:stretch>
        </p:blipFill>
        <p:spPr bwMode="auto">
          <a:xfrm>
            <a:off x="5791200" y="2133600"/>
            <a:ext cx="3048000" cy="3048000"/>
          </a:xfrm>
          <a:prstGeom prst="rect">
            <a:avLst/>
          </a:prstGeom>
          <a:noFill/>
        </p:spPr>
      </p:pic>
    </p:spTree>
    <p:extLst>
      <p:ext uri="{BB962C8B-B14F-4D97-AF65-F5344CB8AC3E}">
        <p14:creationId xmlns:p14="http://schemas.microsoft.com/office/powerpoint/2010/main" val="8917631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US" altLang="ko-KR" dirty="0">
                <a:latin typeface="Calibri" pitchFamily="34" charset="0"/>
                <a:cs typeface="Calibri" pitchFamily="34" charset="0"/>
              </a:rPr>
              <a:t> Aims &amp; Objectives of the Company</a:t>
            </a:r>
            <a:endParaRPr lang="ko-KR" altLang="en-US" dirty="0">
              <a:latin typeface="Calibri" pitchFamily="34" charset="0"/>
              <a:cs typeface="Calibri" pitchFamily="34" charset="0"/>
            </a:endParaRPr>
          </a:p>
        </p:txBody>
      </p:sp>
      <p:sp>
        <p:nvSpPr>
          <p:cNvPr id="13" name="Content Placeholder 12"/>
          <p:cNvSpPr>
            <a:spLocks noGrp="1"/>
          </p:cNvSpPr>
          <p:nvPr>
            <p:ph idx="1"/>
          </p:nvPr>
        </p:nvSpPr>
        <p:spPr>
          <a:xfrm>
            <a:off x="2133600" y="1219200"/>
            <a:ext cx="6563072" cy="4147865"/>
          </a:xfrm>
        </p:spPr>
        <p:txBody>
          <a:bodyPr/>
          <a:lstStyle/>
          <a:p>
            <a:r>
              <a:rPr lang="en-US" altLang="ko-KR" dirty="0">
                <a:latin typeface="Arial" pitchFamily="34" charset="0"/>
                <a:cs typeface="Arial" pitchFamily="34" charset="0"/>
              </a:rPr>
              <a:t> </a:t>
            </a:r>
            <a:endParaRPr lang="ko-KR" altLang="en-US" dirty="0">
              <a:latin typeface="Arial" pitchFamily="34" charset="0"/>
              <a:cs typeface="Arial" pitchFamily="34" charset="0"/>
            </a:endParaRPr>
          </a:p>
        </p:txBody>
      </p:sp>
      <p:graphicFrame>
        <p:nvGraphicFramePr>
          <p:cNvPr id="7" name="Diagram 6"/>
          <p:cNvGraphicFramePr/>
          <p:nvPr>
            <p:extLst>
              <p:ext uri="{D42A27DB-BD31-4B8C-83A1-F6EECF244321}">
                <p14:modId xmlns:p14="http://schemas.microsoft.com/office/powerpoint/2010/main" val="3404534223"/>
              </p:ext>
            </p:extLst>
          </p:nvPr>
        </p:nvGraphicFramePr>
        <p:xfrm>
          <a:off x="2209800" y="1371600"/>
          <a:ext cx="6096000"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596743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Vision of the company</a:t>
            </a:r>
          </a:p>
        </p:txBody>
      </p:sp>
      <p:graphicFrame>
        <p:nvGraphicFramePr>
          <p:cNvPr id="10" name="Content Placeholder 4"/>
          <p:cNvGraphicFramePr>
            <a:graphicFrameLocks noGrp="1"/>
          </p:cNvGraphicFramePr>
          <p:nvPr>
            <p:ph idx="1"/>
          </p:nvPr>
        </p:nvGraphicFramePr>
        <p:xfrm>
          <a:off x="990600" y="3886200"/>
          <a:ext cx="7162800" cy="26003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2" name="Picture 2"/>
          <p:cNvPicPr>
            <a:picLocks noChangeAspect="1" noChangeArrowheads="1"/>
          </p:cNvPicPr>
          <p:nvPr/>
        </p:nvPicPr>
        <p:blipFill>
          <a:blip r:embed="rId7"/>
          <a:srcRect/>
          <a:stretch>
            <a:fillRect/>
          </a:stretch>
        </p:blipFill>
        <p:spPr bwMode="auto">
          <a:xfrm>
            <a:off x="990600" y="1295400"/>
            <a:ext cx="7220146" cy="2590800"/>
          </a:xfrm>
          <a:prstGeom prst="rect">
            <a:avLst/>
          </a:prstGeom>
          <a:noFill/>
          <a:ln w="9525">
            <a:noFill/>
            <a:miter lim="800000"/>
            <a:headEnd/>
            <a:tailEnd/>
          </a:ln>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19672" y="302086"/>
            <a:ext cx="7524328" cy="1069514"/>
          </a:xfrm>
        </p:spPr>
        <p:txBody>
          <a:bodyPr/>
          <a:lstStyle/>
          <a:p>
            <a:r>
              <a:rPr lang="en-US" sz="3600" dirty="0">
                <a:latin typeface="Calibri" pitchFamily="34" charset="0"/>
                <a:cs typeface="Calibri" pitchFamily="34" charset="0"/>
              </a:rPr>
              <a:t>Description of the business</a:t>
            </a:r>
          </a:p>
        </p:txBody>
      </p:sp>
      <p:sp>
        <p:nvSpPr>
          <p:cNvPr id="5" name="Content Placeholder 13"/>
          <p:cNvSpPr>
            <a:spLocks noGrp="1"/>
          </p:cNvSpPr>
          <p:nvPr>
            <p:ph idx="1"/>
          </p:nvPr>
        </p:nvSpPr>
        <p:spPr>
          <a:xfrm>
            <a:off x="1752600" y="1143000"/>
            <a:ext cx="4419600" cy="5410200"/>
          </a:xfrm>
        </p:spPr>
        <p:txBody>
          <a:bodyPr/>
          <a:lstStyle/>
          <a:p>
            <a:pPr algn="just">
              <a:lnSpc>
                <a:spcPct val="150000"/>
              </a:lnSpc>
              <a:spcBef>
                <a:spcPts val="0"/>
              </a:spcBef>
            </a:pPr>
            <a:r>
              <a:rPr lang="en-US" altLang="ko-KR" sz="1600" dirty="0">
                <a:latin typeface="Calibri" pitchFamily="34" charset="0"/>
                <a:cs typeface="Calibri" pitchFamily="34" charset="0"/>
              </a:rPr>
              <a:t>The people in UK lead a busy life, whether it’s the rush of the workplaces or other matters in life. They seek something quick to fill up their stomach to regain some strength in their busy lives. The Max Snacks Bar will be there around the corner of the streets for these people so they could hang around, have a bite, and resume their busy schedules with full of energy. There are tons of varieties of fast foods and snacks that could be found in the Max Snacks Bar, situated in the Kennington Lane of the UK. There might be other snack bars in the street, but it is the Max Snacks Bar which has varieties of foods and the salespersons know what the customer is seeking and what would be best for them. </a:t>
            </a:r>
            <a:endParaRPr lang="en-US" sz="1600" dirty="0"/>
          </a:p>
        </p:txBody>
      </p:sp>
      <p:pic>
        <p:nvPicPr>
          <p:cNvPr id="21506" name="Picture 2"/>
          <p:cNvPicPr>
            <a:picLocks noChangeAspect="1" noChangeArrowheads="1"/>
          </p:cNvPicPr>
          <p:nvPr/>
        </p:nvPicPr>
        <p:blipFill>
          <a:blip r:embed="rId2"/>
          <a:srcRect/>
          <a:stretch>
            <a:fillRect/>
          </a:stretch>
        </p:blipFill>
        <p:spPr bwMode="auto">
          <a:xfrm>
            <a:off x="6324600" y="1371600"/>
            <a:ext cx="2590800" cy="4953000"/>
          </a:xfrm>
          <a:prstGeom prst="rect">
            <a:avLst/>
          </a:prstGeom>
          <a:noFill/>
          <a:ln w="9525">
            <a:noFill/>
            <a:miter lim="800000"/>
            <a:headEnd/>
            <a:tailEnd/>
          </a:ln>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pPr algn="ctr"/>
            <a:r>
              <a:rPr lang="en-US" dirty="0">
                <a:latin typeface="Calibri" pitchFamily="34" charset="0"/>
                <a:cs typeface="Calibri" pitchFamily="34" charset="0"/>
              </a:rPr>
              <a:t>Sales Strategies</a:t>
            </a:r>
          </a:p>
        </p:txBody>
      </p:sp>
      <p:sp>
        <p:nvSpPr>
          <p:cNvPr id="8" name="Content Placeholder 13"/>
          <p:cNvSpPr>
            <a:spLocks noGrp="1"/>
          </p:cNvSpPr>
          <p:nvPr>
            <p:ph idx="1"/>
          </p:nvPr>
        </p:nvSpPr>
        <p:spPr>
          <a:xfrm>
            <a:off x="4572000" y="1447800"/>
            <a:ext cx="3886200" cy="4953000"/>
          </a:xfrm>
        </p:spPr>
        <p:txBody>
          <a:bodyPr/>
          <a:lstStyle/>
          <a:p>
            <a:pPr algn="just">
              <a:lnSpc>
                <a:spcPct val="150000"/>
              </a:lnSpc>
            </a:pPr>
            <a:r>
              <a:rPr lang="en-US" altLang="ko-KR" sz="1600" dirty="0">
                <a:latin typeface="Calibri" pitchFamily="34" charset="0"/>
                <a:cs typeface="Calibri" pitchFamily="34" charset="0"/>
              </a:rPr>
              <a:t>The strategy of the Max Snacks Bar is to situate in a place where customers will easily notice the shop. Since there is a huge demand for fast foods in the market, so the company has decided to make several variations of each type of food they offer to attract the customers, making it possible to ensure that the customers will be pleased with the menu and quality of foods and then they will recommend the shop to their friends as well. With this word-of-mouth tactic, more people will know about Max Snacks Bar.</a:t>
            </a:r>
            <a:endParaRPr lang="en-US" sz="1600" dirty="0">
              <a:latin typeface="Calibri" pitchFamily="34" charset="0"/>
              <a:cs typeface="Calibri" pitchFamily="34" charset="0"/>
            </a:endParaRPr>
          </a:p>
        </p:txBody>
      </p:sp>
      <p:pic>
        <p:nvPicPr>
          <p:cNvPr id="22530" name="Picture 2"/>
          <p:cNvPicPr>
            <a:picLocks noChangeAspect="1" noChangeArrowheads="1"/>
          </p:cNvPicPr>
          <p:nvPr/>
        </p:nvPicPr>
        <p:blipFill>
          <a:blip r:embed="rId2"/>
          <a:srcRect/>
          <a:stretch>
            <a:fillRect/>
          </a:stretch>
        </p:blipFill>
        <p:spPr bwMode="auto">
          <a:xfrm>
            <a:off x="304800" y="1219200"/>
            <a:ext cx="3004056" cy="1600200"/>
          </a:xfrm>
          <a:prstGeom prst="rect">
            <a:avLst/>
          </a:prstGeom>
          <a:noFill/>
          <a:ln w="9525">
            <a:noFill/>
            <a:miter lim="800000"/>
            <a:headEnd/>
            <a:tailEnd/>
          </a:ln>
          <a:effectLst/>
        </p:spPr>
      </p:pic>
      <p:pic>
        <p:nvPicPr>
          <p:cNvPr id="22532" name="Picture 4" descr="Related image"/>
          <p:cNvPicPr>
            <a:picLocks noChangeAspect="1" noChangeArrowheads="1"/>
          </p:cNvPicPr>
          <p:nvPr/>
        </p:nvPicPr>
        <p:blipFill>
          <a:blip r:embed="rId3"/>
          <a:srcRect/>
          <a:stretch>
            <a:fillRect/>
          </a:stretch>
        </p:blipFill>
        <p:spPr bwMode="auto">
          <a:xfrm>
            <a:off x="1295400" y="2971800"/>
            <a:ext cx="3200399" cy="1920240"/>
          </a:xfrm>
          <a:prstGeom prst="rect">
            <a:avLst/>
          </a:prstGeom>
          <a:noFill/>
        </p:spPr>
      </p:pic>
      <p:pic>
        <p:nvPicPr>
          <p:cNvPr id="22534" name="Picture 6" descr="Image result for snacks bar"/>
          <p:cNvPicPr>
            <a:picLocks noChangeAspect="1" noChangeArrowheads="1"/>
          </p:cNvPicPr>
          <p:nvPr/>
        </p:nvPicPr>
        <p:blipFill>
          <a:blip r:embed="rId4"/>
          <a:srcRect/>
          <a:stretch>
            <a:fillRect/>
          </a:stretch>
        </p:blipFill>
        <p:spPr bwMode="auto">
          <a:xfrm>
            <a:off x="304800" y="5029200"/>
            <a:ext cx="3048000" cy="1524000"/>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00200" y="0"/>
            <a:ext cx="7543800" cy="1069514"/>
          </a:xfrm>
        </p:spPr>
        <p:txBody>
          <a:bodyPr/>
          <a:lstStyle/>
          <a:p>
            <a:r>
              <a:rPr lang="en-US" sz="3400" dirty="0">
                <a:latin typeface="Calibri" pitchFamily="34" charset="0"/>
                <a:cs typeface="Calibri" pitchFamily="34" charset="0"/>
              </a:rPr>
              <a:t>Competition in the Business Market</a:t>
            </a:r>
          </a:p>
        </p:txBody>
      </p:sp>
      <p:sp>
        <p:nvSpPr>
          <p:cNvPr id="5" name="Content Placeholder 13"/>
          <p:cNvSpPr>
            <a:spLocks noGrp="1"/>
          </p:cNvSpPr>
          <p:nvPr>
            <p:ph idx="1"/>
          </p:nvPr>
        </p:nvSpPr>
        <p:spPr>
          <a:xfrm>
            <a:off x="1676400" y="4114800"/>
            <a:ext cx="7162800" cy="1752600"/>
          </a:xfrm>
        </p:spPr>
        <p:txBody>
          <a:bodyPr/>
          <a:lstStyle/>
          <a:p>
            <a:pPr algn="just">
              <a:lnSpc>
                <a:spcPct val="150000"/>
              </a:lnSpc>
            </a:pPr>
            <a:r>
              <a:rPr lang="en-US" altLang="ko-KR" sz="1600" dirty="0">
                <a:latin typeface="Calibri" pitchFamily="34" charset="0"/>
                <a:cs typeface="Calibri" pitchFamily="34" charset="0"/>
              </a:rPr>
              <a:t>Since there are other competitors in the market such as Barburrito, Little Chef, Leons and many other restaurants and food shops; the Max Snacks Bar will have to face higher competition because every food shop in the market is trying to come up with quality foods, as the demand for foods have been rising among the customers rapidly.</a:t>
            </a:r>
            <a:endParaRPr lang="en-US" altLang="ko-KR" sz="1600" dirty="0"/>
          </a:p>
        </p:txBody>
      </p:sp>
      <p:pic>
        <p:nvPicPr>
          <p:cNvPr id="23556" name="Picture 4" descr="Related image"/>
          <p:cNvPicPr>
            <a:picLocks noChangeAspect="1" noChangeArrowheads="1"/>
          </p:cNvPicPr>
          <p:nvPr/>
        </p:nvPicPr>
        <p:blipFill>
          <a:blip r:embed="rId2"/>
          <a:srcRect/>
          <a:stretch>
            <a:fillRect/>
          </a:stretch>
        </p:blipFill>
        <p:spPr bwMode="auto">
          <a:xfrm>
            <a:off x="1981200" y="1295400"/>
            <a:ext cx="6781800" cy="2667000"/>
          </a:xfrm>
          <a:prstGeom prst="rect">
            <a:avLst/>
          </a:prstGeom>
          <a:noFill/>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609600" y="381000"/>
            <a:ext cx="6324600" cy="1143000"/>
          </a:xfrm>
        </p:spPr>
        <p:txBody>
          <a:bodyPr/>
          <a:lstStyle/>
          <a:p>
            <a:pPr algn="ctr"/>
            <a:r>
              <a:rPr lang="en-US" dirty="0">
                <a:latin typeface="Calibri" pitchFamily="34" charset="0"/>
                <a:cs typeface="Calibri" pitchFamily="34" charset="0"/>
              </a:rPr>
              <a:t>Legal Factors for Starting Up the Business</a:t>
            </a:r>
          </a:p>
        </p:txBody>
      </p:sp>
      <p:sp>
        <p:nvSpPr>
          <p:cNvPr id="8" name="Content Placeholder 13"/>
          <p:cNvSpPr>
            <a:spLocks noGrp="1"/>
          </p:cNvSpPr>
          <p:nvPr>
            <p:ph idx="1"/>
          </p:nvPr>
        </p:nvSpPr>
        <p:spPr>
          <a:xfrm>
            <a:off x="1066800" y="1905000"/>
            <a:ext cx="4267200" cy="4038600"/>
          </a:xfrm>
        </p:spPr>
        <p:txBody>
          <a:bodyPr/>
          <a:lstStyle/>
          <a:p>
            <a:pPr algn="just">
              <a:lnSpc>
                <a:spcPct val="150000"/>
              </a:lnSpc>
            </a:pPr>
            <a:r>
              <a:rPr lang="en-US" altLang="ko-KR" sz="1600" dirty="0">
                <a:latin typeface="Calibri" pitchFamily="34" charset="0"/>
                <a:cs typeface="Calibri" pitchFamily="34" charset="0"/>
              </a:rPr>
              <a:t>The first thing the Max Snacks Bar must do to start their business is to register under the Business Act of the UK and get the license from the legal authorities to start the business in the Kennington Lane. They also need the permission and approval of the authority of the Health and Safety department of the UK in order to enter into the food business industry of the UK.</a:t>
            </a:r>
          </a:p>
        </p:txBody>
      </p:sp>
      <p:pic>
        <p:nvPicPr>
          <p:cNvPr id="24578" name="Picture 2"/>
          <p:cNvPicPr>
            <a:picLocks noChangeAspect="1" noChangeArrowheads="1"/>
          </p:cNvPicPr>
          <p:nvPr/>
        </p:nvPicPr>
        <p:blipFill>
          <a:blip r:embed="rId2"/>
          <a:srcRect/>
          <a:stretch>
            <a:fillRect/>
          </a:stretch>
        </p:blipFill>
        <p:spPr bwMode="auto">
          <a:xfrm>
            <a:off x="5410200" y="4191000"/>
            <a:ext cx="3600450" cy="2552700"/>
          </a:xfrm>
          <a:prstGeom prst="rect">
            <a:avLst/>
          </a:prstGeom>
          <a:noFill/>
          <a:ln w="9525">
            <a:noFill/>
            <a:miter lim="800000"/>
            <a:headEnd/>
            <a:tailEnd/>
          </a:ln>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28800" y="152400"/>
            <a:ext cx="7524328" cy="917114"/>
          </a:xfrm>
        </p:spPr>
        <p:txBody>
          <a:bodyPr/>
          <a:lstStyle/>
          <a:p>
            <a:r>
              <a:rPr lang="en-US" sz="3600" dirty="0">
                <a:latin typeface="Calibri" pitchFamily="34" charset="0"/>
                <a:cs typeface="Calibri" pitchFamily="34" charset="0"/>
              </a:rPr>
              <a:t>Marketing Activities</a:t>
            </a:r>
          </a:p>
        </p:txBody>
      </p:sp>
      <p:sp>
        <p:nvSpPr>
          <p:cNvPr id="5" name="Content Placeholder 13"/>
          <p:cNvSpPr>
            <a:spLocks noGrp="1"/>
          </p:cNvSpPr>
          <p:nvPr>
            <p:ph idx="1"/>
          </p:nvPr>
        </p:nvSpPr>
        <p:spPr>
          <a:xfrm>
            <a:off x="1752600" y="1371600"/>
            <a:ext cx="6248400" cy="4800600"/>
          </a:xfrm>
        </p:spPr>
        <p:txBody>
          <a:bodyPr/>
          <a:lstStyle/>
          <a:p>
            <a:pPr algn="just">
              <a:lnSpc>
                <a:spcPct val="150000"/>
              </a:lnSpc>
            </a:pPr>
            <a:r>
              <a:rPr lang="en-US" altLang="ko-KR" sz="1600" dirty="0">
                <a:latin typeface="Calibri" pitchFamily="34" charset="0"/>
                <a:cs typeface="Calibri" pitchFamily="34" charset="0"/>
              </a:rPr>
              <a:t>To attract the first batch of customers, they could use the social media to promote their foods in order to gain the attention of huge number of users. To properly do this, they could offer discounts in their food menu and also provide the opportunity to try any of the food from the menu for free only for the first time. </a:t>
            </a:r>
          </a:p>
          <a:p>
            <a:pPr algn="just">
              <a:lnSpc>
                <a:spcPct val="150000"/>
              </a:lnSpc>
            </a:pPr>
            <a:r>
              <a:rPr lang="en-US" altLang="ko-KR" sz="1600" dirty="0">
                <a:latin typeface="Calibri" pitchFamily="34" charset="0"/>
                <a:cs typeface="Calibri" pitchFamily="34" charset="0"/>
              </a:rPr>
              <a:t>They could also gain more customers and ensure the loyalty of the existing customers by giving them specific food packages as gifts during the festival periods so they could spread the words of the company among their friends and in the social media websites as well.</a:t>
            </a:r>
          </a:p>
          <a:p>
            <a:pPr algn="just">
              <a:lnSpc>
                <a:spcPct val="150000"/>
              </a:lnSpc>
            </a:pPr>
            <a:r>
              <a:rPr lang="en-US" altLang="ko-KR" sz="1600" dirty="0">
                <a:latin typeface="Calibri" pitchFamily="34" charset="0"/>
                <a:cs typeface="Calibri" pitchFamily="34" charset="0"/>
              </a:rPr>
              <a:t>Max Snacks Bar can offer their regular customers membership offers of their premium food packages which would contain higher quality food menu for those who have signed up to become a premium member of the shop.</a:t>
            </a:r>
          </a:p>
        </p:txBody>
      </p:sp>
      <p:pic>
        <p:nvPicPr>
          <p:cNvPr id="25602" name="Picture 2" descr="Image result for food marketing"/>
          <p:cNvPicPr>
            <a:picLocks noChangeAspect="1" noChangeArrowheads="1"/>
          </p:cNvPicPr>
          <p:nvPr/>
        </p:nvPicPr>
        <p:blipFill>
          <a:blip r:embed="rId2"/>
          <a:srcRect/>
          <a:stretch>
            <a:fillRect/>
          </a:stretch>
        </p:blipFill>
        <p:spPr bwMode="auto">
          <a:xfrm>
            <a:off x="7391400" y="6096000"/>
            <a:ext cx="1752600" cy="762000"/>
          </a:xfrm>
          <a:prstGeom prst="rect">
            <a:avLst/>
          </a:prstGeom>
          <a:noFill/>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04800" y="0"/>
            <a:ext cx="7086600" cy="1066800"/>
          </a:xfrm>
        </p:spPr>
        <p:txBody>
          <a:bodyPr/>
          <a:lstStyle/>
          <a:p>
            <a:pPr algn="ctr"/>
            <a:r>
              <a:rPr lang="en-US" dirty="0">
                <a:latin typeface="Calibri" pitchFamily="34" charset="0"/>
                <a:cs typeface="Calibri" pitchFamily="34" charset="0"/>
              </a:rPr>
              <a:t>The Strategies for Marketing</a:t>
            </a:r>
          </a:p>
        </p:txBody>
      </p:sp>
      <p:sp>
        <p:nvSpPr>
          <p:cNvPr id="8" name="Content Placeholder 13"/>
          <p:cNvSpPr>
            <a:spLocks noGrp="1"/>
          </p:cNvSpPr>
          <p:nvPr>
            <p:ph idx="1"/>
          </p:nvPr>
        </p:nvSpPr>
        <p:spPr>
          <a:xfrm>
            <a:off x="152400" y="990600"/>
            <a:ext cx="5486400" cy="5715000"/>
          </a:xfrm>
        </p:spPr>
        <p:txBody>
          <a:bodyPr/>
          <a:lstStyle/>
          <a:p>
            <a:pPr algn="just">
              <a:lnSpc>
                <a:spcPct val="150000"/>
              </a:lnSpc>
            </a:pPr>
            <a:r>
              <a:rPr lang="en-US" altLang="ko-KR" sz="1600" dirty="0">
                <a:latin typeface="Calibri" pitchFamily="34" charset="0"/>
                <a:cs typeface="Calibri" pitchFamily="34" charset="0"/>
              </a:rPr>
              <a:t>As we’ve already discussed how they will conduct their marketing activities, we can see that the Max Snacks Bar has decided to use the digital marketing approaches in the majority of the case so they could conduct the promotion faster. But the company will also follow the traditional approaches as well by giving their regular customers free gifts, discounts and coupons etc.</a:t>
            </a:r>
          </a:p>
          <a:p>
            <a:pPr algn="just">
              <a:lnSpc>
                <a:spcPct val="150000"/>
              </a:lnSpc>
            </a:pPr>
            <a:r>
              <a:rPr lang="en-US" altLang="ko-KR" sz="1600" dirty="0">
                <a:latin typeface="Calibri" pitchFamily="34" charset="0"/>
                <a:cs typeface="Calibri" pitchFamily="34" charset="0"/>
              </a:rPr>
              <a:t>They have also decided to design the interior of their shop in a way that their customers would feel relaxed and comfortable so they could enjoy eating and spending time with their friends or family members.</a:t>
            </a:r>
          </a:p>
          <a:p>
            <a:pPr algn="just">
              <a:lnSpc>
                <a:spcPct val="150000"/>
              </a:lnSpc>
            </a:pPr>
            <a:r>
              <a:rPr lang="en-US" altLang="ko-KR" sz="1600" dirty="0">
                <a:latin typeface="Calibri" pitchFamily="34" charset="0"/>
                <a:cs typeface="Calibri" pitchFamily="34" charset="0"/>
              </a:rPr>
              <a:t>Furthermore, the marketing team can conduct survey to gain valuable information from the potential customers. A free sample of food can be given to the respondents so could give valuable feedbacks about the quality of the snacks they were given by the researcher.</a:t>
            </a:r>
          </a:p>
        </p:txBody>
      </p:sp>
      <p:pic>
        <p:nvPicPr>
          <p:cNvPr id="26626" name="Picture 2"/>
          <p:cNvPicPr>
            <a:picLocks noChangeAspect="1" noChangeArrowheads="1"/>
          </p:cNvPicPr>
          <p:nvPr/>
        </p:nvPicPr>
        <p:blipFill>
          <a:blip r:embed="rId2"/>
          <a:srcRect/>
          <a:stretch>
            <a:fillRect/>
          </a:stretch>
        </p:blipFill>
        <p:spPr bwMode="auto">
          <a:xfrm>
            <a:off x="5562600" y="1371600"/>
            <a:ext cx="3465993" cy="2057400"/>
          </a:xfrm>
          <a:prstGeom prst="rect">
            <a:avLst/>
          </a:prstGeom>
          <a:noFill/>
          <a:ln w="9525">
            <a:noFill/>
            <a:miter lim="800000"/>
            <a:headEnd/>
            <a:tailEnd/>
          </a:ln>
          <a:effectLst/>
        </p:spPr>
      </p:pic>
      <p:pic>
        <p:nvPicPr>
          <p:cNvPr id="26627" name="Picture 3"/>
          <p:cNvPicPr>
            <a:picLocks noChangeAspect="1" noChangeArrowheads="1"/>
          </p:cNvPicPr>
          <p:nvPr/>
        </p:nvPicPr>
        <p:blipFill>
          <a:blip r:embed="rId3"/>
          <a:srcRect/>
          <a:stretch>
            <a:fillRect/>
          </a:stretch>
        </p:blipFill>
        <p:spPr bwMode="auto">
          <a:xfrm>
            <a:off x="5715000" y="4800600"/>
            <a:ext cx="3089319" cy="1371600"/>
          </a:xfrm>
          <a:prstGeom prst="rect">
            <a:avLst/>
          </a:prstGeom>
          <a:noFill/>
          <a:ln w="9525">
            <a:noFill/>
            <a:miter lim="800000"/>
            <a:headEnd/>
            <a:tailEnd/>
          </a:ln>
          <a:effec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05000" y="304800"/>
            <a:ext cx="6914728" cy="1066800"/>
          </a:xfrm>
        </p:spPr>
        <p:txBody>
          <a:bodyPr/>
          <a:lstStyle/>
          <a:p>
            <a:r>
              <a:rPr lang="en-US" sz="3600" dirty="0">
                <a:latin typeface="Calibri" pitchFamily="34" charset="0"/>
                <a:cs typeface="Calibri" pitchFamily="34" charset="0"/>
              </a:rPr>
              <a:t>Financial Requirements of the </a:t>
            </a:r>
            <a:br>
              <a:rPr lang="en-US" sz="3600" dirty="0">
                <a:latin typeface="Calibri" pitchFamily="34" charset="0"/>
                <a:cs typeface="Calibri" pitchFamily="34" charset="0"/>
              </a:rPr>
            </a:br>
            <a:r>
              <a:rPr lang="en-US" sz="3600" dirty="0">
                <a:latin typeface="Calibri" pitchFamily="34" charset="0"/>
                <a:cs typeface="Calibri" pitchFamily="34" charset="0"/>
              </a:rPr>
              <a:t>Company</a:t>
            </a:r>
          </a:p>
        </p:txBody>
      </p:sp>
      <p:sp>
        <p:nvSpPr>
          <p:cNvPr id="5" name="Content Placeholder 13"/>
          <p:cNvSpPr>
            <a:spLocks noGrp="1"/>
          </p:cNvSpPr>
          <p:nvPr>
            <p:ph idx="1"/>
          </p:nvPr>
        </p:nvSpPr>
        <p:spPr>
          <a:xfrm>
            <a:off x="1752600" y="1447800"/>
            <a:ext cx="6248400" cy="4495800"/>
          </a:xfrm>
        </p:spPr>
        <p:txBody>
          <a:bodyPr/>
          <a:lstStyle/>
          <a:p>
            <a:endParaRPr lang="en-US" altLang="ko-KR" dirty="0"/>
          </a:p>
          <a:p>
            <a:endParaRPr lang="en-US" altLang="ko-KR" dirty="0"/>
          </a:p>
          <a:p>
            <a:endParaRPr lang="en-US" dirty="0"/>
          </a:p>
          <a:p>
            <a:endParaRPr lang="en-US" dirty="0"/>
          </a:p>
        </p:txBody>
      </p:sp>
      <p:graphicFrame>
        <p:nvGraphicFramePr>
          <p:cNvPr id="6" name="Table 5"/>
          <p:cNvGraphicFramePr>
            <a:graphicFrameLocks noGrp="1"/>
          </p:cNvGraphicFramePr>
          <p:nvPr/>
        </p:nvGraphicFramePr>
        <p:xfrm>
          <a:off x="2133600" y="1828800"/>
          <a:ext cx="6248400" cy="4267197"/>
        </p:xfrm>
        <a:graphic>
          <a:graphicData uri="http://schemas.openxmlformats.org/drawingml/2006/table">
            <a:tbl>
              <a:tblPr>
                <a:tableStyleId>{69C7853C-536D-4A76-A0AE-DD22124D55A5}</a:tableStyleId>
              </a:tblPr>
              <a:tblGrid>
                <a:gridCol w="3352800">
                  <a:extLst>
                    <a:ext uri="{9D8B030D-6E8A-4147-A177-3AD203B41FA5}">
                      <a16:colId xmlns:a16="http://schemas.microsoft.com/office/drawing/2014/main" val="20000"/>
                    </a:ext>
                  </a:extLst>
                </a:gridCol>
                <a:gridCol w="1600200">
                  <a:extLst>
                    <a:ext uri="{9D8B030D-6E8A-4147-A177-3AD203B41FA5}">
                      <a16:colId xmlns:a16="http://schemas.microsoft.com/office/drawing/2014/main" val="20001"/>
                    </a:ext>
                  </a:extLst>
                </a:gridCol>
                <a:gridCol w="1295400">
                  <a:extLst>
                    <a:ext uri="{9D8B030D-6E8A-4147-A177-3AD203B41FA5}">
                      <a16:colId xmlns:a16="http://schemas.microsoft.com/office/drawing/2014/main" val="20002"/>
                    </a:ext>
                  </a:extLst>
                </a:gridCol>
              </a:tblGrid>
              <a:tr h="474133">
                <a:tc>
                  <a:txBody>
                    <a:bodyPr/>
                    <a:lstStyle/>
                    <a:p>
                      <a:pPr marL="0" marR="0" algn="just">
                        <a:lnSpc>
                          <a:spcPct val="150000"/>
                        </a:lnSpc>
                        <a:spcBef>
                          <a:spcPts val="0"/>
                        </a:spcBef>
                        <a:spcAft>
                          <a:spcPts val="800"/>
                        </a:spcAft>
                      </a:pPr>
                      <a:r>
                        <a:rPr lang="en-US" sz="1200" dirty="0">
                          <a:latin typeface="Calibri" pitchFamily="34" charset="0"/>
                          <a:cs typeface="Calibri" pitchFamily="34" charset="0"/>
                        </a:rPr>
                        <a:t>Project Activities</a:t>
                      </a:r>
                      <a:endParaRPr lang="en-US" sz="1050" dirty="0">
                        <a:latin typeface="Calibri" pitchFamily="34" charset="0"/>
                        <a:ea typeface="Times New Roman"/>
                        <a:cs typeface="Calibri" pitchFamily="34" charset="0"/>
                      </a:endParaRPr>
                    </a:p>
                  </a:txBody>
                  <a:tcPr marL="68580" marR="68580" marT="0" marB="0"/>
                </a:tc>
                <a:tc>
                  <a:txBody>
                    <a:bodyPr/>
                    <a:lstStyle/>
                    <a:p>
                      <a:pPr marL="0" marR="0" algn="just">
                        <a:lnSpc>
                          <a:spcPct val="150000"/>
                        </a:lnSpc>
                        <a:spcBef>
                          <a:spcPts val="0"/>
                        </a:spcBef>
                        <a:spcAft>
                          <a:spcPts val="800"/>
                        </a:spcAft>
                      </a:pPr>
                      <a:r>
                        <a:rPr lang="en-US" sz="1200" dirty="0">
                          <a:latin typeface="Calibri" pitchFamily="34" charset="0"/>
                          <a:cs typeface="Calibri" pitchFamily="34" charset="0"/>
                        </a:rPr>
                        <a:t>Quantity</a:t>
                      </a:r>
                      <a:endParaRPr lang="en-US" sz="1050" dirty="0">
                        <a:latin typeface="Calibri" pitchFamily="34" charset="0"/>
                        <a:ea typeface="Times New Roman"/>
                        <a:cs typeface="Calibri" pitchFamily="34" charset="0"/>
                      </a:endParaRPr>
                    </a:p>
                  </a:txBody>
                  <a:tcPr marL="68580" marR="68580" marT="0" marB="0"/>
                </a:tc>
                <a:tc>
                  <a:txBody>
                    <a:bodyPr/>
                    <a:lstStyle/>
                    <a:p>
                      <a:pPr marL="0" marR="0" algn="just">
                        <a:lnSpc>
                          <a:spcPct val="150000"/>
                        </a:lnSpc>
                        <a:spcBef>
                          <a:spcPts val="0"/>
                        </a:spcBef>
                        <a:spcAft>
                          <a:spcPts val="800"/>
                        </a:spcAft>
                      </a:pPr>
                      <a:r>
                        <a:rPr lang="en-US" sz="1200" dirty="0">
                          <a:latin typeface="Calibri" pitchFamily="34" charset="0"/>
                          <a:cs typeface="Calibri" pitchFamily="34" charset="0"/>
                        </a:rPr>
                        <a:t>£ Probable Cost</a:t>
                      </a:r>
                      <a:endParaRPr lang="en-US" sz="1050" dirty="0">
                        <a:latin typeface="Calibri" pitchFamily="34" charset="0"/>
                        <a:ea typeface="Times New Roman"/>
                        <a:cs typeface="Calibri" pitchFamily="34" charset="0"/>
                      </a:endParaRPr>
                    </a:p>
                  </a:txBody>
                  <a:tcPr marL="68580" marR="68580" marT="0" marB="0"/>
                </a:tc>
                <a:extLst>
                  <a:ext uri="{0D108BD9-81ED-4DB2-BD59-A6C34878D82A}">
                    <a16:rowId xmlns:a16="http://schemas.microsoft.com/office/drawing/2014/main" val="10000"/>
                  </a:ext>
                </a:extLst>
              </a:tr>
              <a:tr h="474133">
                <a:tc>
                  <a:txBody>
                    <a:bodyPr/>
                    <a:lstStyle/>
                    <a:p>
                      <a:pPr marL="0" marR="0" algn="just">
                        <a:lnSpc>
                          <a:spcPct val="150000"/>
                        </a:lnSpc>
                        <a:spcBef>
                          <a:spcPts val="0"/>
                        </a:spcBef>
                        <a:spcAft>
                          <a:spcPts val="800"/>
                        </a:spcAft>
                      </a:pPr>
                      <a:r>
                        <a:rPr lang="en-US" sz="1200" dirty="0">
                          <a:latin typeface="Calibri" pitchFamily="34" charset="0"/>
                          <a:cs typeface="Calibri" pitchFamily="34" charset="0"/>
                        </a:rPr>
                        <a:t>Property Requisition </a:t>
                      </a:r>
                      <a:endParaRPr lang="en-US" sz="1050" dirty="0">
                        <a:latin typeface="Calibri" pitchFamily="34" charset="0"/>
                        <a:ea typeface="Times New Roman"/>
                        <a:cs typeface="Calibri" pitchFamily="34" charset="0"/>
                      </a:endParaRPr>
                    </a:p>
                  </a:txBody>
                  <a:tcPr marL="68580" marR="68580" marT="0" marB="0"/>
                </a:tc>
                <a:tc>
                  <a:txBody>
                    <a:bodyPr/>
                    <a:lstStyle/>
                    <a:p>
                      <a:pPr marL="0" marR="0" algn="just">
                        <a:lnSpc>
                          <a:spcPct val="150000"/>
                        </a:lnSpc>
                        <a:spcBef>
                          <a:spcPts val="0"/>
                        </a:spcBef>
                        <a:spcAft>
                          <a:spcPts val="800"/>
                        </a:spcAft>
                      </a:pPr>
                      <a:r>
                        <a:rPr lang="en-US" sz="1200" dirty="0">
                          <a:latin typeface="Calibri" pitchFamily="34" charset="0"/>
                          <a:cs typeface="Calibri" pitchFamily="34" charset="0"/>
                        </a:rPr>
                        <a:t>50 square meter  each</a:t>
                      </a:r>
                      <a:endParaRPr lang="en-US" sz="1050" dirty="0">
                        <a:latin typeface="Calibri" pitchFamily="34" charset="0"/>
                        <a:ea typeface="Times New Roman"/>
                        <a:cs typeface="Calibri" pitchFamily="34" charset="0"/>
                      </a:endParaRPr>
                    </a:p>
                  </a:txBody>
                  <a:tcPr marL="68580" marR="68580" marT="0" marB="0"/>
                </a:tc>
                <a:tc>
                  <a:txBody>
                    <a:bodyPr/>
                    <a:lstStyle/>
                    <a:p>
                      <a:pPr marL="0" marR="0" algn="just">
                        <a:lnSpc>
                          <a:spcPct val="150000"/>
                        </a:lnSpc>
                        <a:spcBef>
                          <a:spcPts val="0"/>
                        </a:spcBef>
                        <a:spcAft>
                          <a:spcPts val="800"/>
                        </a:spcAft>
                      </a:pPr>
                      <a:r>
                        <a:rPr lang="en-US" sz="1200" dirty="0">
                          <a:latin typeface="Calibri" pitchFamily="34" charset="0"/>
                          <a:cs typeface="Calibri" pitchFamily="34" charset="0"/>
                        </a:rPr>
                        <a:t>40,000</a:t>
                      </a:r>
                      <a:endParaRPr lang="en-US" sz="1050" dirty="0">
                        <a:latin typeface="Calibri" pitchFamily="34" charset="0"/>
                        <a:ea typeface="Times New Roman"/>
                        <a:cs typeface="Calibri" pitchFamily="34" charset="0"/>
                      </a:endParaRPr>
                    </a:p>
                  </a:txBody>
                  <a:tcPr marL="68580" marR="68580" marT="0" marB="0"/>
                </a:tc>
                <a:extLst>
                  <a:ext uri="{0D108BD9-81ED-4DB2-BD59-A6C34878D82A}">
                    <a16:rowId xmlns:a16="http://schemas.microsoft.com/office/drawing/2014/main" val="10001"/>
                  </a:ext>
                </a:extLst>
              </a:tr>
              <a:tr h="474133">
                <a:tc>
                  <a:txBody>
                    <a:bodyPr/>
                    <a:lstStyle/>
                    <a:p>
                      <a:pPr marL="0" marR="0" algn="just">
                        <a:lnSpc>
                          <a:spcPct val="150000"/>
                        </a:lnSpc>
                        <a:spcBef>
                          <a:spcPts val="0"/>
                        </a:spcBef>
                        <a:spcAft>
                          <a:spcPts val="800"/>
                        </a:spcAft>
                      </a:pPr>
                      <a:r>
                        <a:rPr lang="en-US" sz="1200" dirty="0">
                          <a:latin typeface="Calibri" pitchFamily="34" charset="0"/>
                          <a:cs typeface="Calibri" pitchFamily="34" charset="0"/>
                        </a:rPr>
                        <a:t>Infrastructure Development </a:t>
                      </a:r>
                      <a:endParaRPr lang="en-US" sz="1050" dirty="0">
                        <a:latin typeface="Calibri" pitchFamily="34" charset="0"/>
                        <a:ea typeface="Times New Roman"/>
                        <a:cs typeface="Calibri" pitchFamily="34" charset="0"/>
                      </a:endParaRPr>
                    </a:p>
                  </a:txBody>
                  <a:tcPr marL="68580" marR="68580" marT="0" marB="0"/>
                </a:tc>
                <a:tc>
                  <a:txBody>
                    <a:bodyPr/>
                    <a:lstStyle/>
                    <a:p>
                      <a:pPr marL="0" marR="0" algn="just">
                        <a:lnSpc>
                          <a:spcPct val="150000"/>
                        </a:lnSpc>
                        <a:spcBef>
                          <a:spcPts val="0"/>
                        </a:spcBef>
                        <a:spcAft>
                          <a:spcPts val="800"/>
                        </a:spcAft>
                      </a:pPr>
                      <a:endParaRPr lang="en-US" sz="1200" dirty="0">
                        <a:latin typeface="Calibri" pitchFamily="34" charset="0"/>
                        <a:ea typeface="Times New Roman"/>
                        <a:cs typeface="Calibri" pitchFamily="34" charset="0"/>
                      </a:endParaRPr>
                    </a:p>
                  </a:txBody>
                  <a:tcPr marL="68580" marR="68580" marT="0" marB="0"/>
                </a:tc>
                <a:tc>
                  <a:txBody>
                    <a:bodyPr/>
                    <a:lstStyle/>
                    <a:p>
                      <a:pPr marL="0" marR="0" algn="just">
                        <a:lnSpc>
                          <a:spcPct val="150000"/>
                        </a:lnSpc>
                        <a:spcBef>
                          <a:spcPts val="0"/>
                        </a:spcBef>
                        <a:spcAft>
                          <a:spcPts val="800"/>
                        </a:spcAft>
                      </a:pPr>
                      <a:r>
                        <a:rPr lang="en-US" sz="1200">
                          <a:latin typeface="Calibri" pitchFamily="34" charset="0"/>
                          <a:cs typeface="Calibri" pitchFamily="34" charset="0"/>
                        </a:rPr>
                        <a:t>120,000</a:t>
                      </a:r>
                      <a:endParaRPr lang="en-US" sz="1050">
                        <a:latin typeface="Calibri" pitchFamily="34" charset="0"/>
                        <a:ea typeface="Times New Roman"/>
                        <a:cs typeface="Calibri" pitchFamily="34" charset="0"/>
                      </a:endParaRPr>
                    </a:p>
                  </a:txBody>
                  <a:tcPr marL="68580" marR="68580" marT="0" marB="0"/>
                </a:tc>
                <a:extLst>
                  <a:ext uri="{0D108BD9-81ED-4DB2-BD59-A6C34878D82A}">
                    <a16:rowId xmlns:a16="http://schemas.microsoft.com/office/drawing/2014/main" val="10002"/>
                  </a:ext>
                </a:extLst>
              </a:tr>
              <a:tr h="474133">
                <a:tc>
                  <a:txBody>
                    <a:bodyPr/>
                    <a:lstStyle/>
                    <a:p>
                      <a:pPr marL="0" marR="0" algn="just">
                        <a:lnSpc>
                          <a:spcPct val="150000"/>
                        </a:lnSpc>
                        <a:spcBef>
                          <a:spcPts val="0"/>
                        </a:spcBef>
                        <a:spcAft>
                          <a:spcPts val="800"/>
                        </a:spcAft>
                      </a:pPr>
                      <a:r>
                        <a:rPr lang="en-US" sz="1200">
                          <a:latin typeface="Calibri" pitchFamily="34" charset="0"/>
                          <a:cs typeface="Calibri" pitchFamily="34" charset="0"/>
                        </a:rPr>
                        <a:t>Labor &amp; machineries  </a:t>
                      </a:r>
                      <a:endParaRPr lang="en-US" sz="1050">
                        <a:latin typeface="Calibri" pitchFamily="34" charset="0"/>
                        <a:ea typeface="Times New Roman"/>
                        <a:cs typeface="Calibri" pitchFamily="34" charset="0"/>
                      </a:endParaRPr>
                    </a:p>
                  </a:txBody>
                  <a:tcPr marL="68580" marR="68580" marT="0" marB="0"/>
                </a:tc>
                <a:tc>
                  <a:txBody>
                    <a:bodyPr/>
                    <a:lstStyle/>
                    <a:p>
                      <a:pPr marL="0" marR="0" algn="just">
                        <a:lnSpc>
                          <a:spcPct val="150000"/>
                        </a:lnSpc>
                        <a:spcBef>
                          <a:spcPts val="0"/>
                        </a:spcBef>
                        <a:spcAft>
                          <a:spcPts val="800"/>
                        </a:spcAft>
                      </a:pPr>
                      <a:endParaRPr lang="en-US" sz="1200">
                        <a:latin typeface="Calibri" pitchFamily="34" charset="0"/>
                        <a:ea typeface="Times New Roman"/>
                        <a:cs typeface="Calibri" pitchFamily="34" charset="0"/>
                      </a:endParaRPr>
                    </a:p>
                  </a:txBody>
                  <a:tcPr marL="68580" marR="68580" marT="0" marB="0"/>
                </a:tc>
                <a:tc>
                  <a:txBody>
                    <a:bodyPr/>
                    <a:lstStyle/>
                    <a:p>
                      <a:pPr marL="0" marR="0" algn="just">
                        <a:lnSpc>
                          <a:spcPct val="150000"/>
                        </a:lnSpc>
                        <a:spcBef>
                          <a:spcPts val="0"/>
                        </a:spcBef>
                        <a:spcAft>
                          <a:spcPts val="800"/>
                        </a:spcAft>
                      </a:pPr>
                      <a:r>
                        <a:rPr lang="en-US" sz="1200" dirty="0">
                          <a:latin typeface="Calibri" pitchFamily="34" charset="0"/>
                          <a:cs typeface="Calibri" pitchFamily="34" charset="0"/>
                        </a:rPr>
                        <a:t>32,000</a:t>
                      </a:r>
                      <a:endParaRPr lang="en-US" sz="1050" dirty="0">
                        <a:latin typeface="Calibri" pitchFamily="34" charset="0"/>
                        <a:ea typeface="Times New Roman"/>
                        <a:cs typeface="Calibri" pitchFamily="34" charset="0"/>
                      </a:endParaRPr>
                    </a:p>
                  </a:txBody>
                  <a:tcPr marL="68580" marR="68580" marT="0" marB="0"/>
                </a:tc>
                <a:extLst>
                  <a:ext uri="{0D108BD9-81ED-4DB2-BD59-A6C34878D82A}">
                    <a16:rowId xmlns:a16="http://schemas.microsoft.com/office/drawing/2014/main" val="10003"/>
                  </a:ext>
                </a:extLst>
              </a:tr>
              <a:tr h="474133">
                <a:tc>
                  <a:txBody>
                    <a:bodyPr/>
                    <a:lstStyle/>
                    <a:p>
                      <a:pPr marL="0" marR="0" algn="just">
                        <a:lnSpc>
                          <a:spcPct val="150000"/>
                        </a:lnSpc>
                        <a:spcBef>
                          <a:spcPts val="0"/>
                        </a:spcBef>
                        <a:spcAft>
                          <a:spcPts val="800"/>
                        </a:spcAft>
                      </a:pPr>
                      <a:r>
                        <a:rPr lang="en-US" sz="1200">
                          <a:latin typeface="Calibri" pitchFamily="34" charset="0"/>
                          <a:cs typeface="Calibri" pitchFamily="34" charset="0"/>
                        </a:rPr>
                        <a:t>Furniture </a:t>
                      </a:r>
                      <a:endParaRPr lang="en-US" sz="1050">
                        <a:latin typeface="Calibri" pitchFamily="34" charset="0"/>
                        <a:ea typeface="Times New Roman"/>
                        <a:cs typeface="Calibri" pitchFamily="34" charset="0"/>
                      </a:endParaRPr>
                    </a:p>
                  </a:txBody>
                  <a:tcPr marL="68580" marR="68580" marT="0" marB="0"/>
                </a:tc>
                <a:tc>
                  <a:txBody>
                    <a:bodyPr/>
                    <a:lstStyle/>
                    <a:p>
                      <a:pPr marL="0" marR="0" algn="just">
                        <a:lnSpc>
                          <a:spcPct val="150000"/>
                        </a:lnSpc>
                        <a:spcBef>
                          <a:spcPts val="0"/>
                        </a:spcBef>
                        <a:spcAft>
                          <a:spcPts val="800"/>
                        </a:spcAft>
                      </a:pPr>
                      <a:endParaRPr lang="en-US" sz="1200">
                        <a:latin typeface="Calibri" pitchFamily="34" charset="0"/>
                        <a:ea typeface="Times New Roman"/>
                        <a:cs typeface="Calibri" pitchFamily="34" charset="0"/>
                      </a:endParaRPr>
                    </a:p>
                  </a:txBody>
                  <a:tcPr marL="68580" marR="68580" marT="0" marB="0"/>
                </a:tc>
                <a:tc>
                  <a:txBody>
                    <a:bodyPr/>
                    <a:lstStyle/>
                    <a:p>
                      <a:pPr marL="0" marR="0" algn="just">
                        <a:lnSpc>
                          <a:spcPct val="150000"/>
                        </a:lnSpc>
                        <a:spcBef>
                          <a:spcPts val="0"/>
                        </a:spcBef>
                        <a:spcAft>
                          <a:spcPts val="800"/>
                        </a:spcAft>
                      </a:pPr>
                      <a:r>
                        <a:rPr lang="en-US" sz="1200" dirty="0">
                          <a:latin typeface="Calibri" pitchFamily="34" charset="0"/>
                          <a:cs typeface="Calibri" pitchFamily="34" charset="0"/>
                        </a:rPr>
                        <a:t>30,000</a:t>
                      </a:r>
                      <a:endParaRPr lang="en-US" sz="1050" dirty="0">
                        <a:latin typeface="Calibri" pitchFamily="34" charset="0"/>
                        <a:ea typeface="Times New Roman"/>
                        <a:cs typeface="Calibri" pitchFamily="34" charset="0"/>
                      </a:endParaRPr>
                    </a:p>
                  </a:txBody>
                  <a:tcPr marL="68580" marR="68580" marT="0" marB="0"/>
                </a:tc>
                <a:extLst>
                  <a:ext uri="{0D108BD9-81ED-4DB2-BD59-A6C34878D82A}">
                    <a16:rowId xmlns:a16="http://schemas.microsoft.com/office/drawing/2014/main" val="10004"/>
                  </a:ext>
                </a:extLst>
              </a:tr>
              <a:tr h="474133">
                <a:tc>
                  <a:txBody>
                    <a:bodyPr/>
                    <a:lstStyle/>
                    <a:p>
                      <a:pPr marL="0" marR="0" algn="just">
                        <a:lnSpc>
                          <a:spcPct val="150000"/>
                        </a:lnSpc>
                        <a:spcBef>
                          <a:spcPts val="0"/>
                        </a:spcBef>
                        <a:spcAft>
                          <a:spcPts val="800"/>
                        </a:spcAft>
                      </a:pPr>
                      <a:r>
                        <a:rPr lang="en-US" sz="1200">
                          <a:latin typeface="Calibri" pitchFamily="34" charset="0"/>
                          <a:cs typeface="Calibri" pitchFamily="34" charset="0"/>
                        </a:rPr>
                        <a:t>Interior Design </a:t>
                      </a:r>
                      <a:endParaRPr lang="en-US" sz="1050">
                        <a:latin typeface="Calibri" pitchFamily="34" charset="0"/>
                        <a:ea typeface="Times New Roman"/>
                        <a:cs typeface="Calibri" pitchFamily="34" charset="0"/>
                      </a:endParaRPr>
                    </a:p>
                  </a:txBody>
                  <a:tcPr marL="68580" marR="68580" marT="0" marB="0"/>
                </a:tc>
                <a:tc>
                  <a:txBody>
                    <a:bodyPr/>
                    <a:lstStyle/>
                    <a:p>
                      <a:pPr marL="0" marR="0" algn="just">
                        <a:lnSpc>
                          <a:spcPct val="150000"/>
                        </a:lnSpc>
                        <a:spcBef>
                          <a:spcPts val="0"/>
                        </a:spcBef>
                        <a:spcAft>
                          <a:spcPts val="800"/>
                        </a:spcAft>
                      </a:pPr>
                      <a:endParaRPr lang="en-US" sz="1200">
                        <a:latin typeface="Calibri" pitchFamily="34" charset="0"/>
                        <a:ea typeface="Times New Roman"/>
                        <a:cs typeface="Calibri" pitchFamily="34" charset="0"/>
                      </a:endParaRPr>
                    </a:p>
                  </a:txBody>
                  <a:tcPr marL="68580" marR="68580" marT="0" marB="0"/>
                </a:tc>
                <a:tc>
                  <a:txBody>
                    <a:bodyPr/>
                    <a:lstStyle/>
                    <a:p>
                      <a:pPr marL="0" marR="0" algn="just">
                        <a:lnSpc>
                          <a:spcPct val="150000"/>
                        </a:lnSpc>
                        <a:spcBef>
                          <a:spcPts val="0"/>
                        </a:spcBef>
                        <a:spcAft>
                          <a:spcPts val="800"/>
                        </a:spcAft>
                      </a:pPr>
                      <a:r>
                        <a:rPr lang="en-US" sz="1200" dirty="0">
                          <a:latin typeface="Calibri" pitchFamily="34" charset="0"/>
                          <a:cs typeface="Calibri" pitchFamily="34" charset="0"/>
                        </a:rPr>
                        <a:t>25,000</a:t>
                      </a:r>
                      <a:endParaRPr lang="en-US" sz="1050" dirty="0">
                        <a:latin typeface="Calibri" pitchFamily="34" charset="0"/>
                        <a:ea typeface="Times New Roman"/>
                        <a:cs typeface="Calibri" pitchFamily="34" charset="0"/>
                      </a:endParaRPr>
                    </a:p>
                  </a:txBody>
                  <a:tcPr marL="68580" marR="68580" marT="0" marB="0"/>
                </a:tc>
                <a:extLst>
                  <a:ext uri="{0D108BD9-81ED-4DB2-BD59-A6C34878D82A}">
                    <a16:rowId xmlns:a16="http://schemas.microsoft.com/office/drawing/2014/main" val="10005"/>
                  </a:ext>
                </a:extLst>
              </a:tr>
              <a:tr h="474133">
                <a:tc>
                  <a:txBody>
                    <a:bodyPr/>
                    <a:lstStyle/>
                    <a:p>
                      <a:pPr marL="0" marR="0" algn="just">
                        <a:lnSpc>
                          <a:spcPct val="150000"/>
                        </a:lnSpc>
                        <a:spcBef>
                          <a:spcPts val="0"/>
                        </a:spcBef>
                        <a:spcAft>
                          <a:spcPts val="800"/>
                        </a:spcAft>
                      </a:pPr>
                      <a:r>
                        <a:rPr lang="en-US" sz="1200">
                          <a:latin typeface="Calibri" pitchFamily="34" charset="0"/>
                          <a:cs typeface="Calibri" pitchFamily="34" charset="0"/>
                        </a:rPr>
                        <a:t>Developing Stuff </a:t>
                      </a:r>
                      <a:endParaRPr lang="en-US" sz="1050">
                        <a:latin typeface="Calibri" pitchFamily="34" charset="0"/>
                        <a:ea typeface="Times New Roman"/>
                        <a:cs typeface="Calibri" pitchFamily="34" charset="0"/>
                      </a:endParaRPr>
                    </a:p>
                  </a:txBody>
                  <a:tcPr marL="68580" marR="68580" marT="0" marB="0"/>
                </a:tc>
                <a:tc>
                  <a:txBody>
                    <a:bodyPr/>
                    <a:lstStyle/>
                    <a:p>
                      <a:pPr marL="0" marR="0" algn="just">
                        <a:lnSpc>
                          <a:spcPct val="150000"/>
                        </a:lnSpc>
                        <a:spcBef>
                          <a:spcPts val="0"/>
                        </a:spcBef>
                        <a:spcAft>
                          <a:spcPts val="800"/>
                        </a:spcAft>
                      </a:pPr>
                      <a:r>
                        <a:rPr lang="en-US" sz="1200">
                          <a:latin typeface="Calibri" pitchFamily="34" charset="0"/>
                          <a:cs typeface="Calibri" pitchFamily="34" charset="0"/>
                        </a:rPr>
                        <a:t>10 people</a:t>
                      </a:r>
                      <a:endParaRPr lang="en-US" sz="1050">
                        <a:latin typeface="Calibri" pitchFamily="34" charset="0"/>
                        <a:ea typeface="Times New Roman"/>
                        <a:cs typeface="Calibri" pitchFamily="34" charset="0"/>
                      </a:endParaRPr>
                    </a:p>
                  </a:txBody>
                  <a:tcPr marL="68580" marR="68580" marT="0" marB="0"/>
                </a:tc>
                <a:tc>
                  <a:txBody>
                    <a:bodyPr/>
                    <a:lstStyle/>
                    <a:p>
                      <a:pPr marL="0" marR="0" algn="just">
                        <a:lnSpc>
                          <a:spcPct val="150000"/>
                        </a:lnSpc>
                        <a:spcBef>
                          <a:spcPts val="0"/>
                        </a:spcBef>
                        <a:spcAft>
                          <a:spcPts val="800"/>
                        </a:spcAft>
                      </a:pPr>
                      <a:r>
                        <a:rPr lang="en-US" sz="1200">
                          <a:latin typeface="Calibri" pitchFamily="34" charset="0"/>
                          <a:cs typeface="Calibri" pitchFamily="34" charset="0"/>
                        </a:rPr>
                        <a:t>15,000</a:t>
                      </a:r>
                      <a:endParaRPr lang="en-US" sz="1050">
                        <a:latin typeface="Calibri" pitchFamily="34" charset="0"/>
                        <a:ea typeface="Times New Roman"/>
                        <a:cs typeface="Calibri" pitchFamily="34" charset="0"/>
                      </a:endParaRPr>
                    </a:p>
                  </a:txBody>
                  <a:tcPr marL="68580" marR="68580" marT="0" marB="0"/>
                </a:tc>
                <a:extLst>
                  <a:ext uri="{0D108BD9-81ED-4DB2-BD59-A6C34878D82A}">
                    <a16:rowId xmlns:a16="http://schemas.microsoft.com/office/drawing/2014/main" val="10006"/>
                  </a:ext>
                </a:extLst>
              </a:tr>
              <a:tr h="474133">
                <a:tc>
                  <a:txBody>
                    <a:bodyPr/>
                    <a:lstStyle/>
                    <a:p>
                      <a:pPr marL="0" marR="0" algn="just">
                        <a:lnSpc>
                          <a:spcPct val="150000"/>
                        </a:lnSpc>
                        <a:spcBef>
                          <a:spcPts val="0"/>
                        </a:spcBef>
                        <a:spcAft>
                          <a:spcPts val="800"/>
                        </a:spcAft>
                      </a:pPr>
                      <a:r>
                        <a:rPr lang="en-US" sz="1200" dirty="0">
                          <a:latin typeface="Calibri" pitchFamily="34" charset="0"/>
                          <a:cs typeface="Calibri" pitchFamily="34" charset="0"/>
                        </a:rPr>
                        <a:t>Administrative &amp; Other costs</a:t>
                      </a:r>
                      <a:endParaRPr lang="en-US" sz="1050" dirty="0">
                        <a:latin typeface="Calibri" pitchFamily="34" charset="0"/>
                        <a:ea typeface="Times New Roman"/>
                        <a:cs typeface="Calibri" pitchFamily="34" charset="0"/>
                      </a:endParaRPr>
                    </a:p>
                  </a:txBody>
                  <a:tcPr marL="68580" marR="68580" marT="0" marB="0"/>
                </a:tc>
                <a:tc>
                  <a:txBody>
                    <a:bodyPr/>
                    <a:lstStyle/>
                    <a:p>
                      <a:pPr marL="0" marR="0" algn="just">
                        <a:lnSpc>
                          <a:spcPct val="150000"/>
                        </a:lnSpc>
                        <a:spcBef>
                          <a:spcPts val="0"/>
                        </a:spcBef>
                        <a:spcAft>
                          <a:spcPts val="800"/>
                        </a:spcAft>
                      </a:pPr>
                      <a:endParaRPr lang="en-US" sz="1200">
                        <a:latin typeface="Calibri" pitchFamily="34" charset="0"/>
                        <a:ea typeface="Times New Roman"/>
                        <a:cs typeface="Calibri" pitchFamily="34" charset="0"/>
                      </a:endParaRPr>
                    </a:p>
                  </a:txBody>
                  <a:tcPr marL="68580" marR="68580" marT="0" marB="0"/>
                </a:tc>
                <a:tc>
                  <a:txBody>
                    <a:bodyPr/>
                    <a:lstStyle/>
                    <a:p>
                      <a:pPr marL="0" marR="0" algn="just">
                        <a:lnSpc>
                          <a:spcPct val="150000"/>
                        </a:lnSpc>
                        <a:spcBef>
                          <a:spcPts val="0"/>
                        </a:spcBef>
                        <a:spcAft>
                          <a:spcPts val="800"/>
                        </a:spcAft>
                      </a:pPr>
                      <a:r>
                        <a:rPr lang="en-US" sz="1200" dirty="0">
                          <a:latin typeface="Calibri" pitchFamily="34" charset="0"/>
                          <a:cs typeface="Calibri" pitchFamily="34" charset="0"/>
                        </a:rPr>
                        <a:t>5,000</a:t>
                      </a:r>
                      <a:endParaRPr lang="en-US" sz="1050" dirty="0">
                        <a:latin typeface="Calibri" pitchFamily="34" charset="0"/>
                        <a:ea typeface="Times New Roman"/>
                        <a:cs typeface="Calibri" pitchFamily="34" charset="0"/>
                      </a:endParaRPr>
                    </a:p>
                  </a:txBody>
                  <a:tcPr marL="68580" marR="68580" marT="0" marB="0"/>
                </a:tc>
                <a:extLst>
                  <a:ext uri="{0D108BD9-81ED-4DB2-BD59-A6C34878D82A}">
                    <a16:rowId xmlns:a16="http://schemas.microsoft.com/office/drawing/2014/main" val="10007"/>
                  </a:ext>
                </a:extLst>
              </a:tr>
              <a:tr h="474133">
                <a:tc>
                  <a:txBody>
                    <a:bodyPr/>
                    <a:lstStyle/>
                    <a:p>
                      <a:pPr marL="0" marR="0" algn="just">
                        <a:lnSpc>
                          <a:spcPct val="150000"/>
                        </a:lnSpc>
                        <a:spcBef>
                          <a:spcPts val="0"/>
                        </a:spcBef>
                        <a:spcAft>
                          <a:spcPts val="800"/>
                        </a:spcAft>
                      </a:pPr>
                      <a:r>
                        <a:rPr lang="en-US" sz="1200" dirty="0">
                          <a:latin typeface="Calibri" pitchFamily="34" charset="0"/>
                          <a:cs typeface="Calibri" pitchFamily="34" charset="0"/>
                        </a:rPr>
                        <a:t>Total Cost</a:t>
                      </a:r>
                      <a:endParaRPr lang="en-US" sz="1050" dirty="0">
                        <a:latin typeface="Calibri" pitchFamily="34" charset="0"/>
                        <a:ea typeface="Times New Roman"/>
                        <a:cs typeface="Calibri" pitchFamily="34" charset="0"/>
                      </a:endParaRPr>
                    </a:p>
                  </a:txBody>
                  <a:tcPr marL="68580" marR="68580" marT="0" marB="0"/>
                </a:tc>
                <a:tc>
                  <a:txBody>
                    <a:bodyPr/>
                    <a:lstStyle/>
                    <a:p>
                      <a:pPr marL="0" marR="0" algn="just">
                        <a:lnSpc>
                          <a:spcPct val="150000"/>
                        </a:lnSpc>
                        <a:spcBef>
                          <a:spcPts val="0"/>
                        </a:spcBef>
                        <a:spcAft>
                          <a:spcPts val="800"/>
                        </a:spcAft>
                      </a:pPr>
                      <a:endParaRPr lang="en-US" sz="1200">
                        <a:latin typeface="Calibri" pitchFamily="34" charset="0"/>
                        <a:ea typeface="Times New Roman"/>
                        <a:cs typeface="Calibri" pitchFamily="34" charset="0"/>
                      </a:endParaRPr>
                    </a:p>
                  </a:txBody>
                  <a:tcPr marL="68580" marR="68580" marT="0" marB="0"/>
                </a:tc>
                <a:tc>
                  <a:txBody>
                    <a:bodyPr/>
                    <a:lstStyle/>
                    <a:p>
                      <a:pPr marL="0" marR="0" algn="just">
                        <a:lnSpc>
                          <a:spcPct val="150000"/>
                        </a:lnSpc>
                        <a:spcBef>
                          <a:spcPts val="0"/>
                        </a:spcBef>
                        <a:spcAft>
                          <a:spcPts val="800"/>
                        </a:spcAft>
                      </a:pPr>
                      <a:r>
                        <a:rPr lang="en-US" sz="1200" dirty="0">
                          <a:latin typeface="Calibri" pitchFamily="34" charset="0"/>
                          <a:cs typeface="Calibri" pitchFamily="34" charset="0"/>
                        </a:rPr>
                        <a:t>£267,000</a:t>
                      </a:r>
                      <a:endParaRPr lang="en-US" sz="1050" dirty="0">
                        <a:latin typeface="Calibri" pitchFamily="34" charset="0"/>
                        <a:ea typeface="Times New Roman"/>
                        <a:cs typeface="Calibri" pitchFamily="34" charset="0"/>
                      </a:endParaRPr>
                    </a:p>
                  </a:txBody>
                  <a:tcPr marL="68580" marR="68580" marT="0" marB="0"/>
                </a:tc>
                <a:extLst>
                  <a:ext uri="{0D108BD9-81ED-4DB2-BD59-A6C34878D82A}">
                    <a16:rowId xmlns:a16="http://schemas.microsoft.com/office/drawing/2014/main" val="10008"/>
                  </a:ext>
                </a:extLst>
              </a:tr>
            </a:tbl>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533400" y="304800"/>
            <a:ext cx="6858000" cy="1066800"/>
          </a:xfrm>
        </p:spPr>
        <p:txBody>
          <a:bodyPr/>
          <a:lstStyle/>
          <a:p>
            <a:pPr algn="ctr"/>
            <a:r>
              <a:rPr lang="en-US" dirty="0">
                <a:latin typeface="Calibri" pitchFamily="34" charset="0"/>
                <a:cs typeface="Calibri" pitchFamily="34" charset="0"/>
              </a:rPr>
              <a:t>Recruitment and Selection </a:t>
            </a:r>
            <a:br>
              <a:rPr lang="en-US" dirty="0">
                <a:latin typeface="Calibri" pitchFamily="34" charset="0"/>
                <a:cs typeface="Calibri" pitchFamily="34" charset="0"/>
              </a:rPr>
            </a:br>
            <a:r>
              <a:rPr lang="en-US" dirty="0">
                <a:latin typeface="Calibri" pitchFamily="34" charset="0"/>
                <a:cs typeface="Calibri" pitchFamily="34" charset="0"/>
              </a:rPr>
              <a:t>Process</a:t>
            </a:r>
          </a:p>
        </p:txBody>
      </p:sp>
      <p:sp>
        <p:nvSpPr>
          <p:cNvPr id="8" name="Content Placeholder 13"/>
          <p:cNvSpPr>
            <a:spLocks noGrp="1"/>
          </p:cNvSpPr>
          <p:nvPr>
            <p:ph idx="1"/>
          </p:nvPr>
        </p:nvSpPr>
        <p:spPr>
          <a:xfrm>
            <a:off x="152400" y="2057400"/>
            <a:ext cx="8305800" cy="3962400"/>
          </a:xfrm>
        </p:spPr>
        <p:txBody>
          <a:bodyPr/>
          <a:lstStyle/>
          <a:p>
            <a:pPr algn="just">
              <a:lnSpc>
                <a:spcPct val="150000"/>
              </a:lnSpc>
            </a:pPr>
            <a:endParaRPr lang="en-US" altLang="ko-KR" dirty="0"/>
          </a:p>
          <a:p>
            <a:endParaRPr lang="en-US" altLang="ko-KR" dirty="0"/>
          </a:p>
          <a:p>
            <a:endParaRPr lang="en-US" dirty="0"/>
          </a:p>
          <a:p>
            <a:endParaRPr lang="en-US" dirty="0"/>
          </a:p>
        </p:txBody>
      </p:sp>
      <p:graphicFrame>
        <p:nvGraphicFramePr>
          <p:cNvPr id="6" name="Diagram 5"/>
          <p:cNvGraphicFramePr/>
          <p:nvPr/>
        </p:nvGraphicFramePr>
        <p:xfrm>
          <a:off x="1371600" y="1676400"/>
          <a:ext cx="6400800" cy="3962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52600" y="152400"/>
            <a:ext cx="6152728" cy="1066800"/>
          </a:xfrm>
        </p:spPr>
        <p:txBody>
          <a:bodyPr/>
          <a:lstStyle/>
          <a:p>
            <a:r>
              <a:rPr lang="en-US" sz="3600" dirty="0"/>
              <a:t>Recruitment and Selection Process</a:t>
            </a:r>
          </a:p>
        </p:txBody>
      </p:sp>
      <p:sp>
        <p:nvSpPr>
          <p:cNvPr id="5" name="Content Placeholder 13"/>
          <p:cNvSpPr>
            <a:spLocks noGrp="1"/>
          </p:cNvSpPr>
          <p:nvPr>
            <p:ph idx="1"/>
          </p:nvPr>
        </p:nvSpPr>
        <p:spPr>
          <a:xfrm>
            <a:off x="1828800" y="1219200"/>
            <a:ext cx="5791200" cy="4876800"/>
          </a:xfrm>
        </p:spPr>
        <p:txBody>
          <a:bodyPr/>
          <a:lstStyle/>
          <a:p>
            <a:pPr algn="just">
              <a:lnSpc>
                <a:spcPct val="150000"/>
              </a:lnSpc>
            </a:pPr>
            <a:r>
              <a:rPr lang="en-US" altLang="ko-KR" sz="1600" dirty="0">
                <a:latin typeface="Calibri" pitchFamily="34" charset="0"/>
                <a:cs typeface="Calibri" pitchFamily="34" charset="0"/>
              </a:rPr>
              <a:t>To hire new employees for the shop, they have to first identify what qualities and skills they would want to look for among the applicants. Based on the analysis, they need to post the job advertisements for the required positions, as well as the required skills for the job. After getting enough applications from the applicants, the company will need to screen through the applications to find out the suitable candidates for their jobs. After the screening process, they need to call the chosen applicants for a written and verbal examinations to further identify how suitable they are for their jobs. Based on the results of the examinations, the HR department of Max Snacks Bar selects the right candidates who meet the job requirements and then they are called for receiving their appointment letter.</a:t>
            </a:r>
          </a:p>
        </p:txBody>
      </p:sp>
      <p:pic>
        <p:nvPicPr>
          <p:cNvPr id="30722" name="Picture 2"/>
          <p:cNvPicPr>
            <a:picLocks noChangeAspect="1" noChangeArrowheads="1"/>
          </p:cNvPicPr>
          <p:nvPr/>
        </p:nvPicPr>
        <p:blipFill>
          <a:blip r:embed="rId2" cstate="print"/>
          <a:srcRect/>
          <a:stretch>
            <a:fillRect/>
          </a:stretch>
        </p:blipFill>
        <p:spPr bwMode="auto">
          <a:xfrm>
            <a:off x="7543800" y="5638800"/>
            <a:ext cx="1476565" cy="838200"/>
          </a:xfrm>
          <a:prstGeom prst="rect">
            <a:avLst/>
          </a:prstGeom>
          <a:noFill/>
          <a:ln w="9525">
            <a:noFill/>
            <a:miter lim="800000"/>
            <a:headEnd/>
            <a:tailEnd/>
          </a:ln>
          <a:effec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81000" y="16778"/>
            <a:ext cx="8763000" cy="1069514"/>
          </a:xfrm>
        </p:spPr>
        <p:txBody>
          <a:bodyPr/>
          <a:lstStyle/>
          <a:p>
            <a:r>
              <a:rPr lang="en-US" altLang="ko-KR" dirty="0">
                <a:latin typeface="Calibri" pitchFamily="34" charset="0"/>
                <a:cs typeface="Calibri" pitchFamily="34" charset="0"/>
              </a:rPr>
              <a:t>        Training for Employees</a:t>
            </a:r>
            <a:endParaRPr lang="ko-KR" altLang="en-US" dirty="0">
              <a:latin typeface="Calibri" pitchFamily="34" charset="0"/>
              <a:cs typeface="Calibri" pitchFamily="34" charset="0"/>
            </a:endParaRPr>
          </a:p>
        </p:txBody>
      </p:sp>
      <p:sp>
        <p:nvSpPr>
          <p:cNvPr id="14" name="Content Placeholder 13"/>
          <p:cNvSpPr>
            <a:spLocks noGrp="1"/>
          </p:cNvSpPr>
          <p:nvPr>
            <p:ph idx="1"/>
          </p:nvPr>
        </p:nvSpPr>
        <p:spPr>
          <a:xfrm>
            <a:off x="4114800" y="1371600"/>
            <a:ext cx="4800600" cy="5181600"/>
          </a:xfrm>
        </p:spPr>
        <p:txBody>
          <a:bodyPr/>
          <a:lstStyle/>
          <a:p>
            <a:pPr algn="just">
              <a:lnSpc>
                <a:spcPct val="150000"/>
              </a:lnSpc>
            </a:pPr>
            <a:r>
              <a:rPr lang="en-US" altLang="ko-KR" sz="1600" dirty="0">
                <a:latin typeface="Calibri" pitchFamily="34" charset="0"/>
                <a:cs typeface="Calibri" pitchFamily="34" charset="0"/>
              </a:rPr>
              <a:t>Employees working in the Max Snacks Bar should also train their employees so they could get better at serving the customers. They have decided to train their employees on –</a:t>
            </a:r>
          </a:p>
          <a:p>
            <a:pPr algn="just">
              <a:lnSpc>
                <a:spcPct val="150000"/>
              </a:lnSpc>
              <a:buFont typeface="Wingdings" pitchFamily="2" charset="2"/>
              <a:buChar char="v"/>
            </a:pPr>
            <a:r>
              <a:rPr lang="en-US" altLang="ko-KR" sz="1600" dirty="0">
                <a:latin typeface="Calibri" pitchFamily="34" charset="0"/>
                <a:cs typeface="Calibri" pitchFamily="34" charset="0"/>
              </a:rPr>
              <a:t> Greeting the customers</a:t>
            </a:r>
          </a:p>
          <a:p>
            <a:pPr algn="just">
              <a:lnSpc>
                <a:spcPct val="150000"/>
              </a:lnSpc>
              <a:buFont typeface="Wingdings" pitchFamily="2" charset="2"/>
              <a:buChar char="v"/>
            </a:pPr>
            <a:r>
              <a:rPr lang="en-US" altLang="ko-KR" sz="1600" dirty="0">
                <a:latin typeface="Calibri" pitchFamily="34" charset="0"/>
                <a:cs typeface="Calibri" pitchFamily="34" charset="0"/>
              </a:rPr>
              <a:t> Showing them the menu</a:t>
            </a:r>
          </a:p>
          <a:p>
            <a:pPr algn="just">
              <a:lnSpc>
                <a:spcPct val="150000"/>
              </a:lnSpc>
              <a:buFont typeface="Wingdings" pitchFamily="2" charset="2"/>
              <a:buChar char="v"/>
            </a:pPr>
            <a:r>
              <a:rPr lang="en-US" altLang="ko-KR" sz="1600" dirty="0">
                <a:latin typeface="Calibri" pitchFamily="34" charset="0"/>
                <a:cs typeface="Calibri" pitchFamily="34" charset="0"/>
              </a:rPr>
              <a:t> Answering the information customers seek about the menu</a:t>
            </a:r>
          </a:p>
          <a:p>
            <a:pPr algn="just">
              <a:lnSpc>
                <a:spcPct val="150000"/>
              </a:lnSpc>
              <a:buFont typeface="Wingdings" pitchFamily="2" charset="2"/>
              <a:buChar char="v"/>
            </a:pPr>
            <a:r>
              <a:rPr lang="en-US" altLang="ko-KR" sz="1600" dirty="0">
                <a:latin typeface="Calibri" pitchFamily="34" charset="0"/>
                <a:cs typeface="Calibri" pitchFamily="34" charset="0"/>
              </a:rPr>
              <a:t> Fixing the immediate problems of the customers</a:t>
            </a:r>
          </a:p>
          <a:p>
            <a:pPr algn="just">
              <a:lnSpc>
                <a:spcPct val="150000"/>
              </a:lnSpc>
              <a:buFont typeface="Wingdings" pitchFamily="2" charset="2"/>
              <a:buChar char="v"/>
            </a:pPr>
            <a:r>
              <a:rPr lang="en-US" altLang="ko-KR" sz="1600" dirty="0">
                <a:latin typeface="Calibri" pitchFamily="34" charset="0"/>
                <a:cs typeface="Calibri" pitchFamily="34" charset="0"/>
              </a:rPr>
              <a:t> Handing them the bills properly and answering any queries of the customers regarding the bills.</a:t>
            </a:r>
          </a:p>
          <a:p>
            <a:pPr algn="just">
              <a:lnSpc>
                <a:spcPct val="150000"/>
              </a:lnSpc>
              <a:buFont typeface="Wingdings" pitchFamily="2" charset="2"/>
              <a:buChar char="v"/>
            </a:pPr>
            <a:r>
              <a:rPr lang="en-US" altLang="ko-KR" sz="1600" dirty="0">
                <a:latin typeface="Calibri" pitchFamily="34" charset="0"/>
                <a:cs typeface="Calibri" pitchFamily="34" charset="0"/>
              </a:rPr>
              <a:t> Treat the customers in ways that they would prefer to come to Max Snacks Bar again.</a:t>
            </a:r>
          </a:p>
        </p:txBody>
      </p:sp>
      <p:pic>
        <p:nvPicPr>
          <p:cNvPr id="31746" name="Picture 2" descr="Image result for training"/>
          <p:cNvPicPr>
            <a:picLocks noChangeAspect="1" noChangeArrowheads="1"/>
          </p:cNvPicPr>
          <p:nvPr/>
        </p:nvPicPr>
        <p:blipFill>
          <a:blip r:embed="rId2"/>
          <a:srcRect/>
          <a:stretch>
            <a:fillRect/>
          </a:stretch>
        </p:blipFill>
        <p:spPr bwMode="auto">
          <a:xfrm>
            <a:off x="304800" y="1905000"/>
            <a:ext cx="3413614" cy="3733800"/>
          </a:xfrm>
          <a:prstGeom prst="rect">
            <a:avLst/>
          </a:prstGeom>
          <a:noFill/>
        </p:spPr>
      </p:pic>
    </p:spTree>
    <p:extLst>
      <p:ext uri="{BB962C8B-B14F-4D97-AF65-F5344CB8AC3E}">
        <p14:creationId xmlns:p14="http://schemas.microsoft.com/office/powerpoint/2010/main" val="8917631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0" y="685800"/>
            <a:ext cx="7620000" cy="1066800"/>
          </a:xfrm>
        </p:spPr>
        <p:txBody>
          <a:bodyPr/>
          <a:lstStyle/>
          <a:p>
            <a:r>
              <a:rPr lang="en-US" sz="3600" dirty="0">
                <a:latin typeface="Calibri" pitchFamily="34" charset="0"/>
                <a:cs typeface="Calibri" pitchFamily="34" charset="0"/>
              </a:rPr>
              <a:t>The Management of the Company</a:t>
            </a:r>
          </a:p>
        </p:txBody>
      </p:sp>
      <p:sp>
        <p:nvSpPr>
          <p:cNvPr id="5" name="Content Placeholder 13"/>
          <p:cNvSpPr>
            <a:spLocks noGrp="1"/>
          </p:cNvSpPr>
          <p:nvPr>
            <p:ph idx="1"/>
          </p:nvPr>
        </p:nvSpPr>
        <p:spPr>
          <a:xfrm>
            <a:off x="1828800" y="1600200"/>
            <a:ext cx="6781800" cy="4038600"/>
          </a:xfrm>
        </p:spPr>
        <p:txBody>
          <a:bodyPr/>
          <a:lstStyle/>
          <a:p>
            <a:r>
              <a:rPr lang="en-US" altLang="ko-KR" sz="1600" dirty="0">
                <a:latin typeface="Arial" pitchFamily="34" charset="0"/>
                <a:cs typeface="Arial" pitchFamily="34" charset="0"/>
              </a:rPr>
              <a:t>The main purpose of the management of the Max Snacks Bar would be to </a:t>
            </a:r>
          </a:p>
          <a:p>
            <a:endParaRPr lang="en-US" altLang="ko-KR" sz="1600" dirty="0">
              <a:latin typeface="Arial" pitchFamily="34" charset="0"/>
              <a:cs typeface="Arial" pitchFamily="34" charset="0"/>
            </a:endParaRPr>
          </a:p>
          <a:p>
            <a:pPr>
              <a:buFont typeface="Wingdings" pitchFamily="2" charset="2"/>
              <a:buChar char="v"/>
            </a:pPr>
            <a:r>
              <a:rPr lang="en-US" altLang="ko-KR" sz="1600" dirty="0">
                <a:latin typeface="Arial" pitchFamily="34" charset="0"/>
                <a:cs typeface="Arial" pitchFamily="34" charset="0"/>
              </a:rPr>
              <a:t> Ensure the security of both the employees and the customers as well</a:t>
            </a:r>
          </a:p>
          <a:p>
            <a:pPr>
              <a:buFont typeface="Wingdings" pitchFamily="2" charset="2"/>
              <a:buChar char="v"/>
            </a:pPr>
            <a:endParaRPr lang="en-US" altLang="ko-KR" sz="1600" dirty="0">
              <a:latin typeface="Arial" pitchFamily="34" charset="0"/>
              <a:cs typeface="Arial" pitchFamily="34" charset="0"/>
            </a:endParaRPr>
          </a:p>
          <a:p>
            <a:pPr>
              <a:buFont typeface="Wingdings" pitchFamily="2" charset="2"/>
              <a:buChar char="v"/>
            </a:pPr>
            <a:r>
              <a:rPr lang="en-US" altLang="ko-KR" sz="1600" dirty="0">
                <a:latin typeface="Arial" pitchFamily="34" charset="0"/>
                <a:cs typeface="Arial" pitchFamily="34" charset="0"/>
              </a:rPr>
              <a:t> Check how the employees are performing their jobs</a:t>
            </a:r>
          </a:p>
          <a:p>
            <a:pPr>
              <a:buFont typeface="Wingdings" pitchFamily="2" charset="2"/>
              <a:buChar char="v"/>
            </a:pPr>
            <a:endParaRPr lang="en-US" altLang="ko-KR" sz="1600" dirty="0">
              <a:latin typeface="Arial" pitchFamily="34" charset="0"/>
              <a:cs typeface="Arial" pitchFamily="34" charset="0"/>
            </a:endParaRPr>
          </a:p>
          <a:p>
            <a:pPr>
              <a:buFont typeface="Wingdings" pitchFamily="2" charset="2"/>
              <a:buChar char="v"/>
            </a:pPr>
            <a:r>
              <a:rPr lang="en-US" sz="1600" dirty="0">
                <a:latin typeface="Arial" pitchFamily="34" charset="0"/>
                <a:cs typeface="Arial" pitchFamily="34" charset="0"/>
              </a:rPr>
              <a:t> Come up with innovative recipes and ideas</a:t>
            </a:r>
          </a:p>
          <a:p>
            <a:pPr>
              <a:buFont typeface="Wingdings" pitchFamily="2" charset="2"/>
              <a:buChar char="v"/>
            </a:pPr>
            <a:endParaRPr lang="en-US" sz="1600" dirty="0">
              <a:latin typeface="Arial" pitchFamily="34" charset="0"/>
              <a:cs typeface="Arial" pitchFamily="34" charset="0"/>
            </a:endParaRPr>
          </a:p>
          <a:p>
            <a:pPr>
              <a:buFont typeface="Wingdings" pitchFamily="2" charset="2"/>
              <a:buChar char="v"/>
            </a:pPr>
            <a:r>
              <a:rPr lang="en-US" sz="1600" dirty="0">
                <a:latin typeface="Arial" pitchFamily="34" charset="0"/>
                <a:cs typeface="Arial" pitchFamily="34" charset="0"/>
              </a:rPr>
              <a:t> Check for the faults within the equipments so they could conduct the maintenance.</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759286"/>
            <a:ext cx="6781800" cy="1069514"/>
          </a:xfrm>
        </p:spPr>
        <p:txBody>
          <a:bodyPr/>
          <a:lstStyle/>
          <a:p>
            <a:r>
              <a:rPr lang="en-US" altLang="ko-KR" sz="3200" dirty="0">
                <a:latin typeface="Calibri" pitchFamily="34" charset="0"/>
                <a:cs typeface="Calibri" pitchFamily="34" charset="0"/>
              </a:rPr>
              <a:t>Resource Allocation and Development of the Products</a:t>
            </a:r>
            <a:endParaRPr lang="ko-KR" altLang="en-US" sz="3200" dirty="0">
              <a:latin typeface="Calibri" pitchFamily="34" charset="0"/>
              <a:cs typeface="Calibri" pitchFamily="34" charset="0"/>
            </a:endParaRPr>
          </a:p>
        </p:txBody>
      </p:sp>
      <p:sp>
        <p:nvSpPr>
          <p:cNvPr id="14" name="Content Placeholder 13"/>
          <p:cNvSpPr>
            <a:spLocks noGrp="1"/>
          </p:cNvSpPr>
          <p:nvPr>
            <p:ph idx="1"/>
          </p:nvPr>
        </p:nvSpPr>
        <p:spPr>
          <a:xfrm>
            <a:off x="533400" y="1981200"/>
            <a:ext cx="5486400" cy="3276600"/>
          </a:xfrm>
        </p:spPr>
        <p:txBody>
          <a:bodyPr/>
          <a:lstStyle/>
          <a:p>
            <a:pPr algn="just">
              <a:lnSpc>
                <a:spcPct val="150000"/>
              </a:lnSpc>
              <a:spcBef>
                <a:spcPts val="0"/>
              </a:spcBef>
            </a:pPr>
            <a:r>
              <a:rPr lang="en-US" sz="1600" dirty="0">
                <a:latin typeface="Calibri" pitchFamily="34" charset="0"/>
                <a:cs typeface="Calibri" pitchFamily="34" charset="0"/>
              </a:rPr>
              <a:t>The development of the products and allocation of resources are done by two forms of management  within the company –</a:t>
            </a:r>
          </a:p>
          <a:p>
            <a:pPr algn="just">
              <a:lnSpc>
                <a:spcPct val="150000"/>
              </a:lnSpc>
              <a:spcBef>
                <a:spcPts val="0"/>
              </a:spcBef>
            </a:pPr>
            <a:endParaRPr lang="en-US" sz="1600" dirty="0">
              <a:latin typeface="Calibri" pitchFamily="34" charset="0"/>
              <a:cs typeface="Calibri" pitchFamily="34" charset="0"/>
            </a:endParaRPr>
          </a:p>
          <a:p>
            <a:pPr algn="just">
              <a:lnSpc>
                <a:spcPct val="150000"/>
              </a:lnSpc>
              <a:spcBef>
                <a:spcPts val="0"/>
              </a:spcBef>
            </a:pPr>
            <a:r>
              <a:rPr lang="en-US" sz="1600" dirty="0">
                <a:latin typeface="Calibri" pitchFamily="34" charset="0"/>
                <a:cs typeface="Calibri" pitchFamily="34" charset="0"/>
              </a:rPr>
              <a:t>General  management  handles what type of menu needs to be presented to their customers.</a:t>
            </a:r>
          </a:p>
          <a:p>
            <a:pPr algn="just">
              <a:lnSpc>
                <a:spcPct val="150000"/>
              </a:lnSpc>
              <a:spcBef>
                <a:spcPts val="0"/>
              </a:spcBef>
            </a:pPr>
            <a:endParaRPr lang="en-US" sz="1600" dirty="0">
              <a:latin typeface="Calibri" pitchFamily="34" charset="0"/>
              <a:cs typeface="Calibri" pitchFamily="34" charset="0"/>
            </a:endParaRPr>
          </a:p>
          <a:p>
            <a:pPr algn="just">
              <a:lnSpc>
                <a:spcPct val="150000"/>
              </a:lnSpc>
              <a:spcBef>
                <a:spcPts val="0"/>
              </a:spcBef>
            </a:pPr>
            <a:r>
              <a:rPr lang="en-US" sz="1600" dirty="0">
                <a:latin typeface="Calibri" pitchFamily="34" charset="0"/>
                <a:cs typeface="Calibri" pitchFamily="34" charset="0"/>
              </a:rPr>
              <a:t>Operational management  ensures  the resource allocation and the use of ingredients in different menus .</a:t>
            </a:r>
          </a:p>
        </p:txBody>
      </p:sp>
      <p:pic>
        <p:nvPicPr>
          <p:cNvPr id="32770" name="Picture 2"/>
          <p:cNvPicPr>
            <a:picLocks noChangeAspect="1" noChangeArrowheads="1"/>
          </p:cNvPicPr>
          <p:nvPr/>
        </p:nvPicPr>
        <p:blipFill>
          <a:blip r:embed="rId2"/>
          <a:srcRect/>
          <a:stretch>
            <a:fillRect/>
          </a:stretch>
        </p:blipFill>
        <p:spPr bwMode="auto">
          <a:xfrm>
            <a:off x="6400800" y="1447800"/>
            <a:ext cx="2221554" cy="2057400"/>
          </a:xfrm>
          <a:prstGeom prst="rect">
            <a:avLst/>
          </a:prstGeom>
          <a:noFill/>
          <a:ln w="9525">
            <a:noFill/>
            <a:miter lim="800000"/>
            <a:headEnd/>
            <a:tailEnd/>
          </a:ln>
          <a:effectLst/>
        </p:spPr>
      </p:pic>
      <p:pic>
        <p:nvPicPr>
          <p:cNvPr id="32772" name="Picture 4" descr="Image result for resources allocation"/>
          <p:cNvPicPr>
            <a:picLocks noChangeAspect="1" noChangeArrowheads="1"/>
          </p:cNvPicPr>
          <p:nvPr/>
        </p:nvPicPr>
        <p:blipFill>
          <a:blip r:embed="rId3"/>
          <a:srcRect/>
          <a:stretch>
            <a:fillRect/>
          </a:stretch>
        </p:blipFill>
        <p:spPr bwMode="auto">
          <a:xfrm>
            <a:off x="6019800" y="4419600"/>
            <a:ext cx="3124200" cy="2142309"/>
          </a:xfrm>
          <a:prstGeom prst="rect">
            <a:avLst/>
          </a:prstGeom>
          <a:noFill/>
        </p:spPr>
      </p:pic>
    </p:spTree>
    <p:extLst>
      <p:ext uri="{BB962C8B-B14F-4D97-AF65-F5344CB8AC3E}">
        <p14:creationId xmlns:p14="http://schemas.microsoft.com/office/powerpoint/2010/main" val="8917631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52600" y="304800"/>
            <a:ext cx="6076528" cy="1069514"/>
          </a:xfrm>
        </p:spPr>
        <p:txBody>
          <a:bodyPr/>
          <a:lstStyle/>
          <a:p>
            <a:r>
              <a:rPr lang="en-US" sz="3600" dirty="0"/>
              <a:t>The Administration of the Company </a:t>
            </a:r>
          </a:p>
        </p:txBody>
      </p:sp>
      <p:sp>
        <p:nvSpPr>
          <p:cNvPr id="5" name="Content Placeholder 13"/>
          <p:cNvSpPr>
            <a:spLocks noGrp="1"/>
          </p:cNvSpPr>
          <p:nvPr>
            <p:ph idx="1"/>
          </p:nvPr>
        </p:nvSpPr>
        <p:spPr>
          <a:xfrm>
            <a:off x="1676400" y="1447800"/>
            <a:ext cx="4495800" cy="4876800"/>
          </a:xfrm>
        </p:spPr>
        <p:txBody>
          <a:bodyPr/>
          <a:lstStyle/>
          <a:p>
            <a:pPr algn="just">
              <a:lnSpc>
                <a:spcPct val="150000"/>
              </a:lnSpc>
            </a:pPr>
            <a:r>
              <a:rPr lang="en-US" altLang="ko-KR" sz="1600" dirty="0">
                <a:latin typeface="Calibri" pitchFamily="34" charset="0"/>
                <a:cs typeface="Calibri" pitchFamily="34" charset="0"/>
              </a:rPr>
              <a:t>The administration of Max Snacks Bar ensures the administrative tasks of the company. The administration involves –</a:t>
            </a:r>
          </a:p>
          <a:p>
            <a:pPr algn="just">
              <a:lnSpc>
                <a:spcPct val="150000"/>
              </a:lnSpc>
              <a:buFont typeface="Wingdings" pitchFamily="2" charset="2"/>
              <a:buChar char="v"/>
            </a:pPr>
            <a:r>
              <a:rPr lang="en-US" altLang="ko-KR" sz="1600" dirty="0">
                <a:latin typeface="Calibri" pitchFamily="34" charset="0"/>
                <a:cs typeface="Calibri" pitchFamily="34" charset="0"/>
              </a:rPr>
              <a:t> Choosing which foods would be the best for the consumers, and making the chosen food products available in the menu</a:t>
            </a:r>
          </a:p>
          <a:p>
            <a:pPr algn="just">
              <a:lnSpc>
                <a:spcPct val="150000"/>
              </a:lnSpc>
              <a:buFont typeface="Wingdings" pitchFamily="2" charset="2"/>
              <a:buChar char="v"/>
            </a:pPr>
            <a:r>
              <a:rPr lang="en-US" altLang="ko-KR" sz="1600" dirty="0">
                <a:latin typeface="Calibri" pitchFamily="34" charset="0"/>
                <a:cs typeface="Calibri" pitchFamily="34" charset="0"/>
              </a:rPr>
              <a:t> Assigning the duties of the employees</a:t>
            </a:r>
          </a:p>
          <a:p>
            <a:pPr algn="just">
              <a:lnSpc>
                <a:spcPct val="150000"/>
              </a:lnSpc>
              <a:buFont typeface="Wingdings" pitchFamily="2" charset="2"/>
              <a:buChar char="v"/>
            </a:pPr>
            <a:r>
              <a:rPr lang="en-US" altLang="ko-KR" sz="1600" dirty="0">
                <a:latin typeface="Calibri" pitchFamily="34" charset="0"/>
                <a:cs typeface="Calibri" pitchFamily="34" charset="0"/>
              </a:rPr>
              <a:t> Providing the dress code of the employees</a:t>
            </a:r>
          </a:p>
          <a:p>
            <a:pPr algn="just">
              <a:lnSpc>
                <a:spcPct val="150000"/>
              </a:lnSpc>
              <a:buFont typeface="Wingdings" pitchFamily="2" charset="2"/>
              <a:buChar char="v"/>
            </a:pPr>
            <a:r>
              <a:rPr lang="en-US" altLang="ko-KR" sz="1600" dirty="0">
                <a:latin typeface="Calibri" pitchFamily="34" charset="0"/>
                <a:cs typeface="Calibri" pitchFamily="34" charset="0"/>
              </a:rPr>
              <a:t> Choosing the appropriate suppliers for getting the ingredients</a:t>
            </a:r>
          </a:p>
          <a:p>
            <a:pPr algn="just">
              <a:lnSpc>
                <a:spcPct val="150000"/>
              </a:lnSpc>
              <a:buFont typeface="Wingdings" pitchFamily="2" charset="2"/>
              <a:buChar char="v"/>
            </a:pPr>
            <a:r>
              <a:rPr lang="en-US" altLang="ko-KR" sz="1600" dirty="0">
                <a:latin typeface="Calibri" pitchFamily="34" charset="0"/>
                <a:cs typeface="Calibri" pitchFamily="34" charset="0"/>
              </a:rPr>
              <a:t> Ensuring the payroll of the employees within the specific time.</a:t>
            </a:r>
          </a:p>
        </p:txBody>
      </p:sp>
      <p:pic>
        <p:nvPicPr>
          <p:cNvPr id="34818" name="Picture 2"/>
          <p:cNvPicPr>
            <a:picLocks noChangeAspect="1" noChangeArrowheads="1"/>
          </p:cNvPicPr>
          <p:nvPr/>
        </p:nvPicPr>
        <p:blipFill>
          <a:blip r:embed="rId2"/>
          <a:srcRect/>
          <a:stretch>
            <a:fillRect/>
          </a:stretch>
        </p:blipFill>
        <p:spPr bwMode="auto">
          <a:xfrm>
            <a:off x="6705600" y="2819400"/>
            <a:ext cx="1857375" cy="1781175"/>
          </a:xfrm>
          <a:prstGeom prst="rect">
            <a:avLst/>
          </a:prstGeom>
          <a:noFill/>
          <a:ln w="9525">
            <a:noFill/>
            <a:miter lim="800000"/>
            <a:headEnd/>
            <a:tailEnd/>
          </a:ln>
          <a:effec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0"/>
            <a:ext cx="6781800" cy="1069514"/>
          </a:xfrm>
        </p:spPr>
        <p:txBody>
          <a:bodyPr/>
          <a:lstStyle/>
          <a:p>
            <a:r>
              <a:rPr lang="en-US" altLang="ko-KR" sz="3200" dirty="0">
                <a:latin typeface="Calibri" pitchFamily="34" charset="0"/>
                <a:cs typeface="Calibri" pitchFamily="34" charset="0"/>
              </a:rPr>
              <a:t>SWOT Analysis of the Company</a:t>
            </a:r>
            <a:endParaRPr lang="ko-KR" altLang="en-US" sz="3200" dirty="0">
              <a:latin typeface="Calibri" pitchFamily="34" charset="0"/>
              <a:cs typeface="Calibri" pitchFamily="34" charset="0"/>
            </a:endParaRPr>
          </a:p>
        </p:txBody>
      </p:sp>
      <p:pic>
        <p:nvPicPr>
          <p:cNvPr id="35844" name="Picture 4" descr="Image result for swot analysis"/>
          <p:cNvPicPr>
            <a:picLocks noChangeAspect="1" noChangeArrowheads="1"/>
          </p:cNvPicPr>
          <p:nvPr/>
        </p:nvPicPr>
        <p:blipFill>
          <a:blip r:embed="rId2"/>
          <a:srcRect/>
          <a:stretch>
            <a:fillRect/>
          </a:stretch>
        </p:blipFill>
        <p:spPr bwMode="auto">
          <a:xfrm>
            <a:off x="0" y="1063393"/>
            <a:ext cx="9144000" cy="5794607"/>
          </a:xfrm>
          <a:prstGeom prst="rect">
            <a:avLst/>
          </a:prstGeom>
          <a:noFill/>
        </p:spPr>
      </p:pic>
    </p:spTree>
    <p:extLst>
      <p:ext uri="{BB962C8B-B14F-4D97-AF65-F5344CB8AC3E}">
        <p14:creationId xmlns:p14="http://schemas.microsoft.com/office/powerpoint/2010/main" val="8917631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0" y="0"/>
            <a:ext cx="7620000" cy="1069514"/>
          </a:xfrm>
        </p:spPr>
        <p:txBody>
          <a:bodyPr/>
          <a:lstStyle/>
          <a:p>
            <a:r>
              <a:rPr lang="en-US" altLang="ko-KR" sz="3200" dirty="0">
                <a:solidFill>
                  <a:prstClr val="black">
                    <a:lumMod val="75000"/>
                    <a:lumOff val="25000"/>
                  </a:prstClr>
                </a:solidFill>
                <a:latin typeface="Calibri" pitchFamily="34" charset="0"/>
                <a:cs typeface="Calibri" pitchFamily="34" charset="0"/>
              </a:rPr>
              <a:t>   SWOT Analysis of the Company</a:t>
            </a:r>
            <a:endParaRPr lang="en-US" sz="3600" dirty="0">
              <a:latin typeface="Calibri" pitchFamily="34" charset="0"/>
              <a:cs typeface="Calibri" pitchFamily="34" charset="0"/>
            </a:endParaRPr>
          </a:p>
        </p:txBody>
      </p:sp>
      <p:sp>
        <p:nvSpPr>
          <p:cNvPr id="5" name="Content Placeholder 13"/>
          <p:cNvSpPr>
            <a:spLocks noGrp="1"/>
          </p:cNvSpPr>
          <p:nvPr>
            <p:ph idx="1"/>
          </p:nvPr>
        </p:nvSpPr>
        <p:spPr>
          <a:xfrm>
            <a:off x="1905000" y="1143000"/>
            <a:ext cx="6858000" cy="5105400"/>
          </a:xfrm>
        </p:spPr>
        <p:txBody>
          <a:bodyPr/>
          <a:lstStyle/>
          <a:p>
            <a:pPr algn="just">
              <a:lnSpc>
                <a:spcPct val="150000"/>
              </a:lnSpc>
            </a:pPr>
            <a:r>
              <a:rPr lang="en-US" altLang="ko-KR" sz="1600" b="1" dirty="0">
                <a:latin typeface="Calibri" pitchFamily="34" charset="0"/>
                <a:cs typeface="Calibri" pitchFamily="34" charset="0"/>
              </a:rPr>
              <a:t>Strength:</a:t>
            </a:r>
          </a:p>
          <a:p>
            <a:pPr algn="just">
              <a:lnSpc>
                <a:spcPct val="150000"/>
              </a:lnSpc>
              <a:buFont typeface="Wingdings" pitchFamily="2" charset="2"/>
              <a:buChar char="v"/>
            </a:pPr>
            <a:r>
              <a:rPr lang="en-US" altLang="ko-KR" sz="1600" dirty="0">
                <a:latin typeface="Calibri" pitchFamily="34" charset="0"/>
                <a:cs typeface="Calibri" pitchFamily="34" charset="0"/>
              </a:rPr>
              <a:t> Wide Variety of food menus for the customers</a:t>
            </a:r>
          </a:p>
          <a:p>
            <a:pPr algn="just">
              <a:lnSpc>
                <a:spcPct val="150000"/>
              </a:lnSpc>
              <a:buFont typeface="Wingdings" pitchFamily="2" charset="2"/>
              <a:buChar char="v"/>
            </a:pPr>
            <a:r>
              <a:rPr lang="en-US" altLang="ko-KR" sz="1600" dirty="0">
                <a:latin typeface="Calibri" pitchFamily="34" charset="0"/>
                <a:cs typeface="Calibri" pitchFamily="34" charset="0"/>
              </a:rPr>
              <a:t> Relaxing interior</a:t>
            </a:r>
          </a:p>
          <a:p>
            <a:pPr algn="just">
              <a:lnSpc>
                <a:spcPct val="150000"/>
              </a:lnSpc>
              <a:buFont typeface="Wingdings" pitchFamily="2" charset="2"/>
              <a:buChar char="v"/>
            </a:pPr>
            <a:r>
              <a:rPr lang="en-US" altLang="ko-KR" sz="1600" dirty="0">
                <a:latin typeface="Calibri" pitchFamily="34" charset="0"/>
                <a:cs typeface="Calibri" pitchFamily="34" charset="0"/>
              </a:rPr>
              <a:t> Reasonable pricing</a:t>
            </a:r>
          </a:p>
          <a:p>
            <a:pPr algn="just">
              <a:lnSpc>
                <a:spcPct val="150000"/>
              </a:lnSpc>
            </a:pPr>
            <a:r>
              <a:rPr lang="en-US" altLang="ko-KR" sz="1600" b="1" dirty="0">
                <a:latin typeface="Calibri" pitchFamily="34" charset="0"/>
                <a:cs typeface="Calibri" pitchFamily="34" charset="0"/>
              </a:rPr>
              <a:t>Weakness:</a:t>
            </a:r>
            <a:endParaRPr lang="en-US" altLang="ko-KR" sz="1600" dirty="0">
              <a:latin typeface="Calibri" pitchFamily="34" charset="0"/>
              <a:cs typeface="Calibri" pitchFamily="34" charset="0"/>
            </a:endParaRPr>
          </a:p>
          <a:p>
            <a:pPr algn="just">
              <a:lnSpc>
                <a:spcPct val="150000"/>
              </a:lnSpc>
              <a:buFont typeface="Wingdings" pitchFamily="2" charset="2"/>
              <a:buChar char="v"/>
            </a:pPr>
            <a:r>
              <a:rPr lang="en-US" altLang="ko-KR" sz="1600" dirty="0">
                <a:latin typeface="Calibri" pitchFamily="34" charset="0"/>
                <a:cs typeface="Calibri" pitchFamily="34" charset="0"/>
              </a:rPr>
              <a:t> Fairly new company in the market</a:t>
            </a:r>
          </a:p>
          <a:p>
            <a:pPr algn="just">
              <a:lnSpc>
                <a:spcPct val="150000"/>
              </a:lnSpc>
              <a:buFont typeface="Wingdings" pitchFamily="2" charset="2"/>
              <a:buChar char="v"/>
            </a:pPr>
            <a:r>
              <a:rPr lang="en-US" altLang="ko-KR" sz="1600" dirty="0">
                <a:latin typeface="Calibri" pitchFamily="34" charset="0"/>
                <a:cs typeface="Calibri" pitchFamily="34" charset="0"/>
              </a:rPr>
              <a:t> High investment</a:t>
            </a:r>
          </a:p>
          <a:p>
            <a:pPr algn="just">
              <a:lnSpc>
                <a:spcPct val="150000"/>
              </a:lnSpc>
            </a:pPr>
            <a:r>
              <a:rPr lang="en-US" altLang="ko-KR" sz="1600" b="1" dirty="0">
                <a:latin typeface="Calibri" pitchFamily="34" charset="0"/>
                <a:cs typeface="Calibri" pitchFamily="34" charset="0"/>
              </a:rPr>
              <a:t>Opportunities:</a:t>
            </a:r>
            <a:endParaRPr lang="en-US" altLang="ko-KR" sz="1600" dirty="0">
              <a:latin typeface="Calibri" pitchFamily="34" charset="0"/>
              <a:cs typeface="Calibri" pitchFamily="34" charset="0"/>
            </a:endParaRPr>
          </a:p>
          <a:p>
            <a:pPr algn="just">
              <a:lnSpc>
                <a:spcPct val="150000"/>
              </a:lnSpc>
              <a:buFont typeface="Wingdings" pitchFamily="2" charset="2"/>
              <a:buChar char="v"/>
            </a:pPr>
            <a:r>
              <a:rPr lang="en-US" altLang="ko-KR" sz="1600" dirty="0">
                <a:latin typeface="Calibri" pitchFamily="34" charset="0"/>
                <a:cs typeface="Calibri" pitchFamily="34" charset="0"/>
              </a:rPr>
              <a:t> Demand for fast foods</a:t>
            </a:r>
          </a:p>
          <a:p>
            <a:pPr algn="just">
              <a:lnSpc>
                <a:spcPct val="150000"/>
              </a:lnSpc>
              <a:buFont typeface="Wingdings" pitchFamily="2" charset="2"/>
              <a:buChar char="v"/>
            </a:pPr>
            <a:r>
              <a:rPr lang="en-US" altLang="ko-KR" sz="1600" dirty="0">
                <a:latin typeface="Calibri" pitchFamily="34" charset="0"/>
                <a:cs typeface="Calibri" pitchFamily="34" charset="0"/>
              </a:rPr>
              <a:t> Available suppliers for varieties of ingredients</a:t>
            </a:r>
          </a:p>
          <a:p>
            <a:pPr algn="just">
              <a:lnSpc>
                <a:spcPct val="150000"/>
              </a:lnSpc>
            </a:pPr>
            <a:r>
              <a:rPr lang="en-US" altLang="ko-KR" sz="1600" b="1" dirty="0">
                <a:latin typeface="Calibri" pitchFamily="34" charset="0"/>
                <a:cs typeface="Calibri" pitchFamily="34" charset="0"/>
              </a:rPr>
              <a:t>Threats:</a:t>
            </a:r>
            <a:endParaRPr lang="en-US" altLang="ko-KR" sz="1600" dirty="0">
              <a:latin typeface="Calibri" pitchFamily="34" charset="0"/>
              <a:cs typeface="Calibri" pitchFamily="34" charset="0"/>
            </a:endParaRPr>
          </a:p>
          <a:p>
            <a:pPr algn="just">
              <a:lnSpc>
                <a:spcPct val="150000"/>
              </a:lnSpc>
              <a:buFont typeface="Wingdings" pitchFamily="2" charset="2"/>
              <a:buChar char="v"/>
            </a:pPr>
            <a:r>
              <a:rPr lang="en-US" altLang="ko-KR" sz="1600" dirty="0">
                <a:latin typeface="Calibri" pitchFamily="34" charset="0"/>
                <a:cs typeface="Calibri" pitchFamily="34" charset="0"/>
              </a:rPr>
              <a:t> Strong competitors</a:t>
            </a:r>
          </a:p>
          <a:p>
            <a:pPr algn="just">
              <a:lnSpc>
                <a:spcPct val="150000"/>
              </a:lnSpc>
              <a:buFont typeface="Wingdings" pitchFamily="2" charset="2"/>
              <a:buChar char="v"/>
            </a:pPr>
            <a:r>
              <a:rPr lang="en-US" altLang="ko-KR" sz="1600" dirty="0">
                <a:latin typeface="Calibri" pitchFamily="34" charset="0"/>
                <a:cs typeface="Calibri" pitchFamily="34" charset="0"/>
              </a:rPr>
              <a:t> Possibilities of new entrants</a:t>
            </a:r>
          </a:p>
          <a:p>
            <a:pPr algn="just">
              <a:lnSpc>
                <a:spcPct val="150000"/>
              </a:lnSpc>
              <a:buFont typeface="Wingdings" pitchFamily="2" charset="2"/>
              <a:buChar char="v"/>
            </a:pPr>
            <a:r>
              <a:rPr lang="en-US" altLang="ko-KR" sz="1600" dirty="0">
                <a:latin typeface="Calibri" pitchFamily="34" charset="0"/>
                <a:cs typeface="Calibri" pitchFamily="34" charset="0"/>
              </a:rPr>
              <a:t> Higher risks</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US" altLang="ko-KR" dirty="0">
                <a:latin typeface="Calibri" pitchFamily="34" charset="0"/>
                <a:cs typeface="Calibri" pitchFamily="34" charset="0"/>
              </a:rPr>
              <a:t>    </a:t>
            </a:r>
            <a:r>
              <a:rPr lang="en-US" altLang="ko-KR" sz="3200" dirty="0">
                <a:latin typeface="Calibri" pitchFamily="34" charset="0"/>
                <a:cs typeface="Calibri" pitchFamily="34" charset="0"/>
              </a:rPr>
              <a:t>PESTEL Analysis</a:t>
            </a:r>
            <a:endParaRPr lang="ko-KR" altLang="en-US" sz="3200" dirty="0">
              <a:latin typeface="Calibri" pitchFamily="34" charset="0"/>
              <a:cs typeface="Calibri" pitchFamily="34" charset="0"/>
            </a:endParaRPr>
          </a:p>
        </p:txBody>
      </p:sp>
      <p:sp>
        <p:nvSpPr>
          <p:cNvPr id="14" name="Content Placeholder 13"/>
          <p:cNvSpPr>
            <a:spLocks noGrp="1"/>
          </p:cNvSpPr>
          <p:nvPr>
            <p:ph idx="1"/>
          </p:nvPr>
        </p:nvSpPr>
        <p:spPr>
          <a:xfrm>
            <a:off x="152400" y="1143000"/>
            <a:ext cx="6705600" cy="5105400"/>
          </a:xfrm>
        </p:spPr>
        <p:txBody>
          <a:bodyPr/>
          <a:lstStyle/>
          <a:p>
            <a:pPr algn="just">
              <a:lnSpc>
                <a:spcPct val="150000"/>
              </a:lnSpc>
            </a:pPr>
            <a:r>
              <a:rPr lang="en-US" altLang="ko-KR" sz="1400" b="1" dirty="0">
                <a:latin typeface="Calibri" pitchFamily="34" charset="0"/>
                <a:cs typeface="Calibri" pitchFamily="34" charset="0"/>
              </a:rPr>
              <a:t>Political:</a:t>
            </a:r>
            <a:endParaRPr lang="en-US" altLang="ko-KR" sz="1400" dirty="0">
              <a:latin typeface="Calibri" pitchFamily="34" charset="0"/>
              <a:cs typeface="Calibri" pitchFamily="34" charset="0"/>
            </a:endParaRPr>
          </a:p>
          <a:p>
            <a:pPr algn="just">
              <a:lnSpc>
                <a:spcPct val="150000"/>
              </a:lnSpc>
            </a:pPr>
            <a:r>
              <a:rPr lang="en-US" altLang="ko-KR" sz="1400" dirty="0">
                <a:latin typeface="Calibri" pitchFamily="34" charset="0"/>
                <a:cs typeface="Calibri" pitchFamily="34" charset="0"/>
              </a:rPr>
              <a:t>Stable political situation and no political unrest in the UK, so there are less chances of interruption happening during the business operation of Max Snacks Bar.</a:t>
            </a:r>
          </a:p>
          <a:p>
            <a:pPr algn="just">
              <a:lnSpc>
                <a:spcPct val="150000"/>
              </a:lnSpc>
            </a:pPr>
            <a:r>
              <a:rPr lang="en-US" altLang="ko-KR" sz="1400" b="1" dirty="0">
                <a:latin typeface="Calibri" pitchFamily="34" charset="0"/>
                <a:cs typeface="Calibri" pitchFamily="34" charset="0"/>
              </a:rPr>
              <a:t>Economical:</a:t>
            </a:r>
            <a:endParaRPr lang="en-US" altLang="ko-KR" sz="1400" dirty="0">
              <a:latin typeface="Calibri" pitchFamily="34" charset="0"/>
              <a:cs typeface="Calibri" pitchFamily="34" charset="0"/>
            </a:endParaRPr>
          </a:p>
          <a:p>
            <a:pPr algn="just">
              <a:lnSpc>
                <a:spcPct val="150000"/>
              </a:lnSpc>
            </a:pPr>
            <a:r>
              <a:rPr lang="en-US" altLang="ko-KR" sz="1400" dirty="0">
                <a:latin typeface="Calibri" pitchFamily="34" charset="0"/>
                <a:cs typeface="Calibri" pitchFamily="34" charset="0"/>
              </a:rPr>
              <a:t>Poor financial situation in the UK because of the BREXIT, so the buying power of customers is lower.</a:t>
            </a:r>
          </a:p>
          <a:p>
            <a:pPr algn="just">
              <a:lnSpc>
                <a:spcPct val="150000"/>
              </a:lnSpc>
            </a:pPr>
            <a:r>
              <a:rPr lang="en-US" altLang="ko-KR" sz="1400" b="1" dirty="0">
                <a:latin typeface="Calibri" pitchFamily="34" charset="0"/>
                <a:cs typeface="Calibri" pitchFamily="34" charset="0"/>
              </a:rPr>
              <a:t>Social:</a:t>
            </a:r>
            <a:endParaRPr lang="en-US" altLang="ko-KR" sz="1400" dirty="0">
              <a:latin typeface="Calibri" pitchFamily="34" charset="0"/>
              <a:cs typeface="Calibri" pitchFamily="34" charset="0"/>
            </a:endParaRPr>
          </a:p>
          <a:p>
            <a:pPr algn="just">
              <a:lnSpc>
                <a:spcPct val="150000"/>
              </a:lnSpc>
            </a:pPr>
            <a:r>
              <a:rPr lang="en-US" altLang="ko-KR" sz="1400" dirty="0">
                <a:latin typeface="Calibri" pitchFamily="34" charset="0"/>
                <a:cs typeface="Calibri" pitchFamily="34" charset="0"/>
              </a:rPr>
              <a:t>Higher preferences for fast foods.</a:t>
            </a:r>
          </a:p>
          <a:p>
            <a:pPr algn="just">
              <a:lnSpc>
                <a:spcPct val="150000"/>
              </a:lnSpc>
            </a:pPr>
            <a:r>
              <a:rPr lang="en-US" altLang="ko-KR" sz="1400" b="1" dirty="0">
                <a:latin typeface="Calibri" pitchFamily="34" charset="0"/>
                <a:cs typeface="Calibri" pitchFamily="34" charset="0"/>
              </a:rPr>
              <a:t>Technology:</a:t>
            </a:r>
            <a:endParaRPr lang="en-US" altLang="ko-KR" sz="1400" dirty="0">
              <a:latin typeface="Calibri" pitchFamily="34" charset="0"/>
              <a:cs typeface="Calibri" pitchFamily="34" charset="0"/>
            </a:endParaRPr>
          </a:p>
          <a:p>
            <a:pPr algn="just">
              <a:lnSpc>
                <a:spcPct val="150000"/>
              </a:lnSpc>
            </a:pPr>
            <a:r>
              <a:rPr lang="en-US" altLang="ko-KR" sz="1400" dirty="0">
                <a:latin typeface="Calibri" pitchFamily="34" charset="0"/>
                <a:cs typeface="Calibri" pitchFamily="34" charset="0"/>
              </a:rPr>
              <a:t>Availability of advanced technologies for production and opportunities for digital marketing operations.</a:t>
            </a:r>
          </a:p>
          <a:p>
            <a:pPr algn="just">
              <a:lnSpc>
                <a:spcPct val="150000"/>
              </a:lnSpc>
            </a:pPr>
            <a:r>
              <a:rPr lang="en-US" altLang="ko-KR" sz="1400" b="1" dirty="0">
                <a:latin typeface="Calibri" pitchFamily="34" charset="0"/>
                <a:cs typeface="Calibri" pitchFamily="34" charset="0"/>
              </a:rPr>
              <a:t>Environmental:</a:t>
            </a:r>
            <a:endParaRPr lang="en-US" altLang="ko-KR" sz="1400" dirty="0">
              <a:latin typeface="Calibri" pitchFamily="34" charset="0"/>
              <a:cs typeface="Calibri" pitchFamily="34" charset="0"/>
            </a:endParaRPr>
          </a:p>
          <a:p>
            <a:pPr algn="just">
              <a:lnSpc>
                <a:spcPct val="150000"/>
              </a:lnSpc>
            </a:pPr>
            <a:r>
              <a:rPr lang="en-US" altLang="ko-KR" sz="1400" dirty="0">
                <a:latin typeface="Calibri" pitchFamily="34" charset="0"/>
                <a:cs typeface="Calibri" pitchFamily="34" charset="0"/>
              </a:rPr>
              <a:t>People in the UK are highly concerned about keeping the environment clean.</a:t>
            </a:r>
          </a:p>
          <a:p>
            <a:pPr algn="just">
              <a:lnSpc>
                <a:spcPct val="150000"/>
              </a:lnSpc>
            </a:pPr>
            <a:r>
              <a:rPr lang="en-US" altLang="ko-KR" sz="1400" b="1" dirty="0">
                <a:latin typeface="Calibri" pitchFamily="34" charset="0"/>
                <a:cs typeface="Calibri" pitchFamily="34" charset="0"/>
              </a:rPr>
              <a:t>Legal:</a:t>
            </a:r>
            <a:endParaRPr lang="en-US" altLang="ko-KR" sz="1400" dirty="0">
              <a:latin typeface="Calibri" pitchFamily="34" charset="0"/>
              <a:cs typeface="Calibri" pitchFamily="34" charset="0"/>
            </a:endParaRPr>
          </a:p>
          <a:p>
            <a:pPr algn="just">
              <a:lnSpc>
                <a:spcPct val="150000"/>
              </a:lnSpc>
            </a:pPr>
            <a:r>
              <a:rPr lang="en-US" altLang="ko-KR" sz="1400" dirty="0">
                <a:latin typeface="Calibri" pitchFamily="34" charset="0"/>
                <a:cs typeface="Calibri" pitchFamily="34" charset="0"/>
              </a:rPr>
              <a:t>The legal policies, regulations, legislation by the government of the UK are very strict in terms of business and every business has to pay taxes properly to the government in times.</a:t>
            </a:r>
          </a:p>
        </p:txBody>
      </p:sp>
      <p:pic>
        <p:nvPicPr>
          <p:cNvPr id="37890" name="Picture 2" descr="Image result for pestel analysis"/>
          <p:cNvPicPr>
            <a:picLocks noChangeAspect="1" noChangeArrowheads="1"/>
          </p:cNvPicPr>
          <p:nvPr/>
        </p:nvPicPr>
        <p:blipFill>
          <a:blip r:embed="rId2"/>
          <a:srcRect/>
          <a:stretch>
            <a:fillRect/>
          </a:stretch>
        </p:blipFill>
        <p:spPr bwMode="auto">
          <a:xfrm>
            <a:off x="6934200" y="1219200"/>
            <a:ext cx="2078073" cy="4876800"/>
          </a:xfrm>
          <a:prstGeom prst="rect">
            <a:avLst/>
          </a:prstGeom>
          <a:noFill/>
        </p:spPr>
      </p:pic>
    </p:spTree>
    <p:extLst>
      <p:ext uri="{BB962C8B-B14F-4D97-AF65-F5344CB8AC3E}">
        <p14:creationId xmlns:p14="http://schemas.microsoft.com/office/powerpoint/2010/main" val="89176317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0" y="0"/>
            <a:ext cx="5867400" cy="1069514"/>
          </a:xfrm>
        </p:spPr>
        <p:txBody>
          <a:bodyPr/>
          <a:lstStyle/>
          <a:p>
            <a:pPr algn="ctr"/>
            <a:r>
              <a:rPr lang="en-US" altLang="ko-KR" sz="3200" dirty="0">
                <a:solidFill>
                  <a:prstClr val="black">
                    <a:lumMod val="75000"/>
                    <a:lumOff val="25000"/>
                  </a:prstClr>
                </a:solidFill>
                <a:latin typeface="Calibri" pitchFamily="34" charset="0"/>
                <a:cs typeface="Calibri" pitchFamily="34" charset="0"/>
              </a:rPr>
              <a:t>   Conclusion</a:t>
            </a:r>
            <a:endParaRPr lang="en-US" sz="3600" dirty="0">
              <a:latin typeface="Calibri" pitchFamily="34" charset="0"/>
              <a:cs typeface="Calibri" pitchFamily="34" charset="0"/>
            </a:endParaRPr>
          </a:p>
        </p:txBody>
      </p:sp>
      <p:sp>
        <p:nvSpPr>
          <p:cNvPr id="5" name="Content Placeholder 13"/>
          <p:cNvSpPr>
            <a:spLocks noGrp="1"/>
          </p:cNvSpPr>
          <p:nvPr>
            <p:ph idx="1"/>
          </p:nvPr>
        </p:nvSpPr>
        <p:spPr>
          <a:xfrm>
            <a:off x="1905000" y="1143000"/>
            <a:ext cx="5562600" cy="2667000"/>
          </a:xfrm>
        </p:spPr>
        <p:txBody>
          <a:bodyPr/>
          <a:lstStyle/>
          <a:p>
            <a:pPr algn="just">
              <a:lnSpc>
                <a:spcPct val="150000"/>
              </a:lnSpc>
            </a:pPr>
            <a:r>
              <a:rPr lang="en-US" altLang="ko-KR" sz="1600" dirty="0">
                <a:latin typeface="Calibri" pitchFamily="34" charset="0"/>
                <a:cs typeface="Calibri" pitchFamily="34" charset="0"/>
              </a:rPr>
              <a:t>The thorough analysis in this presentation shows that despite possible risks and issues, Max Snacks Bar has the opportunity and potential to become a very successful food chain in the business market. They variety of food menu and their plans for training their employees to provide the services would be able to ensure that the company would gain enough reputation from the customers which in turn would also ensure profitability for them.</a:t>
            </a:r>
            <a:endParaRPr lang="en-US" sz="1600" dirty="0">
              <a:latin typeface="Calibri" pitchFamily="34" charset="0"/>
              <a:cs typeface="Calibri" pitchFamily="34" charset="0"/>
            </a:endParaRPr>
          </a:p>
          <a:p>
            <a:endParaRPr lang="en-US" sz="1600" dirty="0">
              <a:latin typeface="Calibri" pitchFamily="34" charset="0"/>
              <a:cs typeface="Calibri" pitchFamily="34" charset="0"/>
            </a:endParaRPr>
          </a:p>
        </p:txBody>
      </p:sp>
      <p:pic>
        <p:nvPicPr>
          <p:cNvPr id="38914" name="Picture 2" descr="Image result for fast foods"/>
          <p:cNvPicPr>
            <a:picLocks noChangeAspect="1" noChangeArrowheads="1"/>
          </p:cNvPicPr>
          <p:nvPr/>
        </p:nvPicPr>
        <p:blipFill>
          <a:blip r:embed="rId2" cstate="print"/>
          <a:srcRect/>
          <a:stretch>
            <a:fillRect/>
          </a:stretch>
        </p:blipFill>
        <p:spPr bwMode="auto">
          <a:xfrm>
            <a:off x="5867400" y="3962400"/>
            <a:ext cx="2963333" cy="2667000"/>
          </a:xfrm>
          <a:prstGeom prst="rect">
            <a:avLst/>
          </a:prstGeom>
          <a:noFill/>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0" y="378286"/>
            <a:ext cx="9144000" cy="1069514"/>
          </a:xfrm>
        </p:spPr>
        <p:txBody>
          <a:bodyPr/>
          <a:lstStyle/>
          <a:p>
            <a:r>
              <a:rPr lang="en-US" altLang="ko-KR" sz="3600" dirty="0">
                <a:latin typeface="Calibri" pitchFamily="34" charset="0"/>
                <a:cs typeface="Calibri" pitchFamily="34" charset="0"/>
              </a:rPr>
              <a:t>    References</a:t>
            </a:r>
            <a:endParaRPr lang="ko-KR" altLang="en-US" sz="3600" dirty="0">
              <a:latin typeface="Calibri" pitchFamily="34" charset="0"/>
              <a:cs typeface="Calibri" pitchFamily="34" charset="0"/>
            </a:endParaRPr>
          </a:p>
        </p:txBody>
      </p:sp>
      <p:sp>
        <p:nvSpPr>
          <p:cNvPr id="14" name="Content Placeholder 13"/>
          <p:cNvSpPr>
            <a:spLocks noGrp="1"/>
          </p:cNvSpPr>
          <p:nvPr>
            <p:ph idx="1"/>
          </p:nvPr>
        </p:nvSpPr>
        <p:spPr>
          <a:xfrm>
            <a:off x="381000" y="1371600"/>
            <a:ext cx="8077200" cy="5181600"/>
          </a:xfrm>
        </p:spPr>
        <p:txBody>
          <a:bodyPr/>
          <a:lstStyle/>
          <a:p>
            <a:pPr marL="266700" indent="-266700">
              <a:buFont typeface="Wingdings" pitchFamily="2" charset="2"/>
              <a:buChar char="q"/>
            </a:pPr>
            <a:r>
              <a:rPr lang="en-US" altLang="ko-KR" sz="1400" dirty="0" err="1">
                <a:latin typeface="Calibri" pitchFamily="34" charset="0"/>
                <a:cs typeface="Calibri" pitchFamily="34" charset="0"/>
              </a:rPr>
              <a:t>Mok</a:t>
            </a:r>
            <a:r>
              <a:rPr lang="en-US" altLang="ko-KR" sz="1400" dirty="0">
                <a:latin typeface="Calibri" pitchFamily="34" charset="0"/>
                <a:cs typeface="Calibri" pitchFamily="34" charset="0"/>
              </a:rPr>
              <a:t>, C., Sparks, B. and </a:t>
            </a:r>
            <a:r>
              <a:rPr lang="en-US" altLang="ko-KR" sz="1400" dirty="0" err="1">
                <a:latin typeface="Calibri" pitchFamily="34" charset="0"/>
                <a:cs typeface="Calibri" pitchFamily="34" charset="0"/>
              </a:rPr>
              <a:t>Kadampully</a:t>
            </a:r>
            <a:r>
              <a:rPr lang="en-US" altLang="ko-KR" sz="1400" dirty="0">
                <a:latin typeface="Calibri" pitchFamily="34" charset="0"/>
                <a:cs typeface="Calibri" pitchFamily="34" charset="0"/>
              </a:rPr>
              <a:t>, J., 2013. Service  quality management  in hospitality, tourism, and leisure. </a:t>
            </a:r>
            <a:r>
              <a:rPr lang="en-US" altLang="ko-KR" sz="1400" dirty="0" err="1">
                <a:latin typeface="Calibri" pitchFamily="34" charset="0"/>
                <a:cs typeface="Calibri" pitchFamily="34" charset="0"/>
              </a:rPr>
              <a:t>Routledge</a:t>
            </a:r>
            <a:r>
              <a:rPr lang="en-US" altLang="ko-KR" sz="1400" dirty="0">
                <a:latin typeface="Calibri" pitchFamily="34" charset="0"/>
                <a:cs typeface="Calibri" pitchFamily="34" charset="0"/>
              </a:rPr>
              <a:t>.</a:t>
            </a:r>
          </a:p>
          <a:p>
            <a:pPr marL="266700" indent="-266700">
              <a:buFont typeface="Wingdings" pitchFamily="2" charset="2"/>
              <a:buChar char="q"/>
            </a:pPr>
            <a:endParaRPr lang="en-US" sz="1400" dirty="0">
              <a:latin typeface="Calibri" pitchFamily="34" charset="0"/>
              <a:cs typeface="Calibri" pitchFamily="34" charset="0"/>
            </a:endParaRPr>
          </a:p>
          <a:p>
            <a:pPr marL="266700" indent="-266700">
              <a:buFont typeface="Wingdings" pitchFamily="2" charset="2"/>
              <a:buChar char="q"/>
            </a:pPr>
            <a:r>
              <a:rPr lang="en-US" sz="1400" dirty="0" err="1">
                <a:latin typeface="Calibri" pitchFamily="34" charset="0"/>
                <a:cs typeface="Calibri" pitchFamily="34" charset="0"/>
              </a:rPr>
              <a:t>Weidenfeld</a:t>
            </a:r>
            <a:r>
              <a:rPr lang="en-US" sz="1400" dirty="0">
                <a:latin typeface="Calibri" pitchFamily="34" charset="0"/>
                <a:cs typeface="Calibri" pitchFamily="34" charset="0"/>
              </a:rPr>
              <a:t>, A., 2013. Tourism and cross border regional innovation systems. Annals of Tourism Research, 42, pp.191-213.</a:t>
            </a:r>
            <a:br>
              <a:rPr lang="en-US" sz="1400" dirty="0">
                <a:latin typeface="Calibri" pitchFamily="34" charset="0"/>
                <a:cs typeface="Calibri" pitchFamily="34" charset="0"/>
              </a:rPr>
            </a:br>
            <a:endParaRPr lang="en-US" sz="1400" dirty="0">
              <a:latin typeface="Calibri" pitchFamily="34" charset="0"/>
              <a:cs typeface="Calibri" pitchFamily="34" charset="0"/>
            </a:endParaRPr>
          </a:p>
          <a:p>
            <a:pPr marL="266700" indent="-266700">
              <a:buFont typeface="Wingdings" pitchFamily="2" charset="2"/>
              <a:buChar char="q"/>
            </a:pPr>
            <a:r>
              <a:rPr lang="en-US" sz="1400" dirty="0" err="1">
                <a:latin typeface="Calibri" pitchFamily="34" charset="0"/>
                <a:cs typeface="Calibri" pitchFamily="34" charset="0"/>
              </a:rPr>
              <a:t>Altinay</a:t>
            </a:r>
            <a:r>
              <a:rPr lang="en-US" sz="1400" dirty="0">
                <a:latin typeface="Calibri" pitchFamily="34" charset="0"/>
                <a:cs typeface="Calibri" pitchFamily="34" charset="0"/>
              </a:rPr>
              <a:t>, L., </a:t>
            </a:r>
            <a:r>
              <a:rPr lang="en-US" sz="1400" dirty="0" err="1">
                <a:latin typeface="Calibri" pitchFamily="34" charset="0"/>
                <a:cs typeface="Calibri" pitchFamily="34" charset="0"/>
              </a:rPr>
              <a:t>Paraskevas</a:t>
            </a:r>
            <a:r>
              <a:rPr lang="en-US" sz="1400" dirty="0">
                <a:latin typeface="Calibri" pitchFamily="34" charset="0"/>
                <a:cs typeface="Calibri" pitchFamily="34" charset="0"/>
              </a:rPr>
              <a:t>, A. and Jang, S.S., 2015. Planning research in hospitality and tourism. </a:t>
            </a:r>
            <a:r>
              <a:rPr lang="en-US" sz="1400" dirty="0" err="1">
                <a:latin typeface="Calibri" pitchFamily="34" charset="0"/>
                <a:cs typeface="Calibri" pitchFamily="34" charset="0"/>
              </a:rPr>
              <a:t>Routledge</a:t>
            </a:r>
            <a:r>
              <a:rPr lang="en-US" sz="1400" dirty="0">
                <a:latin typeface="Calibri" pitchFamily="34" charset="0"/>
                <a:cs typeface="Calibri" pitchFamily="34" charset="0"/>
              </a:rPr>
              <a:t>.</a:t>
            </a:r>
            <a:br>
              <a:rPr lang="en-US" sz="1400" dirty="0">
                <a:latin typeface="Calibri" pitchFamily="34" charset="0"/>
                <a:cs typeface="Calibri" pitchFamily="34" charset="0"/>
              </a:rPr>
            </a:br>
            <a:endParaRPr lang="en-US" sz="1400" dirty="0">
              <a:latin typeface="Calibri" pitchFamily="34" charset="0"/>
              <a:cs typeface="Calibri" pitchFamily="34" charset="0"/>
            </a:endParaRPr>
          </a:p>
          <a:p>
            <a:pPr marL="266700" indent="-266700">
              <a:buFont typeface="Wingdings" pitchFamily="2" charset="2"/>
              <a:buChar char="q"/>
            </a:pPr>
            <a:r>
              <a:rPr lang="en-US" sz="1400" dirty="0">
                <a:latin typeface="Calibri" pitchFamily="34" charset="0"/>
                <a:cs typeface="Calibri" pitchFamily="34" charset="0"/>
              </a:rPr>
              <a:t>Buckley, R., 2012. Sustainable tourism: Research and reality. Annals of Tourism Research, 39(2), pp.528-546.</a:t>
            </a:r>
          </a:p>
          <a:p>
            <a:pPr marL="266700" indent="-266700">
              <a:buFont typeface="Wingdings" pitchFamily="2" charset="2"/>
              <a:buChar char="q"/>
            </a:pPr>
            <a:endParaRPr lang="en-US" sz="1400" dirty="0">
              <a:latin typeface="Calibri" pitchFamily="34" charset="0"/>
              <a:cs typeface="Calibri" pitchFamily="34" charset="0"/>
            </a:endParaRPr>
          </a:p>
          <a:p>
            <a:pPr marL="266700" indent="-266700">
              <a:buFont typeface="Wingdings" pitchFamily="2" charset="2"/>
              <a:buChar char="q"/>
            </a:pPr>
            <a:r>
              <a:rPr lang="en-US" sz="1400" dirty="0">
                <a:latin typeface="Calibri" pitchFamily="34" charset="0"/>
                <a:cs typeface="Calibri" pitchFamily="34" charset="0"/>
              </a:rPr>
              <a:t>Thomas, R. and Wood, E., 2014. Innovation in tourism: Re-</a:t>
            </a:r>
            <a:r>
              <a:rPr lang="en-US" sz="1400" dirty="0" err="1">
                <a:latin typeface="Calibri" pitchFamily="34" charset="0"/>
                <a:cs typeface="Calibri" pitchFamily="34" charset="0"/>
              </a:rPr>
              <a:t>conceptualising</a:t>
            </a:r>
            <a:r>
              <a:rPr lang="en-US" sz="1400" dirty="0">
                <a:latin typeface="Calibri" pitchFamily="34" charset="0"/>
                <a:cs typeface="Calibri" pitchFamily="34" charset="0"/>
              </a:rPr>
              <a:t> and measuring the absorptive capacity of the hotel sector. Tourism Management, 45, pp.39-48.</a:t>
            </a:r>
          </a:p>
          <a:p>
            <a:pPr marL="266700" indent="-266700">
              <a:buFont typeface="Wingdings" pitchFamily="2" charset="2"/>
              <a:buChar char="q"/>
            </a:pPr>
            <a:endParaRPr lang="en-US" sz="1400" dirty="0">
              <a:latin typeface="Calibri" pitchFamily="34" charset="0"/>
              <a:cs typeface="Calibri" pitchFamily="34" charset="0"/>
            </a:endParaRPr>
          </a:p>
          <a:p>
            <a:pPr marL="266700" indent="-266700">
              <a:buFont typeface="Wingdings" pitchFamily="2" charset="2"/>
              <a:buChar char="q"/>
            </a:pPr>
            <a:r>
              <a:rPr lang="en-US" sz="1400" dirty="0" err="1">
                <a:latin typeface="Calibri" pitchFamily="34" charset="0"/>
                <a:cs typeface="Calibri" pitchFamily="34" charset="0"/>
              </a:rPr>
              <a:t>Corne</a:t>
            </a:r>
            <a:r>
              <a:rPr lang="en-US" sz="1400" dirty="0">
                <a:latin typeface="Calibri" pitchFamily="34" charset="0"/>
                <a:cs typeface="Calibri" pitchFamily="34" charset="0"/>
              </a:rPr>
              <a:t>, A., 2015. Benchmarking and tourism efficiency in France. Tourism Management, 51, pp.91-95.</a:t>
            </a:r>
          </a:p>
          <a:p>
            <a:pPr marL="266700" indent="-266700">
              <a:buFont typeface="Wingdings" pitchFamily="2" charset="2"/>
              <a:buChar char="q"/>
            </a:pPr>
            <a:endParaRPr lang="en-US" sz="1400" dirty="0">
              <a:latin typeface="Calibri" pitchFamily="34" charset="0"/>
              <a:cs typeface="Calibri" pitchFamily="34" charset="0"/>
            </a:endParaRPr>
          </a:p>
          <a:p>
            <a:pPr marL="266700" indent="-266700">
              <a:buFont typeface="Wingdings" pitchFamily="2" charset="2"/>
              <a:buChar char="q"/>
            </a:pPr>
            <a:r>
              <a:rPr lang="en-US" sz="1400" dirty="0">
                <a:latin typeface="Calibri" pitchFamily="34" charset="0"/>
                <a:cs typeface="Calibri" pitchFamily="34" charset="0"/>
              </a:rPr>
              <a:t>Styles, D., </a:t>
            </a:r>
            <a:r>
              <a:rPr lang="en-US" sz="1400" dirty="0" err="1">
                <a:latin typeface="Calibri" pitchFamily="34" charset="0"/>
                <a:cs typeface="Calibri" pitchFamily="34" charset="0"/>
              </a:rPr>
              <a:t>Schoenberger</a:t>
            </a:r>
            <a:r>
              <a:rPr lang="en-US" sz="1400" dirty="0">
                <a:latin typeface="Calibri" pitchFamily="34" charset="0"/>
                <a:cs typeface="Calibri" pitchFamily="34" charset="0"/>
              </a:rPr>
              <a:t>, H. and Galvez-</a:t>
            </a:r>
            <a:r>
              <a:rPr lang="en-US" sz="1400" dirty="0" err="1">
                <a:latin typeface="Calibri" pitchFamily="34" charset="0"/>
                <a:cs typeface="Calibri" pitchFamily="34" charset="0"/>
              </a:rPr>
              <a:t>Martos</a:t>
            </a:r>
            <a:r>
              <a:rPr lang="en-US" sz="1400" dirty="0">
                <a:latin typeface="Calibri" pitchFamily="34" charset="0"/>
                <a:cs typeface="Calibri" pitchFamily="34" charset="0"/>
              </a:rPr>
              <a:t>, J.L., 2015. Water management in the European hospitality sector: Best practice, performance benchmarks and improvement potential. Tourism Management, 46, pp.187-202.</a:t>
            </a:r>
            <a:endParaRPr lang="en-US" altLang="ko-KR" sz="1400" dirty="0">
              <a:latin typeface="Calibri" pitchFamily="34" charset="0"/>
              <a:cs typeface="Calibri" pitchFamily="34" charset="0"/>
            </a:endParaRPr>
          </a:p>
        </p:txBody>
      </p:sp>
    </p:spTree>
    <p:extLst>
      <p:ext uri="{BB962C8B-B14F-4D97-AF65-F5344CB8AC3E}">
        <p14:creationId xmlns:p14="http://schemas.microsoft.com/office/powerpoint/2010/main" val="89176317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685800"/>
            <a:ext cx="8229600" cy="457200"/>
          </a:xfrm>
        </p:spPr>
        <p:txBody>
          <a:bodyPr/>
          <a:lstStyle/>
          <a:p>
            <a:pPr algn="ctr"/>
            <a:r>
              <a:rPr lang="en-GB" b="1" dirty="0"/>
              <a:t>Group learning log:</a:t>
            </a:r>
            <a:endParaRPr lang="en-GB" dirty="0"/>
          </a:p>
        </p:txBody>
      </p:sp>
      <p:graphicFrame>
        <p:nvGraphicFramePr>
          <p:cNvPr id="8" name="Table 7"/>
          <p:cNvGraphicFramePr>
            <a:graphicFrameLocks noGrp="1"/>
          </p:cNvGraphicFramePr>
          <p:nvPr>
            <p:extLst>
              <p:ext uri="{D42A27DB-BD31-4B8C-83A1-F6EECF244321}">
                <p14:modId xmlns:p14="http://schemas.microsoft.com/office/powerpoint/2010/main" val="2426342549"/>
              </p:ext>
            </p:extLst>
          </p:nvPr>
        </p:nvGraphicFramePr>
        <p:xfrm>
          <a:off x="838197" y="1219200"/>
          <a:ext cx="7620002" cy="5657681"/>
        </p:xfrm>
        <a:graphic>
          <a:graphicData uri="http://schemas.openxmlformats.org/drawingml/2006/table">
            <a:tbl>
              <a:tblPr/>
              <a:tblGrid>
                <a:gridCol w="747059">
                  <a:extLst>
                    <a:ext uri="{9D8B030D-6E8A-4147-A177-3AD203B41FA5}">
                      <a16:colId xmlns:a16="http://schemas.microsoft.com/office/drawing/2014/main" val="20000"/>
                    </a:ext>
                  </a:extLst>
                </a:gridCol>
                <a:gridCol w="1120589">
                  <a:extLst>
                    <a:ext uri="{9D8B030D-6E8A-4147-A177-3AD203B41FA5}">
                      <a16:colId xmlns:a16="http://schemas.microsoft.com/office/drawing/2014/main" val="20001"/>
                    </a:ext>
                  </a:extLst>
                </a:gridCol>
                <a:gridCol w="747059">
                  <a:extLst>
                    <a:ext uri="{9D8B030D-6E8A-4147-A177-3AD203B41FA5}">
                      <a16:colId xmlns:a16="http://schemas.microsoft.com/office/drawing/2014/main" val="20002"/>
                    </a:ext>
                  </a:extLst>
                </a:gridCol>
                <a:gridCol w="2464606">
                  <a:extLst>
                    <a:ext uri="{9D8B030D-6E8A-4147-A177-3AD203B41FA5}">
                      <a16:colId xmlns:a16="http://schemas.microsoft.com/office/drawing/2014/main" val="20003"/>
                    </a:ext>
                  </a:extLst>
                </a:gridCol>
                <a:gridCol w="1195984">
                  <a:extLst>
                    <a:ext uri="{9D8B030D-6E8A-4147-A177-3AD203B41FA5}">
                      <a16:colId xmlns:a16="http://schemas.microsoft.com/office/drawing/2014/main" val="20004"/>
                    </a:ext>
                  </a:extLst>
                </a:gridCol>
                <a:gridCol w="1344705">
                  <a:extLst>
                    <a:ext uri="{9D8B030D-6E8A-4147-A177-3AD203B41FA5}">
                      <a16:colId xmlns:a16="http://schemas.microsoft.com/office/drawing/2014/main" val="20005"/>
                    </a:ext>
                  </a:extLst>
                </a:gridCol>
              </a:tblGrid>
              <a:tr h="438270">
                <a:tc>
                  <a:txBody>
                    <a:bodyPr/>
                    <a:lstStyle/>
                    <a:p>
                      <a:pPr algn="ctr">
                        <a:lnSpc>
                          <a:spcPct val="115000"/>
                        </a:lnSpc>
                        <a:spcAft>
                          <a:spcPts val="0"/>
                        </a:spcAft>
                      </a:pPr>
                      <a:r>
                        <a:rPr lang="en-GB" sz="1100" dirty="0">
                          <a:latin typeface="Calibri"/>
                          <a:ea typeface="Calibri"/>
                          <a:cs typeface="Times New Roman"/>
                        </a:rPr>
                        <a:t>Date of </a:t>
                      </a:r>
                    </a:p>
                    <a:p>
                      <a:pPr algn="ctr">
                        <a:lnSpc>
                          <a:spcPct val="115000"/>
                        </a:lnSpc>
                        <a:spcAft>
                          <a:spcPts val="0"/>
                        </a:spcAft>
                      </a:pPr>
                      <a:r>
                        <a:rPr lang="en-GB" sz="1100" dirty="0">
                          <a:latin typeface="Calibri"/>
                          <a:ea typeface="Calibri"/>
                          <a:cs typeface="Times New Roman"/>
                        </a:rPr>
                        <a:t>meeting</a:t>
                      </a:r>
                    </a:p>
                  </a:txBody>
                  <a:tcPr marL="44526" marR="4452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100" dirty="0">
                          <a:latin typeface="Calibri"/>
                          <a:ea typeface="Calibri"/>
                          <a:cs typeface="Times New Roman"/>
                        </a:rPr>
                        <a:t>Place of meeting</a:t>
                      </a:r>
                    </a:p>
                  </a:txBody>
                  <a:tcPr marL="44526" marR="4452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100" dirty="0">
                          <a:latin typeface="Calibri"/>
                          <a:ea typeface="Calibri"/>
                          <a:cs typeface="Times New Roman"/>
                        </a:rPr>
                        <a:t>Time of </a:t>
                      </a:r>
                    </a:p>
                    <a:p>
                      <a:pPr algn="ctr">
                        <a:lnSpc>
                          <a:spcPct val="115000"/>
                        </a:lnSpc>
                        <a:spcAft>
                          <a:spcPts val="0"/>
                        </a:spcAft>
                      </a:pPr>
                      <a:r>
                        <a:rPr lang="en-GB" sz="1100" dirty="0">
                          <a:latin typeface="Calibri"/>
                          <a:ea typeface="Calibri"/>
                          <a:cs typeface="Times New Roman"/>
                        </a:rPr>
                        <a:t>meeting</a:t>
                      </a:r>
                    </a:p>
                  </a:txBody>
                  <a:tcPr marL="44526" marR="4452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100">
                          <a:latin typeface="Calibri"/>
                          <a:ea typeface="Calibri"/>
                          <a:cs typeface="Times New Roman"/>
                        </a:rPr>
                        <a:t>Members attended/ participated</a:t>
                      </a:r>
                    </a:p>
                  </a:txBody>
                  <a:tcPr marL="44526" marR="4452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100" dirty="0">
                          <a:latin typeface="Calibri"/>
                          <a:ea typeface="Calibri"/>
                          <a:cs typeface="Times New Roman"/>
                        </a:rPr>
                        <a:t>Topic discussed/</a:t>
                      </a:r>
                    </a:p>
                    <a:p>
                      <a:pPr algn="ctr">
                        <a:lnSpc>
                          <a:spcPct val="115000"/>
                        </a:lnSpc>
                        <a:spcAft>
                          <a:spcPts val="0"/>
                        </a:spcAft>
                      </a:pPr>
                      <a:r>
                        <a:rPr lang="en-GB" sz="1100" dirty="0">
                          <a:latin typeface="Calibri"/>
                          <a:ea typeface="Calibri"/>
                          <a:cs typeface="Times New Roman"/>
                        </a:rPr>
                        <a:t>raised</a:t>
                      </a:r>
                    </a:p>
                  </a:txBody>
                  <a:tcPr marL="44526" marR="4452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100" dirty="0">
                          <a:latin typeface="Calibri"/>
                          <a:ea typeface="Calibri"/>
                          <a:cs typeface="Times New Roman"/>
                        </a:rPr>
                        <a:t>Outcome agreed</a:t>
                      </a:r>
                    </a:p>
                  </a:txBody>
                  <a:tcPr marL="44526" marR="4452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438270">
                <a:tc>
                  <a:txBody>
                    <a:bodyPr/>
                    <a:lstStyle/>
                    <a:p>
                      <a:pPr>
                        <a:lnSpc>
                          <a:spcPct val="115000"/>
                        </a:lnSpc>
                        <a:spcAft>
                          <a:spcPts val="0"/>
                        </a:spcAft>
                      </a:pPr>
                      <a:r>
                        <a:rPr lang="en-GB" sz="1100">
                          <a:latin typeface="Calibri"/>
                          <a:ea typeface="Calibri"/>
                          <a:cs typeface="Times New Roman"/>
                        </a:rPr>
                        <a:t>19/03/18</a:t>
                      </a:r>
                    </a:p>
                  </a:txBody>
                  <a:tcPr marL="44526" marR="4452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100">
                          <a:latin typeface="Calibri"/>
                          <a:ea typeface="Calibri"/>
                          <a:cs typeface="Times New Roman"/>
                        </a:rPr>
                        <a:t>UWTSD campus</a:t>
                      </a:r>
                    </a:p>
                  </a:txBody>
                  <a:tcPr marL="44526" marR="4452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100" dirty="0">
                          <a:latin typeface="Calibri"/>
                          <a:ea typeface="Calibri"/>
                          <a:cs typeface="Times New Roman"/>
                        </a:rPr>
                        <a:t>11.05 am</a:t>
                      </a:r>
                    </a:p>
                  </a:txBody>
                  <a:tcPr marL="44526" marR="4452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100" dirty="0" err="1">
                          <a:latin typeface="Calibri"/>
                          <a:ea typeface="Calibri"/>
                          <a:cs typeface="Times New Roman"/>
                        </a:rPr>
                        <a:t>Resna</a:t>
                      </a:r>
                      <a:r>
                        <a:rPr lang="en-GB" sz="1100" dirty="0">
                          <a:latin typeface="Calibri"/>
                          <a:ea typeface="Calibri"/>
                          <a:cs typeface="Times New Roman"/>
                        </a:rPr>
                        <a:t> Begum, </a:t>
                      </a:r>
                      <a:r>
                        <a:rPr lang="en-GB" sz="1100" dirty="0" err="1">
                          <a:latin typeface="Calibri"/>
                          <a:ea typeface="Calibri"/>
                          <a:cs typeface="Times New Roman"/>
                        </a:rPr>
                        <a:t>Mosammet</a:t>
                      </a:r>
                      <a:r>
                        <a:rPr lang="en-GB" sz="1100" dirty="0">
                          <a:latin typeface="Calibri"/>
                          <a:ea typeface="Calibri"/>
                          <a:cs typeface="Times New Roman"/>
                        </a:rPr>
                        <a:t> Begum, Sabina </a:t>
                      </a:r>
                      <a:r>
                        <a:rPr lang="en-GB" sz="1100" dirty="0" err="1">
                          <a:latin typeface="Calibri"/>
                          <a:ea typeface="Calibri"/>
                          <a:cs typeface="Times New Roman"/>
                        </a:rPr>
                        <a:t>Yasmin</a:t>
                      </a:r>
                      <a:r>
                        <a:rPr lang="en-GB" sz="1100" dirty="0">
                          <a:latin typeface="Calibri"/>
                          <a:ea typeface="Calibri"/>
                          <a:cs typeface="Times New Roman"/>
                        </a:rPr>
                        <a:t>, Mohammed Mansur Ahmed</a:t>
                      </a:r>
                    </a:p>
                  </a:txBody>
                  <a:tcPr marL="44526" marR="4452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100" dirty="0">
                          <a:latin typeface="Calibri"/>
                          <a:ea typeface="Calibri"/>
                          <a:cs typeface="Times New Roman"/>
                        </a:rPr>
                        <a:t>First meeting</a:t>
                      </a:r>
                    </a:p>
                  </a:txBody>
                  <a:tcPr marL="44526" marR="4452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100" dirty="0">
                          <a:latin typeface="Calibri"/>
                          <a:ea typeface="Calibri"/>
                          <a:cs typeface="Times New Roman"/>
                        </a:rPr>
                        <a:t>Discussed about the </a:t>
                      </a:r>
                    </a:p>
                    <a:p>
                      <a:pPr algn="ctr">
                        <a:lnSpc>
                          <a:spcPct val="115000"/>
                        </a:lnSpc>
                        <a:spcAft>
                          <a:spcPts val="0"/>
                        </a:spcAft>
                      </a:pPr>
                      <a:r>
                        <a:rPr lang="en-GB" sz="1100" dirty="0">
                          <a:latin typeface="Calibri"/>
                          <a:ea typeface="Calibri"/>
                          <a:cs typeface="Times New Roman"/>
                        </a:rPr>
                        <a:t>name of the business</a:t>
                      </a:r>
                    </a:p>
                  </a:txBody>
                  <a:tcPr marL="44526" marR="4452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538105">
                <a:tc>
                  <a:txBody>
                    <a:bodyPr/>
                    <a:lstStyle/>
                    <a:p>
                      <a:pPr>
                        <a:lnSpc>
                          <a:spcPct val="115000"/>
                        </a:lnSpc>
                        <a:spcAft>
                          <a:spcPts val="0"/>
                        </a:spcAft>
                      </a:pPr>
                      <a:r>
                        <a:rPr lang="en-GB" sz="1100">
                          <a:latin typeface="Calibri"/>
                          <a:ea typeface="Calibri"/>
                          <a:cs typeface="Times New Roman"/>
                        </a:rPr>
                        <a:t>26/03/18</a:t>
                      </a:r>
                    </a:p>
                  </a:txBody>
                  <a:tcPr marL="44526" marR="4452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100">
                          <a:latin typeface="Calibri"/>
                          <a:ea typeface="Calibri"/>
                          <a:cs typeface="Times New Roman"/>
                        </a:rPr>
                        <a:t>UWTSD campus</a:t>
                      </a:r>
                    </a:p>
                  </a:txBody>
                  <a:tcPr marL="44526" marR="4452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100">
                          <a:latin typeface="Calibri"/>
                          <a:ea typeface="Calibri"/>
                          <a:cs typeface="Times New Roman"/>
                        </a:rPr>
                        <a:t>1.20 pm</a:t>
                      </a:r>
                    </a:p>
                  </a:txBody>
                  <a:tcPr marL="44526" marR="4452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100" dirty="0" err="1">
                          <a:latin typeface="Calibri"/>
                          <a:ea typeface="Calibri"/>
                          <a:cs typeface="Times New Roman"/>
                        </a:rPr>
                        <a:t>Resna</a:t>
                      </a:r>
                      <a:r>
                        <a:rPr lang="en-GB" sz="1100" dirty="0">
                          <a:latin typeface="Calibri"/>
                          <a:ea typeface="Calibri"/>
                          <a:cs typeface="Times New Roman"/>
                        </a:rPr>
                        <a:t> Begum, </a:t>
                      </a:r>
                      <a:r>
                        <a:rPr lang="en-GB" sz="1100" dirty="0" err="1">
                          <a:latin typeface="Calibri"/>
                          <a:ea typeface="Calibri"/>
                          <a:cs typeface="Times New Roman"/>
                        </a:rPr>
                        <a:t>Mosammet</a:t>
                      </a:r>
                      <a:r>
                        <a:rPr lang="en-GB" sz="1100" dirty="0">
                          <a:latin typeface="Calibri"/>
                          <a:ea typeface="Calibri"/>
                          <a:cs typeface="Times New Roman"/>
                        </a:rPr>
                        <a:t> Begum, Sabina </a:t>
                      </a:r>
                      <a:r>
                        <a:rPr lang="en-GB" sz="1100" dirty="0" err="1">
                          <a:latin typeface="Calibri"/>
                          <a:ea typeface="Calibri"/>
                          <a:cs typeface="Times New Roman"/>
                        </a:rPr>
                        <a:t>Yasmin</a:t>
                      </a:r>
                      <a:r>
                        <a:rPr lang="en-GB" sz="1100" dirty="0">
                          <a:latin typeface="Calibri"/>
                          <a:ea typeface="Calibri"/>
                          <a:cs typeface="Times New Roman"/>
                        </a:rPr>
                        <a:t>, Mohammed Mansur Ahmed</a:t>
                      </a:r>
                    </a:p>
                  </a:txBody>
                  <a:tcPr marL="44526" marR="4452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100" dirty="0">
                          <a:latin typeface="Calibri"/>
                          <a:ea typeface="Calibri"/>
                          <a:cs typeface="Times New Roman"/>
                        </a:rPr>
                        <a:t>Idea generation</a:t>
                      </a:r>
                    </a:p>
                  </a:txBody>
                  <a:tcPr marL="44526" marR="4452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100" dirty="0">
                          <a:latin typeface="Calibri"/>
                          <a:ea typeface="Calibri"/>
                          <a:cs typeface="Times New Roman"/>
                        </a:rPr>
                        <a:t>Discussed about the </a:t>
                      </a:r>
                    </a:p>
                    <a:p>
                      <a:pPr algn="ctr">
                        <a:lnSpc>
                          <a:spcPct val="115000"/>
                        </a:lnSpc>
                        <a:spcAft>
                          <a:spcPts val="0"/>
                        </a:spcAft>
                      </a:pPr>
                      <a:r>
                        <a:rPr lang="en-GB" sz="1100" dirty="0">
                          <a:latin typeface="Calibri"/>
                          <a:ea typeface="Calibri"/>
                          <a:cs typeface="Times New Roman"/>
                        </a:rPr>
                        <a:t>location</a:t>
                      </a:r>
                      <a:r>
                        <a:rPr lang="en-GB" sz="1100" baseline="0" dirty="0">
                          <a:latin typeface="Calibri"/>
                          <a:ea typeface="Calibri"/>
                          <a:cs typeface="Times New Roman"/>
                        </a:rPr>
                        <a:t>, finance and products</a:t>
                      </a:r>
                      <a:endParaRPr lang="en-GB" sz="1100" dirty="0">
                        <a:latin typeface="Calibri"/>
                        <a:ea typeface="Calibri"/>
                        <a:cs typeface="Times New Roman"/>
                      </a:endParaRPr>
                    </a:p>
                  </a:txBody>
                  <a:tcPr marL="44526" marR="4452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538105">
                <a:tc>
                  <a:txBody>
                    <a:bodyPr/>
                    <a:lstStyle/>
                    <a:p>
                      <a:pPr>
                        <a:lnSpc>
                          <a:spcPct val="115000"/>
                        </a:lnSpc>
                        <a:spcAft>
                          <a:spcPts val="0"/>
                        </a:spcAft>
                      </a:pPr>
                      <a:r>
                        <a:rPr lang="en-GB" sz="1100">
                          <a:latin typeface="Calibri"/>
                          <a:ea typeface="Calibri"/>
                          <a:cs typeface="Times New Roman"/>
                        </a:rPr>
                        <a:t>29/03/18</a:t>
                      </a:r>
                    </a:p>
                  </a:txBody>
                  <a:tcPr marL="44526" marR="4452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100">
                          <a:latin typeface="Calibri"/>
                          <a:ea typeface="Calibri"/>
                          <a:cs typeface="Times New Roman"/>
                        </a:rPr>
                        <a:t>Idea Store, Poplar</a:t>
                      </a:r>
                    </a:p>
                  </a:txBody>
                  <a:tcPr marL="44526" marR="4452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100">
                          <a:latin typeface="Calibri"/>
                          <a:ea typeface="Calibri"/>
                          <a:cs typeface="Times New Roman"/>
                        </a:rPr>
                        <a:t>10.30 am</a:t>
                      </a:r>
                    </a:p>
                  </a:txBody>
                  <a:tcPr marL="44526" marR="4452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100" dirty="0" err="1">
                          <a:latin typeface="Calibri"/>
                          <a:ea typeface="Calibri"/>
                          <a:cs typeface="Times New Roman"/>
                        </a:rPr>
                        <a:t>Resna</a:t>
                      </a:r>
                      <a:r>
                        <a:rPr lang="en-GB" sz="1100" dirty="0">
                          <a:latin typeface="Calibri"/>
                          <a:ea typeface="Calibri"/>
                          <a:cs typeface="Times New Roman"/>
                        </a:rPr>
                        <a:t> Begum, </a:t>
                      </a:r>
                      <a:r>
                        <a:rPr lang="en-GB" sz="1100" dirty="0" err="1">
                          <a:latin typeface="Calibri"/>
                          <a:ea typeface="Calibri"/>
                          <a:cs typeface="Times New Roman"/>
                        </a:rPr>
                        <a:t>Mosammet</a:t>
                      </a:r>
                      <a:r>
                        <a:rPr lang="en-GB" sz="1100" dirty="0">
                          <a:latin typeface="Calibri"/>
                          <a:ea typeface="Calibri"/>
                          <a:cs typeface="Times New Roman"/>
                        </a:rPr>
                        <a:t> Begum, Sabina </a:t>
                      </a:r>
                      <a:r>
                        <a:rPr lang="en-GB" sz="1100" dirty="0" err="1">
                          <a:latin typeface="Calibri"/>
                          <a:ea typeface="Calibri"/>
                          <a:cs typeface="Times New Roman"/>
                        </a:rPr>
                        <a:t>Yasmin</a:t>
                      </a:r>
                      <a:r>
                        <a:rPr lang="en-GB" sz="1100" dirty="0">
                          <a:latin typeface="Calibri"/>
                          <a:ea typeface="Calibri"/>
                          <a:cs typeface="Times New Roman"/>
                        </a:rPr>
                        <a:t>, Mohammed Mansur Ahmed</a:t>
                      </a:r>
                    </a:p>
                  </a:txBody>
                  <a:tcPr marL="44526" marR="4452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100" dirty="0">
                          <a:latin typeface="Calibri"/>
                          <a:ea typeface="Calibri"/>
                          <a:cs typeface="Times New Roman"/>
                        </a:rPr>
                        <a:t>Task and allocation</a:t>
                      </a:r>
                    </a:p>
                  </a:txBody>
                  <a:tcPr marL="44526" marR="4452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100" dirty="0">
                          <a:latin typeface="Calibri"/>
                          <a:ea typeface="Calibri"/>
                          <a:cs typeface="Times New Roman"/>
                        </a:rPr>
                        <a:t>Distributed</a:t>
                      </a:r>
                      <a:r>
                        <a:rPr lang="en-GB" sz="1100" baseline="0" dirty="0">
                          <a:latin typeface="Calibri"/>
                          <a:ea typeface="Calibri"/>
                          <a:cs typeface="Times New Roman"/>
                        </a:rPr>
                        <a:t> the task </a:t>
                      </a:r>
                    </a:p>
                    <a:p>
                      <a:pPr algn="ctr">
                        <a:lnSpc>
                          <a:spcPct val="115000"/>
                        </a:lnSpc>
                        <a:spcAft>
                          <a:spcPts val="0"/>
                        </a:spcAft>
                      </a:pPr>
                      <a:r>
                        <a:rPr lang="en-GB" sz="1100" baseline="0" dirty="0">
                          <a:latin typeface="Calibri"/>
                          <a:ea typeface="Calibri"/>
                          <a:cs typeface="Times New Roman"/>
                        </a:rPr>
                        <a:t>to the group </a:t>
                      </a:r>
                    </a:p>
                    <a:p>
                      <a:pPr algn="ctr">
                        <a:lnSpc>
                          <a:spcPct val="115000"/>
                        </a:lnSpc>
                        <a:spcAft>
                          <a:spcPts val="0"/>
                        </a:spcAft>
                      </a:pPr>
                      <a:r>
                        <a:rPr lang="en-GB" sz="1100" baseline="0" dirty="0">
                          <a:latin typeface="Calibri"/>
                          <a:ea typeface="Calibri"/>
                          <a:cs typeface="Times New Roman"/>
                        </a:rPr>
                        <a:t>Members</a:t>
                      </a:r>
                      <a:endParaRPr lang="en-GB" sz="1100" dirty="0">
                        <a:latin typeface="Calibri"/>
                        <a:ea typeface="Calibri"/>
                        <a:cs typeface="Times New Roman"/>
                      </a:endParaRPr>
                    </a:p>
                  </a:txBody>
                  <a:tcPr marL="44526" marR="4452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438270">
                <a:tc>
                  <a:txBody>
                    <a:bodyPr/>
                    <a:lstStyle/>
                    <a:p>
                      <a:pPr>
                        <a:lnSpc>
                          <a:spcPct val="115000"/>
                        </a:lnSpc>
                        <a:spcAft>
                          <a:spcPts val="0"/>
                        </a:spcAft>
                      </a:pPr>
                      <a:r>
                        <a:rPr lang="en-GB" sz="1100">
                          <a:latin typeface="Calibri"/>
                          <a:ea typeface="Calibri"/>
                          <a:cs typeface="Times New Roman"/>
                        </a:rPr>
                        <a:t>02/04/18</a:t>
                      </a:r>
                    </a:p>
                  </a:txBody>
                  <a:tcPr marL="44526" marR="4452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100">
                          <a:latin typeface="Calibri"/>
                          <a:ea typeface="Calibri"/>
                          <a:cs typeface="Times New Roman"/>
                        </a:rPr>
                        <a:t>Whatsapp group chat</a:t>
                      </a:r>
                    </a:p>
                  </a:txBody>
                  <a:tcPr marL="44526" marR="4452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100">
                          <a:latin typeface="Calibri"/>
                          <a:ea typeface="Calibri"/>
                          <a:cs typeface="Times New Roman"/>
                        </a:rPr>
                        <a:t>Between 1 and 5 pm</a:t>
                      </a:r>
                    </a:p>
                  </a:txBody>
                  <a:tcPr marL="44526" marR="4452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100">
                          <a:latin typeface="Calibri"/>
                          <a:ea typeface="Calibri"/>
                          <a:cs typeface="Times New Roman"/>
                        </a:rPr>
                        <a:t>Resna Begum, Mosammet Begum, Sabina Yasmin, Mohammed Mansur Ahmed</a:t>
                      </a:r>
                    </a:p>
                  </a:txBody>
                  <a:tcPr marL="44526" marR="4452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100" dirty="0">
                          <a:latin typeface="Calibri"/>
                          <a:ea typeface="Calibri"/>
                          <a:cs typeface="Times New Roman"/>
                        </a:rPr>
                        <a:t>Follow up</a:t>
                      </a:r>
                    </a:p>
                  </a:txBody>
                  <a:tcPr marL="44526" marR="4452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100" dirty="0">
                          <a:latin typeface="Calibri"/>
                          <a:ea typeface="Calibri"/>
                          <a:cs typeface="Times New Roman"/>
                        </a:rPr>
                        <a:t>Finalised the business name</a:t>
                      </a:r>
                      <a:r>
                        <a:rPr lang="en-GB" sz="1100" baseline="0" dirty="0">
                          <a:latin typeface="Calibri"/>
                          <a:ea typeface="Calibri"/>
                          <a:cs typeface="Times New Roman"/>
                        </a:rPr>
                        <a:t> and location</a:t>
                      </a:r>
                      <a:endParaRPr lang="en-GB" sz="1100" dirty="0">
                        <a:latin typeface="Calibri"/>
                        <a:ea typeface="Calibri"/>
                        <a:cs typeface="Times New Roman"/>
                      </a:endParaRPr>
                    </a:p>
                  </a:txBody>
                  <a:tcPr marL="44526" marR="4452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r h="527589">
                <a:tc>
                  <a:txBody>
                    <a:bodyPr/>
                    <a:lstStyle/>
                    <a:p>
                      <a:pPr>
                        <a:lnSpc>
                          <a:spcPct val="115000"/>
                        </a:lnSpc>
                        <a:spcAft>
                          <a:spcPts val="0"/>
                        </a:spcAft>
                      </a:pPr>
                      <a:r>
                        <a:rPr lang="en-GB" sz="1100">
                          <a:latin typeface="Calibri"/>
                          <a:ea typeface="Calibri"/>
                          <a:cs typeface="Times New Roman"/>
                        </a:rPr>
                        <a:t>06/04/18</a:t>
                      </a:r>
                    </a:p>
                  </a:txBody>
                  <a:tcPr marL="44526" marR="4452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100">
                          <a:latin typeface="Calibri"/>
                          <a:ea typeface="Calibri"/>
                          <a:cs typeface="Times New Roman"/>
                        </a:rPr>
                        <a:t>Conference call</a:t>
                      </a:r>
                    </a:p>
                  </a:txBody>
                  <a:tcPr marL="44526" marR="4452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100">
                          <a:latin typeface="Calibri"/>
                          <a:ea typeface="Calibri"/>
                          <a:cs typeface="Times New Roman"/>
                        </a:rPr>
                        <a:t>7 pm</a:t>
                      </a:r>
                    </a:p>
                  </a:txBody>
                  <a:tcPr marL="44526" marR="4452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100" dirty="0" err="1">
                          <a:latin typeface="Calibri"/>
                          <a:ea typeface="Calibri"/>
                          <a:cs typeface="Times New Roman"/>
                        </a:rPr>
                        <a:t>Resna</a:t>
                      </a:r>
                      <a:r>
                        <a:rPr lang="en-GB" sz="1100" dirty="0">
                          <a:latin typeface="Calibri"/>
                          <a:ea typeface="Calibri"/>
                          <a:cs typeface="Times New Roman"/>
                        </a:rPr>
                        <a:t> Begum, </a:t>
                      </a:r>
                      <a:r>
                        <a:rPr lang="en-GB" sz="1100" dirty="0" err="1">
                          <a:latin typeface="Calibri"/>
                          <a:ea typeface="Calibri"/>
                          <a:cs typeface="Times New Roman"/>
                        </a:rPr>
                        <a:t>Mosammet</a:t>
                      </a:r>
                      <a:r>
                        <a:rPr lang="en-GB" sz="1100" dirty="0">
                          <a:latin typeface="Calibri"/>
                          <a:ea typeface="Calibri"/>
                          <a:cs typeface="Times New Roman"/>
                        </a:rPr>
                        <a:t> Begum, Sabina </a:t>
                      </a:r>
                      <a:r>
                        <a:rPr lang="en-GB" sz="1100" dirty="0" err="1">
                          <a:latin typeface="Calibri"/>
                          <a:ea typeface="Calibri"/>
                          <a:cs typeface="Times New Roman"/>
                        </a:rPr>
                        <a:t>Yasmin</a:t>
                      </a:r>
                      <a:r>
                        <a:rPr lang="en-GB" sz="1100" dirty="0">
                          <a:latin typeface="Calibri"/>
                          <a:ea typeface="Calibri"/>
                          <a:cs typeface="Times New Roman"/>
                        </a:rPr>
                        <a:t>, Mohammed Mansur Ahmed</a:t>
                      </a:r>
                    </a:p>
                  </a:txBody>
                  <a:tcPr marL="44526" marR="4452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100">
                          <a:latin typeface="Calibri"/>
                          <a:ea typeface="Calibri"/>
                          <a:cs typeface="Times New Roman"/>
                        </a:rPr>
                        <a:t>Follow up</a:t>
                      </a:r>
                    </a:p>
                  </a:txBody>
                  <a:tcPr marL="44526" marR="4452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100" dirty="0">
                          <a:latin typeface="Calibri"/>
                          <a:ea typeface="Calibri"/>
                          <a:cs typeface="Times New Roman"/>
                        </a:rPr>
                        <a:t>Finalised</a:t>
                      </a:r>
                      <a:r>
                        <a:rPr lang="en-GB" sz="1100" baseline="0" dirty="0">
                          <a:latin typeface="Calibri"/>
                          <a:ea typeface="Calibri"/>
                          <a:cs typeface="Times New Roman"/>
                        </a:rPr>
                        <a:t> the budget, </a:t>
                      </a:r>
                    </a:p>
                    <a:p>
                      <a:pPr algn="ctr">
                        <a:lnSpc>
                          <a:spcPct val="115000"/>
                        </a:lnSpc>
                        <a:spcAft>
                          <a:spcPts val="0"/>
                        </a:spcAft>
                      </a:pPr>
                      <a:r>
                        <a:rPr lang="en-GB" sz="1100" baseline="0" dirty="0">
                          <a:latin typeface="Calibri"/>
                          <a:ea typeface="Calibri"/>
                          <a:cs typeface="Times New Roman"/>
                        </a:rPr>
                        <a:t>analysed SWOT and </a:t>
                      </a:r>
                    </a:p>
                    <a:p>
                      <a:pPr algn="ctr">
                        <a:lnSpc>
                          <a:spcPct val="115000"/>
                        </a:lnSpc>
                        <a:spcAft>
                          <a:spcPts val="0"/>
                        </a:spcAft>
                      </a:pPr>
                      <a:r>
                        <a:rPr lang="en-GB" sz="1100" baseline="0" dirty="0">
                          <a:latin typeface="Calibri"/>
                          <a:ea typeface="Calibri"/>
                          <a:cs typeface="Times New Roman"/>
                        </a:rPr>
                        <a:t>PESTLE</a:t>
                      </a:r>
                      <a:endParaRPr lang="en-GB" sz="1100" dirty="0">
                        <a:latin typeface="Calibri"/>
                        <a:ea typeface="Calibri"/>
                        <a:cs typeface="Times New Roman"/>
                      </a:endParaRPr>
                    </a:p>
                  </a:txBody>
                  <a:tcPr marL="44526" marR="4452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5"/>
                  </a:ext>
                </a:extLst>
              </a:tr>
              <a:tr h="527589">
                <a:tc>
                  <a:txBody>
                    <a:bodyPr/>
                    <a:lstStyle/>
                    <a:p>
                      <a:pPr>
                        <a:lnSpc>
                          <a:spcPct val="115000"/>
                        </a:lnSpc>
                        <a:spcAft>
                          <a:spcPts val="0"/>
                        </a:spcAft>
                      </a:pPr>
                      <a:r>
                        <a:rPr lang="en-GB" sz="1100">
                          <a:latin typeface="Calibri"/>
                          <a:ea typeface="Calibri"/>
                          <a:cs typeface="Times New Roman"/>
                        </a:rPr>
                        <a:t>09/04/18</a:t>
                      </a:r>
                    </a:p>
                  </a:txBody>
                  <a:tcPr marL="44526" marR="4452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100">
                          <a:latin typeface="Calibri"/>
                          <a:ea typeface="Calibri"/>
                          <a:cs typeface="Times New Roman"/>
                        </a:rPr>
                        <a:t>UWTSD campus</a:t>
                      </a:r>
                    </a:p>
                  </a:txBody>
                  <a:tcPr marL="44526" marR="4452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100">
                          <a:latin typeface="Calibri"/>
                          <a:ea typeface="Calibri"/>
                          <a:cs typeface="Times New Roman"/>
                        </a:rPr>
                        <a:t>11.05 am</a:t>
                      </a:r>
                    </a:p>
                  </a:txBody>
                  <a:tcPr marL="44526" marR="4452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100" dirty="0" err="1">
                          <a:latin typeface="Calibri"/>
                          <a:ea typeface="Calibri"/>
                          <a:cs typeface="Times New Roman"/>
                        </a:rPr>
                        <a:t>Resna</a:t>
                      </a:r>
                      <a:r>
                        <a:rPr lang="en-GB" sz="1100" dirty="0">
                          <a:latin typeface="Calibri"/>
                          <a:ea typeface="Calibri"/>
                          <a:cs typeface="Times New Roman"/>
                        </a:rPr>
                        <a:t> Begum, </a:t>
                      </a:r>
                      <a:r>
                        <a:rPr lang="en-GB" sz="1100" dirty="0" err="1">
                          <a:latin typeface="Calibri"/>
                          <a:ea typeface="Calibri"/>
                          <a:cs typeface="Times New Roman"/>
                        </a:rPr>
                        <a:t>Mosammet</a:t>
                      </a:r>
                      <a:r>
                        <a:rPr lang="en-GB" sz="1100" dirty="0">
                          <a:latin typeface="Calibri"/>
                          <a:ea typeface="Calibri"/>
                          <a:cs typeface="Times New Roman"/>
                        </a:rPr>
                        <a:t> Begum, Sabina </a:t>
                      </a:r>
                      <a:r>
                        <a:rPr lang="en-GB" sz="1100" dirty="0" err="1">
                          <a:latin typeface="Calibri"/>
                          <a:ea typeface="Calibri"/>
                          <a:cs typeface="Times New Roman"/>
                        </a:rPr>
                        <a:t>Yasmin</a:t>
                      </a:r>
                      <a:r>
                        <a:rPr lang="en-GB" sz="1100" dirty="0">
                          <a:latin typeface="Calibri"/>
                          <a:ea typeface="Calibri"/>
                          <a:cs typeface="Times New Roman"/>
                        </a:rPr>
                        <a:t>, Mohammed Mansur Ahmed</a:t>
                      </a:r>
                    </a:p>
                  </a:txBody>
                  <a:tcPr marL="44526" marR="4452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100">
                          <a:latin typeface="Calibri"/>
                          <a:ea typeface="Calibri"/>
                          <a:cs typeface="Times New Roman"/>
                        </a:rPr>
                        <a:t>Feedback</a:t>
                      </a:r>
                    </a:p>
                  </a:txBody>
                  <a:tcPr marL="44526" marR="4452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100" dirty="0">
                          <a:latin typeface="Calibri"/>
                          <a:ea typeface="Calibri"/>
                          <a:cs typeface="Times New Roman"/>
                        </a:rPr>
                        <a:t>Discussed issues </a:t>
                      </a:r>
                    </a:p>
                    <a:p>
                      <a:pPr algn="ctr">
                        <a:lnSpc>
                          <a:spcPct val="115000"/>
                        </a:lnSpc>
                        <a:spcAft>
                          <a:spcPts val="0"/>
                        </a:spcAft>
                      </a:pPr>
                      <a:r>
                        <a:rPr lang="en-GB" sz="1100" dirty="0">
                          <a:latin typeface="Calibri"/>
                          <a:ea typeface="Calibri"/>
                          <a:cs typeface="Times New Roman"/>
                        </a:rPr>
                        <a:t>related to the </a:t>
                      </a:r>
                    </a:p>
                    <a:p>
                      <a:pPr algn="ctr">
                        <a:lnSpc>
                          <a:spcPct val="115000"/>
                        </a:lnSpc>
                        <a:spcAft>
                          <a:spcPts val="0"/>
                        </a:spcAft>
                      </a:pPr>
                      <a:r>
                        <a:rPr lang="en-GB" sz="1100" dirty="0">
                          <a:latin typeface="Calibri"/>
                          <a:ea typeface="Calibri"/>
                          <a:cs typeface="Times New Roman"/>
                        </a:rPr>
                        <a:t>Business</a:t>
                      </a:r>
                    </a:p>
                  </a:txBody>
                  <a:tcPr marL="44526" marR="4452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6"/>
                  </a:ext>
                </a:extLst>
              </a:tr>
              <a:tr h="438270">
                <a:tc>
                  <a:txBody>
                    <a:bodyPr/>
                    <a:lstStyle/>
                    <a:p>
                      <a:pPr>
                        <a:lnSpc>
                          <a:spcPct val="115000"/>
                        </a:lnSpc>
                        <a:spcAft>
                          <a:spcPts val="0"/>
                        </a:spcAft>
                      </a:pPr>
                      <a:r>
                        <a:rPr lang="en-GB" sz="1100">
                          <a:latin typeface="Calibri"/>
                          <a:ea typeface="Calibri"/>
                          <a:cs typeface="Times New Roman"/>
                        </a:rPr>
                        <a:t>14/04/18</a:t>
                      </a:r>
                    </a:p>
                  </a:txBody>
                  <a:tcPr marL="44526" marR="4452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100">
                          <a:latin typeface="Calibri"/>
                          <a:ea typeface="Calibri"/>
                          <a:cs typeface="Times New Roman"/>
                        </a:rPr>
                        <a:t>Idea Store, Poplar</a:t>
                      </a:r>
                    </a:p>
                  </a:txBody>
                  <a:tcPr marL="44526" marR="4452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100">
                          <a:latin typeface="Calibri"/>
                          <a:ea typeface="Calibri"/>
                          <a:cs typeface="Times New Roman"/>
                        </a:rPr>
                        <a:t>10.30 am</a:t>
                      </a:r>
                    </a:p>
                  </a:txBody>
                  <a:tcPr marL="44526" marR="4452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100" dirty="0" err="1">
                          <a:latin typeface="Calibri"/>
                          <a:ea typeface="Calibri"/>
                          <a:cs typeface="Times New Roman"/>
                        </a:rPr>
                        <a:t>Resna</a:t>
                      </a:r>
                      <a:r>
                        <a:rPr lang="en-GB" sz="1100" dirty="0">
                          <a:latin typeface="Calibri"/>
                          <a:ea typeface="Calibri"/>
                          <a:cs typeface="Times New Roman"/>
                        </a:rPr>
                        <a:t> Begum, </a:t>
                      </a:r>
                      <a:r>
                        <a:rPr lang="en-GB" sz="1100" dirty="0" err="1">
                          <a:latin typeface="Calibri"/>
                          <a:ea typeface="Calibri"/>
                          <a:cs typeface="Times New Roman"/>
                        </a:rPr>
                        <a:t>Mosammet</a:t>
                      </a:r>
                      <a:r>
                        <a:rPr lang="en-GB" sz="1100" dirty="0">
                          <a:latin typeface="Calibri"/>
                          <a:ea typeface="Calibri"/>
                          <a:cs typeface="Times New Roman"/>
                        </a:rPr>
                        <a:t> Begum, Sabina </a:t>
                      </a:r>
                      <a:r>
                        <a:rPr lang="en-GB" sz="1100" dirty="0" err="1">
                          <a:latin typeface="Calibri"/>
                          <a:ea typeface="Calibri"/>
                          <a:cs typeface="Times New Roman"/>
                        </a:rPr>
                        <a:t>Yasmin</a:t>
                      </a:r>
                      <a:r>
                        <a:rPr lang="en-GB" sz="1100" dirty="0">
                          <a:latin typeface="Calibri"/>
                          <a:ea typeface="Calibri"/>
                          <a:cs typeface="Times New Roman"/>
                        </a:rPr>
                        <a:t>, Mohammed Mansur Ahmed</a:t>
                      </a:r>
                    </a:p>
                  </a:txBody>
                  <a:tcPr marL="44526" marR="4452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100" dirty="0">
                          <a:latin typeface="Calibri"/>
                          <a:ea typeface="Calibri"/>
                          <a:cs typeface="Times New Roman"/>
                        </a:rPr>
                        <a:t>Review and </a:t>
                      </a:r>
                    </a:p>
                    <a:p>
                      <a:pPr>
                        <a:lnSpc>
                          <a:spcPct val="115000"/>
                        </a:lnSpc>
                        <a:spcAft>
                          <a:spcPts val="0"/>
                        </a:spcAft>
                      </a:pPr>
                      <a:r>
                        <a:rPr lang="en-GB" sz="1100" dirty="0">
                          <a:latin typeface="Calibri"/>
                          <a:ea typeface="Calibri"/>
                          <a:cs typeface="Times New Roman"/>
                        </a:rPr>
                        <a:t>feedback</a:t>
                      </a:r>
                    </a:p>
                  </a:txBody>
                  <a:tcPr marL="44526" marR="4452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100" dirty="0">
                          <a:latin typeface="Calibri"/>
                          <a:ea typeface="Calibri"/>
                          <a:cs typeface="Times New Roman"/>
                        </a:rPr>
                        <a:t>Improvement of the </a:t>
                      </a:r>
                    </a:p>
                    <a:p>
                      <a:pPr algn="ctr">
                        <a:lnSpc>
                          <a:spcPct val="115000"/>
                        </a:lnSpc>
                        <a:spcAft>
                          <a:spcPts val="0"/>
                        </a:spcAft>
                      </a:pPr>
                      <a:r>
                        <a:rPr lang="en-GB" sz="1100" dirty="0">
                          <a:latin typeface="Calibri"/>
                          <a:ea typeface="Calibri"/>
                          <a:cs typeface="Times New Roman"/>
                        </a:rPr>
                        <a:t>Project</a:t>
                      </a:r>
                    </a:p>
                  </a:txBody>
                  <a:tcPr marL="44526" marR="4452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7"/>
                  </a:ext>
                </a:extLst>
              </a:tr>
              <a:tr h="438270">
                <a:tc>
                  <a:txBody>
                    <a:bodyPr/>
                    <a:lstStyle/>
                    <a:p>
                      <a:pPr>
                        <a:lnSpc>
                          <a:spcPct val="115000"/>
                        </a:lnSpc>
                        <a:spcAft>
                          <a:spcPts val="0"/>
                        </a:spcAft>
                      </a:pPr>
                      <a:r>
                        <a:rPr lang="en-GB" sz="1100">
                          <a:latin typeface="Calibri"/>
                          <a:ea typeface="Calibri"/>
                          <a:cs typeface="Times New Roman"/>
                        </a:rPr>
                        <a:t>16/04/18</a:t>
                      </a:r>
                    </a:p>
                  </a:txBody>
                  <a:tcPr marL="44526" marR="4452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100">
                          <a:latin typeface="Calibri"/>
                          <a:ea typeface="Calibri"/>
                          <a:cs typeface="Times New Roman"/>
                        </a:rPr>
                        <a:t>UWTSD campus</a:t>
                      </a:r>
                    </a:p>
                  </a:txBody>
                  <a:tcPr marL="44526" marR="4452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100">
                          <a:latin typeface="Calibri"/>
                          <a:ea typeface="Calibri"/>
                          <a:cs typeface="Times New Roman"/>
                        </a:rPr>
                        <a:t>1.20 pm</a:t>
                      </a:r>
                    </a:p>
                  </a:txBody>
                  <a:tcPr marL="44526" marR="4452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100" dirty="0" err="1">
                          <a:latin typeface="Calibri"/>
                          <a:ea typeface="Calibri"/>
                          <a:cs typeface="Times New Roman"/>
                        </a:rPr>
                        <a:t>Resna</a:t>
                      </a:r>
                      <a:r>
                        <a:rPr lang="en-GB" sz="1100" dirty="0">
                          <a:latin typeface="Calibri"/>
                          <a:ea typeface="Calibri"/>
                          <a:cs typeface="Times New Roman"/>
                        </a:rPr>
                        <a:t> Begum, </a:t>
                      </a:r>
                      <a:r>
                        <a:rPr lang="en-GB" sz="1100" dirty="0" err="1">
                          <a:latin typeface="Calibri"/>
                          <a:ea typeface="Calibri"/>
                          <a:cs typeface="Times New Roman"/>
                        </a:rPr>
                        <a:t>Mosammet</a:t>
                      </a:r>
                      <a:r>
                        <a:rPr lang="en-GB" sz="1100" dirty="0">
                          <a:latin typeface="Calibri"/>
                          <a:ea typeface="Calibri"/>
                          <a:cs typeface="Times New Roman"/>
                        </a:rPr>
                        <a:t> Begum, Sabina </a:t>
                      </a:r>
                      <a:r>
                        <a:rPr lang="en-GB" sz="1100" dirty="0" err="1">
                          <a:latin typeface="Calibri"/>
                          <a:ea typeface="Calibri"/>
                          <a:cs typeface="Times New Roman"/>
                        </a:rPr>
                        <a:t>Yasmin</a:t>
                      </a:r>
                      <a:r>
                        <a:rPr lang="en-GB" sz="1100" dirty="0">
                          <a:latin typeface="Calibri"/>
                          <a:ea typeface="Calibri"/>
                          <a:cs typeface="Times New Roman"/>
                        </a:rPr>
                        <a:t>, Mohammed Mansur Ahmed</a:t>
                      </a:r>
                    </a:p>
                  </a:txBody>
                  <a:tcPr marL="44526" marR="4452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100">
                          <a:latin typeface="Calibri"/>
                          <a:ea typeface="Calibri"/>
                          <a:cs typeface="Times New Roman"/>
                        </a:rPr>
                        <a:t>Discussions</a:t>
                      </a:r>
                    </a:p>
                  </a:txBody>
                  <a:tcPr marL="44526" marR="4452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100" dirty="0">
                          <a:latin typeface="Calibri"/>
                          <a:ea typeface="Calibri"/>
                          <a:cs typeface="Times New Roman"/>
                        </a:rPr>
                        <a:t>Layout of the </a:t>
                      </a:r>
                    </a:p>
                    <a:p>
                      <a:pPr algn="ctr">
                        <a:lnSpc>
                          <a:spcPct val="115000"/>
                        </a:lnSpc>
                        <a:spcAft>
                          <a:spcPts val="0"/>
                        </a:spcAft>
                      </a:pPr>
                      <a:r>
                        <a:rPr lang="en-GB" sz="1100" dirty="0">
                          <a:latin typeface="Calibri"/>
                          <a:ea typeface="Calibri"/>
                          <a:cs typeface="Times New Roman"/>
                        </a:rPr>
                        <a:t>Presentation</a:t>
                      </a:r>
                    </a:p>
                  </a:txBody>
                  <a:tcPr marL="44526" marR="4452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8"/>
                  </a:ext>
                </a:extLst>
              </a:tr>
              <a:tr h="438270">
                <a:tc>
                  <a:txBody>
                    <a:bodyPr/>
                    <a:lstStyle/>
                    <a:p>
                      <a:pPr>
                        <a:lnSpc>
                          <a:spcPct val="115000"/>
                        </a:lnSpc>
                        <a:spcAft>
                          <a:spcPts val="0"/>
                        </a:spcAft>
                      </a:pPr>
                      <a:r>
                        <a:rPr lang="en-GB" sz="1100">
                          <a:latin typeface="Calibri"/>
                          <a:ea typeface="Calibri"/>
                          <a:cs typeface="Times New Roman"/>
                        </a:rPr>
                        <a:t>16/04/18</a:t>
                      </a:r>
                    </a:p>
                  </a:txBody>
                  <a:tcPr marL="44526" marR="4452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100">
                          <a:latin typeface="Calibri"/>
                          <a:ea typeface="Calibri"/>
                          <a:cs typeface="Times New Roman"/>
                        </a:rPr>
                        <a:t>UWTSD campus</a:t>
                      </a:r>
                    </a:p>
                  </a:txBody>
                  <a:tcPr marL="44526" marR="4452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100">
                          <a:latin typeface="Calibri"/>
                          <a:ea typeface="Calibri"/>
                          <a:cs typeface="Times New Roman"/>
                        </a:rPr>
                        <a:t>1.50 pm</a:t>
                      </a:r>
                    </a:p>
                  </a:txBody>
                  <a:tcPr marL="44526" marR="4452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100">
                          <a:latin typeface="Calibri"/>
                          <a:ea typeface="Calibri"/>
                          <a:cs typeface="Times New Roman"/>
                        </a:rPr>
                        <a:t>Resna Begum, Mosammet Begum, Sabina Yasmin, Mohammed Mansur Ahmed</a:t>
                      </a:r>
                    </a:p>
                  </a:txBody>
                  <a:tcPr marL="44526" marR="4452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100">
                          <a:latin typeface="Calibri"/>
                          <a:ea typeface="Calibri"/>
                          <a:cs typeface="Times New Roman"/>
                        </a:rPr>
                        <a:t>Preparation</a:t>
                      </a:r>
                    </a:p>
                  </a:txBody>
                  <a:tcPr marL="44526" marR="4452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100" dirty="0">
                          <a:latin typeface="Calibri"/>
                          <a:ea typeface="Calibri"/>
                          <a:cs typeface="Times New Roman"/>
                        </a:rPr>
                        <a:t>Practiced</a:t>
                      </a:r>
                      <a:r>
                        <a:rPr lang="en-GB" sz="1100" baseline="0" dirty="0">
                          <a:latin typeface="Calibri"/>
                          <a:ea typeface="Calibri"/>
                          <a:cs typeface="Times New Roman"/>
                        </a:rPr>
                        <a:t> the whole </a:t>
                      </a:r>
                    </a:p>
                    <a:p>
                      <a:pPr algn="ctr">
                        <a:lnSpc>
                          <a:spcPct val="115000"/>
                        </a:lnSpc>
                        <a:spcAft>
                          <a:spcPts val="0"/>
                        </a:spcAft>
                      </a:pPr>
                      <a:r>
                        <a:rPr lang="en-GB" sz="1100" baseline="0" dirty="0">
                          <a:latin typeface="Calibri"/>
                          <a:ea typeface="Calibri"/>
                          <a:cs typeface="Times New Roman"/>
                        </a:rPr>
                        <a:t>Presentation</a:t>
                      </a:r>
                      <a:endParaRPr lang="en-GB" sz="1100" dirty="0">
                        <a:latin typeface="Calibri"/>
                        <a:ea typeface="Calibri"/>
                        <a:cs typeface="Times New Roman"/>
                      </a:endParaRPr>
                    </a:p>
                  </a:txBody>
                  <a:tcPr marL="44526" marR="4452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9"/>
                  </a:ext>
                </a:extLst>
              </a:tr>
              <a:tr h="527589">
                <a:tc>
                  <a:txBody>
                    <a:bodyPr/>
                    <a:lstStyle/>
                    <a:p>
                      <a:pPr>
                        <a:lnSpc>
                          <a:spcPct val="115000"/>
                        </a:lnSpc>
                        <a:spcAft>
                          <a:spcPts val="0"/>
                        </a:spcAft>
                      </a:pPr>
                      <a:r>
                        <a:rPr lang="en-GB" sz="1100">
                          <a:latin typeface="Calibri"/>
                          <a:ea typeface="Calibri"/>
                          <a:cs typeface="Times New Roman"/>
                        </a:rPr>
                        <a:t>18/04/18</a:t>
                      </a:r>
                    </a:p>
                  </a:txBody>
                  <a:tcPr marL="44526" marR="4452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100">
                          <a:latin typeface="Calibri"/>
                          <a:ea typeface="Calibri"/>
                          <a:cs typeface="Times New Roman"/>
                        </a:rPr>
                        <a:t>Idea Store, Poplar</a:t>
                      </a:r>
                    </a:p>
                  </a:txBody>
                  <a:tcPr marL="44526" marR="4452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100">
                          <a:latin typeface="Calibri"/>
                          <a:ea typeface="Calibri"/>
                          <a:cs typeface="Times New Roman"/>
                        </a:rPr>
                        <a:t>12.30 pm</a:t>
                      </a:r>
                    </a:p>
                  </a:txBody>
                  <a:tcPr marL="44526" marR="4452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100" dirty="0" err="1">
                          <a:latin typeface="Calibri"/>
                          <a:ea typeface="Calibri"/>
                          <a:cs typeface="Times New Roman"/>
                        </a:rPr>
                        <a:t>Resna</a:t>
                      </a:r>
                      <a:r>
                        <a:rPr lang="en-GB" sz="1100" dirty="0">
                          <a:latin typeface="Calibri"/>
                          <a:ea typeface="Calibri"/>
                          <a:cs typeface="Times New Roman"/>
                        </a:rPr>
                        <a:t> Begum, </a:t>
                      </a:r>
                      <a:r>
                        <a:rPr lang="en-GB" sz="1100" dirty="0" err="1">
                          <a:latin typeface="Calibri"/>
                          <a:ea typeface="Calibri"/>
                          <a:cs typeface="Times New Roman"/>
                        </a:rPr>
                        <a:t>Mosammet</a:t>
                      </a:r>
                      <a:r>
                        <a:rPr lang="en-GB" sz="1100" dirty="0">
                          <a:latin typeface="Calibri"/>
                          <a:ea typeface="Calibri"/>
                          <a:cs typeface="Times New Roman"/>
                        </a:rPr>
                        <a:t> Begum, </a:t>
                      </a:r>
                    </a:p>
                    <a:p>
                      <a:pPr>
                        <a:lnSpc>
                          <a:spcPct val="115000"/>
                        </a:lnSpc>
                        <a:spcAft>
                          <a:spcPts val="0"/>
                        </a:spcAft>
                      </a:pPr>
                      <a:r>
                        <a:rPr lang="en-GB" sz="1100" dirty="0">
                          <a:latin typeface="Calibri"/>
                          <a:ea typeface="Calibri"/>
                          <a:cs typeface="Times New Roman"/>
                        </a:rPr>
                        <a:t>Mohammed Mansur Ahmed</a:t>
                      </a:r>
                    </a:p>
                  </a:txBody>
                  <a:tcPr marL="44526" marR="4452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100" dirty="0">
                          <a:latin typeface="Calibri"/>
                          <a:ea typeface="Calibri"/>
                          <a:cs typeface="Times New Roman"/>
                        </a:rPr>
                        <a:t>Final version </a:t>
                      </a:r>
                    </a:p>
                    <a:p>
                      <a:pPr>
                        <a:lnSpc>
                          <a:spcPct val="115000"/>
                        </a:lnSpc>
                        <a:spcAft>
                          <a:spcPts val="0"/>
                        </a:spcAft>
                      </a:pPr>
                      <a:r>
                        <a:rPr lang="en-GB" sz="1100" dirty="0">
                          <a:latin typeface="Calibri"/>
                          <a:ea typeface="Calibri"/>
                          <a:cs typeface="Times New Roman"/>
                        </a:rPr>
                        <a:t>development</a:t>
                      </a:r>
                    </a:p>
                  </a:txBody>
                  <a:tcPr marL="44526" marR="4452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100" dirty="0">
                          <a:latin typeface="Calibri"/>
                          <a:ea typeface="Calibri"/>
                          <a:cs typeface="Times New Roman"/>
                        </a:rPr>
                        <a:t>Reviewed the final </a:t>
                      </a:r>
                    </a:p>
                    <a:p>
                      <a:pPr algn="ctr">
                        <a:lnSpc>
                          <a:spcPct val="115000"/>
                        </a:lnSpc>
                        <a:spcAft>
                          <a:spcPts val="0"/>
                        </a:spcAft>
                      </a:pPr>
                      <a:r>
                        <a:rPr lang="en-GB" sz="1100" dirty="0">
                          <a:latin typeface="Calibri"/>
                          <a:ea typeface="Calibri"/>
                          <a:cs typeface="Times New Roman"/>
                        </a:rPr>
                        <a:t>version of the </a:t>
                      </a:r>
                    </a:p>
                    <a:p>
                      <a:pPr algn="ctr">
                        <a:lnSpc>
                          <a:spcPct val="115000"/>
                        </a:lnSpc>
                        <a:spcAft>
                          <a:spcPts val="0"/>
                        </a:spcAft>
                      </a:pPr>
                      <a:r>
                        <a:rPr lang="en-GB" sz="1100" dirty="0">
                          <a:latin typeface="Calibri"/>
                          <a:ea typeface="Calibri"/>
                          <a:cs typeface="Times New Roman"/>
                        </a:rPr>
                        <a:t>presentation and </a:t>
                      </a:r>
                    </a:p>
                    <a:p>
                      <a:pPr algn="ctr">
                        <a:lnSpc>
                          <a:spcPct val="115000"/>
                        </a:lnSpc>
                        <a:spcAft>
                          <a:spcPts val="0"/>
                        </a:spcAft>
                      </a:pPr>
                      <a:r>
                        <a:rPr lang="en-GB" sz="1100" dirty="0">
                          <a:latin typeface="Calibri"/>
                          <a:ea typeface="Calibri"/>
                          <a:cs typeface="Times New Roman"/>
                        </a:rPr>
                        <a:t>rehearsal </a:t>
                      </a:r>
                    </a:p>
                  </a:txBody>
                  <a:tcPr marL="44526" marR="4452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0"/>
                  </a:ext>
                </a:extLst>
              </a:tr>
            </a:tbl>
          </a:graphicData>
        </a:graphic>
      </p:graphicFrame>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맑은 고딕"/>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맑은 고딕"/>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1114</TotalTime>
  <Words>1950</Words>
  <Application>Microsoft Office PowerPoint</Application>
  <PresentationFormat>On-screen Show (4:3)</PresentationFormat>
  <Paragraphs>235</Paragraphs>
  <Slides>25</Slides>
  <Notes>0</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25</vt:i4>
      </vt:variant>
    </vt:vector>
  </HeadingPairs>
  <TitlesOfParts>
    <vt:vector size="32" baseType="lpstr">
      <vt:lpstr>맑은 고딕</vt:lpstr>
      <vt:lpstr>Arial</vt:lpstr>
      <vt:lpstr>Calibri</vt:lpstr>
      <vt:lpstr>Times New Roman</vt:lpstr>
      <vt:lpstr>Wingdings</vt:lpstr>
      <vt:lpstr>Office Theme</vt:lpstr>
      <vt:lpstr>Custom Design</vt:lpstr>
      <vt:lpstr>PowerPoint Presentation</vt:lpstr>
      <vt:lpstr> Mosammet Begum: Introduction, Objectives of the Company, Vision of the company, Description of the business   Mohammed Mansur Ahmed: Sales Strategies, Competition in the Business Market, Legal Factors for Starting Up the Business, Marketing Activities, The Strategies for Marketing   Resna Begum: Financial Requirements of the Company, Recruitment and Selection Process, Training for Employees, The Management of the Company, Resource Allocation and Development of the Products, The Administration of the Company    Sabina Yasmin: SWOT Analysis of the Company, PESTEL Analysis, Conclusion </vt:lpstr>
      <vt:lpstr>PowerPoint Presentation</vt:lpstr>
      <vt:lpstr> Introduction</vt:lpstr>
      <vt:lpstr> Aims &amp; Objectives of the Company</vt:lpstr>
      <vt:lpstr>Vision of the company</vt:lpstr>
      <vt:lpstr>Description of the business</vt:lpstr>
      <vt:lpstr>Sales Strategies</vt:lpstr>
      <vt:lpstr>Competition in the Business Market</vt:lpstr>
      <vt:lpstr>Legal Factors for Starting Up the Business</vt:lpstr>
      <vt:lpstr>Marketing Activities</vt:lpstr>
      <vt:lpstr>The Strategies for Marketing</vt:lpstr>
      <vt:lpstr>Financial Requirements of the  Company</vt:lpstr>
      <vt:lpstr>Recruitment and Selection  Process</vt:lpstr>
      <vt:lpstr>Recruitment and Selection Process</vt:lpstr>
      <vt:lpstr>        Training for Employees</vt:lpstr>
      <vt:lpstr>The Management of the Company</vt:lpstr>
      <vt:lpstr>Resource Allocation and Development of the Products</vt:lpstr>
      <vt:lpstr>The Administration of the Company </vt:lpstr>
      <vt:lpstr>SWOT Analysis of the Company</vt:lpstr>
      <vt:lpstr>   SWOT Analysis of the Company</vt:lpstr>
      <vt:lpstr>    PESTEL Analysis</vt:lpstr>
      <vt:lpstr>   Conclusion</vt:lpstr>
      <vt:lpstr>    References</vt:lpstr>
      <vt:lpstr>PowerPoint Presentation</vt:lpstr>
    </vt:vector>
  </TitlesOfParts>
  <Company>Microsoft Corporation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Registered User</dc:creator>
  <cp:lastModifiedBy>saidul hussain</cp:lastModifiedBy>
  <cp:revision>189</cp:revision>
  <cp:lastPrinted>2018-04-23T10:30:42Z</cp:lastPrinted>
  <dcterms:created xsi:type="dcterms:W3CDTF">2014-04-01T16:35:38Z</dcterms:created>
  <dcterms:modified xsi:type="dcterms:W3CDTF">2018-04-27T11:21:25Z</dcterms:modified>
</cp:coreProperties>
</file>