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56"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F359DF-DA85-EDBE-652D-8C5C038E6E16}" v="428" dt="2021-02-22T14:03:53.677"/>
    <p1510:client id="{168C90B8-B9F5-4F42-8B53-4DB882BD44D4}" v="917" dt="2021-02-08T13:00:34.194"/>
    <p1510:client id="{2265DC5E-899C-65B5-A4F9-E0435C8C54F4}" v="1777" dt="2021-02-24T11:23:08.263"/>
    <p1510:client id="{5DC993AD-FBCE-614D-129F-9C0D1CCD0E40}" v="82" dt="2021-02-19T13:32:54.458"/>
    <p1510:client id="{C8B7BEB3-FD29-8383-4387-3DAF36ED9483}" v="11" dt="2021-02-20T15:53:57.188"/>
    <p1510:client id="{D271FCEB-76C5-2B6D-CD4F-4B9DB369A189}" v="60" dt="2021-02-24T19:29:57.651"/>
    <p1510:client id="{F66F87B6-B17B-5693-A344-AD1DA38EF9B2}" v="186" dt="2021-02-25T11:55:12.7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119" d="100"/>
          <a:sy n="119" d="100"/>
        </p:scale>
        <p:origin x="96" y="3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FD0216-D920-4B1B-AD9D-73E9F4F0D648}"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3635CFC4-8C26-4F70-9910-678571AC01CC}">
      <dgm:prSet/>
      <dgm:spPr/>
      <dgm:t>
        <a:bodyPr/>
        <a:lstStyle/>
        <a:p>
          <a:r>
            <a:rPr lang="en-GB"/>
            <a:t>Mindfulness </a:t>
          </a:r>
          <a:endParaRPr lang="en-US"/>
        </a:p>
      </dgm:t>
    </dgm:pt>
    <dgm:pt modelId="{4A6E9657-2B23-490B-BB68-408CC9675E89}" type="parTrans" cxnId="{8FFC7E9A-DC3D-47BB-AD12-65E3672B13B1}">
      <dgm:prSet/>
      <dgm:spPr/>
      <dgm:t>
        <a:bodyPr/>
        <a:lstStyle/>
        <a:p>
          <a:endParaRPr lang="en-US"/>
        </a:p>
      </dgm:t>
    </dgm:pt>
    <dgm:pt modelId="{DF57E1E1-C1E6-4679-9522-4BFF5D1E6569}" type="sibTrans" cxnId="{8FFC7E9A-DC3D-47BB-AD12-65E3672B13B1}">
      <dgm:prSet/>
      <dgm:spPr/>
      <dgm:t>
        <a:bodyPr/>
        <a:lstStyle/>
        <a:p>
          <a:endParaRPr lang="en-US"/>
        </a:p>
      </dgm:t>
    </dgm:pt>
    <dgm:pt modelId="{16F9E45B-BFFB-4490-9420-5C70DBCD8B6D}">
      <dgm:prSet/>
      <dgm:spPr/>
      <dgm:t>
        <a:bodyPr/>
        <a:lstStyle/>
        <a:p>
          <a:r>
            <a:rPr lang="en-GB"/>
            <a:t>Workshops </a:t>
          </a:r>
          <a:endParaRPr lang="en-US"/>
        </a:p>
      </dgm:t>
    </dgm:pt>
    <dgm:pt modelId="{F06CF629-6C0F-4840-9018-04B54024F3FF}" type="parTrans" cxnId="{9F7962BF-2952-4BEA-BDD6-B74936AEA310}">
      <dgm:prSet/>
      <dgm:spPr/>
      <dgm:t>
        <a:bodyPr/>
        <a:lstStyle/>
        <a:p>
          <a:endParaRPr lang="en-US"/>
        </a:p>
      </dgm:t>
    </dgm:pt>
    <dgm:pt modelId="{B67598C4-F1EC-4817-897A-94127CF6684D}" type="sibTrans" cxnId="{9F7962BF-2952-4BEA-BDD6-B74936AEA310}">
      <dgm:prSet/>
      <dgm:spPr/>
      <dgm:t>
        <a:bodyPr/>
        <a:lstStyle/>
        <a:p>
          <a:endParaRPr lang="en-US"/>
        </a:p>
      </dgm:t>
    </dgm:pt>
    <dgm:pt modelId="{2A1231FB-506A-4026-B198-592B21193075}">
      <dgm:prSet/>
      <dgm:spPr/>
      <dgm:t>
        <a:bodyPr/>
        <a:lstStyle/>
        <a:p>
          <a:r>
            <a:rPr lang="en-GB">
              <a:latin typeface="Sitka Heading"/>
            </a:rPr>
            <a:t>Activities</a:t>
          </a:r>
          <a:endParaRPr lang="en-US"/>
        </a:p>
      </dgm:t>
    </dgm:pt>
    <dgm:pt modelId="{EA89655D-B196-416D-B5C9-AFEF7A13A121}" type="parTrans" cxnId="{A88D9D4D-E0B2-4104-8FCC-9D80F2BFEF07}">
      <dgm:prSet/>
      <dgm:spPr/>
      <dgm:t>
        <a:bodyPr/>
        <a:lstStyle/>
        <a:p>
          <a:endParaRPr lang="en-US"/>
        </a:p>
      </dgm:t>
    </dgm:pt>
    <dgm:pt modelId="{FABFA050-0C4A-4EA7-A7B3-FFED8C02990C}" type="sibTrans" cxnId="{A88D9D4D-E0B2-4104-8FCC-9D80F2BFEF07}">
      <dgm:prSet/>
      <dgm:spPr/>
      <dgm:t>
        <a:bodyPr/>
        <a:lstStyle/>
        <a:p>
          <a:endParaRPr lang="en-US"/>
        </a:p>
      </dgm:t>
    </dgm:pt>
    <dgm:pt modelId="{6B8593A1-A660-45BC-95AD-AE3D573EE6B8}" type="pres">
      <dgm:prSet presAssocID="{ACFD0216-D920-4B1B-AD9D-73E9F4F0D648}" presName="linear" presStyleCnt="0">
        <dgm:presLayoutVars>
          <dgm:animLvl val="lvl"/>
          <dgm:resizeHandles val="exact"/>
        </dgm:presLayoutVars>
      </dgm:prSet>
      <dgm:spPr/>
    </dgm:pt>
    <dgm:pt modelId="{939AA875-2F7E-40AD-A0E5-71BE7CF88558}" type="pres">
      <dgm:prSet presAssocID="{3635CFC4-8C26-4F70-9910-678571AC01CC}" presName="parentText" presStyleLbl="node1" presStyleIdx="0" presStyleCnt="3">
        <dgm:presLayoutVars>
          <dgm:chMax val="0"/>
          <dgm:bulletEnabled val="1"/>
        </dgm:presLayoutVars>
      </dgm:prSet>
      <dgm:spPr/>
    </dgm:pt>
    <dgm:pt modelId="{03F4DFCC-1B41-4E01-B36E-40B815B8561F}" type="pres">
      <dgm:prSet presAssocID="{DF57E1E1-C1E6-4679-9522-4BFF5D1E6569}" presName="spacer" presStyleCnt="0"/>
      <dgm:spPr/>
    </dgm:pt>
    <dgm:pt modelId="{5243B044-F969-4D0B-998D-398A637F4500}" type="pres">
      <dgm:prSet presAssocID="{16F9E45B-BFFB-4490-9420-5C70DBCD8B6D}" presName="parentText" presStyleLbl="node1" presStyleIdx="1" presStyleCnt="3">
        <dgm:presLayoutVars>
          <dgm:chMax val="0"/>
          <dgm:bulletEnabled val="1"/>
        </dgm:presLayoutVars>
      </dgm:prSet>
      <dgm:spPr/>
    </dgm:pt>
    <dgm:pt modelId="{671060E3-F04B-45AC-8841-CECB12499C42}" type="pres">
      <dgm:prSet presAssocID="{B67598C4-F1EC-4817-897A-94127CF6684D}" presName="spacer" presStyleCnt="0"/>
      <dgm:spPr/>
    </dgm:pt>
    <dgm:pt modelId="{3FCC7E82-7074-4A82-9AD9-E676E3242A40}" type="pres">
      <dgm:prSet presAssocID="{2A1231FB-506A-4026-B198-592B21193075}" presName="parentText" presStyleLbl="node1" presStyleIdx="2" presStyleCnt="3">
        <dgm:presLayoutVars>
          <dgm:chMax val="0"/>
          <dgm:bulletEnabled val="1"/>
        </dgm:presLayoutVars>
      </dgm:prSet>
      <dgm:spPr/>
    </dgm:pt>
  </dgm:ptLst>
  <dgm:cxnLst>
    <dgm:cxn modelId="{7FFC5021-60F9-4355-920B-84789F3FEB8A}" type="presOf" srcId="{16F9E45B-BFFB-4490-9420-5C70DBCD8B6D}" destId="{5243B044-F969-4D0B-998D-398A637F4500}" srcOrd="0" destOrd="0" presId="urn:microsoft.com/office/officeart/2005/8/layout/vList2"/>
    <dgm:cxn modelId="{31630F32-5BA2-4A25-A670-E3B7FAC28B15}" type="presOf" srcId="{2A1231FB-506A-4026-B198-592B21193075}" destId="{3FCC7E82-7074-4A82-9AD9-E676E3242A40}" srcOrd="0" destOrd="0" presId="urn:microsoft.com/office/officeart/2005/8/layout/vList2"/>
    <dgm:cxn modelId="{A88D9D4D-E0B2-4104-8FCC-9D80F2BFEF07}" srcId="{ACFD0216-D920-4B1B-AD9D-73E9F4F0D648}" destId="{2A1231FB-506A-4026-B198-592B21193075}" srcOrd="2" destOrd="0" parTransId="{EA89655D-B196-416D-B5C9-AFEF7A13A121}" sibTransId="{FABFA050-0C4A-4EA7-A7B3-FFED8C02990C}"/>
    <dgm:cxn modelId="{8FFC7E9A-DC3D-47BB-AD12-65E3672B13B1}" srcId="{ACFD0216-D920-4B1B-AD9D-73E9F4F0D648}" destId="{3635CFC4-8C26-4F70-9910-678571AC01CC}" srcOrd="0" destOrd="0" parTransId="{4A6E9657-2B23-490B-BB68-408CC9675E89}" sibTransId="{DF57E1E1-C1E6-4679-9522-4BFF5D1E6569}"/>
    <dgm:cxn modelId="{9F7962BF-2952-4BEA-BDD6-B74936AEA310}" srcId="{ACFD0216-D920-4B1B-AD9D-73E9F4F0D648}" destId="{16F9E45B-BFFB-4490-9420-5C70DBCD8B6D}" srcOrd="1" destOrd="0" parTransId="{F06CF629-6C0F-4840-9018-04B54024F3FF}" sibTransId="{B67598C4-F1EC-4817-897A-94127CF6684D}"/>
    <dgm:cxn modelId="{05AB42C9-1D1B-499F-82A9-8DFFE5524E08}" type="presOf" srcId="{3635CFC4-8C26-4F70-9910-678571AC01CC}" destId="{939AA875-2F7E-40AD-A0E5-71BE7CF88558}" srcOrd="0" destOrd="0" presId="urn:microsoft.com/office/officeart/2005/8/layout/vList2"/>
    <dgm:cxn modelId="{00C43BDC-4E3C-4BF0-B337-9256D9A4EFA4}" type="presOf" srcId="{ACFD0216-D920-4B1B-AD9D-73E9F4F0D648}" destId="{6B8593A1-A660-45BC-95AD-AE3D573EE6B8}" srcOrd="0" destOrd="0" presId="urn:microsoft.com/office/officeart/2005/8/layout/vList2"/>
    <dgm:cxn modelId="{9FC920FE-4504-449B-8595-6B3ABC2D9B7F}" type="presParOf" srcId="{6B8593A1-A660-45BC-95AD-AE3D573EE6B8}" destId="{939AA875-2F7E-40AD-A0E5-71BE7CF88558}" srcOrd="0" destOrd="0" presId="urn:microsoft.com/office/officeart/2005/8/layout/vList2"/>
    <dgm:cxn modelId="{D167AC6E-436A-4042-A549-120678CD5CDF}" type="presParOf" srcId="{6B8593A1-A660-45BC-95AD-AE3D573EE6B8}" destId="{03F4DFCC-1B41-4E01-B36E-40B815B8561F}" srcOrd="1" destOrd="0" presId="urn:microsoft.com/office/officeart/2005/8/layout/vList2"/>
    <dgm:cxn modelId="{D63CF658-41C6-4A1E-AC59-36F86D2B4E9B}" type="presParOf" srcId="{6B8593A1-A660-45BC-95AD-AE3D573EE6B8}" destId="{5243B044-F969-4D0B-998D-398A637F4500}" srcOrd="2" destOrd="0" presId="urn:microsoft.com/office/officeart/2005/8/layout/vList2"/>
    <dgm:cxn modelId="{EE996CAB-6647-407D-8BF3-445B40DDFA64}" type="presParOf" srcId="{6B8593A1-A660-45BC-95AD-AE3D573EE6B8}" destId="{671060E3-F04B-45AC-8841-CECB12499C42}" srcOrd="3" destOrd="0" presId="urn:microsoft.com/office/officeart/2005/8/layout/vList2"/>
    <dgm:cxn modelId="{7EFC283B-9BF9-45C3-9CAE-201D0AF99959}" type="presParOf" srcId="{6B8593A1-A660-45BC-95AD-AE3D573EE6B8}" destId="{3FCC7E82-7074-4A82-9AD9-E676E3242A4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1980AA-5C16-426E-8190-FDD3EC3BD3C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DFBF96F-9DF1-407A-BB4A-A2F61D00A50F}">
      <dgm:prSet/>
      <dgm:spPr/>
      <dgm:t>
        <a:bodyPr/>
        <a:lstStyle/>
        <a:p>
          <a:r>
            <a:rPr lang="en-GB"/>
            <a:t>Person centred approach</a:t>
          </a:r>
          <a:endParaRPr lang="en-US"/>
        </a:p>
      </dgm:t>
    </dgm:pt>
    <dgm:pt modelId="{EC73793F-A1B6-47BD-BBD4-C50DC7265A65}" type="parTrans" cxnId="{F41837A7-82F4-45B9-AA01-D60F8CAE14D6}">
      <dgm:prSet/>
      <dgm:spPr/>
      <dgm:t>
        <a:bodyPr/>
        <a:lstStyle/>
        <a:p>
          <a:endParaRPr lang="en-US"/>
        </a:p>
      </dgm:t>
    </dgm:pt>
    <dgm:pt modelId="{D5918016-6428-418B-913E-A9AD588CADDA}" type="sibTrans" cxnId="{F41837A7-82F4-45B9-AA01-D60F8CAE14D6}">
      <dgm:prSet/>
      <dgm:spPr/>
      <dgm:t>
        <a:bodyPr/>
        <a:lstStyle/>
        <a:p>
          <a:endParaRPr lang="en-US"/>
        </a:p>
      </dgm:t>
    </dgm:pt>
    <dgm:pt modelId="{851923B0-52CE-4523-9118-7333B9FD79B5}">
      <dgm:prSet/>
      <dgm:spPr/>
      <dgm:t>
        <a:bodyPr/>
        <a:lstStyle/>
        <a:p>
          <a:r>
            <a:rPr lang="en-GB"/>
            <a:t>Experiential learning</a:t>
          </a:r>
          <a:endParaRPr lang="en-US"/>
        </a:p>
      </dgm:t>
    </dgm:pt>
    <dgm:pt modelId="{F3B35452-C91F-4658-BD7B-7889485DBC4E}" type="parTrans" cxnId="{1A82126B-092E-45EA-838B-F186FD453487}">
      <dgm:prSet/>
      <dgm:spPr/>
      <dgm:t>
        <a:bodyPr/>
        <a:lstStyle/>
        <a:p>
          <a:endParaRPr lang="en-US"/>
        </a:p>
      </dgm:t>
    </dgm:pt>
    <dgm:pt modelId="{25FAAD7D-E816-4A19-B02F-AA32A8EB3199}" type="sibTrans" cxnId="{1A82126B-092E-45EA-838B-F186FD453487}">
      <dgm:prSet/>
      <dgm:spPr/>
      <dgm:t>
        <a:bodyPr/>
        <a:lstStyle/>
        <a:p>
          <a:endParaRPr lang="en-US"/>
        </a:p>
      </dgm:t>
    </dgm:pt>
    <dgm:pt modelId="{8E291671-DCEB-4C0D-902C-81CAE8E58302}">
      <dgm:prSet/>
      <dgm:spPr/>
      <dgm:t>
        <a:bodyPr/>
        <a:lstStyle/>
        <a:p>
          <a:r>
            <a:rPr lang="en-GB"/>
            <a:t>One to one support</a:t>
          </a:r>
          <a:endParaRPr lang="en-US"/>
        </a:p>
      </dgm:t>
    </dgm:pt>
    <dgm:pt modelId="{8D4F0790-9E7C-4EEE-9D65-26AEFD8348D0}" type="parTrans" cxnId="{8DE827B0-2269-433C-AA65-8CDEF02B1230}">
      <dgm:prSet/>
      <dgm:spPr/>
      <dgm:t>
        <a:bodyPr/>
        <a:lstStyle/>
        <a:p>
          <a:endParaRPr lang="en-US"/>
        </a:p>
      </dgm:t>
    </dgm:pt>
    <dgm:pt modelId="{D86F4F97-C043-42A8-B5C8-2AFBC7696FD4}" type="sibTrans" cxnId="{8DE827B0-2269-433C-AA65-8CDEF02B1230}">
      <dgm:prSet/>
      <dgm:spPr/>
      <dgm:t>
        <a:bodyPr/>
        <a:lstStyle/>
        <a:p>
          <a:endParaRPr lang="en-US"/>
        </a:p>
      </dgm:t>
    </dgm:pt>
    <dgm:pt modelId="{42F0A04E-E308-4B22-8E1F-5C2C1896060A}" type="pres">
      <dgm:prSet presAssocID="{0C1980AA-5C16-426E-8190-FDD3EC3BD3C5}" presName="linear" presStyleCnt="0">
        <dgm:presLayoutVars>
          <dgm:animLvl val="lvl"/>
          <dgm:resizeHandles val="exact"/>
        </dgm:presLayoutVars>
      </dgm:prSet>
      <dgm:spPr/>
    </dgm:pt>
    <dgm:pt modelId="{3E78D875-51D9-4F09-928C-D834B5085E4D}" type="pres">
      <dgm:prSet presAssocID="{BDFBF96F-9DF1-407A-BB4A-A2F61D00A50F}" presName="parentText" presStyleLbl="node1" presStyleIdx="0" presStyleCnt="3">
        <dgm:presLayoutVars>
          <dgm:chMax val="0"/>
          <dgm:bulletEnabled val="1"/>
        </dgm:presLayoutVars>
      </dgm:prSet>
      <dgm:spPr/>
    </dgm:pt>
    <dgm:pt modelId="{4AF3C769-9690-4F85-B376-81FA9878BD8F}" type="pres">
      <dgm:prSet presAssocID="{D5918016-6428-418B-913E-A9AD588CADDA}" presName="spacer" presStyleCnt="0"/>
      <dgm:spPr/>
    </dgm:pt>
    <dgm:pt modelId="{5BED7378-8D0A-4A9C-A6B7-CA6F19C8575C}" type="pres">
      <dgm:prSet presAssocID="{851923B0-52CE-4523-9118-7333B9FD79B5}" presName="parentText" presStyleLbl="node1" presStyleIdx="1" presStyleCnt="3">
        <dgm:presLayoutVars>
          <dgm:chMax val="0"/>
          <dgm:bulletEnabled val="1"/>
        </dgm:presLayoutVars>
      </dgm:prSet>
      <dgm:spPr/>
    </dgm:pt>
    <dgm:pt modelId="{F9FF50A3-A66E-4502-82A6-FC68146A438A}" type="pres">
      <dgm:prSet presAssocID="{25FAAD7D-E816-4A19-B02F-AA32A8EB3199}" presName="spacer" presStyleCnt="0"/>
      <dgm:spPr/>
    </dgm:pt>
    <dgm:pt modelId="{0E83B0DE-2A91-41DE-B210-36910FD3E527}" type="pres">
      <dgm:prSet presAssocID="{8E291671-DCEB-4C0D-902C-81CAE8E58302}" presName="parentText" presStyleLbl="node1" presStyleIdx="2" presStyleCnt="3">
        <dgm:presLayoutVars>
          <dgm:chMax val="0"/>
          <dgm:bulletEnabled val="1"/>
        </dgm:presLayoutVars>
      </dgm:prSet>
      <dgm:spPr/>
    </dgm:pt>
  </dgm:ptLst>
  <dgm:cxnLst>
    <dgm:cxn modelId="{1A82126B-092E-45EA-838B-F186FD453487}" srcId="{0C1980AA-5C16-426E-8190-FDD3EC3BD3C5}" destId="{851923B0-52CE-4523-9118-7333B9FD79B5}" srcOrd="1" destOrd="0" parTransId="{F3B35452-C91F-4658-BD7B-7889485DBC4E}" sibTransId="{25FAAD7D-E816-4A19-B02F-AA32A8EB3199}"/>
    <dgm:cxn modelId="{91D21154-D99A-4752-9100-AA68F60FE289}" type="presOf" srcId="{0C1980AA-5C16-426E-8190-FDD3EC3BD3C5}" destId="{42F0A04E-E308-4B22-8E1F-5C2C1896060A}" srcOrd="0" destOrd="0" presId="urn:microsoft.com/office/officeart/2005/8/layout/vList2"/>
    <dgm:cxn modelId="{F41837A7-82F4-45B9-AA01-D60F8CAE14D6}" srcId="{0C1980AA-5C16-426E-8190-FDD3EC3BD3C5}" destId="{BDFBF96F-9DF1-407A-BB4A-A2F61D00A50F}" srcOrd="0" destOrd="0" parTransId="{EC73793F-A1B6-47BD-BBD4-C50DC7265A65}" sibTransId="{D5918016-6428-418B-913E-A9AD588CADDA}"/>
    <dgm:cxn modelId="{8DE827B0-2269-433C-AA65-8CDEF02B1230}" srcId="{0C1980AA-5C16-426E-8190-FDD3EC3BD3C5}" destId="{8E291671-DCEB-4C0D-902C-81CAE8E58302}" srcOrd="2" destOrd="0" parTransId="{8D4F0790-9E7C-4EEE-9D65-26AEFD8348D0}" sibTransId="{D86F4F97-C043-42A8-B5C8-2AFBC7696FD4}"/>
    <dgm:cxn modelId="{1B6C92D1-1650-4FE9-9794-D5D3391CF102}" type="presOf" srcId="{851923B0-52CE-4523-9118-7333B9FD79B5}" destId="{5BED7378-8D0A-4A9C-A6B7-CA6F19C8575C}" srcOrd="0" destOrd="0" presId="urn:microsoft.com/office/officeart/2005/8/layout/vList2"/>
    <dgm:cxn modelId="{259978EF-7CF5-441C-B483-913FFF90269B}" type="presOf" srcId="{BDFBF96F-9DF1-407A-BB4A-A2F61D00A50F}" destId="{3E78D875-51D9-4F09-928C-D834B5085E4D}" srcOrd="0" destOrd="0" presId="urn:microsoft.com/office/officeart/2005/8/layout/vList2"/>
    <dgm:cxn modelId="{5754FFF9-60AD-4995-BA04-1F4B96FF9C4E}" type="presOf" srcId="{8E291671-DCEB-4C0D-902C-81CAE8E58302}" destId="{0E83B0DE-2A91-41DE-B210-36910FD3E527}" srcOrd="0" destOrd="0" presId="urn:microsoft.com/office/officeart/2005/8/layout/vList2"/>
    <dgm:cxn modelId="{3A88D51A-3D94-463A-A95E-E3C716034C58}" type="presParOf" srcId="{42F0A04E-E308-4B22-8E1F-5C2C1896060A}" destId="{3E78D875-51D9-4F09-928C-D834B5085E4D}" srcOrd="0" destOrd="0" presId="urn:microsoft.com/office/officeart/2005/8/layout/vList2"/>
    <dgm:cxn modelId="{205ADE0D-3C83-46CE-BA47-3FF1398FCE21}" type="presParOf" srcId="{42F0A04E-E308-4B22-8E1F-5C2C1896060A}" destId="{4AF3C769-9690-4F85-B376-81FA9878BD8F}" srcOrd="1" destOrd="0" presId="urn:microsoft.com/office/officeart/2005/8/layout/vList2"/>
    <dgm:cxn modelId="{46FBE4E5-52CB-415A-982B-2F23713EC0EA}" type="presParOf" srcId="{42F0A04E-E308-4B22-8E1F-5C2C1896060A}" destId="{5BED7378-8D0A-4A9C-A6B7-CA6F19C8575C}" srcOrd="2" destOrd="0" presId="urn:microsoft.com/office/officeart/2005/8/layout/vList2"/>
    <dgm:cxn modelId="{0D91560D-A52B-43F1-9634-F095B1DC8D41}" type="presParOf" srcId="{42F0A04E-E308-4B22-8E1F-5C2C1896060A}" destId="{F9FF50A3-A66E-4502-82A6-FC68146A438A}" srcOrd="3" destOrd="0" presId="urn:microsoft.com/office/officeart/2005/8/layout/vList2"/>
    <dgm:cxn modelId="{414C1BD3-9F13-4E6F-B4B8-24F6A2CC202D}" type="presParOf" srcId="{42F0A04E-E308-4B22-8E1F-5C2C1896060A}" destId="{0E83B0DE-2A91-41DE-B210-36910FD3E52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9AA875-2F7E-40AD-A0E5-71BE7CF88558}">
      <dsp:nvSpPr>
        <dsp:cNvPr id="0" name=""/>
        <dsp:cNvSpPr/>
      </dsp:nvSpPr>
      <dsp:spPr>
        <a:xfrm>
          <a:off x="0" y="44227"/>
          <a:ext cx="5914209" cy="1595267"/>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Mindfulness </a:t>
          </a:r>
          <a:endParaRPr lang="en-US" sz="6500" kern="1200"/>
        </a:p>
      </dsp:txBody>
      <dsp:txXfrm>
        <a:off x="77875" y="122102"/>
        <a:ext cx="5758459" cy="1439517"/>
      </dsp:txXfrm>
    </dsp:sp>
    <dsp:sp modelId="{5243B044-F969-4D0B-998D-398A637F4500}">
      <dsp:nvSpPr>
        <dsp:cNvPr id="0" name=""/>
        <dsp:cNvSpPr/>
      </dsp:nvSpPr>
      <dsp:spPr>
        <a:xfrm>
          <a:off x="0" y="1826694"/>
          <a:ext cx="5914209" cy="1595267"/>
        </a:xfrm>
        <a:prstGeom prst="roundRect">
          <a:avLst/>
        </a:prstGeom>
        <a:blipFill>
          <a:blip xmlns:r="http://schemas.openxmlformats.org/officeDocument/2006/relationships" r:embed="rId1">
            <a:duotone>
              <a:schemeClr val="accent2">
                <a:hueOff val="1681577"/>
                <a:satOff val="-1786"/>
                <a:lumOff val="1372"/>
                <a:alphaOff val="0"/>
                <a:shade val="74000"/>
                <a:satMod val="130000"/>
                <a:lumMod val="90000"/>
              </a:schemeClr>
              <a:schemeClr val="accent2">
                <a:hueOff val="1681577"/>
                <a:satOff val="-1786"/>
                <a:lumOff val="1372"/>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Workshops </a:t>
          </a:r>
          <a:endParaRPr lang="en-US" sz="6500" kern="1200"/>
        </a:p>
      </dsp:txBody>
      <dsp:txXfrm>
        <a:off x="77875" y="1904569"/>
        <a:ext cx="5758459" cy="1439517"/>
      </dsp:txXfrm>
    </dsp:sp>
    <dsp:sp modelId="{3FCC7E82-7074-4A82-9AD9-E676E3242A40}">
      <dsp:nvSpPr>
        <dsp:cNvPr id="0" name=""/>
        <dsp:cNvSpPr/>
      </dsp:nvSpPr>
      <dsp:spPr>
        <a:xfrm>
          <a:off x="0" y="3609162"/>
          <a:ext cx="5914209" cy="1595267"/>
        </a:xfrm>
        <a:prstGeom prst="roundRect">
          <a:avLst/>
        </a:prstGeom>
        <a:blipFill>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latin typeface="Sitka Heading"/>
            </a:rPr>
            <a:t>Activities</a:t>
          </a:r>
          <a:endParaRPr lang="en-US" sz="6500" kern="1200"/>
        </a:p>
      </dsp:txBody>
      <dsp:txXfrm>
        <a:off x="77875" y="3687037"/>
        <a:ext cx="5758459" cy="14395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78D875-51D9-4F09-928C-D834B5085E4D}">
      <dsp:nvSpPr>
        <dsp:cNvPr id="0" name=""/>
        <dsp:cNvSpPr/>
      </dsp:nvSpPr>
      <dsp:spPr>
        <a:xfrm>
          <a:off x="0" y="953208"/>
          <a:ext cx="5914209" cy="102960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Person centred approach</a:t>
          </a:r>
          <a:endParaRPr lang="en-US" sz="4400" kern="1200"/>
        </a:p>
      </dsp:txBody>
      <dsp:txXfrm>
        <a:off x="50261" y="1003469"/>
        <a:ext cx="5813687" cy="929078"/>
      </dsp:txXfrm>
    </dsp:sp>
    <dsp:sp modelId="{5BED7378-8D0A-4A9C-A6B7-CA6F19C8575C}">
      <dsp:nvSpPr>
        <dsp:cNvPr id="0" name=""/>
        <dsp:cNvSpPr/>
      </dsp:nvSpPr>
      <dsp:spPr>
        <a:xfrm>
          <a:off x="0" y="2109528"/>
          <a:ext cx="5914209" cy="1029600"/>
        </a:xfrm>
        <a:prstGeom prst="roundRect">
          <a:avLst/>
        </a:prstGeom>
        <a:blipFill>
          <a:blip xmlns:r="http://schemas.openxmlformats.org/officeDocument/2006/relationships" r:embed="rId1">
            <a:duotone>
              <a:schemeClr val="accent2">
                <a:hueOff val="1681577"/>
                <a:satOff val="-1786"/>
                <a:lumOff val="1372"/>
                <a:alphaOff val="0"/>
                <a:shade val="74000"/>
                <a:satMod val="130000"/>
                <a:lumMod val="90000"/>
              </a:schemeClr>
              <a:schemeClr val="accent2">
                <a:hueOff val="1681577"/>
                <a:satOff val="-1786"/>
                <a:lumOff val="1372"/>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Experiential learning</a:t>
          </a:r>
          <a:endParaRPr lang="en-US" sz="4400" kern="1200"/>
        </a:p>
      </dsp:txBody>
      <dsp:txXfrm>
        <a:off x="50261" y="2159789"/>
        <a:ext cx="5813687" cy="929078"/>
      </dsp:txXfrm>
    </dsp:sp>
    <dsp:sp modelId="{0E83B0DE-2A91-41DE-B210-36910FD3E527}">
      <dsp:nvSpPr>
        <dsp:cNvPr id="0" name=""/>
        <dsp:cNvSpPr/>
      </dsp:nvSpPr>
      <dsp:spPr>
        <a:xfrm>
          <a:off x="0" y="3265848"/>
          <a:ext cx="5914209" cy="1029600"/>
        </a:xfrm>
        <a:prstGeom prst="roundRect">
          <a:avLst/>
        </a:prstGeom>
        <a:blipFill>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One to one support</a:t>
          </a:r>
          <a:endParaRPr lang="en-US" sz="4400" kern="1200"/>
        </a:p>
      </dsp:txBody>
      <dsp:txXfrm>
        <a:off x="50261" y="3316109"/>
        <a:ext cx="5813687" cy="9290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2/25/2021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15063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1829231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639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2/25/2021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567389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145800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765201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8544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25627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13667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887798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354937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780653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867815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793791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732601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134863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93601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2/25/2021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04804121"/>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 id="214748377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0.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eYm9FkWQc0Q?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eYm9FkWQc0Q"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8" name="Picture 3">
            <a:extLst>
              <a:ext uri="{FF2B5EF4-FFF2-40B4-BE49-F238E27FC236}">
                <a16:creationId xmlns:a16="http://schemas.microsoft.com/office/drawing/2014/main" id="{4197E82C-8AA2-4823-BBB2-AA6134B2AD57}"/>
              </a:ext>
            </a:extLst>
          </p:cNvPr>
          <p:cNvPicPr>
            <a:picLocks noChangeAspect="1"/>
          </p:cNvPicPr>
          <p:nvPr/>
        </p:nvPicPr>
        <p:blipFill rotWithShape="1">
          <a:blip r:embed="rId3"/>
          <a:srcRect t="4819" b="4819"/>
          <a:stretch/>
        </p:blipFill>
        <p:spPr>
          <a:xfrm>
            <a:off x="20" y="1"/>
            <a:ext cx="12191980" cy="6858000"/>
          </a:xfrm>
          <a:prstGeom prst="rect">
            <a:avLst/>
          </a:prstGeom>
        </p:spPr>
      </p:pic>
      <p:sp>
        <p:nvSpPr>
          <p:cNvPr id="34" name="Rectangle 32">
            <a:extLst>
              <a:ext uri="{FF2B5EF4-FFF2-40B4-BE49-F238E27FC236}">
                <a16:creationId xmlns:a16="http://schemas.microsoft.com/office/drawing/2014/main" id="{C9D262D4-AE8B-4620-949A-609FC366F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2616" y="1411015"/>
            <a:ext cx="7808159" cy="4103960"/>
          </a:xfrm>
          <a:prstGeom prst="rect">
            <a:avLst/>
          </a:prstGeom>
          <a:blipFill dpi="0" rotWithShape="1">
            <a:blip r:embed="rId4">
              <a:alphaModFix amt="86000"/>
              <a:duotone>
                <a:schemeClr val="bg2">
                  <a:shade val="45000"/>
                  <a:satMod val="135000"/>
                </a:schemeClr>
                <a:prstClr val="white"/>
              </a:duotone>
            </a:blip>
            <a:srcRect/>
            <a:tile tx="0" ty="0" sx="90000" sy="100000" flip="none" algn="ctr"/>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4">
            <a:extLst>
              <a:ext uri="{FF2B5EF4-FFF2-40B4-BE49-F238E27FC236}">
                <a16:creationId xmlns:a16="http://schemas.microsoft.com/office/drawing/2014/main" id="{3605853C-E63A-49E2-84A4-4B7DD77A5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grpSp>
        <p:nvGrpSpPr>
          <p:cNvPr id="42" name="Group 36">
            <a:extLst>
              <a:ext uri="{FF2B5EF4-FFF2-40B4-BE49-F238E27FC236}">
                <a16:creationId xmlns:a16="http://schemas.microsoft.com/office/drawing/2014/main" id="{9500549F-5B68-400C-A605-BDF102BDBB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3631"/>
            <a:ext cx="12231160" cy="659658"/>
            <a:chOff x="-16934" y="3123631"/>
            <a:chExt cx="12231160" cy="659658"/>
          </a:xfrm>
        </p:grpSpPr>
        <p:sp>
          <p:nvSpPr>
            <p:cNvPr id="38" name="Rounded Rectangle 17">
              <a:extLst>
                <a:ext uri="{FF2B5EF4-FFF2-40B4-BE49-F238E27FC236}">
                  <a16:creationId xmlns:a16="http://schemas.microsoft.com/office/drawing/2014/main" id="{CE12C213-76C6-4953-849D-69BD0C074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30976" y="312363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38">
              <a:extLst>
                <a:ext uri="{FF2B5EF4-FFF2-40B4-BE49-F238E27FC236}">
                  <a16:creationId xmlns:a16="http://schemas.microsoft.com/office/drawing/2014/main" id="{85D5C439-F0A9-41AB-BF38-FB38EB00B7C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6934" y="3145536"/>
              <a:ext cx="2478024" cy="612648"/>
            </a:xfrm>
            <a:prstGeom prst="rect">
              <a:avLst/>
            </a:prstGeom>
          </p:spPr>
        </p:pic>
        <p:sp>
          <p:nvSpPr>
            <p:cNvPr id="40" name="Rounded Rectangle 20">
              <a:extLst>
                <a:ext uri="{FF2B5EF4-FFF2-40B4-BE49-F238E27FC236}">
                  <a16:creationId xmlns:a16="http://schemas.microsoft.com/office/drawing/2014/main" id="{CE714C63-2EB2-4CE0-8982-994E7A37AA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17803" y="312492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 name="Picture 40">
              <a:extLst>
                <a:ext uri="{FF2B5EF4-FFF2-40B4-BE49-F238E27FC236}">
                  <a16:creationId xmlns:a16="http://schemas.microsoft.com/office/drawing/2014/main" id="{CE568286-7D0B-4E62-BC33-A99A0FD743D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9736202" y="3145536"/>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ormAutofit/>
          </a:bodyPr>
          <a:lstStyle/>
          <a:p>
            <a:pPr>
              <a:lnSpc>
                <a:spcPct val="90000"/>
              </a:lnSpc>
            </a:pPr>
            <a:r>
              <a:rPr lang="en-US" sz="5000"/>
              <a:t>ECYW4004</a:t>
            </a:r>
            <a:br>
              <a:rPr lang="en-US" sz="5000"/>
            </a:br>
            <a:endParaRPr lang="en-US" sz="5000"/>
          </a:p>
        </p:txBody>
      </p:sp>
      <p:sp>
        <p:nvSpPr>
          <p:cNvPr id="3" name="Subtitle 2"/>
          <p:cNvSpPr>
            <a:spLocks noGrp="1"/>
          </p:cNvSpPr>
          <p:nvPr>
            <p:ph type="subTitle" idx="1"/>
          </p:nvPr>
        </p:nvSpPr>
        <p:spPr>
          <a:xfrm>
            <a:off x="2692398" y="3657597"/>
            <a:ext cx="6815669" cy="1320802"/>
          </a:xfrm>
        </p:spPr>
        <p:txBody>
          <a:bodyPr vert="horz" lIns="0" tIns="0" rIns="0" bIns="0" rtlCol="0">
            <a:normAutofit/>
          </a:bodyPr>
          <a:lstStyle/>
          <a:p>
            <a:r>
              <a:rPr lang="en-US"/>
              <a:t>Seminar presentation</a:t>
            </a:r>
          </a:p>
          <a:p>
            <a:r>
              <a:rPr lang="en-US">
                <a:ea typeface="Source Sans Pro"/>
              </a:rPr>
              <a:t>Counciling skills, mindfulness and therapeutic practice</a:t>
            </a:r>
            <a:endParaRPr lang="en-US" dirty="0">
              <a:ea typeface="Source Sans Pro"/>
            </a:endParaRPr>
          </a:p>
          <a:p>
            <a:r>
              <a:rPr lang="en-US">
                <a:ea typeface="Source Sans Pro"/>
              </a:rPr>
              <a:t>2003506</a:t>
            </a:r>
          </a:p>
        </p:txBody>
      </p:sp>
      <p:cxnSp>
        <p:nvCxnSpPr>
          <p:cNvPr id="45" name="Straight Connector 42">
            <a:extLst>
              <a:ext uri="{FF2B5EF4-FFF2-40B4-BE49-F238E27FC236}">
                <a16:creationId xmlns:a16="http://schemas.microsoft.com/office/drawing/2014/main" id="{1E22DAF0-5C05-4D01-A6C7-2832665773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6326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43"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FAE8961-C769-4065-A319-B8E8D656F711}"/>
              </a:ext>
            </a:extLst>
          </p:cNvPr>
          <p:cNvSpPr>
            <a:spLocks noGrp="1"/>
          </p:cNvSpPr>
          <p:nvPr>
            <p:ph type="title"/>
          </p:nvPr>
        </p:nvSpPr>
        <p:spPr>
          <a:xfrm>
            <a:off x="952108" y="954756"/>
            <a:ext cx="2730414" cy="4946003"/>
          </a:xfrm>
        </p:spPr>
        <p:txBody>
          <a:bodyPr>
            <a:normAutofit/>
          </a:bodyPr>
          <a:lstStyle/>
          <a:p>
            <a:r>
              <a:rPr lang="en-GB">
                <a:solidFill>
                  <a:srgbClr val="FFFFFF"/>
                </a:solidFill>
              </a:rPr>
              <a:t>About me</a:t>
            </a:r>
          </a:p>
        </p:txBody>
      </p:sp>
      <p:sp>
        <p:nvSpPr>
          <p:cNvPr id="48"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816AE9-179A-4E82-B1FB-7C7A3A530A54}"/>
              </a:ext>
            </a:extLst>
          </p:cNvPr>
          <p:cNvSpPr>
            <a:spLocks noGrp="1"/>
          </p:cNvSpPr>
          <p:nvPr>
            <p:ph idx="1"/>
          </p:nvPr>
        </p:nvSpPr>
        <p:spPr>
          <a:xfrm>
            <a:off x="5140934" y="469900"/>
            <a:ext cx="5953630" cy="5405968"/>
          </a:xfrm>
        </p:spPr>
        <p:txBody>
          <a:bodyPr vert="horz" lIns="0" tIns="0" rIns="0" bIns="0" rtlCol="0" anchor="ctr">
            <a:normAutofit/>
          </a:bodyPr>
          <a:lstStyle/>
          <a:p>
            <a:r>
              <a:rPr lang="en-GB">
                <a:ea typeface="Source Sans Pro"/>
              </a:rPr>
              <a:t>My name is  Dean Boswarthack</a:t>
            </a:r>
          </a:p>
          <a:p>
            <a:r>
              <a:rPr lang="en-GB">
                <a:ea typeface="Source Sans Pro"/>
              </a:rPr>
              <a:t>I am 37 years old</a:t>
            </a:r>
          </a:p>
          <a:p>
            <a:r>
              <a:rPr lang="en-GB">
                <a:ea typeface="Source Sans Pro"/>
              </a:rPr>
              <a:t>I am a level 4 student  studying youth work.</a:t>
            </a:r>
          </a:p>
          <a:p>
            <a:r>
              <a:rPr lang="en-GB">
                <a:ea typeface="Source Sans Pro"/>
              </a:rPr>
              <a:t>I have extensive life experience as a young person with complex needs.</a:t>
            </a:r>
          </a:p>
          <a:p>
            <a:r>
              <a:rPr lang="en-GB">
                <a:ea typeface="Source Sans Pro"/>
              </a:rPr>
              <a:t>I have 4 years' experience working in a setting with young people.</a:t>
            </a:r>
          </a:p>
          <a:p>
            <a:pPr marL="0" indent="0">
              <a:buNone/>
            </a:pPr>
            <a:endParaRPr lang="en-GB">
              <a:ea typeface="Source Sans Pro"/>
            </a:endParaRPr>
          </a:p>
        </p:txBody>
      </p:sp>
    </p:spTree>
    <p:extLst>
      <p:ext uri="{BB962C8B-B14F-4D97-AF65-F5344CB8AC3E}">
        <p14:creationId xmlns:p14="http://schemas.microsoft.com/office/powerpoint/2010/main" val="9207539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1CD18FD-28A4-4B85-9EA0-FBAC7419E43F}"/>
              </a:ext>
            </a:extLst>
          </p:cNvPr>
          <p:cNvSpPr>
            <a:spLocks noGrp="1"/>
          </p:cNvSpPr>
          <p:nvPr>
            <p:ph type="title"/>
          </p:nvPr>
        </p:nvSpPr>
        <p:spPr>
          <a:xfrm>
            <a:off x="952108" y="954756"/>
            <a:ext cx="2730414" cy="4946003"/>
          </a:xfrm>
        </p:spPr>
        <p:txBody>
          <a:bodyPr>
            <a:normAutofit/>
          </a:bodyPr>
          <a:lstStyle/>
          <a:p>
            <a:r>
              <a:rPr lang="en-GB" sz="3700">
                <a:solidFill>
                  <a:srgbClr val="FFFFFF"/>
                </a:solidFill>
              </a:rPr>
              <a:t>Introduction</a:t>
            </a:r>
          </a:p>
        </p:txBody>
      </p:sp>
      <p:sp>
        <p:nvSpPr>
          <p:cNvPr id="21"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229CEB-2DDA-4498-812E-1FEFDAF26046}"/>
              </a:ext>
            </a:extLst>
          </p:cNvPr>
          <p:cNvSpPr>
            <a:spLocks noGrp="1"/>
          </p:cNvSpPr>
          <p:nvPr>
            <p:ph idx="1"/>
          </p:nvPr>
        </p:nvSpPr>
        <p:spPr>
          <a:xfrm>
            <a:off x="5140934" y="469900"/>
            <a:ext cx="5953630" cy="5405968"/>
          </a:xfrm>
        </p:spPr>
        <p:txBody>
          <a:bodyPr vert="horz" lIns="0" tIns="0" rIns="0" bIns="0" rtlCol="0" anchor="ctr">
            <a:normAutofit/>
          </a:bodyPr>
          <a:lstStyle/>
          <a:p>
            <a:pPr marL="0" indent="0">
              <a:buNone/>
            </a:pPr>
            <a:r>
              <a:rPr lang="en-GB">
                <a:ea typeface="Source Sans Pro"/>
              </a:rPr>
              <a:t>Welcome and thank you all for attending my seminar presentation. Today I will </a:t>
            </a:r>
            <a:r>
              <a:rPr lang="en-GB">
                <a:ea typeface="+mn-lt"/>
                <a:cs typeface="+mn-lt"/>
              </a:rPr>
              <a:t> be discussing some skills, tools and approaches  that I feel are required for effective practice with young people. I will also focus on an intervention and try to illustrate how this approach can be used to support young people.</a:t>
            </a:r>
            <a:endParaRPr lang="en-GB">
              <a:ea typeface="Source Sans Pro"/>
            </a:endParaRPr>
          </a:p>
        </p:txBody>
      </p:sp>
    </p:spTree>
    <p:extLst>
      <p:ext uri="{BB962C8B-B14F-4D97-AF65-F5344CB8AC3E}">
        <p14:creationId xmlns:p14="http://schemas.microsoft.com/office/powerpoint/2010/main" val="3042564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AB21D56-E438-4A0B-81C0-ACD11CD4D8C4}"/>
              </a:ext>
            </a:extLst>
          </p:cNvPr>
          <p:cNvSpPr>
            <a:spLocks noGrp="1"/>
          </p:cNvSpPr>
          <p:nvPr>
            <p:ph type="title"/>
          </p:nvPr>
        </p:nvSpPr>
        <p:spPr>
          <a:xfrm>
            <a:off x="952108" y="954756"/>
            <a:ext cx="2730414" cy="4946003"/>
          </a:xfrm>
        </p:spPr>
        <p:txBody>
          <a:bodyPr>
            <a:normAutofit/>
          </a:bodyPr>
          <a:lstStyle/>
          <a:p>
            <a:pPr>
              <a:lnSpc>
                <a:spcPct val="90000"/>
              </a:lnSpc>
            </a:pPr>
            <a:r>
              <a:rPr lang="en-GB" sz="3700">
                <a:solidFill>
                  <a:srgbClr val="FFFFFF"/>
                </a:solidFill>
              </a:rPr>
              <a:t>Here I have highlighted some skills that I feel are required for effective practice with young people.</a:t>
            </a:r>
            <a:endParaRPr lang="en-US" sz="3700">
              <a:solidFill>
                <a:srgbClr val="FFFFFF"/>
              </a:solidFill>
            </a:endParaRPr>
          </a:p>
        </p:txBody>
      </p:sp>
      <p:sp>
        <p:nvSpPr>
          <p:cNvPr id="15"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4DABD1-C1E1-4C3D-BB18-87E501D55B00}"/>
              </a:ext>
            </a:extLst>
          </p:cNvPr>
          <p:cNvSpPr>
            <a:spLocks noGrp="1"/>
          </p:cNvSpPr>
          <p:nvPr>
            <p:ph idx="1"/>
          </p:nvPr>
        </p:nvSpPr>
        <p:spPr>
          <a:xfrm>
            <a:off x="5140934" y="469900"/>
            <a:ext cx="5953630" cy="5405968"/>
          </a:xfrm>
        </p:spPr>
        <p:txBody>
          <a:bodyPr vert="horz" lIns="0" tIns="0" rIns="0" bIns="0" rtlCol="0" anchor="ctr">
            <a:normAutofit/>
          </a:bodyPr>
          <a:lstStyle/>
          <a:p>
            <a:r>
              <a:rPr lang="en-GB">
                <a:ea typeface="Source Sans Pro"/>
              </a:rPr>
              <a:t>Communication skills</a:t>
            </a:r>
          </a:p>
          <a:p>
            <a:r>
              <a:rPr lang="en-GB">
                <a:ea typeface="Source Sans Pro"/>
              </a:rPr>
              <a:t>Patience &amp; tolerance</a:t>
            </a:r>
          </a:p>
          <a:p>
            <a:r>
              <a:rPr lang="en-GB">
                <a:ea typeface="Source Sans Pro"/>
              </a:rPr>
              <a:t>Open mindedness</a:t>
            </a:r>
          </a:p>
          <a:p>
            <a:r>
              <a:rPr lang="en-GB">
                <a:ea typeface="Source Sans Pro"/>
              </a:rPr>
              <a:t>Punctuality</a:t>
            </a:r>
          </a:p>
          <a:p>
            <a:r>
              <a:rPr lang="en-GB">
                <a:ea typeface="Source Sans Pro"/>
              </a:rPr>
              <a:t>Empathy </a:t>
            </a:r>
          </a:p>
          <a:p>
            <a:r>
              <a:rPr lang="en-GB">
                <a:ea typeface="Source Sans Pro"/>
              </a:rPr>
              <a:t>Creativity </a:t>
            </a:r>
          </a:p>
        </p:txBody>
      </p:sp>
    </p:spTree>
    <p:extLst>
      <p:ext uri="{BB962C8B-B14F-4D97-AF65-F5344CB8AC3E}">
        <p14:creationId xmlns:p14="http://schemas.microsoft.com/office/powerpoint/2010/main" val="1893337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32" name="Rectangle 3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0B1A065-2D2F-44EE-8D2D-85BF98AA0AAE}"/>
              </a:ext>
            </a:extLst>
          </p:cNvPr>
          <p:cNvSpPr>
            <a:spLocks noGrp="1"/>
          </p:cNvSpPr>
          <p:nvPr>
            <p:ph type="title"/>
          </p:nvPr>
        </p:nvSpPr>
        <p:spPr>
          <a:xfrm>
            <a:off x="1055599" y="1055077"/>
            <a:ext cx="2532909" cy="4794578"/>
          </a:xfrm>
        </p:spPr>
        <p:txBody>
          <a:bodyPr>
            <a:normAutofit/>
          </a:bodyPr>
          <a:lstStyle/>
          <a:p>
            <a:pPr>
              <a:lnSpc>
                <a:spcPct val="90000"/>
              </a:lnSpc>
            </a:pPr>
            <a:r>
              <a:rPr lang="en-GB" sz="3700">
                <a:solidFill>
                  <a:srgbClr val="262626"/>
                </a:solidFill>
              </a:rPr>
              <a:t>Here I have highlighted some tools that I feel are required for effective practice with young people.</a:t>
            </a:r>
          </a:p>
        </p:txBody>
      </p:sp>
      <p:sp useBgFill="1">
        <p:nvSpPr>
          <p:cNvPr id="36" name="Rectangle 3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4" name="Content Placeholder 2">
            <a:extLst>
              <a:ext uri="{FF2B5EF4-FFF2-40B4-BE49-F238E27FC236}">
                <a16:creationId xmlns:a16="http://schemas.microsoft.com/office/drawing/2014/main" id="{9A1B272E-DBA9-4411-AA9C-62AA1774DC13}"/>
              </a:ext>
            </a:extLst>
          </p:cNvPr>
          <p:cNvGraphicFramePr>
            <a:graphicFrameLocks noGrp="1"/>
          </p:cNvGraphicFramePr>
          <p:nvPr>
            <p:ph idx="1"/>
            <p:extLst>
              <p:ext uri="{D42A27DB-BD31-4B8C-83A1-F6EECF244321}">
                <p14:modId xmlns:p14="http://schemas.microsoft.com/office/powerpoint/2010/main" val="1478112729"/>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3889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F2CD4-4CFD-42CE-A203-66B008E3FBB7}"/>
              </a:ext>
            </a:extLst>
          </p:cNvPr>
          <p:cNvSpPr>
            <a:spLocks noGrp="1"/>
          </p:cNvSpPr>
          <p:nvPr>
            <p:ph type="title"/>
          </p:nvPr>
        </p:nvSpPr>
        <p:spPr>
          <a:xfrm>
            <a:off x="1055599" y="1055077"/>
            <a:ext cx="2532909" cy="4794578"/>
          </a:xfrm>
        </p:spPr>
        <p:txBody>
          <a:bodyPr>
            <a:normAutofit/>
          </a:bodyPr>
          <a:lstStyle/>
          <a:p>
            <a:pPr>
              <a:lnSpc>
                <a:spcPct val="90000"/>
              </a:lnSpc>
            </a:pPr>
            <a:r>
              <a:rPr lang="en-GB" sz="3400">
                <a:solidFill>
                  <a:srgbClr val="262626"/>
                </a:solidFill>
              </a:rPr>
              <a:t>Here I have highlighted three approaches that I feel are required for effective practice with young people.</a:t>
            </a:r>
          </a:p>
        </p:txBody>
      </p:sp>
      <p:graphicFrame>
        <p:nvGraphicFramePr>
          <p:cNvPr id="16" name="Content Placeholder 2">
            <a:extLst>
              <a:ext uri="{FF2B5EF4-FFF2-40B4-BE49-F238E27FC236}">
                <a16:creationId xmlns:a16="http://schemas.microsoft.com/office/drawing/2014/main" id="{F49B4DC4-E0E6-4B49-8AF0-08EC7E3837FD}"/>
              </a:ext>
            </a:extLst>
          </p:cNvPr>
          <p:cNvGraphicFramePr>
            <a:graphicFrameLocks noGrp="1"/>
          </p:cNvGraphicFramePr>
          <p:nvPr>
            <p:ph idx="1"/>
            <p:extLst>
              <p:ext uri="{D42A27DB-BD31-4B8C-83A1-F6EECF244321}">
                <p14:modId xmlns:p14="http://schemas.microsoft.com/office/powerpoint/2010/main" val="1064708655"/>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54977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6" name="Group 26">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28" name="Picture 27">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2" name="Rectangle 28">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30" name="Picture 29">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31" name="Picture 30">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34" name="Straight Connector 32">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36" name="Rectangle 34">
            <a:extLst>
              <a:ext uri="{FF2B5EF4-FFF2-40B4-BE49-F238E27FC236}">
                <a16:creationId xmlns:a16="http://schemas.microsoft.com/office/drawing/2014/main" id="{575E71FA-50BD-43F8-8C98-04339283A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36">
            <a:extLst>
              <a:ext uri="{FF2B5EF4-FFF2-40B4-BE49-F238E27FC236}">
                <a16:creationId xmlns:a16="http://schemas.microsoft.com/office/drawing/2014/main" id="{CF1AA7F6-A589-4BC8-BC72-2CA6DC9083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38" name="Picture 37">
              <a:extLst>
                <a:ext uri="{FF2B5EF4-FFF2-40B4-BE49-F238E27FC236}">
                  <a16:creationId xmlns:a16="http://schemas.microsoft.com/office/drawing/2014/main" id="{53F5243F-7E41-439E-8991-C4F246D88F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9" name="Rectangle 38">
              <a:extLst>
                <a:ext uri="{FF2B5EF4-FFF2-40B4-BE49-F238E27FC236}">
                  <a16:creationId xmlns:a16="http://schemas.microsoft.com/office/drawing/2014/main" id="{401A6B5F-1CF1-43AD-9E85-94E187210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40" name="Picture 39">
              <a:extLst>
                <a:ext uri="{FF2B5EF4-FFF2-40B4-BE49-F238E27FC236}">
                  <a16:creationId xmlns:a16="http://schemas.microsoft.com/office/drawing/2014/main" id="{2F682A59-7E20-407C-A7F8-582295AC687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1" name="Picture 40">
              <a:extLst>
                <a:ext uri="{FF2B5EF4-FFF2-40B4-BE49-F238E27FC236}">
                  <a16:creationId xmlns:a16="http://schemas.microsoft.com/office/drawing/2014/main" id="{5E4AC24E-0670-406E-822F-AAA6DA2010D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B6E183DF-FBDC-40B9-813B-FD25CFC45267}"/>
              </a:ext>
            </a:extLst>
          </p:cNvPr>
          <p:cNvSpPr>
            <a:spLocks noGrp="1"/>
          </p:cNvSpPr>
          <p:nvPr>
            <p:ph type="title"/>
          </p:nvPr>
        </p:nvSpPr>
        <p:spPr>
          <a:xfrm>
            <a:off x="8013290" y="1041401"/>
            <a:ext cx="3079006" cy="2345264"/>
          </a:xfrm>
        </p:spPr>
        <p:txBody>
          <a:bodyPr vert="horz" lIns="91440" tIns="45720" rIns="91440" bIns="45720" rtlCol="0" anchor="b" anchorCtr="0">
            <a:normAutofit/>
          </a:bodyPr>
          <a:lstStyle/>
          <a:p>
            <a:pPr>
              <a:lnSpc>
                <a:spcPct val="90000"/>
              </a:lnSpc>
            </a:pPr>
            <a:r>
              <a:rPr lang="en-US" sz="3100">
                <a:solidFill>
                  <a:srgbClr val="262626"/>
                </a:solidFill>
              </a:rPr>
              <a:t>Mindfulness is my chosen intervention.</a:t>
            </a:r>
            <a:br>
              <a:rPr lang="en-US" sz="3100">
                <a:solidFill>
                  <a:srgbClr val="262626"/>
                </a:solidFill>
              </a:rPr>
            </a:br>
            <a:r>
              <a:rPr lang="en-US" sz="3100">
                <a:solidFill>
                  <a:srgbClr val="262626"/>
                </a:solidFill>
              </a:rPr>
              <a:t>So what is mindfulness?</a:t>
            </a:r>
          </a:p>
        </p:txBody>
      </p:sp>
      <p:sp>
        <p:nvSpPr>
          <p:cNvPr id="44" name="Rectangle 42">
            <a:extLst>
              <a:ext uri="{FF2B5EF4-FFF2-40B4-BE49-F238E27FC236}">
                <a16:creationId xmlns:a16="http://schemas.microsoft.com/office/drawing/2014/main" id="{E89B1776-F953-4C0F-8E85-E9C66B1EF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6432130"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4" descr="Exclamation mark on a yellow background">
            <a:extLst>
              <a:ext uri="{FF2B5EF4-FFF2-40B4-BE49-F238E27FC236}">
                <a16:creationId xmlns:a16="http://schemas.microsoft.com/office/drawing/2014/main" id="{15EA41E4-8E77-4A88-966D-B6F4F24C33AE}"/>
              </a:ext>
            </a:extLst>
          </p:cNvPr>
          <p:cNvPicPr>
            <a:picLocks noChangeAspect="1"/>
          </p:cNvPicPr>
          <p:nvPr/>
        </p:nvPicPr>
        <p:blipFill rotWithShape="1">
          <a:blip r:embed="rId7"/>
          <a:srcRect l="13808" r="1668" b="3"/>
          <a:stretch/>
        </p:blipFill>
        <p:spPr>
          <a:xfrm>
            <a:off x="2130262" y="1410208"/>
            <a:ext cx="4348925" cy="3858780"/>
          </a:xfrm>
          <a:prstGeom prst="rect">
            <a:avLst/>
          </a:prstGeom>
        </p:spPr>
      </p:pic>
      <p:cxnSp>
        <p:nvCxnSpPr>
          <p:cNvPr id="46" name="Straight Connector 44">
            <a:extLst>
              <a:ext uri="{FF2B5EF4-FFF2-40B4-BE49-F238E27FC236}">
                <a16:creationId xmlns:a16="http://schemas.microsoft.com/office/drawing/2014/main" id="{997356D0-D934-42B9-8291-DF34A3AC0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9431" y="3509772"/>
            <a:ext cx="3074977" cy="12359"/>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64164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20359-07A8-41F6-A9BF-744537EE0FA8}"/>
              </a:ext>
            </a:extLst>
          </p:cNvPr>
          <p:cNvSpPr>
            <a:spLocks noGrp="1"/>
          </p:cNvSpPr>
          <p:nvPr>
            <p:ph type="title"/>
          </p:nvPr>
        </p:nvSpPr>
        <p:spPr>
          <a:xfrm>
            <a:off x="550862" y="549275"/>
            <a:ext cx="11091600" cy="1087585"/>
          </a:xfrm>
        </p:spPr>
        <p:txBody>
          <a:bodyPr>
            <a:normAutofit/>
          </a:bodyPr>
          <a:lstStyle/>
          <a:p>
            <a:r>
              <a:rPr lang="en-GB"/>
              <a:t>Guided mindfulness meditation</a:t>
            </a:r>
          </a:p>
        </p:txBody>
      </p:sp>
      <p:pic>
        <p:nvPicPr>
          <p:cNvPr id="4" name="Picture 4">
            <a:hlinkClick r:id="" action="ppaction://media"/>
            <a:extLst>
              <a:ext uri="{FF2B5EF4-FFF2-40B4-BE49-F238E27FC236}">
                <a16:creationId xmlns:a16="http://schemas.microsoft.com/office/drawing/2014/main" id="{1AE284D8-125E-4768-A205-B778131C68AA}"/>
              </a:ext>
            </a:extLst>
          </p:cNvPr>
          <p:cNvPicPr>
            <a:picLocks noGrp="1" noRot="1" noChangeAspect="1"/>
          </p:cNvPicPr>
          <p:nvPr>
            <p:ph idx="1"/>
            <a:videoFile r:link="rId1"/>
          </p:nvPr>
        </p:nvPicPr>
        <p:blipFill>
          <a:blip r:embed="rId3"/>
          <a:stretch>
            <a:fillRect/>
          </a:stretch>
        </p:blipFill>
        <p:spPr>
          <a:xfrm>
            <a:off x="747624" y="1928318"/>
            <a:ext cx="10898036" cy="3903453"/>
          </a:xfrm>
        </p:spPr>
      </p:pic>
      <p:sp>
        <p:nvSpPr>
          <p:cNvPr id="3" name="TextBox 2">
            <a:extLst>
              <a:ext uri="{FF2B5EF4-FFF2-40B4-BE49-F238E27FC236}">
                <a16:creationId xmlns:a16="http://schemas.microsoft.com/office/drawing/2014/main" id="{BFC3C029-BD13-4CBE-B462-19181C155DC5}"/>
              </a:ext>
            </a:extLst>
          </p:cNvPr>
          <p:cNvSpPr txBox="1"/>
          <p:nvPr/>
        </p:nvSpPr>
        <p:spPr>
          <a:xfrm>
            <a:off x="6736331" y="5837856"/>
            <a:ext cx="373523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(Classroom Meditation - Grounding into Presence, Relaxation, Stress Relief, Focus, Mindfulness, 2021).</a:t>
            </a:r>
            <a:endParaRPr lang="en-US"/>
          </a:p>
        </p:txBody>
      </p:sp>
    </p:spTree>
    <p:extLst>
      <p:ext uri="{BB962C8B-B14F-4D97-AF65-F5344CB8AC3E}">
        <p14:creationId xmlns:p14="http://schemas.microsoft.com/office/powerpoint/2010/main" val="2757263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2C39DB7-7770-490F-96D0-1EAD28FF62C9}"/>
              </a:ext>
            </a:extLst>
          </p:cNvPr>
          <p:cNvSpPr>
            <a:spLocks noGrp="1"/>
          </p:cNvSpPr>
          <p:nvPr>
            <p:ph type="title"/>
          </p:nvPr>
        </p:nvSpPr>
        <p:spPr>
          <a:xfrm>
            <a:off x="952108" y="954756"/>
            <a:ext cx="2730414" cy="4946003"/>
          </a:xfrm>
        </p:spPr>
        <p:txBody>
          <a:bodyPr>
            <a:normAutofit/>
          </a:bodyPr>
          <a:lstStyle/>
          <a:p>
            <a:r>
              <a:rPr lang="en-GB" sz="4100">
                <a:solidFill>
                  <a:srgbClr val="FFFFFF"/>
                </a:solidFill>
              </a:rPr>
              <a:t>Conclusion.</a:t>
            </a:r>
          </a:p>
        </p:txBody>
      </p:sp>
      <p:sp>
        <p:nvSpPr>
          <p:cNvPr id="31"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493443-2456-4712-A152-02596F8F1DE2}"/>
              </a:ext>
            </a:extLst>
          </p:cNvPr>
          <p:cNvSpPr>
            <a:spLocks noGrp="1"/>
          </p:cNvSpPr>
          <p:nvPr>
            <p:ph idx="1"/>
          </p:nvPr>
        </p:nvSpPr>
        <p:spPr>
          <a:xfrm>
            <a:off x="5140934" y="469900"/>
            <a:ext cx="5953630" cy="5405968"/>
          </a:xfrm>
        </p:spPr>
        <p:txBody>
          <a:bodyPr vert="horz" lIns="0" tIns="0" rIns="0" bIns="0" rtlCol="0" anchor="ctr">
            <a:normAutofit/>
          </a:bodyPr>
          <a:lstStyle/>
          <a:p>
            <a:pPr marL="0" indent="0">
              <a:lnSpc>
                <a:spcPct val="90000"/>
              </a:lnSpc>
              <a:buNone/>
            </a:pPr>
            <a:r>
              <a:rPr lang="en-GB" sz="1700">
                <a:ea typeface="Source Sans Pro"/>
              </a:rPr>
              <a:t>So, in conclusion there are many useful skills, tools and approaches which are required for effective practice with young people. Youth work is a very skilled profession which needs some good solid skills, tools and approaches to be carried out effectively. These skills, tools and approaches would not be as effective if not worked in conjunction with values of youth work outlined in the National Occupational Standards (NOS) of youth work. These skills, tools and approaches may differ across different contexts of youth work but at the core of all these different contexts are the values of youth work as shown in the National Occupational Standards as the key purpose of youth work is to </a:t>
            </a:r>
            <a:r>
              <a:rPr lang="en-GB" sz="1700">
                <a:ea typeface="+mn-lt"/>
                <a:cs typeface="+mn-lt"/>
              </a:rPr>
              <a:t>'enable young people to develop holistically, working with them to facilitate their personal, social and educational development, to enable them to develop their voice, influence and place in society and to reach their full potential’  (NOS, 2008). Youth workers aim to do this by using skills such as empathy and creativity. Tools such as activities and workshops  and approaches such as person centred and group work. </a:t>
            </a:r>
          </a:p>
          <a:p>
            <a:pPr marL="0" indent="0">
              <a:lnSpc>
                <a:spcPct val="90000"/>
              </a:lnSpc>
              <a:buNone/>
            </a:pPr>
            <a:r>
              <a:rPr lang="en-GB" sz="1700">
                <a:ea typeface="Source Sans Pro"/>
              </a:rPr>
              <a:t>This brings us to the end of the seminar. Thank you for attending and participating. Are there any questions?</a:t>
            </a:r>
          </a:p>
          <a:p>
            <a:pPr marL="0" indent="0">
              <a:lnSpc>
                <a:spcPct val="90000"/>
              </a:lnSpc>
              <a:buNone/>
            </a:pPr>
            <a:endParaRPr lang="en-GB" sz="1700">
              <a:ea typeface="Source Sans Pro"/>
            </a:endParaRPr>
          </a:p>
        </p:txBody>
      </p:sp>
    </p:spTree>
    <p:extLst>
      <p:ext uri="{BB962C8B-B14F-4D97-AF65-F5344CB8AC3E}">
        <p14:creationId xmlns:p14="http://schemas.microsoft.com/office/powerpoint/2010/main" val="19577991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E002732-CBB5-405C-BDDC-37C39BF6E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AA492AF-9B08-416A-9BEC-1EC284C5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AE770C-2B15-4943-A508-EA2408AB9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9E0A4E8-053C-4412-8E7D-67EB66384588}"/>
              </a:ext>
            </a:extLst>
          </p:cNvPr>
          <p:cNvSpPr>
            <a:spLocks noGrp="1"/>
          </p:cNvSpPr>
          <p:nvPr>
            <p:ph type="title"/>
          </p:nvPr>
        </p:nvSpPr>
        <p:spPr>
          <a:xfrm>
            <a:off x="1295402" y="982132"/>
            <a:ext cx="9601196" cy="1303867"/>
          </a:xfrm>
        </p:spPr>
        <p:txBody>
          <a:bodyPr>
            <a:normAutofit/>
          </a:bodyPr>
          <a:lstStyle/>
          <a:p>
            <a:r>
              <a:rPr lang="en-GB"/>
              <a:t>Reference list.</a:t>
            </a:r>
          </a:p>
        </p:txBody>
      </p:sp>
      <p:cxnSp>
        <p:nvCxnSpPr>
          <p:cNvPr id="14" name="Straight Connector 13">
            <a:extLst>
              <a:ext uri="{FF2B5EF4-FFF2-40B4-BE49-F238E27FC236}">
                <a16:creationId xmlns:a16="http://schemas.microsoft.com/office/drawing/2014/main" id="{7955E33A-07BE-426F-B937-739F88BFB0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E44D5147-E97E-4D94-B398-76B13F090838}"/>
              </a:ext>
            </a:extLst>
          </p:cNvPr>
          <p:cNvSpPr>
            <a:spLocks noGrp="1"/>
          </p:cNvSpPr>
          <p:nvPr>
            <p:ph idx="1"/>
          </p:nvPr>
        </p:nvSpPr>
        <p:spPr>
          <a:xfrm>
            <a:off x="792194" y="2470668"/>
            <a:ext cx="10679497" cy="3707124"/>
          </a:xfrm>
        </p:spPr>
        <p:txBody>
          <a:bodyPr vert="horz" lIns="0" tIns="0" rIns="0" bIns="0" rtlCol="0" anchor="t">
            <a:noAutofit/>
          </a:bodyPr>
          <a:lstStyle/>
          <a:p>
            <a:pPr marL="0" indent="0">
              <a:lnSpc>
                <a:spcPct val="90000"/>
              </a:lnSpc>
              <a:buNone/>
            </a:pPr>
            <a:r>
              <a:rPr lang="en-GB" sz="1200" i="1">
                <a:latin typeface="Arial"/>
                <a:ea typeface="+mn-lt"/>
                <a:cs typeface="+mn-lt"/>
              </a:rPr>
              <a:t>Classroom Meditation - Grounding into Presence, Relaxation, Stress Relief, Focus, Mindfulness</a:t>
            </a:r>
            <a:r>
              <a:rPr lang="en-GB" sz="1200">
                <a:latin typeface="Arial"/>
                <a:ea typeface="+mn-lt"/>
                <a:cs typeface="+mn-lt"/>
              </a:rPr>
              <a:t>. 2021. [video] Directed by C. Brause. </a:t>
            </a:r>
            <a:r>
              <a:rPr lang="en-GB" sz="1200" dirty="0">
                <a:latin typeface="Arial"/>
                <a:ea typeface="+mn-lt"/>
                <a:cs typeface="+mn-lt"/>
                <a:hlinkClick r:id="rId3"/>
              </a:rPr>
              <a:t>https://www.youtube.com/watch?v=eYm9FkWQc0Q</a:t>
            </a:r>
            <a:r>
              <a:rPr lang="en-GB" sz="1200" dirty="0">
                <a:latin typeface="Arial"/>
                <a:ea typeface="+mn-lt"/>
                <a:cs typeface="+mn-lt"/>
              </a:rPr>
              <a:t>.</a:t>
            </a:r>
            <a:endParaRPr lang="en-US" sz="1200">
              <a:latin typeface="Arial"/>
              <a:ea typeface="+mn-lt"/>
              <a:cs typeface="+mn-lt"/>
            </a:endParaRPr>
          </a:p>
          <a:p>
            <a:pPr marL="0" indent="0">
              <a:lnSpc>
                <a:spcPct val="90000"/>
              </a:lnSpc>
              <a:buNone/>
            </a:pPr>
            <a:r>
              <a:rPr lang="en-GB" sz="1200">
                <a:latin typeface="Arial"/>
                <a:ea typeface="+mn-lt"/>
                <a:cs typeface="+mn-lt"/>
              </a:rPr>
              <a:t>Heartsindanger.com. 2021. </a:t>
            </a:r>
            <a:r>
              <a:rPr lang="en-GB" sz="1200" i="1">
                <a:latin typeface="Arial"/>
                <a:ea typeface="+mn-lt"/>
                <a:cs typeface="+mn-lt"/>
              </a:rPr>
              <a:t>Effective communication plays an important role in developing positive relationships with children -</a:t>
            </a:r>
            <a:r>
              <a:rPr lang="en-GB" sz="1200">
                <a:latin typeface="Arial"/>
                <a:ea typeface="+mn-lt"/>
                <a:cs typeface="+mn-lt"/>
              </a:rPr>
              <a:t>. [online] Available at: &lt;https://heartsindanger.com/2019/05/effective-communication-plays-an-important-role-in-developing-positive-relationships-with-children/#:~:text=heartsindangerok%7C%200%20Comment-,Effective%20communication%20plays%20an%20important%20role%20in%20developing%20positive,children%2C%20young%20people%20and%20adults.&amp;text=Effective%20communication%20helps%20in%20building,that%20will%20make%20communication%20easier.&gt; [Accessed 22 February 2021].</a:t>
            </a:r>
          </a:p>
          <a:p>
            <a:pPr marL="0" indent="0">
              <a:lnSpc>
                <a:spcPct val="90000"/>
              </a:lnSpc>
              <a:buNone/>
            </a:pPr>
            <a:r>
              <a:rPr lang="en-GB" sz="1200">
                <a:latin typeface="Arial"/>
                <a:ea typeface="+mn-lt"/>
                <a:cs typeface="+mn-lt"/>
              </a:rPr>
              <a:t>Gordon, S., 2020. </a:t>
            </a:r>
            <a:r>
              <a:rPr lang="en-GB" sz="1200" i="1">
                <a:latin typeface="Arial"/>
                <a:ea typeface="+mn-lt"/>
                <a:cs typeface="+mn-lt"/>
              </a:rPr>
              <a:t>How Kids and Teens Can Benefit From Mindfulness</a:t>
            </a:r>
            <a:r>
              <a:rPr lang="en-GB" sz="1200">
                <a:latin typeface="Arial"/>
                <a:ea typeface="+mn-lt"/>
                <a:cs typeface="+mn-lt"/>
              </a:rPr>
              <a:t>. [online] Verywell Family. Available at: &lt;https://www.verywellfamily.com/benefits-of-mindfulness-for-kids-4769017#:~:text=Mindfulness%20has%20also%20been%20shown,mental%20health%20problems%20like%20anxiety.&gt; [Accessed 23 February 2021].</a:t>
            </a:r>
          </a:p>
          <a:p>
            <a:pPr marL="0" indent="0">
              <a:lnSpc>
                <a:spcPct val="90000"/>
              </a:lnSpc>
              <a:buNone/>
            </a:pPr>
            <a:r>
              <a:rPr lang="en-GB" sz="1200">
                <a:latin typeface="Arial"/>
                <a:ea typeface="+mn-lt"/>
                <a:cs typeface="+mn-lt"/>
              </a:rPr>
              <a:t>Ord, J., 2009. </a:t>
            </a:r>
            <a:r>
              <a:rPr lang="en-GB" sz="1200" i="1">
                <a:latin typeface="Arial"/>
                <a:ea typeface="+mn-lt"/>
                <a:cs typeface="+mn-lt"/>
              </a:rPr>
              <a:t>Experiential Learning in Youth Work in the UK: A Return to Dewey</a:t>
            </a:r>
            <a:r>
              <a:rPr lang="en-GB" sz="1200">
                <a:latin typeface="Arial"/>
                <a:ea typeface="+mn-lt"/>
                <a:cs typeface="+mn-lt"/>
              </a:rPr>
              <a:t>. [online] Eric. Available at: &lt;https://eric.ed.gov/?id=EJ864551&gt; [Accessed 24 February 2021].</a:t>
            </a:r>
          </a:p>
          <a:p>
            <a:pPr marL="0" indent="0">
              <a:lnSpc>
                <a:spcPct val="90000"/>
              </a:lnSpc>
              <a:buNone/>
            </a:pPr>
            <a:r>
              <a:rPr lang="en-GB" sz="1200">
                <a:latin typeface="Arial"/>
                <a:ea typeface="+mn-lt"/>
                <a:cs typeface="+mn-lt"/>
              </a:rPr>
              <a:t>Sutcliffe, A. and Birney, B., 2015. [online] Towerhamlets.gov.uk. Available at: &lt;https://www.towerhamlets.gov.uk/Documents/Children-and-families-services/Early-Years/TH_PCP_Model.pdf&gt; [Accessed 24 February 2021].</a:t>
            </a:r>
            <a:endParaRPr lang="en-GB" sz="1200">
              <a:latin typeface="Arial"/>
              <a:ea typeface="Source Sans Pro"/>
              <a:cs typeface="Arial"/>
            </a:endParaRPr>
          </a:p>
          <a:p>
            <a:pPr marL="0" indent="0">
              <a:lnSpc>
                <a:spcPct val="90000"/>
              </a:lnSpc>
              <a:buNone/>
            </a:pPr>
            <a:r>
              <a:rPr lang="en-GB" sz="1200">
                <a:latin typeface="Arial"/>
                <a:ea typeface="+mn-lt"/>
                <a:cs typeface="+mn-lt"/>
              </a:rPr>
              <a:t>Weare, K., 2012. [online] Mindfulnessinschools.org. Available at: &lt;https://mindfulnessinschools.org/wp-content/uploads/2013/02/MiSP-Research-Summary-2012.pdf&gt; [Accessed 24 February 2021].</a:t>
            </a:r>
            <a:endParaRPr lang="en-GB" sz="1200">
              <a:latin typeface="Arial"/>
              <a:cs typeface="Arial"/>
            </a:endParaRPr>
          </a:p>
          <a:p>
            <a:pPr marL="0" indent="0">
              <a:lnSpc>
                <a:spcPct val="90000"/>
              </a:lnSpc>
              <a:buNone/>
            </a:pPr>
            <a:r>
              <a:rPr lang="en-GB" sz="1200">
                <a:latin typeface="Arial"/>
                <a:ea typeface="+mn-lt"/>
                <a:cs typeface="+mn-lt"/>
              </a:rPr>
              <a:t>Williams, D., 2015. [online] Youthworkwales.org.uk. Available at: &lt;http://www.youthworkwales.org.uk/wp-content/uploads/2017/11/influences_on_creativity_in_youth_work.pdf&gt; [Accessed 24 February 2021].</a:t>
            </a:r>
            <a:endParaRPr lang="en-GB" sz="1200">
              <a:latin typeface="Arial"/>
            </a:endParaRPr>
          </a:p>
          <a:p>
            <a:pPr marL="0" indent="0">
              <a:lnSpc>
                <a:spcPct val="90000"/>
              </a:lnSpc>
              <a:buNone/>
            </a:pPr>
            <a:endParaRPr lang="en-GB" sz="1100">
              <a:ea typeface="Source Sans Pro"/>
            </a:endParaRPr>
          </a:p>
          <a:p>
            <a:pPr marL="0" indent="0">
              <a:lnSpc>
                <a:spcPct val="90000"/>
              </a:lnSpc>
              <a:buNone/>
            </a:pPr>
            <a:endParaRPr lang="en-GB" sz="1100">
              <a:ea typeface="Source Sans Pro"/>
            </a:endParaRPr>
          </a:p>
        </p:txBody>
      </p:sp>
    </p:spTree>
    <p:extLst>
      <p:ext uri="{BB962C8B-B14F-4D97-AF65-F5344CB8AC3E}">
        <p14:creationId xmlns:p14="http://schemas.microsoft.com/office/powerpoint/2010/main" val="10223101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TF00001243</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Organic</vt:lpstr>
      <vt:lpstr>ECYW4004 </vt:lpstr>
      <vt:lpstr>About me</vt:lpstr>
      <vt:lpstr>Introduction</vt:lpstr>
      <vt:lpstr>Here I have highlighted some skills that I feel are required for effective practice with young people.</vt:lpstr>
      <vt:lpstr>Here I have highlighted some tools that I feel are required for effective practice with young people.</vt:lpstr>
      <vt:lpstr>Here I have highlighted three approaches that I feel are required for effective practice with young people.</vt:lpstr>
      <vt:lpstr>Mindfulness is my chosen intervention. So what is mindfulness?</vt:lpstr>
      <vt:lpstr>Guided mindfulness meditation</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440</cp:revision>
  <dcterms:created xsi:type="dcterms:W3CDTF">2021-02-08T11:07:12Z</dcterms:created>
  <dcterms:modified xsi:type="dcterms:W3CDTF">2021-02-25T16:27:46Z</dcterms:modified>
</cp:coreProperties>
</file>