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</p:sldMasterIdLst>
  <p:notesMasterIdLst>
    <p:notesMasterId r:id="rId39"/>
  </p:notesMasterIdLst>
  <p:sldIdLst>
    <p:sldId id="325" r:id="rId2"/>
    <p:sldId id="326" r:id="rId3"/>
    <p:sldId id="257" r:id="rId4"/>
    <p:sldId id="291" r:id="rId5"/>
    <p:sldId id="292" r:id="rId6"/>
    <p:sldId id="293" r:id="rId7"/>
    <p:sldId id="294" r:id="rId8"/>
    <p:sldId id="297" r:id="rId9"/>
    <p:sldId id="298" r:id="rId10"/>
    <p:sldId id="299" r:id="rId11"/>
    <p:sldId id="327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2" r:id="rId23"/>
    <p:sldId id="310" r:id="rId24"/>
    <p:sldId id="328" r:id="rId25"/>
    <p:sldId id="311" r:id="rId26"/>
    <p:sldId id="313" r:id="rId27"/>
    <p:sldId id="314" r:id="rId28"/>
    <p:sldId id="315" r:id="rId29"/>
    <p:sldId id="316" r:id="rId30"/>
    <p:sldId id="317" r:id="rId31"/>
    <p:sldId id="319" r:id="rId32"/>
    <p:sldId id="320" r:id="rId33"/>
    <p:sldId id="321" r:id="rId34"/>
    <p:sldId id="322" r:id="rId35"/>
    <p:sldId id="258" r:id="rId36"/>
    <p:sldId id="323" r:id="rId37"/>
    <p:sldId id="324" r:id="rId38"/>
  </p:sldIdLst>
  <p:sldSz cx="9144000" cy="5143500" type="screen16x9"/>
  <p:notesSz cx="6858000" cy="9144000"/>
  <p:embeddedFontLst>
    <p:embeddedFont>
      <p:font typeface="Bungee" panose="020B0604020202020204" charset="0"/>
      <p:regular r:id="rId40"/>
    </p:embeddedFont>
    <p:embeddedFont>
      <p:font typeface="Cairo" panose="020B0604020202020204" charset="-78"/>
      <p:regular r:id="rId41"/>
      <p:bold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DA7775-67F8-43B4-82A2-9B77782028DA}" v="91" dt="2025-11-03T15:29:52.182"/>
  </p1510:revLst>
</p1510:revInfo>
</file>

<file path=ppt/tableStyles.xml><?xml version="1.0" encoding="utf-8"?>
<a:tblStyleLst xmlns:a="http://schemas.openxmlformats.org/drawingml/2006/main" def="{5916CCD5-53CE-466C-8D43-0AD56F8F9339}">
  <a:tblStyle styleId="{5916CCD5-53CE-466C-8D43-0AD56F8F933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7"/>
    <p:restoredTop sz="94660"/>
  </p:normalViewPr>
  <p:slideViewPr>
    <p:cSldViewPr snapToGrid="0">
      <p:cViewPr varScale="1">
        <p:scale>
          <a:sx n="153" d="100"/>
          <a:sy n="153" d="100"/>
        </p:scale>
        <p:origin x="46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5648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00379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70141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5779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9642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861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3990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896849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8973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4101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1525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5143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98700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1793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53446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82196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42027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26647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5292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465949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5483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72779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95738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39998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98600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30232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294236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1855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1596dd1d4e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1596dd1d4e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75719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596dd1d4ef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596dd1d4ef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596dd1d4ef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596dd1d4ef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46423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1596dd1d4ef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1596dd1d4ef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6786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3082200" y="1182838"/>
            <a:ext cx="5341800" cy="2272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47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082200" y="3492363"/>
            <a:ext cx="5341800" cy="46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8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875146" y="249800"/>
            <a:ext cx="207053" cy="207082"/>
          </a:xfrm>
          <a:custGeom>
            <a:avLst/>
            <a:gdLst/>
            <a:ahLst/>
            <a:cxnLst/>
            <a:rect l="l" t="t" r="r" b="b"/>
            <a:pathLst>
              <a:path w="7239" h="7240" extrusionOk="0">
                <a:moveTo>
                  <a:pt x="2869" y="1"/>
                </a:moveTo>
                <a:cubicBezTo>
                  <a:pt x="2536" y="1"/>
                  <a:pt x="2436" y="134"/>
                  <a:pt x="2436" y="435"/>
                </a:cubicBezTo>
                <a:lnTo>
                  <a:pt x="2436" y="2469"/>
                </a:lnTo>
                <a:lnTo>
                  <a:pt x="434" y="2469"/>
                </a:lnTo>
                <a:cubicBezTo>
                  <a:pt x="134" y="2469"/>
                  <a:pt x="0" y="2603"/>
                  <a:pt x="0" y="2903"/>
                </a:cubicBezTo>
                <a:lnTo>
                  <a:pt x="0" y="4304"/>
                </a:lnTo>
                <a:cubicBezTo>
                  <a:pt x="0" y="4638"/>
                  <a:pt x="134" y="4738"/>
                  <a:pt x="434" y="4738"/>
                </a:cubicBezTo>
                <a:lnTo>
                  <a:pt x="2436" y="4738"/>
                </a:lnTo>
                <a:lnTo>
                  <a:pt x="2436" y="6806"/>
                </a:lnTo>
                <a:cubicBezTo>
                  <a:pt x="2436" y="7106"/>
                  <a:pt x="2536" y="7239"/>
                  <a:pt x="2869" y="7239"/>
                </a:cubicBezTo>
                <a:lnTo>
                  <a:pt x="4370" y="7239"/>
                </a:lnTo>
                <a:cubicBezTo>
                  <a:pt x="4704" y="7239"/>
                  <a:pt x="4804" y="7106"/>
                  <a:pt x="4804" y="6806"/>
                </a:cubicBezTo>
                <a:lnTo>
                  <a:pt x="4804" y="4738"/>
                </a:lnTo>
                <a:lnTo>
                  <a:pt x="6805" y="4738"/>
                </a:lnTo>
                <a:cubicBezTo>
                  <a:pt x="7106" y="4738"/>
                  <a:pt x="7239" y="4604"/>
                  <a:pt x="7239" y="4304"/>
                </a:cubicBezTo>
                <a:lnTo>
                  <a:pt x="7239" y="2903"/>
                </a:lnTo>
                <a:cubicBezTo>
                  <a:pt x="7239" y="2603"/>
                  <a:pt x="7106" y="2469"/>
                  <a:pt x="6805" y="2469"/>
                </a:cubicBezTo>
                <a:lnTo>
                  <a:pt x="4804" y="2469"/>
                </a:lnTo>
                <a:lnTo>
                  <a:pt x="4804" y="435"/>
                </a:lnTo>
                <a:cubicBezTo>
                  <a:pt x="4804" y="134"/>
                  <a:pt x="4670" y="1"/>
                  <a:pt x="4370" y="1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174175" y="3198689"/>
            <a:ext cx="230146" cy="230178"/>
          </a:xfrm>
          <a:custGeom>
            <a:avLst/>
            <a:gdLst/>
            <a:ahLst/>
            <a:cxnLst/>
            <a:rect l="l" t="t" r="r" b="b"/>
            <a:pathLst>
              <a:path w="7239" h="7240" extrusionOk="0">
                <a:moveTo>
                  <a:pt x="2869" y="1"/>
                </a:moveTo>
                <a:cubicBezTo>
                  <a:pt x="2536" y="1"/>
                  <a:pt x="2436" y="134"/>
                  <a:pt x="2436" y="435"/>
                </a:cubicBezTo>
                <a:lnTo>
                  <a:pt x="2436" y="2469"/>
                </a:lnTo>
                <a:lnTo>
                  <a:pt x="434" y="2469"/>
                </a:lnTo>
                <a:cubicBezTo>
                  <a:pt x="134" y="2469"/>
                  <a:pt x="0" y="2603"/>
                  <a:pt x="0" y="2903"/>
                </a:cubicBezTo>
                <a:lnTo>
                  <a:pt x="0" y="4304"/>
                </a:lnTo>
                <a:cubicBezTo>
                  <a:pt x="0" y="4638"/>
                  <a:pt x="134" y="4738"/>
                  <a:pt x="434" y="4738"/>
                </a:cubicBezTo>
                <a:lnTo>
                  <a:pt x="2436" y="4738"/>
                </a:lnTo>
                <a:lnTo>
                  <a:pt x="2436" y="6806"/>
                </a:lnTo>
                <a:cubicBezTo>
                  <a:pt x="2436" y="7106"/>
                  <a:pt x="2536" y="7239"/>
                  <a:pt x="2869" y="7239"/>
                </a:cubicBezTo>
                <a:lnTo>
                  <a:pt x="4370" y="7239"/>
                </a:lnTo>
                <a:cubicBezTo>
                  <a:pt x="4704" y="7239"/>
                  <a:pt x="4804" y="7106"/>
                  <a:pt x="4804" y="6806"/>
                </a:cubicBezTo>
                <a:lnTo>
                  <a:pt x="4804" y="4738"/>
                </a:lnTo>
                <a:lnTo>
                  <a:pt x="6805" y="4738"/>
                </a:lnTo>
                <a:cubicBezTo>
                  <a:pt x="7106" y="4738"/>
                  <a:pt x="7239" y="4604"/>
                  <a:pt x="7239" y="4304"/>
                </a:cubicBezTo>
                <a:lnTo>
                  <a:pt x="7239" y="2903"/>
                </a:lnTo>
                <a:cubicBezTo>
                  <a:pt x="7239" y="2603"/>
                  <a:pt x="7106" y="2469"/>
                  <a:pt x="6805" y="2469"/>
                </a:cubicBezTo>
                <a:lnTo>
                  <a:pt x="4804" y="2469"/>
                </a:lnTo>
                <a:lnTo>
                  <a:pt x="4804" y="435"/>
                </a:lnTo>
                <a:cubicBezTo>
                  <a:pt x="4804" y="134"/>
                  <a:pt x="4670" y="1"/>
                  <a:pt x="4370" y="1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8305726" y="601184"/>
            <a:ext cx="230146" cy="230146"/>
          </a:xfrm>
          <a:custGeom>
            <a:avLst/>
            <a:gdLst/>
            <a:ahLst/>
            <a:cxnLst/>
            <a:rect l="l" t="t" r="r" b="b"/>
            <a:pathLst>
              <a:path w="7239" h="7239" extrusionOk="0">
                <a:moveTo>
                  <a:pt x="2835" y="0"/>
                </a:moveTo>
                <a:cubicBezTo>
                  <a:pt x="2535" y="0"/>
                  <a:pt x="2402" y="134"/>
                  <a:pt x="2402" y="434"/>
                </a:cubicBezTo>
                <a:lnTo>
                  <a:pt x="2402" y="2469"/>
                </a:lnTo>
                <a:lnTo>
                  <a:pt x="434" y="2469"/>
                </a:lnTo>
                <a:cubicBezTo>
                  <a:pt x="133" y="2469"/>
                  <a:pt x="0" y="2602"/>
                  <a:pt x="0" y="2902"/>
                </a:cubicBezTo>
                <a:lnTo>
                  <a:pt x="0" y="4303"/>
                </a:lnTo>
                <a:cubicBezTo>
                  <a:pt x="0" y="4604"/>
                  <a:pt x="133" y="4737"/>
                  <a:pt x="434" y="4737"/>
                </a:cubicBezTo>
                <a:lnTo>
                  <a:pt x="2402" y="4737"/>
                </a:lnTo>
                <a:lnTo>
                  <a:pt x="2402" y="6772"/>
                </a:lnTo>
                <a:cubicBezTo>
                  <a:pt x="2402" y="7105"/>
                  <a:pt x="2535" y="7239"/>
                  <a:pt x="2835" y="7239"/>
                </a:cubicBezTo>
                <a:lnTo>
                  <a:pt x="4370" y="7239"/>
                </a:lnTo>
                <a:cubicBezTo>
                  <a:pt x="4670" y="7239"/>
                  <a:pt x="4803" y="7105"/>
                  <a:pt x="4803" y="6772"/>
                </a:cubicBezTo>
                <a:lnTo>
                  <a:pt x="4803" y="4737"/>
                </a:lnTo>
                <a:lnTo>
                  <a:pt x="6805" y="4737"/>
                </a:lnTo>
                <a:cubicBezTo>
                  <a:pt x="7105" y="4737"/>
                  <a:pt x="7239" y="4604"/>
                  <a:pt x="7239" y="4303"/>
                </a:cubicBezTo>
                <a:lnTo>
                  <a:pt x="7239" y="2902"/>
                </a:lnTo>
                <a:cubicBezTo>
                  <a:pt x="7239" y="2602"/>
                  <a:pt x="7105" y="2469"/>
                  <a:pt x="6805" y="2469"/>
                </a:cubicBezTo>
                <a:lnTo>
                  <a:pt x="4803" y="2469"/>
                </a:lnTo>
                <a:lnTo>
                  <a:pt x="4803" y="434"/>
                </a:lnTo>
                <a:cubicBezTo>
                  <a:pt x="4803" y="134"/>
                  <a:pt x="4670" y="0"/>
                  <a:pt x="4370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550824" y="4179028"/>
            <a:ext cx="231227" cy="230146"/>
          </a:xfrm>
          <a:custGeom>
            <a:avLst/>
            <a:gdLst/>
            <a:ahLst/>
            <a:cxnLst/>
            <a:rect l="l" t="t" r="r" b="b"/>
            <a:pathLst>
              <a:path w="7273" h="7239" extrusionOk="0">
                <a:moveTo>
                  <a:pt x="2902" y="0"/>
                </a:moveTo>
                <a:cubicBezTo>
                  <a:pt x="2569" y="0"/>
                  <a:pt x="2469" y="134"/>
                  <a:pt x="2469" y="434"/>
                </a:cubicBezTo>
                <a:lnTo>
                  <a:pt x="2469" y="2502"/>
                </a:lnTo>
                <a:lnTo>
                  <a:pt x="434" y="2502"/>
                </a:lnTo>
                <a:cubicBezTo>
                  <a:pt x="134" y="2502"/>
                  <a:pt x="0" y="2636"/>
                  <a:pt x="0" y="2936"/>
                </a:cubicBezTo>
                <a:lnTo>
                  <a:pt x="0" y="4303"/>
                </a:lnTo>
                <a:cubicBezTo>
                  <a:pt x="0" y="4637"/>
                  <a:pt x="134" y="4770"/>
                  <a:pt x="434" y="4770"/>
                </a:cubicBezTo>
                <a:lnTo>
                  <a:pt x="2435" y="4770"/>
                </a:lnTo>
                <a:lnTo>
                  <a:pt x="2435" y="6805"/>
                </a:lnTo>
                <a:cubicBezTo>
                  <a:pt x="2435" y="7106"/>
                  <a:pt x="2569" y="7239"/>
                  <a:pt x="2869" y="7239"/>
                </a:cubicBezTo>
                <a:lnTo>
                  <a:pt x="4404" y="7239"/>
                </a:lnTo>
                <a:cubicBezTo>
                  <a:pt x="4704" y="7239"/>
                  <a:pt x="4837" y="7106"/>
                  <a:pt x="4837" y="6805"/>
                </a:cubicBezTo>
                <a:lnTo>
                  <a:pt x="4837" y="4770"/>
                </a:lnTo>
                <a:lnTo>
                  <a:pt x="6839" y="4770"/>
                </a:lnTo>
                <a:cubicBezTo>
                  <a:pt x="7139" y="4770"/>
                  <a:pt x="7272" y="4637"/>
                  <a:pt x="7272" y="4303"/>
                </a:cubicBezTo>
                <a:lnTo>
                  <a:pt x="7272" y="2936"/>
                </a:lnTo>
                <a:cubicBezTo>
                  <a:pt x="7272" y="2602"/>
                  <a:pt x="7139" y="2502"/>
                  <a:pt x="6839" y="2502"/>
                </a:cubicBezTo>
                <a:lnTo>
                  <a:pt x="4837" y="2502"/>
                </a:lnTo>
                <a:lnTo>
                  <a:pt x="4837" y="434"/>
                </a:lnTo>
                <a:cubicBezTo>
                  <a:pt x="4837" y="134"/>
                  <a:pt x="4704" y="0"/>
                  <a:pt x="4404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" name="Google Shape;15;p2"/>
          <p:cNvGrpSpPr/>
          <p:nvPr/>
        </p:nvGrpSpPr>
        <p:grpSpPr>
          <a:xfrm rot="-6220424">
            <a:off x="191876" y="474628"/>
            <a:ext cx="602495" cy="353003"/>
            <a:chOff x="-1131628" y="1250953"/>
            <a:chExt cx="695437" cy="407447"/>
          </a:xfrm>
        </p:grpSpPr>
        <p:sp>
          <p:nvSpPr>
            <p:cNvPr id="16" name="Google Shape;16;p2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104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720000" y="1654750"/>
            <a:ext cx="7704000" cy="291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/>
          <p:nvPr/>
        </p:nvSpPr>
        <p:spPr>
          <a:xfrm rot="10800000" flipH="1">
            <a:off x="404408" y="4557377"/>
            <a:ext cx="207053" cy="207082"/>
          </a:xfrm>
          <a:custGeom>
            <a:avLst/>
            <a:gdLst/>
            <a:ahLst/>
            <a:cxnLst/>
            <a:rect l="l" t="t" r="r" b="b"/>
            <a:pathLst>
              <a:path w="7239" h="7240" extrusionOk="0">
                <a:moveTo>
                  <a:pt x="2869" y="1"/>
                </a:moveTo>
                <a:cubicBezTo>
                  <a:pt x="2536" y="1"/>
                  <a:pt x="2436" y="134"/>
                  <a:pt x="2436" y="435"/>
                </a:cubicBezTo>
                <a:lnTo>
                  <a:pt x="2436" y="2469"/>
                </a:lnTo>
                <a:lnTo>
                  <a:pt x="434" y="2469"/>
                </a:lnTo>
                <a:cubicBezTo>
                  <a:pt x="134" y="2469"/>
                  <a:pt x="0" y="2603"/>
                  <a:pt x="0" y="2903"/>
                </a:cubicBezTo>
                <a:lnTo>
                  <a:pt x="0" y="4304"/>
                </a:lnTo>
                <a:cubicBezTo>
                  <a:pt x="0" y="4638"/>
                  <a:pt x="134" y="4738"/>
                  <a:pt x="434" y="4738"/>
                </a:cubicBezTo>
                <a:lnTo>
                  <a:pt x="2436" y="4738"/>
                </a:lnTo>
                <a:lnTo>
                  <a:pt x="2436" y="6806"/>
                </a:lnTo>
                <a:cubicBezTo>
                  <a:pt x="2436" y="7106"/>
                  <a:pt x="2536" y="7239"/>
                  <a:pt x="2869" y="7239"/>
                </a:cubicBezTo>
                <a:lnTo>
                  <a:pt x="4370" y="7239"/>
                </a:lnTo>
                <a:cubicBezTo>
                  <a:pt x="4704" y="7239"/>
                  <a:pt x="4804" y="7106"/>
                  <a:pt x="4804" y="6806"/>
                </a:cubicBezTo>
                <a:lnTo>
                  <a:pt x="4804" y="4738"/>
                </a:lnTo>
                <a:lnTo>
                  <a:pt x="6805" y="4738"/>
                </a:lnTo>
                <a:cubicBezTo>
                  <a:pt x="7106" y="4738"/>
                  <a:pt x="7239" y="4604"/>
                  <a:pt x="7239" y="4304"/>
                </a:cubicBezTo>
                <a:lnTo>
                  <a:pt x="7239" y="2903"/>
                </a:lnTo>
                <a:cubicBezTo>
                  <a:pt x="7239" y="2603"/>
                  <a:pt x="7106" y="2469"/>
                  <a:pt x="6805" y="2469"/>
                </a:cubicBezTo>
                <a:lnTo>
                  <a:pt x="4804" y="2469"/>
                </a:lnTo>
                <a:lnTo>
                  <a:pt x="4804" y="435"/>
                </a:lnTo>
                <a:cubicBezTo>
                  <a:pt x="4804" y="134"/>
                  <a:pt x="4670" y="1"/>
                  <a:pt x="4370" y="1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 rot="-4029500" flipH="1">
            <a:off x="30622" y="3669366"/>
            <a:ext cx="602483" cy="353018"/>
            <a:chOff x="-1131628" y="1250953"/>
            <a:chExt cx="695437" cy="407447"/>
          </a:xfrm>
        </p:grpSpPr>
        <p:sp>
          <p:nvSpPr>
            <p:cNvPr id="26" name="Google Shape;26;p4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" name="Google Shape;29;p4"/>
          <p:cNvSpPr/>
          <p:nvPr/>
        </p:nvSpPr>
        <p:spPr>
          <a:xfrm rot="10800000" flipH="1">
            <a:off x="8629576" y="3924104"/>
            <a:ext cx="230146" cy="230146"/>
          </a:xfrm>
          <a:custGeom>
            <a:avLst/>
            <a:gdLst/>
            <a:ahLst/>
            <a:cxnLst/>
            <a:rect l="l" t="t" r="r" b="b"/>
            <a:pathLst>
              <a:path w="7239" h="7239" extrusionOk="0">
                <a:moveTo>
                  <a:pt x="2835" y="0"/>
                </a:moveTo>
                <a:cubicBezTo>
                  <a:pt x="2535" y="0"/>
                  <a:pt x="2402" y="134"/>
                  <a:pt x="2402" y="434"/>
                </a:cubicBezTo>
                <a:lnTo>
                  <a:pt x="2402" y="2469"/>
                </a:lnTo>
                <a:lnTo>
                  <a:pt x="434" y="2469"/>
                </a:lnTo>
                <a:cubicBezTo>
                  <a:pt x="133" y="2469"/>
                  <a:pt x="0" y="2602"/>
                  <a:pt x="0" y="2902"/>
                </a:cubicBezTo>
                <a:lnTo>
                  <a:pt x="0" y="4303"/>
                </a:lnTo>
                <a:cubicBezTo>
                  <a:pt x="0" y="4604"/>
                  <a:pt x="133" y="4737"/>
                  <a:pt x="434" y="4737"/>
                </a:cubicBezTo>
                <a:lnTo>
                  <a:pt x="2402" y="4737"/>
                </a:lnTo>
                <a:lnTo>
                  <a:pt x="2402" y="6772"/>
                </a:lnTo>
                <a:cubicBezTo>
                  <a:pt x="2402" y="7105"/>
                  <a:pt x="2535" y="7239"/>
                  <a:pt x="2835" y="7239"/>
                </a:cubicBezTo>
                <a:lnTo>
                  <a:pt x="4370" y="7239"/>
                </a:lnTo>
                <a:cubicBezTo>
                  <a:pt x="4670" y="7239"/>
                  <a:pt x="4803" y="7105"/>
                  <a:pt x="4803" y="6772"/>
                </a:cubicBezTo>
                <a:lnTo>
                  <a:pt x="4803" y="4737"/>
                </a:lnTo>
                <a:lnTo>
                  <a:pt x="6805" y="4737"/>
                </a:lnTo>
                <a:cubicBezTo>
                  <a:pt x="7105" y="4737"/>
                  <a:pt x="7239" y="4604"/>
                  <a:pt x="7239" y="4303"/>
                </a:cubicBezTo>
                <a:lnTo>
                  <a:pt x="7239" y="2902"/>
                </a:lnTo>
                <a:cubicBezTo>
                  <a:pt x="7239" y="2602"/>
                  <a:pt x="7105" y="2469"/>
                  <a:pt x="6805" y="2469"/>
                </a:cubicBezTo>
                <a:lnTo>
                  <a:pt x="4803" y="2469"/>
                </a:lnTo>
                <a:lnTo>
                  <a:pt x="4803" y="434"/>
                </a:lnTo>
                <a:cubicBezTo>
                  <a:pt x="4803" y="134"/>
                  <a:pt x="4670" y="0"/>
                  <a:pt x="4370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0" name="Google Shape;30;p4"/>
          <p:cNvGrpSpPr/>
          <p:nvPr/>
        </p:nvGrpSpPr>
        <p:grpSpPr>
          <a:xfrm rot="5032634" flipH="1">
            <a:off x="8422887" y="802820"/>
            <a:ext cx="643543" cy="377043"/>
            <a:chOff x="-1131628" y="1250953"/>
            <a:chExt cx="695437" cy="407447"/>
          </a:xfrm>
        </p:grpSpPr>
        <p:sp>
          <p:nvSpPr>
            <p:cNvPr id="31" name="Google Shape;31;p4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4"/>
          <p:cNvSpPr/>
          <p:nvPr/>
        </p:nvSpPr>
        <p:spPr>
          <a:xfrm rot="10800000" flipH="1">
            <a:off x="8629576" y="190304"/>
            <a:ext cx="230146" cy="230146"/>
          </a:xfrm>
          <a:custGeom>
            <a:avLst/>
            <a:gdLst/>
            <a:ahLst/>
            <a:cxnLst/>
            <a:rect l="l" t="t" r="r" b="b"/>
            <a:pathLst>
              <a:path w="7239" h="7239" extrusionOk="0">
                <a:moveTo>
                  <a:pt x="2835" y="0"/>
                </a:moveTo>
                <a:cubicBezTo>
                  <a:pt x="2535" y="0"/>
                  <a:pt x="2402" y="134"/>
                  <a:pt x="2402" y="434"/>
                </a:cubicBezTo>
                <a:lnTo>
                  <a:pt x="2402" y="2469"/>
                </a:lnTo>
                <a:lnTo>
                  <a:pt x="434" y="2469"/>
                </a:lnTo>
                <a:cubicBezTo>
                  <a:pt x="133" y="2469"/>
                  <a:pt x="0" y="2602"/>
                  <a:pt x="0" y="2902"/>
                </a:cubicBezTo>
                <a:lnTo>
                  <a:pt x="0" y="4303"/>
                </a:lnTo>
                <a:cubicBezTo>
                  <a:pt x="0" y="4604"/>
                  <a:pt x="133" y="4737"/>
                  <a:pt x="434" y="4737"/>
                </a:cubicBezTo>
                <a:lnTo>
                  <a:pt x="2402" y="4737"/>
                </a:lnTo>
                <a:lnTo>
                  <a:pt x="2402" y="6772"/>
                </a:lnTo>
                <a:cubicBezTo>
                  <a:pt x="2402" y="7105"/>
                  <a:pt x="2535" y="7239"/>
                  <a:pt x="2835" y="7239"/>
                </a:cubicBezTo>
                <a:lnTo>
                  <a:pt x="4370" y="7239"/>
                </a:lnTo>
                <a:cubicBezTo>
                  <a:pt x="4670" y="7239"/>
                  <a:pt x="4803" y="7105"/>
                  <a:pt x="4803" y="6772"/>
                </a:cubicBezTo>
                <a:lnTo>
                  <a:pt x="4803" y="4737"/>
                </a:lnTo>
                <a:lnTo>
                  <a:pt x="6805" y="4737"/>
                </a:lnTo>
                <a:cubicBezTo>
                  <a:pt x="7105" y="4737"/>
                  <a:pt x="7239" y="4604"/>
                  <a:pt x="7239" y="4303"/>
                </a:cubicBezTo>
                <a:lnTo>
                  <a:pt x="7239" y="2902"/>
                </a:lnTo>
                <a:cubicBezTo>
                  <a:pt x="7239" y="2602"/>
                  <a:pt x="7105" y="2469"/>
                  <a:pt x="6805" y="2469"/>
                </a:cubicBezTo>
                <a:lnTo>
                  <a:pt x="4803" y="2469"/>
                </a:lnTo>
                <a:lnTo>
                  <a:pt x="4803" y="434"/>
                </a:lnTo>
                <a:cubicBezTo>
                  <a:pt x="4803" y="134"/>
                  <a:pt x="4670" y="0"/>
                  <a:pt x="4370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4"/>
          <p:cNvSpPr/>
          <p:nvPr/>
        </p:nvSpPr>
        <p:spPr>
          <a:xfrm rot="10800000" flipH="1">
            <a:off x="171376" y="190304"/>
            <a:ext cx="230146" cy="230146"/>
          </a:xfrm>
          <a:custGeom>
            <a:avLst/>
            <a:gdLst/>
            <a:ahLst/>
            <a:cxnLst/>
            <a:rect l="l" t="t" r="r" b="b"/>
            <a:pathLst>
              <a:path w="7239" h="7239" extrusionOk="0">
                <a:moveTo>
                  <a:pt x="2835" y="0"/>
                </a:moveTo>
                <a:cubicBezTo>
                  <a:pt x="2535" y="0"/>
                  <a:pt x="2402" y="134"/>
                  <a:pt x="2402" y="434"/>
                </a:cubicBezTo>
                <a:lnTo>
                  <a:pt x="2402" y="2469"/>
                </a:lnTo>
                <a:lnTo>
                  <a:pt x="434" y="2469"/>
                </a:lnTo>
                <a:cubicBezTo>
                  <a:pt x="133" y="2469"/>
                  <a:pt x="0" y="2602"/>
                  <a:pt x="0" y="2902"/>
                </a:cubicBezTo>
                <a:lnTo>
                  <a:pt x="0" y="4303"/>
                </a:lnTo>
                <a:cubicBezTo>
                  <a:pt x="0" y="4604"/>
                  <a:pt x="133" y="4737"/>
                  <a:pt x="434" y="4737"/>
                </a:cubicBezTo>
                <a:lnTo>
                  <a:pt x="2402" y="4737"/>
                </a:lnTo>
                <a:lnTo>
                  <a:pt x="2402" y="6772"/>
                </a:lnTo>
                <a:cubicBezTo>
                  <a:pt x="2402" y="7105"/>
                  <a:pt x="2535" y="7239"/>
                  <a:pt x="2835" y="7239"/>
                </a:cubicBezTo>
                <a:lnTo>
                  <a:pt x="4370" y="7239"/>
                </a:lnTo>
                <a:cubicBezTo>
                  <a:pt x="4670" y="7239"/>
                  <a:pt x="4803" y="7105"/>
                  <a:pt x="4803" y="6772"/>
                </a:cubicBezTo>
                <a:lnTo>
                  <a:pt x="4803" y="4737"/>
                </a:lnTo>
                <a:lnTo>
                  <a:pt x="6805" y="4737"/>
                </a:lnTo>
                <a:cubicBezTo>
                  <a:pt x="7105" y="4737"/>
                  <a:pt x="7239" y="4604"/>
                  <a:pt x="7239" y="4303"/>
                </a:cubicBezTo>
                <a:lnTo>
                  <a:pt x="7239" y="2902"/>
                </a:lnTo>
                <a:cubicBezTo>
                  <a:pt x="7239" y="2602"/>
                  <a:pt x="7105" y="2469"/>
                  <a:pt x="6805" y="2469"/>
                </a:cubicBezTo>
                <a:lnTo>
                  <a:pt x="4803" y="2469"/>
                </a:lnTo>
                <a:lnTo>
                  <a:pt x="4803" y="434"/>
                </a:lnTo>
                <a:cubicBezTo>
                  <a:pt x="4803" y="134"/>
                  <a:pt x="4670" y="0"/>
                  <a:pt x="4370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/>
          <p:nvPr/>
        </p:nvSpPr>
        <p:spPr>
          <a:xfrm>
            <a:off x="378050" y="2884364"/>
            <a:ext cx="230146" cy="230178"/>
          </a:xfrm>
          <a:custGeom>
            <a:avLst/>
            <a:gdLst/>
            <a:ahLst/>
            <a:cxnLst/>
            <a:rect l="l" t="t" r="r" b="b"/>
            <a:pathLst>
              <a:path w="7239" h="7240" extrusionOk="0">
                <a:moveTo>
                  <a:pt x="2869" y="1"/>
                </a:moveTo>
                <a:cubicBezTo>
                  <a:pt x="2536" y="1"/>
                  <a:pt x="2436" y="134"/>
                  <a:pt x="2436" y="435"/>
                </a:cubicBezTo>
                <a:lnTo>
                  <a:pt x="2436" y="2469"/>
                </a:lnTo>
                <a:lnTo>
                  <a:pt x="434" y="2469"/>
                </a:lnTo>
                <a:cubicBezTo>
                  <a:pt x="134" y="2469"/>
                  <a:pt x="0" y="2603"/>
                  <a:pt x="0" y="2903"/>
                </a:cubicBezTo>
                <a:lnTo>
                  <a:pt x="0" y="4304"/>
                </a:lnTo>
                <a:cubicBezTo>
                  <a:pt x="0" y="4638"/>
                  <a:pt x="134" y="4738"/>
                  <a:pt x="434" y="4738"/>
                </a:cubicBezTo>
                <a:lnTo>
                  <a:pt x="2436" y="4738"/>
                </a:lnTo>
                <a:lnTo>
                  <a:pt x="2436" y="6806"/>
                </a:lnTo>
                <a:cubicBezTo>
                  <a:pt x="2436" y="7106"/>
                  <a:pt x="2536" y="7239"/>
                  <a:pt x="2869" y="7239"/>
                </a:cubicBezTo>
                <a:lnTo>
                  <a:pt x="4370" y="7239"/>
                </a:lnTo>
                <a:cubicBezTo>
                  <a:pt x="4704" y="7239"/>
                  <a:pt x="4804" y="7106"/>
                  <a:pt x="4804" y="6806"/>
                </a:cubicBezTo>
                <a:lnTo>
                  <a:pt x="4804" y="4738"/>
                </a:lnTo>
                <a:lnTo>
                  <a:pt x="6805" y="4738"/>
                </a:lnTo>
                <a:cubicBezTo>
                  <a:pt x="7106" y="4738"/>
                  <a:pt x="7239" y="4604"/>
                  <a:pt x="7239" y="4304"/>
                </a:cubicBezTo>
                <a:lnTo>
                  <a:pt x="7239" y="2903"/>
                </a:lnTo>
                <a:cubicBezTo>
                  <a:pt x="7239" y="2603"/>
                  <a:pt x="7106" y="2469"/>
                  <a:pt x="6805" y="2469"/>
                </a:cubicBezTo>
                <a:lnTo>
                  <a:pt x="4804" y="2469"/>
                </a:lnTo>
                <a:lnTo>
                  <a:pt x="4804" y="435"/>
                </a:lnTo>
                <a:cubicBezTo>
                  <a:pt x="4804" y="134"/>
                  <a:pt x="4670" y="1"/>
                  <a:pt x="4370" y="1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6"/>
          <p:cNvSpPr/>
          <p:nvPr/>
        </p:nvSpPr>
        <p:spPr>
          <a:xfrm>
            <a:off x="8424001" y="2292159"/>
            <a:ext cx="230146" cy="230146"/>
          </a:xfrm>
          <a:custGeom>
            <a:avLst/>
            <a:gdLst/>
            <a:ahLst/>
            <a:cxnLst/>
            <a:rect l="l" t="t" r="r" b="b"/>
            <a:pathLst>
              <a:path w="7239" h="7239" extrusionOk="0">
                <a:moveTo>
                  <a:pt x="2835" y="0"/>
                </a:moveTo>
                <a:cubicBezTo>
                  <a:pt x="2535" y="0"/>
                  <a:pt x="2402" y="134"/>
                  <a:pt x="2402" y="434"/>
                </a:cubicBezTo>
                <a:lnTo>
                  <a:pt x="2402" y="2469"/>
                </a:lnTo>
                <a:lnTo>
                  <a:pt x="434" y="2469"/>
                </a:lnTo>
                <a:cubicBezTo>
                  <a:pt x="133" y="2469"/>
                  <a:pt x="0" y="2602"/>
                  <a:pt x="0" y="2902"/>
                </a:cubicBezTo>
                <a:lnTo>
                  <a:pt x="0" y="4303"/>
                </a:lnTo>
                <a:cubicBezTo>
                  <a:pt x="0" y="4604"/>
                  <a:pt x="133" y="4737"/>
                  <a:pt x="434" y="4737"/>
                </a:cubicBezTo>
                <a:lnTo>
                  <a:pt x="2402" y="4737"/>
                </a:lnTo>
                <a:lnTo>
                  <a:pt x="2402" y="6772"/>
                </a:lnTo>
                <a:cubicBezTo>
                  <a:pt x="2402" y="7105"/>
                  <a:pt x="2535" y="7239"/>
                  <a:pt x="2835" y="7239"/>
                </a:cubicBezTo>
                <a:lnTo>
                  <a:pt x="4370" y="7239"/>
                </a:lnTo>
                <a:cubicBezTo>
                  <a:pt x="4670" y="7239"/>
                  <a:pt x="4803" y="7105"/>
                  <a:pt x="4803" y="6772"/>
                </a:cubicBezTo>
                <a:lnTo>
                  <a:pt x="4803" y="4737"/>
                </a:lnTo>
                <a:lnTo>
                  <a:pt x="6805" y="4737"/>
                </a:lnTo>
                <a:cubicBezTo>
                  <a:pt x="7105" y="4737"/>
                  <a:pt x="7239" y="4604"/>
                  <a:pt x="7239" y="4303"/>
                </a:cubicBezTo>
                <a:lnTo>
                  <a:pt x="7239" y="2902"/>
                </a:lnTo>
                <a:cubicBezTo>
                  <a:pt x="7239" y="2602"/>
                  <a:pt x="7105" y="2469"/>
                  <a:pt x="6805" y="2469"/>
                </a:cubicBezTo>
                <a:lnTo>
                  <a:pt x="4803" y="2469"/>
                </a:lnTo>
                <a:lnTo>
                  <a:pt x="4803" y="434"/>
                </a:lnTo>
                <a:cubicBezTo>
                  <a:pt x="4803" y="134"/>
                  <a:pt x="4670" y="0"/>
                  <a:pt x="4370" y="0"/>
                </a:cubicBezTo>
                <a:close/>
              </a:path>
            </a:pathLst>
          </a:custGeom>
          <a:solidFill>
            <a:srgbClr val="F6EF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" name="Google Shape;44;p6"/>
          <p:cNvGrpSpPr/>
          <p:nvPr/>
        </p:nvGrpSpPr>
        <p:grpSpPr>
          <a:xfrm>
            <a:off x="8589735" y="316675"/>
            <a:ext cx="357775" cy="295791"/>
            <a:chOff x="-783927" y="2108838"/>
            <a:chExt cx="357775" cy="295791"/>
          </a:xfrm>
        </p:grpSpPr>
        <p:sp>
          <p:nvSpPr>
            <p:cNvPr id="45" name="Google Shape;45;p6"/>
            <p:cNvSpPr/>
            <p:nvPr/>
          </p:nvSpPr>
          <p:spPr>
            <a:xfrm>
              <a:off x="-783927" y="2108838"/>
              <a:ext cx="357775" cy="295791"/>
            </a:xfrm>
            <a:custGeom>
              <a:avLst/>
              <a:gdLst/>
              <a:ahLst/>
              <a:cxnLst/>
              <a:rect l="l" t="t" r="r" b="b"/>
              <a:pathLst>
                <a:path w="10228" h="8456" extrusionOk="0">
                  <a:moveTo>
                    <a:pt x="4674" y="1"/>
                  </a:moveTo>
                  <a:cubicBezTo>
                    <a:pt x="3660" y="1"/>
                    <a:pt x="2642" y="369"/>
                    <a:pt x="1835" y="1113"/>
                  </a:cubicBezTo>
                  <a:cubicBezTo>
                    <a:pt x="134" y="2681"/>
                    <a:pt x="1" y="5316"/>
                    <a:pt x="1568" y="7017"/>
                  </a:cubicBezTo>
                  <a:cubicBezTo>
                    <a:pt x="1735" y="7217"/>
                    <a:pt x="1935" y="7384"/>
                    <a:pt x="2135" y="7518"/>
                  </a:cubicBezTo>
                  <a:cubicBezTo>
                    <a:pt x="2962" y="8173"/>
                    <a:pt x="3852" y="8456"/>
                    <a:pt x="4706" y="8456"/>
                  </a:cubicBezTo>
                  <a:cubicBezTo>
                    <a:pt x="7680" y="8456"/>
                    <a:pt x="10227" y="5030"/>
                    <a:pt x="8206" y="1947"/>
                  </a:cubicBezTo>
                  <a:cubicBezTo>
                    <a:pt x="8073" y="1747"/>
                    <a:pt x="7906" y="1547"/>
                    <a:pt x="7739" y="1346"/>
                  </a:cubicBezTo>
                  <a:cubicBezTo>
                    <a:pt x="6916" y="452"/>
                    <a:pt x="5797" y="1"/>
                    <a:pt x="4674" y="1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6"/>
            <p:cNvSpPr/>
            <p:nvPr/>
          </p:nvSpPr>
          <p:spPr>
            <a:xfrm>
              <a:off x="-745414" y="2137242"/>
              <a:ext cx="248568" cy="234576"/>
            </a:xfrm>
            <a:custGeom>
              <a:avLst/>
              <a:gdLst/>
              <a:ahLst/>
              <a:cxnLst/>
              <a:rect l="l" t="t" r="r" b="b"/>
              <a:pathLst>
                <a:path w="7106" h="6706" extrusionOk="0">
                  <a:moveTo>
                    <a:pt x="6038" y="1"/>
                  </a:moveTo>
                  <a:lnTo>
                    <a:pt x="0" y="5571"/>
                  </a:lnTo>
                  <a:cubicBezTo>
                    <a:pt x="134" y="5805"/>
                    <a:pt x="301" y="6005"/>
                    <a:pt x="467" y="6205"/>
                  </a:cubicBezTo>
                  <a:cubicBezTo>
                    <a:pt x="634" y="6405"/>
                    <a:pt x="834" y="6572"/>
                    <a:pt x="1034" y="6706"/>
                  </a:cubicBezTo>
                  <a:lnTo>
                    <a:pt x="7105" y="1135"/>
                  </a:lnTo>
                  <a:cubicBezTo>
                    <a:pt x="6972" y="935"/>
                    <a:pt x="6805" y="735"/>
                    <a:pt x="6638" y="534"/>
                  </a:cubicBezTo>
                  <a:cubicBezTo>
                    <a:pt x="6472" y="334"/>
                    <a:pt x="6271" y="167"/>
                    <a:pt x="6038" y="1"/>
                  </a:cubicBezTo>
                  <a:close/>
                </a:path>
              </a:pathLst>
            </a:custGeom>
            <a:solidFill>
              <a:srgbClr val="F6BC9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47;p6"/>
          <p:cNvGrpSpPr/>
          <p:nvPr/>
        </p:nvGrpSpPr>
        <p:grpSpPr>
          <a:xfrm rot="-6220424">
            <a:off x="191876" y="474628"/>
            <a:ext cx="602495" cy="353003"/>
            <a:chOff x="-1131628" y="1250953"/>
            <a:chExt cx="695437" cy="407447"/>
          </a:xfrm>
        </p:grpSpPr>
        <p:sp>
          <p:nvSpPr>
            <p:cNvPr id="48" name="Google Shape;48;p6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6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6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" name="Google Shape;51;p6"/>
          <p:cNvGrpSpPr/>
          <p:nvPr/>
        </p:nvGrpSpPr>
        <p:grpSpPr>
          <a:xfrm rot="9651258">
            <a:off x="294452" y="4475444"/>
            <a:ext cx="643548" cy="377045"/>
            <a:chOff x="-1131628" y="1250953"/>
            <a:chExt cx="695437" cy="407447"/>
          </a:xfrm>
        </p:grpSpPr>
        <p:sp>
          <p:nvSpPr>
            <p:cNvPr id="52" name="Google Shape;52;p6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6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6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" name="Google Shape;55;p6"/>
          <p:cNvGrpSpPr/>
          <p:nvPr/>
        </p:nvGrpSpPr>
        <p:grpSpPr>
          <a:xfrm rot="-7140317">
            <a:off x="8304849" y="4386268"/>
            <a:ext cx="643533" cy="377037"/>
            <a:chOff x="-1131628" y="1250953"/>
            <a:chExt cx="695437" cy="407447"/>
          </a:xfrm>
        </p:grpSpPr>
        <p:sp>
          <p:nvSpPr>
            <p:cNvPr id="56" name="Google Shape;56;p6"/>
            <p:cNvSpPr/>
            <p:nvPr/>
          </p:nvSpPr>
          <p:spPr>
            <a:xfrm>
              <a:off x="-1131628" y="1250953"/>
              <a:ext cx="695437" cy="407447"/>
            </a:xfrm>
            <a:custGeom>
              <a:avLst/>
              <a:gdLst/>
              <a:ahLst/>
              <a:cxnLst/>
              <a:rect l="l" t="t" r="r" b="b"/>
              <a:pathLst>
                <a:path w="19881" h="11648" extrusionOk="0">
                  <a:moveTo>
                    <a:pt x="15592" y="0"/>
                  </a:moveTo>
                  <a:cubicBezTo>
                    <a:pt x="15168" y="0"/>
                    <a:pt x="14735" y="71"/>
                    <a:pt x="14310" y="220"/>
                  </a:cubicBezTo>
                  <a:lnTo>
                    <a:pt x="3036" y="4256"/>
                  </a:lnTo>
                  <a:cubicBezTo>
                    <a:pt x="1034" y="4956"/>
                    <a:pt x="0" y="7125"/>
                    <a:pt x="701" y="9126"/>
                  </a:cubicBezTo>
                  <a:cubicBezTo>
                    <a:pt x="1252" y="10676"/>
                    <a:pt x="2735" y="11647"/>
                    <a:pt x="4318" y="11647"/>
                  </a:cubicBezTo>
                  <a:cubicBezTo>
                    <a:pt x="4745" y="11647"/>
                    <a:pt x="5179" y="11576"/>
                    <a:pt x="5604" y="11428"/>
                  </a:cubicBezTo>
                  <a:lnTo>
                    <a:pt x="16879" y="7425"/>
                  </a:lnTo>
                  <a:cubicBezTo>
                    <a:pt x="18847" y="6691"/>
                    <a:pt x="19881" y="4523"/>
                    <a:pt x="19180" y="2521"/>
                  </a:cubicBezTo>
                  <a:cubicBezTo>
                    <a:pt x="18629" y="971"/>
                    <a:pt x="17166" y="0"/>
                    <a:pt x="15592" y="0"/>
                  </a:cubicBezTo>
                  <a:close/>
                </a:path>
              </a:pathLst>
            </a:custGeom>
            <a:solidFill>
              <a:srgbClr val="F6EFE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6"/>
            <p:cNvSpPr/>
            <p:nvPr/>
          </p:nvSpPr>
          <p:spPr>
            <a:xfrm>
              <a:off x="-1131628" y="1328644"/>
              <a:ext cx="393245" cy="329756"/>
            </a:xfrm>
            <a:custGeom>
              <a:avLst/>
              <a:gdLst/>
              <a:ahLst/>
              <a:cxnLst/>
              <a:rect l="l" t="t" r="r" b="b"/>
              <a:pathLst>
                <a:path w="11242" h="9427" extrusionOk="0">
                  <a:moveTo>
                    <a:pt x="8673" y="0"/>
                  </a:moveTo>
                  <a:lnTo>
                    <a:pt x="3036" y="2035"/>
                  </a:lnTo>
                  <a:cubicBezTo>
                    <a:pt x="1034" y="2735"/>
                    <a:pt x="0" y="4904"/>
                    <a:pt x="701" y="6905"/>
                  </a:cubicBezTo>
                  <a:cubicBezTo>
                    <a:pt x="1252" y="8455"/>
                    <a:pt x="2735" y="9426"/>
                    <a:pt x="4318" y="9426"/>
                  </a:cubicBezTo>
                  <a:cubicBezTo>
                    <a:pt x="4745" y="9426"/>
                    <a:pt x="5179" y="9355"/>
                    <a:pt x="5604" y="9207"/>
                  </a:cubicBezTo>
                  <a:lnTo>
                    <a:pt x="11241" y="7205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FE51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6"/>
            <p:cNvSpPr/>
            <p:nvPr/>
          </p:nvSpPr>
          <p:spPr>
            <a:xfrm>
              <a:off x="-1033614" y="1304858"/>
              <a:ext cx="460931" cy="190956"/>
            </a:xfrm>
            <a:custGeom>
              <a:avLst/>
              <a:gdLst/>
              <a:ahLst/>
              <a:cxnLst/>
              <a:rect l="l" t="t" r="r" b="b"/>
              <a:pathLst>
                <a:path w="13177" h="5459" extrusionOk="0">
                  <a:moveTo>
                    <a:pt x="12479" y="0"/>
                  </a:moveTo>
                  <a:cubicBezTo>
                    <a:pt x="12400" y="0"/>
                    <a:pt x="12320" y="15"/>
                    <a:pt x="12242" y="46"/>
                  </a:cubicBezTo>
                  <a:lnTo>
                    <a:pt x="500" y="4216"/>
                  </a:lnTo>
                  <a:cubicBezTo>
                    <a:pt x="167" y="4349"/>
                    <a:pt x="0" y="4716"/>
                    <a:pt x="100" y="5050"/>
                  </a:cubicBezTo>
                  <a:cubicBezTo>
                    <a:pt x="205" y="5285"/>
                    <a:pt x="453" y="5459"/>
                    <a:pt x="716" y="5459"/>
                  </a:cubicBezTo>
                  <a:cubicBezTo>
                    <a:pt x="788" y="5459"/>
                    <a:pt x="862" y="5446"/>
                    <a:pt x="934" y="5417"/>
                  </a:cubicBezTo>
                  <a:lnTo>
                    <a:pt x="12676" y="1214"/>
                  </a:lnTo>
                  <a:cubicBezTo>
                    <a:pt x="13009" y="1114"/>
                    <a:pt x="13176" y="747"/>
                    <a:pt x="13076" y="413"/>
                  </a:cubicBezTo>
                  <a:cubicBezTo>
                    <a:pt x="12974" y="158"/>
                    <a:pt x="12735" y="0"/>
                    <a:pt x="12479" y="0"/>
                  </a:cubicBezTo>
                  <a:close/>
                </a:path>
              </a:pathLst>
            </a:custGeom>
            <a:solidFill>
              <a:srgbClr val="FAE9CD">
                <a:alpha val="486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7" name="Google Shape;67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8" name="Google Shape;68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540000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1BF0C-BA66-4809-A9A3-85464DD5AC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5426" y="1435500"/>
            <a:ext cx="6799810" cy="2272500"/>
          </a:xfrm>
        </p:spPr>
        <p:txBody>
          <a:bodyPr/>
          <a:lstStyle/>
          <a:p>
            <a:r>
              <a:rPr lang="en-US" sz="2000" dirty="0"/>
              <a:t>Social Epidemiology and Public Health Development (LCHS7000)</a:t>
            </a:r>
            <a:br>
              <a:rPr lang="en-US" sz="2000" dirty="0"/>
            </a:br>
            <a:br>
              <a:rPr lang="en-US" sz="2000" dirty="0"/>
            </a:br>
            <a:r>
              <a:rPr lang="en-US" sz="2000" dirty="0"/>
              <a:t>Component 1 :Group Presentation </a:t>
            </a:r>
            <a:br>
              <a:rPr lang="en-US" sz="2000" dirty="0"/>
            </a:br>
            <a:br>
              <a:rPr lang="en-US" sz="2400" dirty="0"/>
            </a:br>
            <a:r>
              <a:rPr lang="en-US" sz="1800" dirty="0"/>
              <a:t>Type 2 Diabetes Mellitus (T2DM) Prevention and Early Screening among Adults aged 40-64</a:t>
            </a:r>
            <a:br>
              <a:rPr lang="en-US" sz="2400" dirty="0"/>
            </a:br>
            <a:br>
              <a:rPr lang="en-GB" sz="2400" dirty="0"/>
            </a:br>
            <a:r>
              <a:rPr lang="en-GB" sz="1800" dirty="0"/>
              <a:t>Category: Screening</a:t>
            </a:r>
            <a:endParaRPr lang="en-GB" sz="2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89A9B0-4563-4761-8367-475D2D4650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1100" y="3846144"/>
            <a:ext cx="5341800" cy="1129333"/>
          </a:xfrm>
        </p:spPr>
        <p:txBody>
          <a:bodyPr/>
          <a:lstStyle/>
          <a:p>
            <a:r>
              <a:rPr lang="en-GB" dirty="0"/>
              <a:t>Group Members: DHWANI PATEL  </a:t>
            </a:r>
          </a:p>
          <a:p>
            <a:r>
              <a:rPr lang="en-GB" dirty="0"/>
              <a:t>                                 Md. NASIR UDDIN NAHID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EF8EBD-7A60-46F2-A64F-728A21C23B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6436" y="1162585"/>
            <a:ext cx="2818330" cy="2818330"/>
          </a:xfrm>
          <a:prstGeom prst="rect">
            <a:avLst/>
          </a:prstGeom>
        </p:spPr>
      </p:pic>
      <p:pic>
        <p:nvPicPr>
          <p:cNvPr id="4" name="Picture 6" descr="university-of-wales-trinity-saint-david-logo-vector | ESRC Wales Doctoral  Training Partnership">
            <a:extLst>
              <a:ext uri="{FF2B5EF4-FFF2-40B4-BE49-F238E27FC236}">
                <a16:creationId xmlns:a16="http://schemas.microsoft.com/office/drawing/2014/main" id="{20DB3304-3242-562E-8F75-486E56859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34416" cy="963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19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chemeClr val="bg1">
                <a:lumMod val="40000"/>
                <a:lumOff val="60000"/>
              </a:schemeClr>
            </a:gs>
            <a:gs pos="83000">
              <a:schemeClr val="bg1">
                <a:lumMod val="60000"/>
                <a:lumOff val="40000"/>
              </a:schemeClr>
            </a:gs>
            <a:gs pos="100000">
              <a:schemeClr val="bg1">
                <a:lumMod val="75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F20D1-F77A-48EA-B29B-3A375760FC66}"/>
              </a:ext>
            </a:extLst>
          </p:cNvPr>
          <p:cNvSpPr txBox="1">
            <a:spLocks/>
          </p:cNvSpPr>
          <p:nvPr/>
        </p:nvSpPr>
        <p:spPr>
          <a:xfrm>
            <a:off x="1901100" y="2119560"/>
            <a:ext cx="5341800" cy="90437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Bungee" panose="020B0604020202020204" charset="0"/>
                <a:ea typeface="Bungee" panose="020B0604020202020204" charset="0"/>
              </a:rPr>
              <a:t>Task 1: Introduction &amp; Rationale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Bungee" panose="020B0604020202020204" charset="0"/>
              <a:ea typeface="Bungee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18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320294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Presentation Objectives</a:t>
            </a:r>
            <a:endParaRPr lang="en-US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365840" y="1114650"/>
            <a:ext cx="5583264" cy="291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1148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2000" b="1" i="1" dirty="0">
                <a:solidFill>
                  <a:schemeClr val="dk1"/>
                </a:solidFill>
              </a:rPr>
              <a:t>This presentation will: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/>
              <a:t>Introduce the importance of diabetes screening for adults aged 40-64.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>
                <a:solidFill>
                  <a:schemeClr val="dk1"/>
                </a:solidFill>
              </a:rPr>
              <a:t>Apply epidemiological reasoning to justify the target group.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>
                <a:solidFill>
                  <a:schemeClr val="dk1"/>
                </a:solidFill>
              </a:rPr>
              <a:t>Showcase </a:t>
            </a:r>
            <a:r>
              <a:rPr lang="en-US" sz="1600" dirty="0" err="1">
                <a:solidFill>
                  <a:schemeClr val="dk1"/>
                </a:solidFill>
              </a:rPr>
              <a:t>utilisation</a:t>
            </a:r>
            <a:r>
              <a:rPr lang="en-US" sz="1600" dirty="0">
                <a:solidFill>
                  <a:schemeClr val="dk1"/>
                </a:solidFill>
              </a:rPr>
              <a:t> of key public health frameworks: Ottawa Charter, HBM, TPB, and </a:t>
            </a:r>
            <a:r>
              <a:rPr lang="en-US" sz="1600" dirty="0" err="1">
                <a:solidFill>
                  <a:schemeClr val="dk1"/>
                </a:solidFill>
              </a:rPr>
              <a:t>Ewles</a:t>
            </a:r>
            <a:r>
              <a:rPr lang="en-US" sz="1600" dirty="0">
                <a:solidFill>
                  <a:schemeClr val="dk1"/>
                </a:solidFill>
              </a:rPr>
              <a:t> &amp; </a:t>
            </a:r>
            <a:r>
              <a:rPr lang="en-US" sz="1600" dirty="0" err="1">
                <a:solidFill>
                  <a:schemeClr val="dk1"/>
                </a:solidFill>
              </a:rPr>
              <a:t>Simnett</a:t>
            </a:r>
            <a:r>
              <a:rPr lang="en-US" sz="1600" dirty="0">
                <a:solidFill>
                  <a:schemeClr val="dk1"/>
                </a:solidFill>
              </a:rPr>
              <a:t>.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>
                <a:solidFill>
                  <a:schemeClr val="dk1"/>
                </a:solidFill>
              </a:rPr>
              <a:t>Present a six-week community-based campaign promoting screening uptake.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>
                <a:solidFill>
                  <a:schemeClr val="dk1"/>
                </a:solidFill>
              </a:rPr>
              <a:t>Elaborate on how the evaluation will follow </a:t>
            </a:r>
            <a:r>
              <a:rPr lang="en-US" sz="1600" dirty="0" err="1">
                <a:solidFill>
                  <a:schemeClr val="dk1"/>
                </a:solidFill>
              </a:rPr>
              <a:t>Rootman</a:t>
            </a:r>
            <a:r>
              <a:rPr lang="en-US" sz="1600" dirty="0">
                <a:solidFill>
                  <a:schemeClr val="dk1"/>
                </a:solidFill>
              </a:rPr>
              <a:t> et al.’s (2001) model.</a:t>
            </a: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n-US" sz="1600" dirty="0">
                <a:solidFill>
                  <a:schemeClr val="dk1"/>
                </a:solidFill>
              </a:rPr>
              <a:t>Demonstrate the method in which screening aligns with prevention, equity, and sustainable public health goals.</a:t>
            </a:r>
          </a:p>
        </p:txBody>
      </p:sp>
      <p:pic>
        <p:nvPicPr>
          <p:cNvPr id="2050" name="Picture 2" descr="Goal - Free healthcare and medical icons">
            <a:extLst>
              <a:ext uri="{FF2B5EF4-FFF2-40B4-BE49-F238E27FC236}">
                <a16:creationId xmlns:a16="http://schemas.microsoft.com/office/drawing/2014/main" id="{72513442-75F1-452B-957B-0A0FDA726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470" y="713564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320294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Understanding Screening</a:t>
            </a:r>
            <a:endParaRPr lang="en-US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548720" y="1114650"/>
            <a:ext cx="4567641" cy="291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600" dirty="0">
                <a:solidFill>
                  <a:schemeClr val="dk1"/>
                </a:solidFill>
              </a:rPr>
              <a:t>Screening is </a:t>
            </a:r>
            <a:r>
              <a:rPr lang="en-US" sz="1600" dirty="0" err="1">
                <a:solidFill>
                  <a:schemeClr val="dk1"/>
                </a:solidFill>
              </a:rPr>
              <a:t>utilised</a:t>
            </a:r>
            <a:r>
              <a:rPr lang="en-US" sz="1600" dirty="0">
                <a:solidFill>
                  <a:schemeClr val="dk1"/>
                </a:solidFill>
              </a:rPr>
              <a:t> for identifying individuals with a higher risk of health issues within a healthy population.</a:t>
            </a:r>
          </a:p>
          <a:p>
            <a:r>
              <a:rPr lang="en-US" sz="1600" dirty="0">
                <a:solidFill>
                  <a:schemeClr val="dk1"/>
                </a:solidFill>
              </a:rPr>
              <a:t>It helps in facilitating early treatment and interventions (WHO, 2021).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This approach aims to reduce the incidence or mortality of health problems (WHO, 2021).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The diabetes screening campaign will focus on identifying adults with prediabetes or undiagnosed Type 2 Diabetes.</a:t>
            </a:r>
          </a:p>
          <a:p>
            <a:r>
              <a:rPr lang="en-US" sz="1600" dirty="0"/>
              <a:t>It will also be promoting regular glucose checks, seeking to encourage proactive health management among adults aged 40-64 and empower them to engage in preventive care.</a:t>
            </a:r>
          </a:p>
        </p:txBody>
      </p:sp>
      <p:pic>
        <p:nvPicPr>
          <p:cNvPr id="1030" name="Picture 6" descr="Download HD Who We Are What We Do - Health Screening Png Transparent PNG  Image - NicePNG.com">
            <a:extLst>
              <a:ext uri="{FF2B5EF4-FFF2-40B4-BE49-F238E27FC236}">
                <a16:creationId xmlns:a16="http://schemas.microsoft.com/office/drawing/2014/main" id="{2A556F9D-EB75-4BCB-9738-BE7310147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09" y="1460596"/>
            <a:ext cx="2504017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12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9094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Epidemiological Overview of Type 2 Diabetes</a:t>
            </a:r>
            <a:endParaRPr lang="en-US" sz="2400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470804" y="3756990"/>
            <a:ext cx="3644127" cy="87782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000" dirty="0">
                <a:solidFill>
                  <a:schemeClr val="dk1"/>
                </a:solidFill>
              </a:rPr>
              <a:t>More than 3.5 million people in England were recorded with type 2 diabetes between 2023 and 2024 (Gagliardi, 2024a).</a:t>
            </a:r>
          </a:p>
          <a:p>
            <a:r>
              <a:rPr lang="en-US" sz="1000" dirty="0">
                <a:solidFill>
                  <a:schemeClr val="dk1"/>
                </a:solidFill>
              </a:rPr>
              <a:t>Approximately 277 thousand individuals had type 1 diabetes in the same period (Gagliardi, 2024a).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2ED6D6-16A9-45A8-AC01-648A21A11C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742" y="1119863"/>
            <a:ext cx="3644127" cy="2571750"/>
          </a:xfrm>
          <a:prstGeom prst="rect">
            <a:avLst/>
          </a:prstGeom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F14B3FB1-E37B-4D94-B833-5FD917213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064" y="1102806"/>
            <a:ext cx="2726112" cy="227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92;p18">
            <a:extLst>
              <a:ext uri="{FF2B5EF4-FFF2-40B4-BE49-F238E27FC236}">
                <a16:creationId xmlns:a16="http://schemas.microsoft.com/office/drawing/2014/main" id="{A8DF911E-D2D9-4DE2-8140-B2FC70587129}"/>
              </a:ext>
            </a:extLst>
          </p:cNvPr>
          <p:cNvSpPr txBox="1">
            <a:spLocks/>
          </p:cNvSpPr>
          <p:nvPr/>
        </p:nvSpPr>
        <p:spPr>
          <a:xfrm>
            <a:off x="3900804" y="1006911"/>
            <a:ext cx="1648260" cy="1067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91440" indent="0" algn="ctr">
              <a:buNone/>
            </a:pPr>
            <a:r>
              <a:rPr lang="en-US" b="1" i="1" dirty="0"/>
              <a:t>Driven by:</a:t>
            </a:r>
          </a:p>
          <a:p>
            <a:r>
              <a:rPr lang="en-US" sz="1200" dirty="0"/>
              <a:t>Reduced physical activity </a:t>
            </a:r>
          </a:p>
          <a:p>
            <a:r>
              <a:rPr lang="en-US" sz="1200" dirty="0"/>
              <a:t>Poor diet</a:t>
            </a:r>
          </a:p>
          <a:p>
            <a:r>
              <a:rPr lang="en-US" sz="1200" dirty="0"/>
              <a:t>Central obesity</a:t>
            </a:r>
          </a:p>
          <a:p>
            <a:r>
              <a:rPr lang="en-US" sz="1200" dirty="0"/>
              <a:t>Chronic stress</a:t>
            </a:r>
          </a:p>
          <a:p>
            <a:r>
              <a:rPr lang="en-US" sz="1200" dirty="0"/>
              <a:t>Socioeconomic deprivation (WHO, 2024)</a:t>
            </a:r>
          </a:p>
        </p:txBody>
      </p:sp>
      <p:sp>
        <p:nvSpPr>
          <p:cNvPr id="11" name="Google Shape;192;p18">
            <a:extLst>
              <a:ext uri="{FF2B5EF4-FFF2-40B4-BE49-F238E27FC236}">
                <a16:creationId xmlns:a16="http://schemas.microsoft.com/office/drawing/2014/main" id="{D6E22BC6-E6AE-4D87-89BE-1AE47D0A8075}"/>
              </a:ext>
            </a:extLst>
          </p:cNvPr>
          <p:cNvSpPr txBox="1">
            <a:spLocks/>
          </p:cNvSpPr>
          <p:nvPr/>
        </p:nvSpPr>
        <p:spPr>
          <a:xfrm>
            <a:off x="5373586" y="3426419"/>
            <a:ext cx="3077067" cy="627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sz="1000" dirty="0"/>
              <a:t>Of those registered with type 2 diabetes, 44.1% were aged between 40 and 64 years (Gagliardi, 2024b).</a:t>
            </a:r>
          </a:p>
        </p:txBody>
      </p:sp>
      <p:sp>
        <p:nvSpPr>
          <p:cNvPr id="12" name="Google Shape;192;p18">
            <a:extLst>
              <a:ext uri="{FF2B5EF4-FFF2-40B4-BE49-F238E27FC236}">
                <a16:creationId xmlns:a16="http://schemas.microsoft.com/office/drawing/2014/main" id="{06376B42-12CD-48F9-B8A2-B02F9A4AF8AE}"/>
              </a:ext>
            </a:extLst>
          </p:cNvPr>
          <p:cNvSpPr txBox="1">
            <a:spLocks/>
          </p:cNvSpPr>
          <p:nvPr/>
        </p:nvSpPr>
        <p:spPr>
          <a:xfrm>
            <a:off x="4180681" y="3677338"/>
            <a:ext cx="1648261" cy="87782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900" dirty="0"/>
              <a:t>The campaign will apply the epidemiological principles in the first week for targeting a group with high preventive potential:</a:t>
            </a:r>
          </a:p>
        </p:txBody>
      </p:sp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81D785B4-99E7-4D41-9F22-1A58099E0ABA}"/>
              </a:ext>
            </a:extLst>
          </p:cNvPr>
          <p:cNvCxnSpPr/>
          <p:nvPr/>
        </p:nvCxnSpPr>
        <p:spPr>
          <a:xfrm>
            <a:off x="5896214" y="4195904"/>
            <a:ext cx="829056" cy="25092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Google Shape;192;p18">
            <a:extLst>
              <a:ext uri="{FF2B5EF4-FFF2-40B4-BE49-F238E27FC236}">
                <a16:creationId xmlns:a16="http://schemas.microsoft.com/office/drawing/2014/main" id="{D42577F2-3272-473A-A8A7-D78DE11618D8}"/>
              </a:ext>
            </a:extLst>
          </p:cNvPr>
          <p:cNvSpPr txBox="1">
            <a:spLocks/>
          </p:cNvSpPr>
          <p:nvPr/>
        </p:nvSpPr>
        <p:spPr>
          <a:xfrm>
            <a:off x="6792541" y="4177186"/>
            <a:ext cx="1549906" cy="627028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0"/>
            <a:r>
              <a:rPr lang="en-US" sz="900" b="1" dirty="0">
                <a:solidFill>
                  <a:schemeClr val="bg1"/>
                </a:solidFill>
              </a:rPr>
              <a:t>Incidence</a:t>
            </a:r>
          </a:p>
          <a:p>
            <a:pPr marL="0"/>
            <a:r>
              <a:rPr lang="en-US" sz="900" b="1" dirty="0">
                <a:solidFill>
                  <a:schemeClr val="bg1"/>
                </a:solidFill>
              </a:rPr>
              <a:t>Prevalence</a:t>
            </a:r>
          </a:p>
          <a:p>
            <a:pPr marL="0"/>
            <a:r>
              <a:rPr lang="en-US" sz="900" b="1" dirty="0">
                <a:solidFill>
                  <a:schemeClr val="bg1"/>
                </a:solidFill>
              </a:rPr>
              <a:t>Risk factor analysis</a:t>
            </a:r>
          </a:p>
        </p:txBody>
      </p:sp>
    </p:spTree>
    <p:extLst>
      <p:ext uri="{BB962C8B-B14F-4D97-AF65-F5344CB8AC3E}">
        <p14:creationId xmlns:p14="http://schemas.microsoft.com/office/powerpoint/2010/main" val="421130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Link Between Epidemiology and </a:t>
            </a:r>
            <a:r>
              <a:rPr lang="en-US" dirty="0" err="1"/>
              <a:t>Behavioural</a:t>
            </a:r>
            <a:r>
              <a:rPr lang="en-US" dirty="0"/>
              <a:t> Health</a:t>
            </a:r>
            <a:endParaRPr lang="en-US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720000" y="1199994"/>
            <a:ext cx="7704000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600" dirty="0">
                <a:solidFill>
                  <a:schemeClr val="dk1"/>
                </a:solidFill>
              </a:rPr>
              <a:t>Epidemiology is a method for reasoning about diseases based on biological inference from observations in population groups (</a:t>
            </a:r>
            <a:r>
              <a:rPr lang="en-US" sz="1600" dirty="0" err="1">
                <a:solidFill>
                  <a:schemeClr val="dk1"/>
                </a:solidFill>
              </a:rPr>
              <a:t>Frérot</a:t>
            </a:r>
            <a:r>
              <a:rPr lang="en-US" sz="1600" dirty="0">
                <a:solidFill>
                  <a:schemeClr val="dk1"/>
                </a:solidFill>
              </a:rPr>
              <a:t> et al., 2018).</a:t>
            </a:r>
          </a:p>
          <a:p>
            <a:r>
              <a:rPr lang="en-US" sz="1600" dirty="0" err="1">
                <a:solidFill>
                  <a:schemeClr val="dk1"/>
                </a:solidFill>
              </a:rPr>
              <a:t>Behavioural</a:t>
            </a:r>
            <a:r>
              <a:rPr lang="en-US" sz="1600" dirty="0">
                <a:solidFill>
                  <a:schemeClr val="dk1"/>
                </a:solidFill>
              </a:rPr>
              <a:t> science is an interdisciplinary field that studies human </a:t>
            </a:r>
            <a:r>
              <a:rPr lang="en-US" sz="1600" dirty="0" err="1">
                <a:solidFill>
                  <a:schemeClr val="dk1"/>
                </a:solidFill>
              </a:rPr>
              <a:t>behaviour</a:t>
            </a:r>
            <a:r>
              <a:rPr lang="en-US" sz="1600" dirty="0">
                <a:solidFill>
                  <a:schemeClr val="dk1"/>
                </a:solidFill>
              </a:rPr>
              <a:t> and develops strategies for its modification (OECD, 2024).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Adults aged 40 to 64 years are at heightened risk for Type 2 Diabetes (Gagliardi, 2024b).</a:t>
            </a:r>
          </a:p>
          <a:p>
            <a:r>
              <a:rPr lang="en-US" sz="1600" dirty="0"/>
              <a:t>Contributing factors include sedentary work, poor dietary access, and stress; hence, it will target adults aged 40-64 years.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The Health Belief Model (HBM), alongside the Theory of Planned </a:t>
            </a:r>
            <a:r>
              <a:rPr lang="en-US" sz="1600" dirty="0" err="1">
                <a:solidFill>
                  <a:schemeClr val="dk1"/>
                </a:solidFill>
              </a:rPr>
              <a:t>Behaviour</a:t>
            </a:r>
            <a:r>
              <a:rPr lang="en-US" sz="1600" dirty="0">
                <a:solidFill>
                  <a:schemeClr val="dk1"/>
                </a:solidFill>
              </a:rPr>
              <a:t> (TPB), will guide targeted messaging and interventions based on the gathered evidence.</a:t>
            </a:r>
          </a:p>
          <a:p>
            <a:r>
              <a:rPr lang="en-US" sz="1600" dirty="0"/>
              <a:t>This approach will make sure that the provided prevention strategies are </a:t>
            </a:r>
            <a:r>
              <a:rPr lang="en-US" sz="1600" b="1" dirty="0"/>
              <a:t>data-driven</a:t>
            </a:r>
            <a:r>
              <a:rPr lang="en-US" sz="1600" dirty="0"/>
              <a:t> and behaviorally effective.</a:t>
            </a:r>
          </a:p>
          <a:p>
            <a:r>
              <a:rPr lang="en-US" sz="1600" dirty="0"/>
              <a:t>The above mentioned models will facilitate effective campaign planning by bridging evidence and actionable strategies.</a:t>
            </a:r>
          </a:p>
        </p:txBody>
      </p:sp>
    </p:spTree>
    <p:extLst>
      <p:ext uri="{BB962C8B-B14F-4D97-AF65-F5344CB8AC3E}">
        <p14:creationId xmlns:p14="http://schemas.microsoft.com/office/powerpoint/2010/main" val="21876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Public Health Significance</a:t>
            </a:r>
            <a:endParaRPr lang="en-US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524928" y="1065882"/>
            <a:ext cx="5156544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>
                <a:solidFill>
                  <a:schemeClr val="dk1"/>
                </a:solidFill>
              </a:rPr>
              <a:t>Type 2 Diabetes is a major contributor to cardiovascular disease, kidney failure, blindness, and amputation (WHO, 2024).</a:t>
            </a:r>
          </a:p>
          <a:p>
            <a:r>
              <a:rPr lang="en-US" dirty="0">
                <a:solidFill>
                  <a:schemeClr val="dk1"/>
                </a:solidFill>
              </a:rPr>
              <a:t>In 2021, diabetes and associated kidney disease resulted in over 2 million deaths globally (WHO, 2024).</a:t>
            </a:r>
          </a:p>
          <a:p>
            <a:r>
              <a:rPr lang="en-US" dirty="0">
                <a:solidFill>
                  <a:schemeClr val="dk1"/>
                </a:solidFill>
              </a:rPr>
              <a:t>The direct economic cost of diabetes in the UK for the year 2021/22 was around £10.7 billion</a:t>
            </a:r>
          </a:p>
          <a:p>
            <a:r>
              <a:rPr lang="en-US" dirty="0">
                <a:solidFill>
                  <a:schemeClr val="dk1"/>
                </a:solidFill>
              </a:rPr>
              <a:t>Over 40% of the total expense was allocated to diagnosis and treatment (Hex et al., 2024).</a:t>
            </a:r>
          </a:p>
          <a:p>
            <a:r>
              <a:rPr lang="en-US" dirty="0">
                <a:solidFill>
                  <a:schemeClr val="dk1"/>
                </a:solidFill>
              </a:rPr>
              <a:t>Indirect costs related to diabetes treatment were around £3.3 billion (Hex et al., 2024).</a:t>
            </a:r>
          </a:p>
          <a:p>
            <a:r>
              <a:rPr lang="en-US" dirty="0">
                <a:solidFill>
                  <a:schemeClr val="dk1"/>
                </a:solidFill>
              </a:rPr>
              <a:t>Chronic </a:t>
            </a:r>
            <a:r>
              <a:rPr lang="en-US" dirty="0" err="1">
                <a:solidFill>
                  <a:schemeClr val="dk1"/>
                </a:solidFill>
              </a:rPr>
              <a:t>hyperglycaemia</a:t>
            </a:r>
            <a:r>
              <a:rPr lang="en-US" dirty="0">
                <a:solidFill>
                  <a:schemeClr val="dk1"/>
                </a:solidFill>
              </a:rPr>
              <a:t> from Type 2 Diabetes, if not treated, has the potential to cause both macrovascular and microvascular complications (Dunn et al., 2025).</a:t>
            </a:r>
          </a:p>
          <a:p>
            <a:r>
              <a:rPr lang="en-US" dirty="0">
                <a:solidFill>
                  <a:schemeClr val="dk1"/>
                </a:solidFill>
              </a:rPr>
              <a:t>A study by Khan et al. (2019) indicates a 58% reduction in new diabetes cases, which was a result after three years due to intensive lifestyle interventions.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8367CBBA-419E-4AF7-A7DF-9CA156A579F5}"/>
              </a:ext>
            </a:extLst>
          </p:cNvPr>
          <p:cNvSpPr txBox="1">
            <a:spLocks/>
          </p:cNvSpPr>
          <p:nvPr/>
        </p:nvSpPr>
        <p:spPr>
          <a:xfrm>
            <a:off x="5681472" y="1065882"/>
            <a:ext cx="2876640" cy="3317142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solidFill>
              <a:schemeClr val="tx1"/>
            </a:solidFill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b="1" i="1" dirty="0"/>
              <a:t>“The Balance for Life" </a:t>
            </a:r>
            <a:r>
              <a:rPr lang="en-US" i="1" dirty="0"/>
              <a:t>will focus on supporting national goals for reducing non-communicable diseases via early detection.</a:t>
            </a:r>
          </a:p>
          <a:p>
            <a:r>
              <a:rPr lang="en-US" i="1" dirty="0"/>
              <a:t>It will focus on reducing non-communicable diseases (NCDs) through early detection. (NHS England, 2023).</a:t>
            </a:r>
          </a:p>
          <a:p>
            <a:r>
              <a:rPr lang="en-US" i="1" dirty="0"/>
              <a:t>It will promote accessible glucose testing, align with the NHS Diabetes Prevention </a:t>
            </a:r>
            <a:r>
              <a:rPr lang="en-US" i="1" dirty="0" err="1"/>
              <a:t>Programme</a:t>
            </a:r>
            <a:r>
              <a:rPr lang="en-US" i="1" dirty="0"/>
              <a:t> (NDPP) (WHO, 2025).</a:t>
            </a:r>
          </a:p>
        </p:txBody>
      </p:sp>
    </p:spTree>
    <p:extLst>
      <p:ext uri="{BB962C8B-B14F-4D97-AF65-F5344CB8AC3E}">
        <p14:creationId xmlns:p14="http://schemas.microsoft.com/office/powerpoint/2010/main" val="403900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597744" y="115264"/>
            <a:ext cx="7948512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Social Determinants of Health</a:t>
            </a:r>
            <a:endParaRPr lang="en-US" sz="3200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384128" y="1434731"/>
            <a:ext cx="6643968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600" dirty="0">
                <a:solidFill>
                  <a:schemeClr val="dk1"/>
                </a:solidFill>
              </a:rPr>
              <a:t>Economic pressures, such as the inability to afford healthy food (UK Parliament, 2023).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Environmental barriers, such as limited green space, along with long commutes (Hill-Briggs, 2020).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Social factors include work stress, along with low health literacy and cultural stigma regarding illness (</a:t>
            </a:r>
            <a:r>
              <a:rPr lang="en-US" sz="1600" dirty="0" err="1">
                <a:solidFill>
                  <a:schemeClr val="dk1"/>
                </a:solidFill>
              </a:rPr>
              <a:t>Kudale</a:t>
            </a:r>
            <a:r>
              <a:rPr lang="en-US" sz="1600" dirty="0">
                <a:solidFill>
                  <a:schemeClr val="dk1"/>
                </a:solidFill>
              </a:rPr>
              <a:t> et al., 2025).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There are also structural issues such as work shift, childcare, alongside other caring responsibilities.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54CC24D1-0362-4D41-8D5A-8F7D6ABA0AF8}"/>
              </a:ext>
            </a:extLst>
          </p:cNvPr>
          <p:cNvSpPr txBox="1">
            <a:spLocks/>
          </p:cNvSpPr>
          <p:nvPr/>
        </p:nvSpPr>
        <p:spPr>
          <a:xfrm>
            <a:off x="1384128" y="948806"/>
            <a:ext cx="7704000" cy="43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>
              <a:buNone/>
            </a:pPr>
            <a:r>
              <a:rPr lang="en-US" sz="1600" b="1" i="1" dirty="0"/>
              <a:t>Type 2 Diabetes is not random; midlife adults are known to face: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B77AE7C2-6C7D-4F5B-9A5E-FCCCC9E7AFC4}"/>
              </a:ext>
            </a:extLst>
          </p:cNvPr>
          <p:cNvSpPr txBox="1">
            <a:spLocks/>
          </p:cNvSpPr>
          <p:nvPr/>
        </p:nvSpPr>
        <p:spPr>
          <a:xfrm>
            <a:off x="720000" y="3878662"/>
            <a:ext cx="7704000" cy="63206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600" i="1" dirty="0"/>
              <a:t>The campaign will be able to promote equity, along with encouraging inclusive participation by addressing access and awareness in addition to other determinants.</a:t>
            </a:r>
          </a:p>
        </p:txBody>
      </p:sp>
    </p:spTree>
    <p:extLst>
      <p:ext uri="{BB962C8B-B14F-4D97-AF65-F5344CB8AC3E}">
        <p14:creationId xmlns:p14="http://schemas.microsoft.com/office/powerpoint/2010/main" val="368146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Levels of Prevention</a:t>
            </a:r>
            <a:endParaRPr lang="en-US" sz="3600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720000" y="736698"/>
            <a:ext cx="4022688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600" dirty="0">
                <a:solidFill>
                  <a:schemeClr val="dk1"/>
                </a:solidFill>
              </a:rPr>
              <a:t>The campaign will mainly operate at the secondary prevention level. This level is based on focusing on detecting early risk through screening (</a:t>
            </a:r>
            <a:r>
              <a:rPr lang="en-US" sz="1600" dirty="0" err="1">
                <a:solidFill>
                  <a:schemeClr val="dk1"/>
                </a:solidFill>
              </a:rPr>
              <a:t>Kisling</a:t>
            </a:r>
            <a:r>
              <a:rPr lang="en-US" sz="1600" dirty="0">
                <a:solidFill>
                  <a:schemeClr val="dk1"/>
                </a:solidFill>
              </a:rPr>
              <a:t> and Das, 2023).</a:t>
            </a:r>
          </a:p>
          <a:p>
            <a:r>
              <a:rPr lang="en-US" sz="1600" dirty="0">
                <a:solidFill>
                  <a:schemeClr val="dk1"/>
                </a:solidFill>
              </a:rPr>
              <a:t>However, it will also include primary prevention, which will be conducted by providing education on diet, lifestyle change and stress management.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Tertiary prevention will include referring to medical follow-ups.</a:t>
            </a:r>
          </a:p>
          <a:p>
            <a:r>
              <a:rPr lang="en-US" sz="1600" dirty="0">
                <a:solidFill>
                  <a:schemeClr val="dk1"/>
                </a:solidFill>
              </a:rPr>
              <a:t>By combining such levels, the campaign will be able to make sure that such an approach is able to identify risk, along with preventing progression and supporting self-management of prediabetes.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34183-08B1-45A6-A3E7-5137A50BD9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992" y="1212186"/>
            <a:ext cx="365760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597744" y="115264"/>
            <a:ext cx="7948512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Campaign Rationale &amp; Aims</a:t>
            </a:r>
            <a:endParaRPr lang="en-US" sz="3200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384128" y="1434731"/>
            <a:ext cx="3492672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>
                <a:solidFill>
                  <a:schemeClr val="dk1"/>
                </a:solidFill>
              </a:rPr>
              <a:t>The campaign will aim to boost diabetes screening participation among individuals aged 45-54.</a:t>
            </a:r>
          </a:p>
          <a:p>
            <a:r>
              <a:rPr lang="en-US" dirty="0">
                <a:solidFill>
                  <a:schemeClr val="dk1"/>
                </a:solidFill>
              </a:rPr>
              <a:t>This age group is identified as being at a metabolic tipping point as it represents a higher risk and greater potential for prevention.</a:t>
            </a:r>
          </a:p>
          <a:p>
            <a:r>
              <a:rPr lang="en-US" dirty="0">
                <a:solidFill>
                  <a:schemeClr val="dk1"/>
                </a:solidFill>
              </a:rPr>
              <a:t>Intervention is cost-effective, reducing the average cost of illness by £605 per detected Type 2 Diabetes case compared to no screening, according to Waugh et al. (2013).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54CC24D1-0362-4D41-8D5A-8F7D6ABA0AF8}"/>
              </a:ext>
            </a:extLst>
          </p:cNvPr>
          <p:cNvSpPr txBox="1">
            <a:spLocks/>
          </p:cNvSpPr>
          <p:nvPr/>
        </p:nvSpPr>
        <p:spPr>
          <a:xfrm>
            <a:off x="1661664" y="946636"/>
            <a:ext cx="1468800" cy="43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>
              <a:buNone/>
            </a:pPr>
            <a:r>
              <a:rPr lang="en-US" sz="1600" b="1" i="1" dirty="0"/>
              <a:t>Rationale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B77AE7C2-6C7D-4F5B-9A5E-FCCCC9E7AFC4}"/>
              </a:ext>
            </a:extLst>
          </p:cNvPr>
          <p:cNvSpPr txBox="1">
            <a:spLocks/>
          </p:cNvSpPr>
          <p:nvPr/>
        </p:nvSpPr>
        <p:spPr>
          <a:xfrm>
            <a:off x="5358048" y="1434731"/>
            <a:ext cx="2766912" cy="63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dirty="0"/>
              <a:t>To increase awareness of various diabetes risk factors.</a:t>
            </a:r>
          </a:p>
          <a:p>
            <a:r>
              <a:rPr lang="en-US" dirty="0"/>
              <a:t>To improve overall screening attendance by 30% within 6 months.</a:t>
            </a:r>
          </a:p>
          <a:p>
            <a:r>
              <a:rPr lang="en-US" dirty="0"/>
              <a:t>To promote sustained lifestyle change.</a:t>
            </a:r>
          </a:p>
        </p:txBody>
      </p:sp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D1A00B19-7A41-4D96-8342-BC5E138FB609}"/>
              </a:ext>
            </a:extLst>
          </p:cNvPr>
          <p:cNvSpPr txBox="1">
            <a:spLocks/>
          </p:cNvSpPr>
          <p:nvPr/>
        </p:nvSpPr>
        <p:spPr>
          <a:xfrm>
            <a:off x="5690112" y="948806"/>
            <a:ext cx="1468800" cy="43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>
              <a:buNone/>
            </a:pPr>
            <a:r>
              <a:rPr lang="en-US" sz="1600" b="1" i="1" dirty="0"/>
              <a:t>Aims</a:t>
            </a:r>
          </a:p>
        </p:txBody>
      </p:sp>
      <p:sp>
        <p:nvSpPr>
          <p:cNvPr id="7" name="Google Shape;192;p18">
            <a:extLst>
              <a:ext uri="{FF2B5EF4-FFF2-40B4-BE49-F238E27FC236}">
                <a16:creationId xmlns:a16="http://schemas.microsoft.com/office/drawing/2014/main" id="{0B0FD149-9919-46B6-94C4-8590047BD6F8}"/>
              </a:ext>
            </a:extLst>
          </p:cNvPr>
          <p:cNvSpPr txBox="1">
            <a:spLocks/>
          </p:cNvSpPr>
          <p:nvPr/>
        </p:nvSpPr>
        <p:spPr>
          <a:xfrm>
            <a:off x="1594608" y="4194694"/>
            <a:ext cx="6564384" cy="71868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b="1" i="1" dirty="0"/>
              <a:t>Such a combination of epidemiology, </a:t>
            </a:r>
            <a:r>
              <a:rPr lang="en-US" b="1" i="1" dirty="0" err="1"/>
              <a:t>behavioural</a:t>
            </a:r>
            <a:r>
              <a:rPr lang="en-US" b="1" i="1" dirty="0"/>
              <a:t> theory, and social determinants will help the campaign to deliver measurable along with equitable impact.</a:t>
            </a:r>
          </a:p>
        </p:txBody>
      </p:sp>
      <p:pic>
        <p:nvPicPr>
          <p:cNvPr id="10242" name="Picture 2" descr="Research - Free user icons">
            <a:extLst>
              <a:ext uri="{FF2B5EF4-FFF2-40B4-BE49-F238E27FC236}">
                <a16:creationId xmlns:a16="http://schemas.microsoft.com/office/drawing/2014/main" id="{F5DE0F1D-0315-4747-9EFE-F340032D1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271" y="652302"/>
            <a:ext cx="837538" cy="83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Aim PNG Transparent Images">
            <a:extLst>
              <a:ext uri="{FF2B5EF4-FFF2-40B4-BE49-F238E27FC236}">
                <a16:creationId xmlns:a16="http://schemas.microsoft.com/office/drawing/2014/main" id="{23321091-C5A9-4F3B-A733-1AA3A355A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23" y="652302"/>
            <a:ext cx="837539" cy="837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98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74000">
              <a:schemeClr val="bg1">
                <a:lumMod val="40000"/>
                <a:lumOff val="60000"/>
              </a:schemeClr>
            </a:gs>
            <a:gs pos="83000">
              <a:schemeClr val="bg1">
                <a:lumMod val="60000"/>
                <a:lumOff val="4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F20D1-F77A-48EA-B29B-3A375760FC66}"/>
              </a:ext>
            </a:extLst>
          </p:cNvPr>
          <p:cNvSpPr txBox="1">
            <a:spLocks/>
          </p:cNvSpPr>
          <p:nvPr/>
        </p:nvSpPr>
        <p:spPr>
          <a:xfrm>
            <a:off x="1901100" y="2119560"/>
            <a:ext cx="5341800" cy="90437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Bungee" panose="020B0604020202020204" charset="0"/>
                <a:ea typeface="Bungee" panose="020B0604020202020204" charset="0"/>
              </a:rPr>
              <a:t>Task 2: Campaign Planning &amp; Design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Bungee" panose="020B0604020202020204" charset="0"/>
              <a:ea typeface="Bungee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79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384128" y="1791046"/>
            <a:ext cx="6643968" cy="22015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600" dirty="0">
                <a:solidFill>
                  <a:schemeClr val="dk1"/>
                </a:solidFill>
              </a:rPr>
              <a:t>It will help build a healthy public policy by promoting workplace screening.</a:t>
            </a:r>
          </a:p>
          <a:p>
            <a:r>
              <a:rPr lang="en-US" sz="1600" dirty="0">
                <a:solidFill>
                  <a:schemeClr val="dk1"/>
                </a:solidFill>
              </a:rPr>
              <a:t>The campaign will also be developing supportive environments through general along with community partnerships.</a:t>
            </a:r>
          </a:p>
          <a:p>
            <a:r>
              <a:rPr lang="en-US" sz="1600" dirty="0">
                <a:solidFill>
                  <a:schemeClr val="dk1"/>
                </a:solidFill>
              </a:rPr>
              <a:t>Overall, community action will be strengthened by engaging with local volunteers.</a:t>
            </a:r>
          </a:p>
          <a:p>
            <a:r>
              <a:rPr lang="en-US" sz="1600" dirty="0">
                <a:solidFill>
                  <a:schemeClr val="dk1"/>
                </a:solidFill>
              </a:rPr>
              <a:t>Individuals will be able to develop their personal skills through workshops and self-check tools.</a:t>
            </a:r>
          </a:p>
          <a:p>
            <a:r>
              <a:rPr lang="en-US" sz="1600" dirty="0">
                <a:solidFill>
                  <a:schemeClr val="dk1"/>
                </a:solidFill>
              </a:rPr>
              <a:t>Lastly, the campaign will focus on reorienting health services for </a:t>
            </a:r>
            <a:r>
              <a:rPr lang="en-US" sz="1600" dirty="0" err="1">
                <a:solidFill>
                  <a:schemeClr val="dk1"/>
                </a:solidFill>
              </a:rPr>
              <a:t>prioritising</a:t>
            </a:r>
            <a:r>
              <a:rPr lang="en-US" sz="1600" dirty="0">
                <a:solidFill>
                  <a:schemeClr val="dk1"/>
                </a:solidFill>
              </a:rPr>
              <a:t> preventive screening.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54CC24D1-0362-4D41-8D5A-8F7D6ABA0AF8}"/>
              </a:ext>
            </a:extLst>
          </p:cNvPr>
          <p:cNvSpPr txBox="1">
            <a:spLocks/>
          </p:cNvSpPr>
          <p:nvPr/>
        </p:nvSpPr>
        <p:spPr>
          <a:xfrm>
            <a:off x="834480" y="848192"/>
            <a:ext cx="7589520" cy="4328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b="1" i="1" dirty="0"/>
              <a:t>The Ottawa Charter is known for being based on action to achieve Health for All by the year 2000 and beyond (WHO, 2025b). It will be able to provide a structural backbone to the campaign.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B77AE7C2-6C7D-4F5B-9A5E-FCCCC9E7AFC4}"/>
              </a:ext>
            </a:extLst>
          </p:cNvPr>
          <p:cNvSpPr txBox="1">
            <a:spLocks/>
          </p:cNvSpPr>
          <p:nvPr/>
        </p:nvSpPr>
        <p:spPr>
          <a:xfrm>
            <a:off x="720000" y="4392892"/>
            <a:ext cx="7704000" cy="63206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600" i="1" dirty="0"/>
              <a:t>Such actions will help in making sure that the campaign remains empowering, inclusive, and sustainable in nature.</a:t>
            </a:r>
          </a:p>
        </p:txBody>
      </p:sp>
      <p:sp>
        <p:nvSpPr>
          <p:cNvPr id="6" name="Google Shape;191;p18">
            <a:extLst>
              <a:ext uri="{FF2B5EF4-FFF2-40B4-BE49-F238E27FC236}">
                <a16:creationId xmlns:a16="http://schemas.microsoft.com/office/drawing/2014/main" id="{E598F001-34F0-47AE-9E5D-B9283D3D05CD}"/>
              </a:ext>
            </a:extLst>
          </p:cNvPr>
          <p:cNvSpPr txBox="1">
            <a:spLocks/>
          </p:cNvSpPr>
          <p:nvPr/>
        </p:nvSpPr>
        <p:spPr>
          <a:xfrm>
            <a:off x="720000" y="155816"/>
            <a:ext cx="7948512" cy="508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2800" dirty="0"/>
              <a:t>Ottawa Charter Framework</a:t>
            </a:r>
            <a:endParaRPr lang="en-US" sz="2800" dirty="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3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Applying the Health Belief Model (HBM)</a:t>
            </a:r>
            <a:endParaRPr lang="en-US" sz="3600" dirty="0">
              <a:solidFill>
                <a:schemeClr val="dk2"/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54864" y="1348953"/>
            <a:ext cx="9034271" cy="9762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200" dirty="0">
                <a:solidFill>
                  <a:schemeClr val="dk1"/>
                </a:solidFill>
              </a:rPr>
              <a:t>The health belief model is basically a foundational framework in health </a:t>
            </a:r>
            <a:r>
              <a:rPr lang="en-US" sz="1200" dirty="0" err="1">
                <a:solidFill>
                  <a:schemeClr val="dk1"/>
                </a:solidFill>
              </a:rPr>
              <a:t>behaviour</a:t>
            </a:r>
            <a:r>
              <a:rPr lang="en-US" sz="1200" dirty="0">
                <a:solidFill>
                  <a:schemeClr val="dk1"/>
                </a:solidFill>
              </a:rPr>
              <a:t> research. It </a:t>
            </a:r>
            <a:r>
              <a:rPr lang="en-US" sz="1200" dirty="0" err="1">
                <a:solidFill>
                  <a:schemeClr val="dk1"/>
                </a:solidFill>
              </a:rPr>
              <a:t>emphasises</a:t>
            </a:r>
            <a:r>
              <a:rPr lang="en-US" sz="1200" dirty="0">
                <a:solidFill>
                  <a:schemeClr val="dk1"/>
                </a:solidFill>
              </a:rPr>
              <a:t> on the method in which individuals perceive health threats and decide to act based on the value individuals place on a particular goal and the likelihood that actions taken toward that goal will be successful in achieving the goal (</a:t>
            </a:r>
            <a:r>
              <a:rPr lang="en-US" sz="1200" dirty="0" err="1">
                <a:solidFill>
                  <a:schemeClr val="dk1"/>
                </a:solidFill>
              </a:rPr>
              <a:t>Alyafei</a:t>
            </a:r>
            <a:r>
              <a:rPr lang="en-US" sz="1200" dirty="0">
                <a:solidFill>
                  <a:schemeClr val="dk1"/>
                </a:solidFill>
              </a:rPr>
              <a:t> and </a:t>
            </a:r>
            <a:r>
              <a:rPr lang="en-US" sz="1200" dirty="0" err="1">
                <a:solidFill>
                  <a:schemeClr val="dk1"/>
                </a:solidFill>
              </a:rPr>
              <a:t>Carr</a:t>
            </a:r>
            <a:r>
              <a:rPr lang="en-US" sz="1200" dirty="0">
                <a:solidFill>
                  <a:schemeClr val="dk1"/>
                </a:solidFill>
              </a:rPr>
              <a:t>, 2024). This model will help in guiding the campaign message design to shift health beliefs:</a:t>
            </a:r>
          </a:p>
        </p:txBody>
      </p:sp>
      <p:pic>
        <p:nvPicPr>
          <p:cNvPr id="2050" name="Picture 2" descr="Health Promotion">
            <a:extLst>
              <a:ext uri="{FF2B5EF4-FFF2-40B4-BE49-F238E27FC236}">
                <a16:creationId xmlns:a16="http://schemas.microsoft.com/office/drawing/2014/main" id="{39189E34-8081-48EE-8FDE-C3A5541757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6"/>
          <a:stretch/>
        </p:blipFill>
        <p:spPr bwMode="auto">
          <a:xfrm>
            <a:off x="6873561" y="2452509"/>
            <a:ext cx="2270439" cy="203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7F3DEAB0-C0C8-4EE7-9641-B1EDC8083944}"/>
              </a:ext>
            </a:extLst>
          </p:cNvPr>
          <p:cNvSpPr txBox="1">
            <a:spLocks/>
          </p:cNvSpPr>
          <p:nvPr/>
        </p:nvSpPr>
        <p:spPr>
          <a:xfrm>
            <a:off x="509352" y="2325231"/>
            <a:ext cx="6415704" cy="976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b="1" dirty="0"/>
              <a:t>Perceived Susceptibility: </a:t>
            </a:r>
            <a:r>
              <a:rPr lang="en-US" dirty="0"/>
              <a:t>Campaign materials will highlight personal diabetes risk in midlife </a:t>
            </a:r>
            <a:r>
              <a:rPr lang="en-US" b="1" i="1" dirty="0"/>
              <a:t>(“1 in 3 midlife adults are at risk—could it be you?”)</a:t>
            </a:r>
          </a:p>
          <a:p>
            <a:r>
              <a:rPr lang="en-US" b="1" dirty="0"/>
              <a:t>Perceived Severity: </a:t>
            </a:r>
            <a:r>
              <a:rPr lang="en-US" dirty="0"/>
              <a:t>Messaging will explain long-term consequences if left unchecked </a:t>
            </a:r>
            <a:r>
              <a:rPr lang="en-US" b="1" i="1" dirty="0"/>
              <a:t>(“Untreated diabetes can double heart attack risk, causes blindness”)</a:t>
            </a:r>
          </a:p>
          <a:p>
            <a:r>
              <a:rPr lang="en-US" b="1" dirty="0"/>
              <a:t>Perceived Benefits: </a:t>
            </a:r>
            <a:r>
              <a:rPr lang="en-US" dirty="0" err="1"/>
              <a:t>Emphasise</a:t>
            </a:r>
            <a:r>
              <a:rPr lang="en-US" dirty="0"/>
              <a:t> prevention through quick, free screening </a:t>
            </a:r>
            <a:r>
              <a:rPr lang="en-US" b="1" i="1" dirty="0"/>
              <a:t>(“A 5-minute test will be able to prevent years of complications”)</a:t>
            </a:r>
          </a:p>
          <a:p>
            <a:r>
              <a:rPr lang="en-US" b="1" dirty="0"/>
              <a:t>Perceived Barriers: </a:t>
            </a:r>
            <a:r>
              <a:rPr lang="en-US" dirty="0"/>
              <a:t>Address fear and time constraints via flexible scheduling.</a:t>
            </a:r>
          </a:p>
          <a:p>
            <a:r>
              <a:rPr lang="en-US" b="1" dirty="0"/>
              <a:t>Cues to Action: </a:t>
            </a:r>
            <a:r>
              <a:rPr lang="en-US" dirty="0"/>
              <a:t>Posters, SMS reminders, and GP reminders will prompt participation.</a:t>
            </a:r>
          </a:p>
          <a:p>
            <a:r>
              <a:rPr lang="en-US" b="1" dirty="0"/>
              <a:t>Self-Efficacy: </a:t>
            </a:r>
            <a:r>
              <a:rPr lang="en-US" dirty="0"/>
              <a:t>Encourage confidence through peer support and guidance.</a:t>
            </a:r>
          </a:p>
        </p:txBody>
      </p:sp>
    </p:spTree>
    <p:extLst>
      <p:ext uri="{BB962C8B-B14F-4D97-AF65-F5344CB8AC3E}">
        <p14:creationId xmlns:p14="http://schemas.microsoft.com/office/powerpoint/2010/main" val="16621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Applying the Theory of Planned </a:t>
            </a:r>
            <a:r>
              <a:rPr lang="en-US" sz="3200" dirty="0" err="1"/>
              <a:t>Behaviour</a:t>
            </a:r>
            <a:r>
              <a:rPr lang="en-US" sz="3200" dirty="0"/>
              <a:t> (TPB)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720000" y="1227071"/>
            <a:ext cx="7418160" cy="8909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600" dirty="0">
                <a:solidFill>
                  <a:schemeClr val="dk1"/>
                </a:solidFill>
              </a:rPr>
              <a:t>The Theory of Planned </a:t>
            </a:r>
            <a:r>
              <a:rPr lang="en-US" sz="1600" dirty="0" err="1">
                <a:solidFill>
                  <a:schemeClr val="dk1"/>
                </a:solidFill>
              </a:rPr>
              <a:t>Behaviour</a:t>
            </a:r>
            <a:r>
              <a:rPr lang="en-US" sz="1600" dirty="0">
                <a:solidFill>
                  <a:schemeClr val="dk1"/>
                </a:solidFill>
              </a:rPr>
              <a:t> distinguishes between three types of beliefs that affect an individual's intention to perform a specific </a:t>
            </a:r>
            <a:r>
              <a:rPr lang="en-US" sz="1600" dirty="0" err="1">
                <a:solidFill>
                  <a:schemeClr val="dk1"/>
                </a:solidFill>
              </a:rPr>
              <a:t>behaviour</a:t>
            </a:r>
            <a:r>
              <a:rPr lang="en-US" sz="1600" dirty="0">
                <a:solidFill>
                  <a:schemeClr val="dk1"/>
                </a:solidFill>
              </a:rPr>
              <a:t> (Ryan and </a:t>
            </a:r>
            <a:r>
              <a:rPr lang="en-US" sz="1600" dirty="0" err="1">
                <a:solidFill>
                  <a:schemeClr val="dk1"/>
                </a:solidFill>
              </a:rPr>
              <a:t>Carr</a:t>
            </a:r>
            <a:r>
              <a:rPr lang="en-US" sz="1600" dirty="0">
                <a:solidFill>
                  <a:schemeClr val="dk1"/>
                </a:solidFill>
              </a:rPr>
              <a:t>, 2023):</a:t>
            </a:r>
          </a:p>
          <a:p>
            <a:pPr marL="139700" indent="0" algn="ctr">
              <a:buNone/>
            </a:pPr>
            <a:endParaRPr lang="en-US" sz="1600" dirty="0">
              <a:solidFill>
                <a:schemeClr val="dk1"/>
              </a:solidFill>
            </a:endParaRP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B0E04B26-0935-4CFB-A872-CC88CAE4E114}"/>
              </a:ext>
            </a:extLst>
          </p:cNvPr>
          <p:cNvSpPr txBox="1">
            <a:spLocks/>
          </p:cNvSpPr>
          <p:nvPr/>
        </p:nvSpPr>
        <p:spPr>
          <a:xfrm>
            <a:off x="549312" y="2161209"/>
            <a:ext cx="4132416" cy="890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sz="1600" b="1" dirty="0" err="1"/>
              <a:t>Behavioural</a:t>
            </a:r>
            <a:r>
              <a:rPr lang="en-US" sz="1600" b="1" dirty="0"/>
              <a:t> Beliefs: </a:t>
            </a:r>
            <a:r>
              <a:rPr lang="en-US" sz="1600" dirty="0"/>
              <a:t>Positive framing, such as “Screening is a smart, responsible choice for my family.”</a:t>
            </a:r>
          </a:p>
          <a:p>
            <a:r>
              <a:rPr lang="en-US" sz="1600" b="1" dirty="0"/>
              <a:t>Normative Beliefs: </a:t>
            </a:r>
            <a:r>
              <a:rPr lang="en-US" sz="1600" dirty="0"/>
              <a:t>Peer endorsement and GP encouragement will create supportive social pressure.</a:t>
            </a:r>
          </a:p>
          <a:p>
            <a:r>
              <a:rPr lang="en-US" sz="1600" b="1" dirty="0"/>
              <a:t>Control Beliefs:  </a:t>
            </a:r>
            <a:r>
              <a:rPr lang="en-US" sz="1600" dirty="0"/>
              <a:t>Simplified booking systems and mobile screening units will make attendance easier.</a:t>
            </a:r>
          </a:p>
        </p:txBody>
      </p:sp>
      <p:pic>
        <p:nvPicPr>
          <p:cNvPr id="3074" name="Picture 2" descr="Theory of Planned Behavior – Persuasion Theory in Action: An Open  Educational Resource">
            <a:extLst>
              <a:ext uri="{FF2B5EF4-FFF2-40B4-BE49-F238E27FC236}">
                <a16:creationId xmlns:a16="http://schemas.microsoft.com/office/drawing/2014/main" id="{279553A2-2A65-44D7-A54B-3798C9BFF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547" y="2342565"/>
            <a:ext cx="3687453" cy="181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7D05A173-E484-4F6E-9CE0-9B3988D25CCD}"/>
              </a:ext>
            </a:extLst>
          </p:cNvPr>
          <p:cNvSpPr txBox="1">
            <a:spLocks/>
          </p:cNvSpPr>
          <p:nvPr/>
        </p:nvSpPr>
        <p:spPr>
          <a:xfrm>
            <a:off x="3474720" y="4401205"/>
            <a:ext cx="5571744" cy="653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>
              <a:buFont typeface="Cairo"/>
              <a:buNone/>
            </a:pPr>
            <a:r>
              <a:rPr lang="en-US" b="1" i="1" dirty="0"/>
              <a:t>It will be possible for the campaign to </a:t>
            </a:r>
            <a:r>
              <a:rPr lang="en-US" b="1" i="1" dirty="0" err="1"/>
              <a:t>normalise</a:t>
            </a:r>
            <a:r>
              <a:rPr lang="en-US" b="1" i="1" dirty="0"/>
              <a:t> overall screening as a routine health responsibility by improving all three precursors.</a:t>
            </a:r>
          </a:p>
        </p:txBody>
      </p:sp>
    </p:spTree>
    <p:extLst>
      <p:ext uri="{BB962C8B-B14F-4D97-AF65-F5344CB8AC3E}">
        <p14:creationId xmlns:p14="http://schemas.microsoft.com/office/powerpoint/2010/main" val="31041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Integrating Theories into Practical Design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862920" y="1303626"/>
            <a:ext cx="7418160" cy="59832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600" dirty="0">
                <a:solidFill>
                  <a:schemeClr val="dk1"/>
                </a:solidFill>
              </a:rPr>
              <a:t>The campaign will be combining the following theories to create a cohesive, theory-driven design: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3B83F0B6-A94F-40DB-9DEE-1374C97366AD}"/>
              </a:ext>
            </a:extLst>
          </p:cNvPr>
          <p:cNvSpPr txBox="1">
            <a:spLocks/>
          </p:cNvSpPr>
          <p:nvPr/>
        </p:nvSpPr>
        <p:spPr>
          <a:xfrm>
            <a:off x="480228" y="1967172"/>
            <a:ext cx="8183544" cy="598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sz="1800" dirty="0"/>
              <a:t>The </a:t>
            </a:r>
            <a:r>
              <a:rPr lang="en-US" sz="1800" b="1" i="1" dirty="0"/>
              <a:t>Ottawa Charter principles </a:t>
            </a:r>
            <a:r>
              <a:rPr lang="en-US" sz="1800" dirty="0"/>
              <a:t>will be able to be used for guiding structural actions (</a:t>
            </a:r>
            <a:r>
              <a:rPr lang="en-US" sz="1800" dirty="0" err="1"/>
              <a:t>eg</a:t>
            </a:r>
            <a:r>
              <a:rPr lang="en-US" sz="1800" dirty="0"/>
              <a:t>, policy change, supportive environments, and skill-building).</a:t>
            </a:r>
          </a:p>
          <a:p>
            <a:r>
              <a:rPr lang="en-US" sz="1800" dirty="0"/>
              <a:t>The </a:t>
            </a:r>
            <a:r>
              <a:rPr lang="en-US" sz="1800" b="1" i="1" dirty="0"/>
              <a:t>HBM</a:t>
            </a:r>
            <a:r>
              <a:rPr lang="en-US" sz="1800" dirty="0"/>
              <a:t> will be </a:t>
            </a:r>
            <a:r>
              <a:rPr lang="en-US" sz="1800" dirty="0" err="1"/>
              <a:t>utilised</a:t>
            </a:r>
            <a:r>
              <a:rPr lang="en-US" sz="1800" dirty="0"/>
              <a:t> for influencing the method in which messages address risk perception and the benefits of screening.</a:t>
            </a:r>
          </a:p>
          <a:p>
            <a:r>
              <a:rPr lang="en-US" sz="1800" dirty="0"/>
              <a:t>The </a:t>
            </a:r>
            <a:r>
              <a:rPr lang="en-US" sz="1800" b="1" i="1" dirty="0"/>
              <a:t>TPB</a:t>
            </a:r>
            <a:r>
              <a:rPr lang="en-US" sz="1800" dirty="0"/>
              <a:t> will be complementing this by reshaping overall </a:t>
            </a:r>
            <a:r>
              <a:rPr lang="en-US" sz="1800" dirty="0" err="1"/>
              <a:t>behaviours</a:t>
            </a:r>
            <a:r>
              <a:rPr lang="en-US" sz="1800" dirty="0"/>
              <a:t> and social norms around proactive health checks.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9ABB84C2-4F46-4E1D-803A-B0437A4E1B74}"/>
              </a:ext>
            </a:extLst>
          </p:cNvPr>
          <p:cNvSpPr txBox="1">
            <a:spLocks/>
          </p:cNvSpPr>
          <p:nvPr/>
        </p:nvSpPr>
        <p:spPr>
          <a:xfrm>
            <a:off x="862920" y="3827370"/>
            <a:ext cx="7418160" cy="113477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600" i="1" dirty="0"/>
              <a:t>Combined together, these models will be able to make sure that the campaign addresses motivation, intention, along with enabling environments. This will also improve the </a:t>
            </a:r>
            <a:r>
              <a:rPr lang="en-US" sz="1600" i="1" dirty="0" err="1"/>
              <a:t>behavioural</a:t>
            </a:r>
            <a:r>
              <a:rPr lang="en-US" sz="1600" i="1" dirty="0"/>
              <a:t> influence of the campaign, which will enable targeting psychological and environmental determinants effectively.</a:t>
            </a:r>
          </a:p>
        </p:txBody>
      </p:sp>
    </p:spTree>
    <p:extLst>
      <p:ext uri="{BB962C8B-B14F-4D97-AF65-F5344CB8AC3E}">
        <p14:creationId xmlns:p14="http://schemas.microsoft.com/office/powerpoint/2010/main" val="403137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/>
              <a:t>Ewles</a:t>
            </a:r>
            <a:r>
              <a:rPr lang="en-US" sz="3600" dirty="0"/>
              <a:t> &amp; </a:t>
            </a:r>
            <a:r>
              <a:rPr lang="en-US" sz="3600" dirty="0" err="1"/>
              <a:t>Simnett</a:t>
            </a:r>
            <a:r>
              <a:rPr lang="en-US" sz="3600" dirty="0"/>
              <a:t> (2003) Planning Framework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720000" y="1376778"/>
            <a:ext cx="7418160" cy="67147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600" dirty="0" err="1">
                <a:solidFill>
                  <a:schemeClr val="dk1"/>
                </a:solidFill>
              </a:rPr>
              <a:t>Ewles</a:t>
            </a:r>
            <a:r>
              <a:rPr lang="en-US" sz="1600" dirty="0">
                <a:solidFill>
                  <a:schemeClr val="dk1"/>
                </a:solidFill>
              </a:rPr>
              <a:t> and </a:t>
            </a:r>
            <a:r>
              <a:rPr lang="en-US" sz="1600" dirty="0" err="1">
                <a:solidFill>
                  <a:schemeClr val="dk1"/>
                </a:solidFill>
              </a:rPr>
              <a:t>Simnett’s</a:t>
            </a:r>
            <a:r>
              <a:rPr lang="en-US" sz="1600" dirty="0">
                <a:solidFill>
                  <a:schemeClr val="dk1"/>
                </a:solidFill>
              </a:rPr>
              <a:t> six-step framework is mainly used for guiding structured and evidence-based planning, which the campaign will be following (Scriven, 2017).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D900A94A-2E4A-4FB7-9561-A3724B05EC96}"/>
              </a:ext>
            </a:extLst>
          </p:cNvPr>
          <p:cNvSpPr txBox="1">
            <a:spLocks/>
          </p:cNvSpPr>
          <p:nvPr/>
        </p:nvSpPr>
        <p:spPr>
          <a:xfrm>
            <a:off x="862920" y="2111856"/>
            <a:ext cx="7418160" cy="671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sz="1800" dirty="0"/>
              <a:t>Identify the population needs via HNA findings (HSE, 2024).</a:t>
            </a:r>
          </a:p>
          <a:p>
            <a:r>
              <a:rPr lang="en-US" sz="1800" dirty="0"/>
              <a:t>Set aims and SMART objectives.</a:t>
            </a:r>
          </a:p>
          <a:p>
            <a:r>
              <a:rPr lang="en-US" sz="1800" dirty="0"/>
              <a:t>Choose intervention methods that are evidence-based.</a:t>
            </a:r>
          </a:p>
          <a:p>
            <a:r>
              <a:rPr lang="en-US" sz="1800" dirty="0"/>
              <a:t>Identify various resources alongside stakeholders.</a:t>
            </a:r>
          </a:p>
          <a:p>
            <a:r>
              <a:rPr lang="en-US" sz="1800" dirty="0"/>
              <a:t>Planning overall evaluation using </a:t>
            </a:r>
            <a:r>
              <a:rPr lang="en-US" sz="1800" dirty="0" err="1"/>
              <a:t>Rootman</a:t>
            </a:r>
            <a:r>
              <a:rPr lang="en-US" sz="1800" dirty="0"/>
              <a:t> </a:t>
            </a:r>
            <a:r>
              <a:rPr lang="en-US" sz="1800" i="1" dirty="0"/>
              <a:t>et al.’s </a:t>
            </a:r>
            <a:r>
              <a:rPr lang="en-US" sz="1800" dirty="0"/>
              <a:t>framework (</a:t>
            </a:r>
            <a:r>
              <a:rPr lang="en-US" sz="1800" dirty="0" err="1"/>
              <a:t>Rootman</a:t>
            </a:r>
            <a:r>
              <a:rPr lang="en-US" sz="1800" dirty="0"/>
              <a:t>, 2001).</a:t>
            </a:r>
          </a:p>
          <a:p>
            <a:r>
              <a:rPr lang="en-US" sz="1800" dirty="0"/>
              <a:t>Implement and review with weekly monitoring.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B41775D7-19E8-436F-8742-566FFAE65B41}"/>
              </a:ext>
            </a:extLst>
          </p:cNvPr>
          <p:cNvSpPr txBox="1">
            <a:spLocks/>
          </p:cNvSpPr>
          <p:nvPr/>
        </p:nvSpPr>
        <p:spPr>
          <a:xfrm>
            <a:off x="720000" y="4243520"/>
            <a:ext cx="7418160" cy="81133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Font typeface="Cairo"/>
              <a:buNone/>
            </a:pPr>
            <a:r>
              <a:rPr lang="en-US" sz="1600" i="1" dirty="0"/>
              <a:t>This will help in ensuring overall adaptability, accountability and </a:t>
            </a:r>
            <a:r>
              <a:rPr lang="en-US" sz="1600" i="1" dirty="0" err="1"/>
              <a:t>rigour</a:t>
            </a:r>
            <a:r>
              <a:rPr lang="en-US" sz="1600" i="1" dirty="0"/>
              <a:t>. It is essential to note that weekly team meetings will be ablet o adjust delivery, based on attendance data.</a:t>
            </a:r>
          </a:p>
        </p:txBody>
      </p:sp>
    </p:spTree>
    <p:extLst>
      <p:ext uri="{BB962C8B-B14F-4D97-AF65-F5344CB8AC3E}">
        <p14:creationId xmlns:p14="http://schemas.microsoft.com/office/powerpoint/2010/main" val="399309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SMART Objectives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862920" y="868266"/>
            <a:ext cx="7418160" cy="622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600" dirty="0">
                <a:solidFill>
                  <a:schemeClr val="dk1"/>
                </a:solidFill>
              </a:rPr>
              <a:t>A SMART goal is used to help in guiding goal setting. SMART goals have 5 segments, which the campaign will implement: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5F530B5F-2C22-4FCE-BA85-D33C11D53809}"/>
              </a:ext>
            </a:extLst>
          </p:cNvPr>
          <p:cNvSpPr txBox="1">
            <a:spLocks/>
          </p:cNvSpPr>
          <p:nvPr/>
        </p:nvSpPr>
        <p:spPr>
          <a:xfrm>
            <a:off x="862920" y="4372770"/>
            <a:ext cx="7418160" cy="38211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Font typeface="Cairo"/>
              <a:buNone/>
            </a:pPr>
            <a:r>
              <a:rPr lang="en-US" b="1" i="1" dirty="0"/>
              <a:t>SMART goals will be able to drive, focus along with accountability and measurability.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06D7955E-EC0C-4796-89CF-C262A85ED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489394"/>
              </p:ext>
            </p:extLst>
          </p:nvPr>
        </p:nvGraphicFramePr>
        <p:xfrm>
          <a:off x="862920" y="1490976"/>
          <a:ext cx="7418160" cy="2768600"/>
        </p:xfrm>
        <a:graphic>
          <a:graphicData uri="http://schemas.openxmlformats.org/drawingml/2006/table">
            <a:tbl>
              <a:tblPr firstRow="1" bandRow="1">
                <a:tableStyleId>{5916CCD5-53CE-466C-8D43-0AD56F8F9339}</a:tableStyleId>
              </a:tblPr>
              <a:tblGrid>
                <a:gridCol w="3709080">
                  <a:extLst>
                    <a:ext uri="{9D8B030D-6E8A-4147-A177-3AD203B41FA5}">
                      <a16:colId xmlns:a16="http://schemas.microsoft.com/office/drawing/2014/main" val="3605106588"/>
                    </a:ext>
                  </a:extLst>
                </a:gridCol>
                <a:gridCol w="3709080">
                  <a:extLst>
                    <a:ext uri="{9D8B030D-6E8A-4147-A177-3AD203B41FA5}">
                      <a16:colId xmlns:a16="http://schemas.microsoft.com/office/drawing/2014/main" val="31770706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Specific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To increase diabetes screening participation among adults in the age group of 45-54.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070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Measurable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To achieve a 30% increase in overall attendance within 6 months.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36025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Achievable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This will be achievable through community, GP, and workplace collaboration.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798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Relevant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This will also align with NHS Diabetes Prevention priorities (NHS England, 2023).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3980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Time Bound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108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The campaign will run for 6 weeks in addition to a 3-month evaluation period.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2384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038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494112" y="22350"/>
            <a:ext cx="8155776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Six-Week Campaign Overview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24B7B550-0C3B-4883-8805-C652485D17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638922"/>
              </p:ext>
            </p:extLst>
          </p:nvPr>
        </p:nvGraphicFramePr>
        <p:xfrm>
          <a:off x="1255776" y="816610"/>
          <a:ext cx="6632448" cy="3510280"/>
        </p:xfrm>
        <a:graphic>
          <a:graphicData uri="http://schemas.openxmlformats.org/drawingml/2006/table">
            <a:tbl>
              <a:tblPr firstRow="1" bandRow="1">
                <a:tableStyleId>{5916CCD5-53CE-466C-8D43-0AD56F8F9339}</a:tableStyleId>
              </a:tblPr>
              <a:tblGrid>
                <a:gridCol w="2210816">
                  <a:extLst>
                    <a:ext uri="{9D8B030D-6E8A-4147-A177-3AD203B41FA5}">
                      <a16:colId xmlns:a16="http://schemas.microsoft.com/office/drawing/2014/main" val="321238063"/>
                    </a:ext>
                  </a:extLst>
                </a:gridCol>
                <a:gridCol w="2210816">
                  <a:extLst>
                    <a:ext uri="{9D8B030D-6E8A-4147-A177-3AD203B41FA5}">
                      <a16:colId xmlns:a16="http://schemas.microsoft.com/office/drawing/2014/main" val="1939791377"/>
                    </a:ext>
                  </a:extLst>
                </a:gridCol>
                <a:gridCol w="2210816">
                  <a:extLst>
                    <a:ext uri="{9D8B030D-6E8A-4147-A177-3AD203B41FA5}">
                      <a16:colId xmlns:a16="http://schemas.microsoft.com/office/drawing/2014/main" val="1887963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Week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Focus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Activity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858852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1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Awareness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Risk workshops (community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centres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)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32276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2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Engagement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Social media challenge: “Balance for Life.”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07418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3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Access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Mobile screening booths in workplaces.</a:t>
                      </a:r>
                      <a:endParaRPr lang="en-US" sz="160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83239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4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Integration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GP open screening days.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37713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5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Empowerment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Nutrition and activity guidance sessions.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344018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6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Sustain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Follow-up calls and feedback survey.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gradFill flip="none" rotWithShape="1">
                      <a:gsLst>
                        <a:gs pos="0">
                          <a:schemeClr val="accent1">
                            <a:lumMod val="0"/>
                            <a:lumOff val="100000"/>
                          </a:schemeClr>
                        </a:gs>
                        <a:gs pos="35000">
                          <a:schemeClr val="accent1">
                            <a:lumMod val="0"/>
                            <a:lumOff val="100000"/>
                          </a:schemeClr>
                        </a:gs>
                        <a:gs pos="100000">
                          <a:schemeClr val="accent1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283833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2A892F8-9B41-41CF-A2BA-D35C1E66ABDE}"/>
              </a:ext>
            </a:extLst>
          </p:cNvPr>
          <p:cNvSpPr txBox="1"/>
          <p:nvPr/>
        </p:nvSpPr>
        <p:spPr>
          <a:xfrm>
            <a:off x="2286000" y="4513832"/>
            <a:ext cx="4572000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1200" b="1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structure of the campaign will make sure that awareness leads to action, which is followed by sustained engagement.</a:t>
            </a:r>
            <a:endParaRPr lang="en-US" sz="1200" b="1" i="1" dirty="0"/>
          </a:p>
        </p:txBody>
      </p:sp>
    </p:spTree>
    <p:extLst>
      <p:ext uri="{BB962C8B-B14F-4D97-AF65-F5344CB8AC3E}">
        <p14:creationId xmlns:p14="http://schemas.microsoft.com/office/powerpoint/2010/main" val="91020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/>
              <a:t>Campaign Activities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579200" y="1315818"/>
            <a:ext cx="5985600" cy="14029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000" dirty="0">
                <a:solidFill>
                  <a:schemeClr val="dk1"/>
                </a:solidFill>
              </a:rPr>
              <a:t>Free Blood Glucose Checks with instant results.</a:t>
            </a:r>
          </a:p>
          <a:p>
            <a:r>
              <a:rPr lang="en-US" sz="2000" dirty="0">
                <a:solidFill>
                  <a:schemeClr val="dk1"/>
                </a:solidFill>
              </a:rPr>
              <a:t>There will be various dietitians along with psychologists and physiotherapists, who will provide lifestyle talks.</a:t>
            </a:r>
          </a:p>
          <a:p>
            <a:r>
              <a:rPr lang="en-US" sz="2000" dirty="0">
                <a:solidFill>
                  <a:schemeClr val="dk1"/>
                </a:solidFill>
              </a:rPr>
              <a:t>Participants will be provided printed materials, such as meal plans, risk cards.</a:t>
            </a:r>
          </a:p>
          <a:p>
            <a:r>
              <a:rPr lang="en-US" sz="2000" dirty="0">
                <a:solidFill>
                  <a:schemeClr val="dk1"/>
                </a:solidFill>
              </a:rPr>
              <a:t>If required, they will also receive a results card along with referral information.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270186"/>
            <a:ext cx="7418160" cy="64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These activities will help in bridging overall awareness with accessible preventive services. It will also help in promoting early detection alongside improving overall lifestyle.</a:t>
            </a:r>
          </a:p>
        </p:txBody>
      </p:sp>
    </p:spTree>
    <p:extLst>
      <p:ext uri="{BB962C8B-B14F-4D97-AF65-F5344CB8AC3E}">
        <p14:creationId xmlns:p14="http://schemas.microsoft.com/office/powerpoint/2010/main" val="233314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Communication &amp; Marketing Plan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2263140" y="1449930"/>
            <a:ext cx="4617720" cy="41544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800" b="1" i="1" dirty="0">
                <a:solidFill>
                  <a:schemeClr val="dk1"/>
                </a:solidFill>
              </a:rPr>
              <a:t>Slogan: “Check Today, Protect Tomorrow.”</a:t>
            </a:r>
          </a:p>
        </p:txBody>
      </p:sp>
      <p:sp>
        <p:nvSpPr>
          <p:cNvPr id="5" name="Google Shape;191;p18">
            <a:extLst>
              <a:ext uri="{FF2B5EF4-FFF2-40B4-BE49-F238E27FC236}">
                <a16:creationId xmlns:a16="http://schemas.microsoft.com/office/drawing/2014/main" id="{E5E671BA-2BAD-4694-B500-C1F5BEE97EB7}"/>
              </a:ext>
            </a:extLst>
          </p:cNvPr>
          <p:cNvSpPr txBox="1">
            <a:spLocks/>
          </p:cNvSpPr>
          <p:nvPr/>
        </p:nvSpPr>
        <p:spPr>
          <a:xfrm>
            <a:off x="1292688" y="2063238"/>
            <a:ext cx="6558624" cy="508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iro" panose="020B0604020202020204" charset="-78"/>
                <a:cs typeface="Cairo" panose="020B0604020202020204" charset="-78"/>
              </a:rPr>
              <a:t>The campaign messages will be produced with clear alongside motivating language: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iro" panose="020B0604020202020204" charset="-78"/>
                <a:cs typeface="Cairo" panose="020B0604020202020204" charset="-78"/>
              </a:rPr>
              <a:t>Media will include posters, radio, along with social media and newsletters.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iro" panose="020B0604020202020204" charset="-78"/>
                <a:cs typeface="Cairo" panose="020B0604020202020204" charset="-78"/>
              </a:rPr>
              <a:t>Visual branding will include a blue palette with a glucose icon.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Cairo" panose="020B0604020202020204" charset="-78"/>
                <a:cs typeface="Cairo" panose="020B0604020202020204" charset="-78"/>
              </a:rPr>
              <a:t>Various hashtags will be </a:t>
            </a:r>
            <a:r>
              <a:rPr lang="en-US" sz="1800" dirty="0" err="1">
                <a:latin typeface="Cairo" panose="020B0604020202020204" charset="-78"/>
                <a:cs typeface="Cairo" panose="020B0604020202020204" charset="-78"/>
              </a:rPr>
              <a:t>utilised</a:t>
            </a:r>
            <a:r>
              <a:rPr lang="en-US" sz="1800" dirty="0">
                <a:latin typeface="Cairo" panose="020B0604020202020204" charset="-78"/>
                <a:cs typeface="Cairo" panose="020B0604020202020204" charset="-78"/>
              </a:rPr>
              <a:t> along with QR codes for booking and providing more information.</a:t>
            </a:r>
          </a:p>
        </p:txBody>
      </p:sp>
      <p:sp>
        <p:nvSpPr>
          <p:cNvPr id="6" name="Google Shape;191;p18">
            <a:extLst>
              <a:ext uri="{FF2B5EF4-FFF2-40B4-BE49-F238E27FC236}">
                <a16:creationId xmlns:a16="http://schemas.microsoft.com/office/drawing/2014/main" id="{DED15C7D-EA50-4A7C-A86F-556B1152CF83}"/>
              </a:ext>
            </a:extLst>
          </p:cNvPr>
          <p:cNvSpPr txBox="1">
            <a:spLocks/>
          </p:cNvSpPr>
          <p:nvPr/>
        </p:nvSpPr>
        <p:spPr>
          <a:xfrm>
            <a:off x="1292688" y="4245856"/>
            <a:ext cx="6558624" cy="5943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Such a unified design will help make diabetes screening much more visible, accessible, along with community-driven.</a:t>
            </a:r>
          </a:p>
        </p:txBody>
      </p:sp>
    </p:spTree>
    <p:extLst>
      <p:ext uri="{BB962C8B-B14F-4D97-AF65-F5344CB8AC3E}">
        <p14:creationId xmlns:p14="http://schemas.microsoft.com/office/powerpoint/2010/main" val="228642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40000"/>
                <a:lumOff val="6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43EC2EE-A2B4-4A6C-A9CD-9126FFA44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6992" y="2680717"/>
            <a:ext cx="3735765" cy="2824328"/>
          </a:xfrm>
          <a:prstGeom prst="rect">
            <a:avLst/>
          </a:prstGeom>
        </p:spPr>
      </p:pic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964014" y="107572"/>
            <a:ext cx="7215972" cy="130124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dirty="0">
                <a:solidFill>
                  <a:schemeClr val="accent2">
                    <a:lumMod val="50000"/>
                  </a:schemeClr>
                </a:solidFill>
              </a:rPr>
              <a:t>Balance for Life</a:t>
            </a:r>
            <a:br>
              <a:rPr lang="en-US" sz="54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Diabetes Screening for Adults (45–54 Years)</a:t>
            </a:r>
            <a:endParaRPr lang="en-US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862920" y="1494892"/>
            <a:ext cx="7418160" cy="96789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2800" dirty="0">
                <a:solidFill>
                  <a:schemeClr val="dk1"/>
                </a:solidFill>
                <a:latin typeface="Bungee" panose="020B0604020202020204" charset="0"/>
                <a:ea typeface="Bungee" panose="020B0604020202020204" charset="0"/>
              </a:rPr>
              <a:t>“Free Glucose Check – 5 Minutes Could Save Your Future.”</a:t>
            </a:r>
          </a:p>
        </p:txBody>
      </p:sp>
      <p:pic>
        <p:nvPicPr>
          <p:cNvPr id="1046" name="Picture 22">
            <a:extLst>
              <a:ext uri="{FF2B5EF4-FFF2-40B4-BE49-F238E27FC236}">
                <a16:creationId xmlns:a16="http://schemas.microsoft.com/office/drawing/2014/main" id="{D7C5BBD1-41E1-4288-B0C3-5B64B6570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840" y="3506141"/>
            <a:ext cx="1173480" cy="117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191;p18">
            <a:extLst>
              <a:ext uri="{FF2B5EF4-FFF2-40B4-BE49-F238E27FC236}">
                <a16:creationId xmlns:a16="http://schemas.microsoft.com/office/drawing/2014/main" id="{41ABAC33-3233-4AB8-B7CA-E9352AC6F543}"/>
              </a:ext>
            </a:extLst>
          </p:cNvPr>
          <p:cNvSpPr txBox="1">
            <a:spLocks/>
          </p:cNvSpPr>
          <p:nvPr/>
        </p:nvSpPr>
        <p:spPr>
          <a:xfrm>
            <a:off x="7686888" y="4679620"/>
            <a:ext cx="1527384" cy="375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1000" dirty="0"/>
              <a:t>Scan to Learn more</a:t>
            </a:r>
            <a:endParaRPr lang="en-US" sz="600" dirty="0"/>
          </a:p>
        </p:txBody>
      </p:sp>
      <p:pic>
        <p:nvPicPr>
          <p:cNvPr id="1050" name="Picture 26">
            <a:extLst>
              <a:ext uri="{FF2B5EF4-FFF2-40B4-BE49-F238E27FC236}">
                <a16:creationId xmlns:a16="http://schemas.microsoft.com/office/drawing/2014/main" id="{84FA66F8-B2AB-462C-A871-FFBDD6E3E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60" y="4315967"/>
            <a:ext cx="1823470" cy="73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>
            <a:extLst>
              <a:ext uri="{FF2B5EF4-FFF2-40B4-BE49-F238E27FC236}">
                <a16:creationId xmlns:a16="http://schemas.microsoft.com/office/drawing/2014/main" id="{4CC17290-328A-4CA3-ACF4-DE75846F5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176" y="4315967"/>
            <a:ext cx="2537236" cy="71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Google Shape;191;p18">
            <a:extLst>
              <a:ext uri="{FF2B5EF4-FFF2-40B4-BE49-F238E27FC236}">
                <a16:creationId xmlns:a16="http://schemas.microsoft.com/office/drawing/2014/main" id="{B6D3D60A-F217-4062-AE0D-750FCEB2DE90}"/>
              </a:ext>
            </a:extLst>
          </p:cNvPr>
          <p:cNvSpPr txBox="1">
            <a:spLocks/>
          </p:cNvSpPr>
          <p:nvPr/>
        </p:nvSpPr>
        <p:spPr>
          <a:xfrm>
            <a:off x="2515582" y="2692295"/>
            <a:ext cx="4112835" cy="117347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3200" dirty="0"/>
              <a:t>Get Your free screening now!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0397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9436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Potential Partners</a:t>
            </a:r>
          </a:p>
        </p:txBody>
      </p:sp>
      <p:sp>
        <p:nvSpPr>
          <p:cNvPr id="5" name="Google Shape;191;p18">
            <a:extLst>
              <a:ext uri="{FF2B5EF4-FFF2-40B4-BE49-F238E27FC236}">
                <a16:creationId xmlns:a16="http://schemas.microsoft.com/office/drawing/2014/main" id="{E5E671BA-2BAD-4694-B500-C1F5BEE97EB7}"/>
              </a:ext>
            </a:extLst>
          </p:cNvPr>
          <p:cNvSpPr txBox="1">
            <a:spLocks/>
          </p:cNvSpPr>
          <p:nvPr/>
        </p:nvSpPr>
        <p:spPr>
          <a:xfrm>
            <a:off x="4481748" y="2642162"/>
            <a:ext cx="3942252" cy="16212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Cairo" panose="020B0604020202020204" charset="-78"/>
                <a:cs typeface="Cairo" panose="020B0604020202020204" charset="-78"/>
              </a:rPr>
              <a:t>The National Health Service, commonly known as the NHS, is a publicly funded healthcare system in the UK (NHS, 2023).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Cairo" panose="020B0604020202020204" charset="-78"/>
                <a:cs typeface="Cairo" panose="020B0604020202020204" charset="-78"/>
              </a:rPr>
              <a:t>More than 2,000 </a:t>
            </a:r>
            <a:r>
              <a:rPr lang="en-US" sz="1400" dirty="0" err="1">
                <a:latin typeface="Cairo" panose="020B0604020202020204" charset="-78"/>
                <a:cs typeface="Cairo" panose="020B0604020202020204" charset="-78"/>
              </a:rPr>
              <a:t>organisations</a:t>
            </a:r>
            <a:r>
              <a:rPr lang="en-US" sz="1400" dirty="0">
                <a:latin typeface="Cairo" panose="020B0604020202020204" charset="-78"/>
                <a:cs typeface="Cairo" panose="020B0604020202020204" charset="-78"/>
              </a:rPr>
              <a:t> share the NHS’s content, including other NHS websites, local authorities, charities and commercial </a:t>
            </a:r>
            <a:r>
              <a:rPr lang="en-US" sz="1400" dirty="0" err="1">
                <a:latin typeface="Cairo" panose="020B0604020202020204" charset="-78"/>
                <a:cs typeface="Cairo" panose="020B0604020202020204" charset="-78"/>
              </a:rPr>
              <a:t>organisations</a:t>
            </a:r>
            <a:r>
              <a:rPr lang="en-US" sz="1400" dirty="0">
                <a:latin typeface="Cairo" panose="020B0604020202020204" charset="-78"/>
                <a:cs typeface="Cairo" panose="020B0604020202020204" charset="-78"/>
              </a:rPr>
              <a:t>.</a:t>
            </a:r>
          </a:p>
        </p:txBody>
      </p:sp>
      <p:sp>
        <p:nvSpPr>
          <p:cNvPr id="6" name="Google Shape;191;p18">
            <a:extLst>
              <a:ext uri="{FF2B5EF4-FFF2-40B4-BE49-F238E27FC236}">
                <a16:creationId xmlns:a16="http://schemas.microsoft.com/office/drawing/2014/main" id="{DED15C7D-EA50-4A7C-A86F-556B1152CF83}"/>
              </a:ext>
            </a:extLst>
          </p:cNvPr>
          <p:cNvSpPr txBox="1">
            <a:spLocks/>
          </p:cNvSpPr>
          <p:nvPr/>
        </p:nvSpPr>
        <p:spPr>
          <a:xfrm>
            <a:off x="1292688" y="4430302"/>
            <a:ext cx="6558624" cy="5943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Such partnerships will help in ensuring overall credibility for the campaign.</a:t>
            </a:r>
          </a:p>
        </p:txBody>
      </p:sp>
      <p:pic>
        <p:nvPicPr>
          <p:cNvPr id="8" name="Picture 26">
            <a:extLst>
              <a:ext uri="{FF2B5EF4-FFF2-40B4-BE49-F238E27FC236}">
                <a16:creationId xmlns:a16="http://schemas.microsoft.com/office/drawing/2014/main" id="{CFA9E8AE-09D0-4B0C-8B31-4DAF36E8A7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000" y="1481338"/>
            <a:ext cx="2653748" cy="107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8">
            <a:extLst>
              <a:ext uri="{FF2B5EF4-FFF2-40B4-BE49-F238E27FC236}">
                <a16:creationId xmlns:a16="http://schemas.microsoft.com/office/drawing/2014/main" id="{CD098E68-06AF-4827-BEBB-3C37846C0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46" y="772180"/>
            <a:ext cx="3898612" cy="110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191;p18">
            <a:extLst>
              <a:ext uri="{FF2B5EF4-FFF2-40B4-BE49-F238E27FC236}">
                <a16:creationId xmlns:a16="http://schemas.microsoft.com/office/drawing/2014/main" id="{2B46FEC4-D2C2-4CBE-BA23-89418EF19E13}"/>
              </a:ext>
            </a:extLst>
          </p:cNvPr>
          <p:cNvSpPr txBox="1">
            <a:spLocks/>
          </p:cNvSpPr>
          <p:nvPr/>
        </p:nvSpPr>
        <p:spPr>
          <a:xfrm>
            <a:off x="434106" y="1992826"/>
            <a:ext cx="3942252" cy="198176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Cairo" panose="020B0604020202020204" charset="-78"/>
                <a:cs typeface="Cairo" panose="020B0604020202020204" charset="-78"/>
              </a:rPr>
              <a:t>Diabetes UK is known for being a leading UK charity, which is dedicated to making a world where diabetes can do no harm (Diabetes UK, 2025).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Cairo" panose="020B0604020202020204" charset="-78"/>
                <a:cs typeface="Cairo" panose="020B0604020202020204" charset="-78"/>
              </a:rPr>
              <a:t>The </a:t>
            </a:r>
            <a:r>
              <a:rPr lang="en-US" sz="1500" dirty="0" err="1">
                <a:latin typeface="Cairo" panose="020B0604020202020204" charset="-78"/>
                <a:cs typeface="Cairo" panose="020B0604020202020204" charset="-78"/>
              </a:rPr>
              <a:t>organisation</a:t>
            </a:r>
            <a:r>
              <a:rPr lang="en-US" sz="1500" dirty="0">
                <a:latin typeface="Cairo" panose="020B0604020202020204" charset="-78"/>
                <a:cs typeface="Cairo" panose="020B0604020202020204" charset="-78"/>
              </a:rPr>
              <a:t>, Campaign for Better Care, provides support in times of need.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latin typeface="Cairo" panose="020B0604020202020204" charset="-78"/>
                <a:cs typeface="Cairo" panose="020B0604020202020204" charset="-78"/>
              </a:rPr>
              <a:t>It also funds groundbreaking research into new treatments and a cure.</a:t>
            </a:r>
          </a:p>
        </p:txBody>
      </p:sp>
    </p:spTree>
    <p:extLst>
      <p:ext uri="{BB962C8B-B14F-4D97-AF65-F5344CB8AC3E}">
        <p14:creationId xmlns:p14="http://schemas.microsoft.com/office/powerpoint/2010/main" val="87347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Implementation Plan &amp; Resources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411664"/>
            <a:ext cx="7418160" cy="64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Efficient resource allocation alongside partnership working will help in ensuring smooth delivery along with measurable outcomes.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CFE0AEF-2BA7-4C46-85D9-7AF45A5F47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885922"/>
              </p:ext>
            </p:extLst>
          </p:nvPr>
        </p:nvGraphicFramePr>
        <p:xfrm>
          <a:off x="862920" y="1140906"/>
          <a:ext cx="7418160" cy="3129280"/>
        </p:xfrm>
        <a:graphic>
          <a:graphicData uri="http://schemas.openxmlformats.org/drawingml/2006/table">
            <a:tbl>
              <a:tblPr/>
              <a:tblGrid>
                <a:gridCol w="3709080">
                  <a:extLst>
                    <a:ext uri="{9D8B030D-6E8A-4147-A177-3AD203B41FA5}">
                      <a16:colId xmlns:a16="http://schemas.microsoft.com/office/drawing/2014/main" val="129054410"/>
                    </a:ext>
                  </a:extLst>
                </a:gridCol>
                <a:gridCol w="3709080">
                  <a:extLst>
                    <a:ext uri="{9D8B030D-6E8A-4147-A177-3AD203B41FA5}">
                      <a16:colId xmlns:a16="http://schemas.microsoft.com/office/drawing/2014/main" val="3107922597"/>
                    </a:ext>
                  </a:extLst>
                </a:gridCol>
              </a:tblGrid>
              <a:tr h="322185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Timeline</a:t>
                      </a:r>
                      <a:endParaRPr lang="en-US" sz="2000" b="1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1">
                            <a:lumMod val="40000"/>
                            <a:lumOff val="60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6 Week Campaign + 3 Month Evaluation.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68730061"/>
                  </a:ext>
                </a:extLst>
              </a:tr>
              <a:tr h="1082753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Budget</a:t>
                      </a:r>
                      <a:endParaRPr lang="en-US" sz="2000" b="1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1">
                            <a:lumMod val="40000"/>
                            <a:lumOff val="60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(£12,000)</a:t>
                      </a:r>
                      <a:endParaRPr lang="en-US" sz="1600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Testing kits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Staff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Venue hire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Marketing.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96100076"/>
                  </a:ext>
                </a:extLst>
              </a:tr>
              <a:tr h="702469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Staff</a:t>
                      </a:r>
                      <a:endParaRPr lang="en-US" sz="2000" b="1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1">
                            <a:lumMod val="40000"/>
                            <a:lumOff val="60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Public Health Officers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GPs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Volunteers.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6524375"/>
                  </a:ext>
                </a:extLst>
              </a:tr>
              <a:tr h="702469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Partners</a:t>
                      </a:r>
                      <a:endParaRPr lang="en-US" sz="2000" b="1" dirty="0"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1">
                            <a:lumMod val="40000"/>
                            <a:lumOff val="60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NHS Diabetes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Programme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Local employers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Charities.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44919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94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chemeClr val="bg1">
                <a:lumMod val="40000"/>
                <a:lumOff val="60000"/>
              </a:schemeClr>
            </a:gs>
            <a:gs pos="83000">
              <a:schemeClr val="bg1">
                <a:lumMod val="60000"/>
                <a:lumOff val="40000"/>
              </a:schemeClr>
            </a:gs>
            <a:gs pos="100000">
              <a:schemeClr val="bg1">
                <a:lumMod val="75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F20D1-F77A-48EA-B29B-3A375760FC66}"/>
              </a:ext>
            </a:extLst>
          </p:cNvPr>
          <p:cNvSpPr txBox="1">
            <a:spLocks/>
          </p:cNvSpPr>
          <p:nvPr/>
        </p:nvSpPr>
        <p:spPr>
          <a:xfrm>
            <a:off x="1901100" y="2119560"/>
            <a:ext cx="5341800" cy="90437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Bungee" panose="020B0604020202020204" charset="0"/>
                <a:ea typeface="Bungee" panose="020B0604020202020204" charset="0"/>
              </a:rPr>
              <a:t>Task 3: Evaluation &amp; Reflection</a:t>
            </a:r>
            <a:endParaRPr lang="en-GB" sz="2400" dirty="0">
              <a:solidFill>
                <a:schemeClr val="bg1">
                  <a:lumMod val="50000"/>
                </a:schemeClr>
              </a:solidFill>
              <a:latin typeface="Bungee" panose="020B0604020202020204" charset="0"/>
              <a:ea typeface="Bungee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43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002960" y="1301674"/>
            <a:ext cx="7138080" cy="6431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sz="1600" dirty="0">
                <a:solidFill>
                  <a:schemeClr val="dk1"/>
                </a:solidFill>
              </a:rPr>
              <a:t>Overall evaluation will be conducted using </a:t>
            </a:r>
            <a:r>
              <a:rPr lang="en-US" sz="1600" dirty="0" err="1">
                <a:solidFill>
                  <a:schemeClr val="dk1"/>
                </a:solidFill>
              </a:rPr>
              <a:t>Rootman</a:t>
            </a:r>
            <a:r>
              <a:rPr lang="en-US" sz="1600" dirty="0">
                <a:solidFill>
                  <a:schemeClr val="dk1"/>
                </a:solidFill>
              </a:rPr>
              <a:t> et al.’s eight-stage cycle framework (</a:t>
            </a:r>
            <a:r>
              <a:rPr lang="en-US" sz="1600" dirty="0" err="1">
                <a:solidFill>
                  <a:schemeClr val="dk1"/>
                </a:solidFill>
              </a:rPr>
              <a:t>Rootman</a:t>
            </a:r>
            <a:r>
              <a:rPr lang="en-US" sz="1600" dirty="0">
                <a:solidFill>
                  <a:schemeClr val="dk1"/>
                </a:solidFill>
              </a:rPr>
              <a:t>, 2001). The following stages are: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346646"/>
            <a:ext cx="7418160" cy="5085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Such a systematic approach will help in ensuring overall transparency, along with learning and scalability.</a:t>
            </a:r>
          </a:p>
        </p:txBody>
      </p:sp>
      <p:sp>
        <p:nvSpPr>
          <p:cNvPr id="5" name="Google Shape;191;p18">
            <a:extLst>
              <a:ext uri="{FF2B5EF4-FFF2-40B4-BE49-F238E27FC236}">
                <a16:creationId xmlns:a16="http://schemas.microsoft.com/office/drawing/2014/main" id="{BBEC3BA3-8567-42AA-BCD6-778265C86B94}"/>
              </a:ext>
            </a:extLst>
          </p:cNvPr>
          <p:cNvSpPr txBox="1">
            <a:spLocks/>
          </p:cNvSpPr>
          <p:nvPr/>
        </p:nvSpPr>
        <p:spPr>
          <a:xfrm>
            <a:off x="763276" y="194114"/>
            <a:ext cx="7617448" cy="100250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algn="ctr"/>
            <a:r>
              <a:rPr lang="en-US" sz="2400" dirty="0"/>
              <a:t>Evaluation Framework (</a:t>
            </a:r>
            <a:r>
              <a:rPr lang="en-US" sz="2400" dirty="0" err="1"/>
              <a:t>Rootman</a:t>
            </a:r>
            <a:r>
              <a:rPr lang="en-US" sz="2400" dirty="0"/>
              <a:t> </a:t>
            </a:r>
            <a:r>
              <a:rPr lang="en-US" sz="2400" i="1" dirty="0"/>
              <a:t>et al., </a:t>
            </a:r>
            <a:r>
              <a:rPr lang="en-US" sz="2400" dirty="0"/>
              <a:t>2001)</a:t>
            </a:r>
          </a:p>
        </p:txBody>
      </p:sp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FE26AC34-CBD3-4644-985B-719E348EFB58}"/>
              </a:ext>
            </a:extLst>
          </p:cNvPr>
          <p:cNvSpPr txBox="1">
            <a:spLocks/>
          </p:cNvSpPr>
          <p:nvPr/>
        </p:nvSpPr>
        <p:spPr>
          <a:xfrm>
            <a:off x="2624751" y="2032230"/>
            <a:ext cx="3894498" cy="64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482600" indent="-342900">
              <a:buFont typeface="+mj-lt"/>
              <a:buAutoNum type="arabicPeriod"/>
            </a:pPr>
            <a:r>
              <a:rPr lang="en-US" sz="1600" dirty="0"/>
              <a:t>To describe the </a:t>
            </a:r>
            <a:r>
              <a:rPr lang="en-US" sz="1600" dirty="0" err="1"/>
              <a:t>programme</a:t>
            </a:r>
            <a:r>
              <a:rPr lang="en-US" sz="1600" dirty="0"/>
              <a:t>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identify stakeholder issues.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design data collection.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collect data.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</a:t>
            </a:r>
            <a:r>
              <a:rPr lang="en-US" sz="1600" dirty="0" err="1"/>
              <a:t>analyse</a:t>
            </a:r>
            <a:r>
              <a:rPr lang="en-US" sz="1600" dirty="0"/>
              <a:t> and interpret findings.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make recommendations.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disseminate results.</a:t>
            </a:r>
          </a:p>
          <a:p>
            <a:pPr marL="482600" indent="-342900">
              <a:buFont typeface="+mj-lt"/>
              <a:buAutoNum type="arabicPeriod"/>
            </a:pPr>
            <a:r>
              <a:rPr lang="en-US" sz="1600" dirty="0"/>
              <a:t>To take improvement actions.</a:t>
            </a:r>
          </a:p>
        </p:txBody>
      </p:sp>
    </p:spTree>
    <p:extLst>
      <p:ext uri="{BB962C8B-B14F-4D97-AF65-F5344CB8AC3E}">
        <p14:creationId xmlns:p14="http://schemas.microsoft.com/office/powerpoint/2010/main" val="10311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/>
              <a:t>Applying HBM to Evaluation</a:t>
            </a:r>
          </a:p>
        </p:txBody>
      </p:sp>
      <p:sp>
        <p:nvSpPr>
          <p:cNvPr id="5" name="Google Shape;191;p18">
            <a:extLst>
              <a:ext uri="{FF2B5EF4-FFF2-40B4-BE49-F238E27FC236}">
                <a16:creationId xmlns:a16="http://schemas.microsoft.com/office/drawing/2014/main" id="{E5E671BA-2BAD-4694-B500-C1F5BEE97EB7}"/>
              </a:ext>
            </a:extLst>
          </p:cNvPr>
          <p:cNvSpPr txBox="1">
            <a:spLocks/>
          </p:cNvSpPr>
          <p:nvPr/>
        </p:nvSpPr>
        <p:spPr>
          <a:xfrm>
            <a:off x="983529" y="1424055"/>
            <a:ext cx="5360121" cy="508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Bungee"/>
              <a:buNone/>
              <a:defRPr sz="2900" b="0" i="0" u="none" strike="noStrike" cap="none">
                <a:solidFill>
                  <a:schemeClr val="dk1"/>
                </a:solidFill>
                <a:latin typeface="Bungee"/>
                <a:ea typeface="Bungee"/>
                <a:cs typeface="Bungee"/>
                <a:sym typeface="Bungee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The HBM will help in guiding how </a:t>
            </a:r>
            <a:r>
              <a:rPr lang="en-US" sz="1600" dirty="0" err="1">
                <a:latin typeface="Cairo" panose="020B0604020202020204" charset="-78"/>
                <a:cs typeface="Cairo" panose="020B0604020202020204" charset="-78"/>
              </a:rPr>
              <a:t>behavioural</a:t>
            </a: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 changes are measured after the campaign (</a:t>
            </a:r>
            <a:r>
              <a:rPr lang="en-US" sz="1600" dirty="0" err="1">
                <a:latin typeface="Cairo" panose="020B0604020202020204" charset="-78"/>
                <a:cs typeface="Cairo" panose="020B0604020202020204" charset="-78"/>
              </a:rPr>
              <a:t>Alyafei</a:t>
            </a: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 and </a:t>
            </a:r>
            <a:r>
              <a:rPr lang="en-US" sz="1600" dirty="0" err="1">
                <a:latin typeface="Cairo" panose="020B0604020202020204" charset="-78"/>
                <a:cs typeface="Cairo" panose="020B0604020202020204" charset="-78"/>
              </a:rPr>
              <a:t>Carr</a:t>
            </a: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, 2024).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Surveys will help in assessing perceived risk awareness </a:t>
            </a:r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(“Do you now believe you’re at risk?”)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It will also assess benefits or barriers </a:t>
            </a:r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(“Was screening easy and worthwhile?”)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Follow-up data will help evaluate whether cues to action is able to increase participation </a:t>
            </a:r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(“Did reminders prompt you to attend?”)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By improving overall self-efficacy along with understanding, it will be possible to showcase success in </a:t>
            </a:r>
            <a:r>
              <a:rPr lang="en-US" sz="1600" dirty="0" err="1">
                <a:latin typeface="Cairo" panose="020B0604020202020204" charset="-78"/>
                <a:cs typeface="Cairo" panose="020B0604020202020204" charset="-78"/>
              </a:rPr>
              <a:t>behaviour</a:t>
            </a:r>
            <a:r>
              <a:rPr lang="en-US" sz="1600" dirty="0">
                <a:latin typeface="Cairo" panose="020B0604020202020204" charset="-78"/>
                <a:cs typeface="Cairo" panose="020B0604020202020204" charset="-78"/>
              </a:rPr>
              <a:t> change </a:t>
            </a:r>
            <a:r>
              <a:rPr lang="en-US" sz="1600" b="1" i="1" dirty="0">
                <a:latin typeface="Cairo" panose="020B0604020202020204" charset="-78"/>
                <a:cs typeface="Cairo" panose="020B0604020202020204" charset="-78"/>
              </a:rPr>
              <a:t>(“Do you feel confident managing your health?”)</a:t>
            </a:r>
          </a:p>
        </p:txBody>
      </p:sp>
      <p:pic>
        <p:nvPicPr>
          <p:cNvPr id="8" name="Picture 2" descr="Health Promotion">
            <a:extLst>
              <a:ext uri="{FF2B5EF4-FFF2-40B4-BE49-F238E27FC236}">
                <a16:creationId xmlns:a16="http://schemas.microsoft.com/office/drawing/2014/main" id="{8147424C-14BC-473D-A5A4-B69B961CD5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26"/>
          <a:stretch/>
        </p:blipFill>
        <p:spPr bwMode="auto">
          <a:xfrm>
            <a:off x="6622101" y="2121039"/>
            <a:ext cx="2270439" cy="203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34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/>
              <a:t>Applying TPB to Evaluation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862920" y="1601568"/>
            <a:ext cx="7418160" cy="14029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700" dirty="0">
                <a:solidFill>
                  <a:schemeClr val="dk1"/>
                </a:solidFill>
              </a:rPr>
              <a:t>Evaluation will also examine overall attitude shifts toward screening, along with improved peer encouragement and increased control.</a:t>
            </a:r>
          </a:p>
          <a:p>
            <a:r>
              <a:rPr lang="en-US" sz="1700" dirty="0">
                <a:solidFill>
                  <a:schemeClr val="dk1"/>
                </a:solidFill>
              </a:rPr>
              <a:t>There will be subjective norms, such as “Did colleagues/GP encourage you?”</a:t>
            </a:r>
          </a:p>
          <a:p>
            <a:r>
              <a:rPr lang="en-US" sz="1700" dirty="0">
                <a:solidFill>
                  <a:schemeClr val="dk1"/>
                </a:solidFill>
              </a:rPr>
              <a:t>Participants will be told to provide ratings to questions such as “Was booking and attending easy?” on a 1 to 10 scale.</a:t>
            </a:r>
          </a:p>
          <a:p>
            <a:r>
              <a:rPr lang="en-US" sz="1700" dirty="0">
                <a:solidFill>
                  <a:schemeClr val="dk1"/>
                </a:solidFill>
              </a:rPr>
              <a:t>Surveys, along with focus groups and GP feedback, will help in measuring changes in intention and action.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64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Such an approach will ensure that evaluation is able to capture individual motivation along with environmental support for screening.</a:t>
            </a:r>
          </a:p>
        </p:txBody>
      </p:sp>
    </p:spTree>
    <p:extLst>
      <p:ext uri="{BB962C8B-B14F-4D97-AF65-F5344CB8AC3E}">
        <p14:creationId xmlns:p14="http://schemas.microsoft.com/office/powerpoint/2010/main" val="5324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/>
              <a:t>Types of Evaluation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248705" y="1168752"/>
            <a:ext cx="6646590" cy="14029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000" b="1" dirty="0">
                <a:solidFill>
                  <a:schemeClr val="dk1"/>
                </a:solidFill>
              </a:rPr>
              <a:t>Process:</a:t>
            </a:r>
            <a:r>
              <a:rPr lang="en-US" sz="2000" dirty="0">
                <a:solidFill>
                  <a:schemeClr val="dk1"/>
                </a:solidFill>
              </a:rPr>
              <a:t> Monitors campaign delivery and attendance </a:t>
            </a:r>
            <a:r>
              <a:rPr lang="en-US" sz="2000" b="1" i="1" dirty="0">
                <a:solidFill>
                  <a:schemeClr val="dk1"/>
                </a:solidFill>
              </a:rPr>
              <a:t>(Attendance logs, staff feedback)</a:t>
            </a:r>
          </a:p>
          <a:p>
            <a:r>
              <a:rPr lang="en-US" sz="2000" b="1" dirty="0">
                <a:solidFill>
                  <a:schemeClr val="dk1"/>
                </a:solidFill>
              </a:rPr>
              <a:t>Impact: </a:t>
            </a:r>
            <a:r>
              <a:rPr lang="en-US" sz="2000" dirty="0">
                <a:solidFill>
                  <a:schemeClr val="dk1"/>
                </a:solidFill>
              </a:rPr>
              <a:t>Measures change in knowledge and intentions </a:t>
            </a:r>
            <a:r>
              <a:rPr lang="en-US" sz="2000" b="1" i="1" dirty="0">
                <a:solidFill>
                  <a:schemeClr val="dk1"/>
                </a:solidFill>
              </a:rPr>
              <a:t>(Pre/post quiz results)</a:t>
            </a:r>
          </a:p>
          <a:p>
            <a:r>
              <a:rPr lang="en-US" sz="2000" b="1" dirty="0">
                <a:solidFill>
                  <a:schemeClr val="dk1"/>
                </a:solidFill>
              </a:rPr>
              <a:t>Outcome:</a:t>
            </a:r>
            <a:r>
              <a:rPr lang="en-US" sz="2000" dirty="0">
                <a:solidFill>
                  <a:schemeClr val="dk1"/>
                </a:solidFill>
              </a:rPr>
              <a:t> Tracks screening uptake and referrals</a:t>
            </a:r>
          </a:p>
          <a:p>
            <a:r>
              <a:rPr lang="en-US" sz="2000" b="1" dirty="0">
                <a:solidFill>
                  <a:schemeClr val="dk1"/>
                </a:solidFill>
              </a:rPr>
              <a:t>Summative:</a:t>
            </a:r>
            <a:r>
              <a:rPr lang="en-US" sz="2000" dirty="0">
                <a:solidFill>
                  <a:schemeClr val="dk1"/>
                </a:solidFill>
              </a:rPr>
              <a:t> Assesses overall effectiveness</a:t>
            </a:r>
          </a:p>
          <a:p>
            <a:r>
              <a:rPr lang="en-US" sz="2000" b="1" dirty="0">
                <a:solidFill>
                  <a:schemeClr val="dk1"/>
                </a:solidFill>
              </a:rPr>
              <a:t>Cost-effectiveness:</a:t>
            </a:r>
            <a:r>
              <a:rPr lang="en-US" sz="2000" dirty="0">
                <a:solidFill>
                  <a:schemeClr val="dk1"/>
                </a:solidFill>
              </a:rPr>
              <a:t> Compares outcomes vs. campaign budget.</a:t>
            </a:r>
          </a:p>
          <a:p>
            <a:endParaRPr lang="en-US" sz="2000" dirty="0">
              <a:solidFill>
                <a:schemeClr val="dk1"/>
              </a:solidFill>
            </a:endParaRP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64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800" b="1" i="1" u="none" strike="noStrike" dirty="0">
                <a:solidFill>
                  <a:schemeClr val="accent6"/>
                </a:solidFill>
                <a:effectLst/>
                <a:latin typeface="Cairo" panose="020B0604020202020204" charset="-78"/>
                <a:cs typeface="Cairo" panose="020B0604020202020204" charset="-78"/>
              </a:rPr>
              <a:t>Multiple evaluation types will be able to provide a holistic understanding of performance alongside value.</a:t>
            </a:r>
            <a:endParaRPr lang="en-US" b="1" i="1" dirty="0">
              <a:solidFill>
                <a:schemeClr val="accent6"/>
              </a:solidFill>
              <a:latin typeface="Cairo" panose="020B0604020202020204" charset="-78"/>
              <a:cs typeface="Cairo" panose="020B060402020202020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940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/>
              <a:t>Evaluation Indicators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137240" y="2253078"/>
            <a:ext cx="3320460" cy="14029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700" dirty="0">
                <a:solidFill>
                  <a:schemeClr val="dk1"/>
                </a:solidFill>
              </a:rPr>
              <a:t>Screening attendance target of more than 30%</a:t>
            </a:r>
          </a:p>
          <a:p>
            <a:r>
              <a:rPr lang="en-US" sz="1700" dirty="0">
                <a:solidFill>
                  <a:schemeClr val="dk1"/>
                </a:solidFill>
              </a:rPr>
              <a:t>The prediabetes detection rate of ~15%</a:t>
            </a:r>
          </a:p>
          <a:p>
            <a:r>
              <a:rPr lang="en-US" sz="1700" dirty="0">
                <a:solidFill>
                  <a:schemeClr val="dk1"/>
                </a:solidFill>
              </a:rPr>
              <a:t>Referral numbers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5875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These indicators will be able to demonstrate </a:t>
            </a:r>
            <a:r>
              <a:rPr lang="en-US" i="1" dirty="0" err="1"/>
              <a:t>behavioural</a:t>
            </a:r>
            <a:r>
              <a:rPr lang="en-US" i="1" dirty="0"/>
              <a:t> change along with community impact beyond just numerical results.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90BF4D87-D8C8-42DF-AAC1-DD28A7B3DA63}"/>
              </a:ext>
            </a:extLst>
          </p:cNvPr>
          <p:cNvSpPr txBox="1">
            <a:spLocks/>
          </p:cNvSpPr>
          <p:nvPr/>
        </p:nvSpPr>
        <p:spPr>
          <a:xfrm>
            <a:off x="1137240" y="1759615"/>
            <a:ext cx="3320460" cy="41127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700" b="1" dirty="0"/>
              <a:t>Quantitative Indicators</a:t>
            </a:r>
          </a:p>
        </p:txBody>
      </p:sp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BC7F1587-BFD0-4DCD-9899-66FB8A6D4A76}"/>
              </a:ext>
            </a:extLst>
          </p:cNvPr>
          <p:cNvSpPr txBox="1">
            <a:spLocks/>
          </p:cNvSpPr>
          <p:nvPr/>
        </p:nvSpPr>
        <p:spPr>
          <a:xfrm>
            <a:off x="4686300" y="2253078"/>
            <a:ext cx="3320460" cy="140299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sz="1700" dirty="0"/>
              <a:t>Participant satisfaction from feedback.</a:t>
            </a:r>
          </a:p>
          <a:p>
            <a:r>
              <a:rPr lang="en-US" sz="1700" dirty="0"/>
              <a:t>Future screening confidence.</a:t>
            </a:r>
          </a:p>
          <a:p>
            <a:r>
              <a:rPr lang="en-US" sz="1700" dirty="0"/>
              <a:t>Perceived community support.</a:t>
            </a:r>
          </a:p>
        </p:txBody>
      </p:sp>
      <p:sp>
        <p:nvSpPr>
          <p:cNvPr id="7" name="Google Shape;192;p18">
            <a:extLst>
              <a:ext uri="{FF2B5EF4-FFF2-40B4-BE49-F238E27FC236}">
                <a16:creationId xmlns:a16="http://schemas.microsoft.com/office/drawing/2014/main" id="{1786BD8A-BB4B-48D9-8DE2-DFFFB62EA6F9}"/>
              </a:ext>
            </a:extLst>
          </p:cNvPr>
          <p:cNvSpPr txBox="1">
            <a:spLocks/>
          </p:cNvSpPr>
          <p:nvPr/>
        </p:nvSpPr>
        <p:spPr>
          <a:xfrm>
            <a:off x="4686300" y="1759615"/>
            <a:ext cx="3320460" cy="41127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700" b="1" dirty="0"/>
              <a:t>Qualitative Indicators</a:t>
            </a:r>
          </a:p>
        </p:txBody>
      </p:sp>
    </p:spTree>
    <p:extLst>
      <p:ext uri="{BB962C8B-B14F-4D97-AF65-F5344CB8AC3E}">
        <p14:creationId xmlns:p14="http://schemas.microsoft.com/office/powerpoint/2010/main" val="15027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dirty="0"/>
              <a:t>Data Collection Methods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505880" y="2097014"/>
            <a:ext cx="6132240" cy="194920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700" dirty="0">
                <a:solidFill>
                  <a:schemeClr val="dk1"/>
                </a:solidFill>
              </a:rPr>
              <a:t>Pre/post survey (Both online and paper) for awareness.</a:t>
            </a:r>
          </a:p>
          <a:p>
            <a:r>
              <a:rPr lang="en-US" sz="1700" dirty="0">
                <a:solidFill>
                  <a:schemeClr val="dk1"/>
                </a:solidFill>
              </a:rPr>
              <a:t>GP data for screening rates, which will be </a:t>
            </a:r>
            <a:r>
              <a:rPr lang="en-US" sz="1700" dirty="0" err="1">
                <a:solidFill>
                  <a:schemeClr val="dk1"/>
                </a:solidFill>
              </a:rPr>
              <a:t>anonymised</a:t>
            </a:r>
            <a:r>
              <a:rPr lang="en-US" sz="1700" dirty="0">
                <a:solidFill>
                  <a:schemeClr val="dk1"/>
                </a:solidFill>
              </a:rPr>
              <a:t>.</a:t>
            </a:r>
          </a:p>
          <a:p>
            <a:r>
              <a:rPr lang="en-US" sz="1700" dirty="0">
                <a:solidFill>
                  <a:schemeClr val="dk1"/>
                </a:solidFill>
              </a:rPr>
              <a:t>Focus groups for perceptions.</a:t>
            </a:r>
          </a:p>
          <a:p>
            <a:r>
              <a:rPr lang="en-US" sz="1700" dirty="0">
                <a:solidFill>
                  <a:schemeClr val="dk1"/>
                </a:solidFill>
              </a:rPr>
              <a:t>Observation logs for engagement levels, barriers and staff notes.</a:t>
            </a:r>
          </a:p>
          <a:p>
            <a:r>
              <a:rPr lang="en-US" sz="1700" dirty="0">
                <a:solidFill>
                  <a:schemeClr val="dk1"/>
                </a:solidFill>
              </a:rPr>
              <a:t>Digital analytics such as QR scans, social reach, along with booking data.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6104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Combining quantitative with qualitative methods will help in improving overall validity, along with the credibility of the findings.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DE864F2C-31D9-4E4B-B29F-01BB086F75F6}"/>
              </a:ext>
            </a:extLst>
          </p:cNvPr>
          <p:cNvSpPr txBox="1">
            <a:spLocks/>
          </p:cNvSpPr>
          <p:nvPr/>
        </p:nvSpPr>
        <p:spPr>
          <a:xfrm>
            <a:off x="3257505" y="1570388"/>
            <a:ext cx="2628990" cy="38414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700" dirty="0"/>
              <a:t>Mixed-Method Approach</a:t>
            </a:r>
          </a:p>
        </p:txBody>
      </p:sp>
    </p:spTree>
    <p:extLst>
      <p:ext uri="{BB962C8B-B14F-4D97-AF65-F5344CB8AC3E}">
        <p14:creationId xmlns:p14="http://schemas.microsoft.com/office/powerpoint/2010/main" val="254043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Anticipated Biopsychosocial Benefits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862920" y="1212948"/>
            <a:ext cx="7418160" cy="753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 algn="ctr">
              <a:buNone/>
            </a:pPr>
            <a:r>
              <a:rPr lang="en-US" dirty="0">
                <a:solidFill>
                  <a:schemeClr val="dk1"/>
                </a:solidFill>
              </a:rPr>
              <a:t>The biopsychosocial model is based on understanding that the medical condition of an individual is not just due to biological factors, but also due to the psychological and social factors (</a:t>
            </a:r>
            <a:r>
              <a:rPr lang="en-US" dirty="0" err="1">
                <a:solidFill>
                  <a:schemeClr val="dk1"/>
                </a:solidFill>
              </a:rPr>
              <a:t>Physiopedia</a:t>
            </a:r>
            <a:r>
              <a:rPr lang="en-US" dirty="0">
                <a:solidFill>
                  <a:schemeClr val="dk1"/>
                </a:solidFill>
              </a:rPr>
              <a:t>, 2023). The anticipated biopsychosocial benefits are as follows: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4961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200" i="1" dirty="0"/>
              <a:t>By aligning with the Biopsychosocial Model, overall benefits will span across body, mind and society. Long-term effects will include reduced NHS burden along with improved workforce productivity.</a:t>
            </a:r>
          </a:p>
          <a:p>
            <a:pPr marL="139700" indent="0" algn="ctr">
              <a:buNone/>
            </a:pPr>
            <a:endParaRPr lang="en-US" sz="1200" i="1" dirty="0"/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D12D531-CB16-48DE-B617-0B89455A9F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108998"/>
              </p:ext>
            </p:extLst>
          </p:nvPr>
        </p:nvGraphicFramePr>
        <p:xfrm>
          <a:off x="1524000" y="2065021"/>
          <a:ext cx="6096000" cy="1981200"/>
        </p:xfrm>
        <a:graphic>
          <a:graphicData uri="http://schemas.openxmlformats.org/drawingml/2006/table">
            <a:tbl>
              <a:tblPr firstRow="1" bandRow="1">
                <a:tableStyleId>{5916CCD5-53CE-466C-8D43-0AD56F8F9339}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49152905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6824664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latin typeface="Cairo" panose="020B0604020202020204" charset="-78"/>
                          <a:cs typeface="Cairo" panose="020B0604020202020204" charset="-78"/>
                        </a:rPr>
                        <a:t>Biological</a:t>
                      </a:r>
                      <a:endParaRPr lang="en-US" b="1" dirty="0"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Early Detection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Reduced complications.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407278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latin typeface="Cairo" panose="020B0604020202020204" charset="-78"/>
                          <a:cs typeface="Cairo" panose="020B0604020202020204" charset="-78"/>
                        </a:rPr>
                        <a:t>Psychological</a:t>
                      </a:r>
                      <a:endParaRPr lang="en-US" b="1" dirty="0"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>
                    <a:gradFill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Reduced anxiety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Increased empowerment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Locus of control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083768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b="1" dirty="0">
                          <a:latin typeface="Cairo" panose="020B0604020202020204" charset="-78"/>
                          <a:cs typeface="Cairo" panose="020B0604020202020204" charset="-78"/>
                        </a:rPr>
                        <a:t>Social</a:t>
                      </a:r>
                    </a:p>
                  </a:txBody>
                  <a:tcPr>
                    <a:gradFill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latin typeface="Cairo" panose="020B0604020202020204" charset="-78"/>
                          <a:cs typeface="Cairo" panose="020B0604020202020204" charset="-78"/>
                        </a:rPr>
                        <a:t>Normalised</a:t>
                      </a: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 health checks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Stronger community 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latin typeface="Cairo" panose="020B0604020202020204" charset="-78"/>
                          <a:cs typeface="Cairo" panose="020B0604020202020204" charset="-78"/>
                        </a:rPr>
                        <a:t>Peer support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273302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150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Barriers &amp; Mitigation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2443140" y="4541708"/>
            <a:ext cx="4257720" cy="50851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200" i="1" dirty="0"/>
              <a:t>Addressing such barriers will ensure equitable access along with inclusive participation across the targeted age group.</a:t>
            </a:r>
          </a:p>
          <a:p>
            <a:pPr marL="139700" indent="0" algn="ctr">
              <a:buNone/>
            </a:pPr>
            <a:endParaRPr lang="en-US" sz="1200" i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4C86BF6-BE13-4405-801C-869233D28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731669"/>
              </p:ext>
            </p:extLst>
          </p:nvPr>
        </p:nvGraphicFramePr>
        <p:xfrm>
          <a:off x="1085805" y="728441"/>
          <a:ext cx="6972390" cy="3749040"/>
        </p:xfrm>
        <a:graphic>
          <a:graphicData uri="http://schemas.openxmlformats.org/drawingml/2006/table">
            <a:tbl>
              <a:tblPr/>
              <a:tblGrid>
                <a:gridCol w="3486195">
                  <a:extLst>
                    <a:ext uri="{9D8B030D-6E8A-4147-A177-3AD203B41FA5}">
                      <a16:colId xmlns:a16="http://schemas.microsoft.com/office/drawing/2014/main" val="3613038587"/>
                    </a:ext>
                  </a:extLst>
                </a:gridCol>
                <a:gridCol w="3486195">
                  <a:extLst>
                    <a:ext uri="{9D8B030D-6E8A-4147-A177-3AD203B41FA5}">
                      <a16:colId xmlns:a16="http://schemas.microsoft.com/office/drawing/2014/main" val="28894883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Barrier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Mitigation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227640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Lack of Time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Weekend/mobile/workplace slots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Drop-in format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168241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Fear of Diagnosis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Reassuring messaging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Instant results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Counsellor on-site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334309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Low Health Literacy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Visual aids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Plain English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Multilingual options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Teach-back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79639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Access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Transport subsidies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Central locations</a:t>
                      </a:r>
                    </a:p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Disability access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050927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Stigma</a:t>
                      </a:r>
                      <a:endParaRPr lang="en-US" sz="1600" b="0" dirty="0">
                        <a:solidFill>
                          <a:schemeClr val="bg1"/>
                        </a:solidFill>
                        <a:effectLst/>
                        <a:latin typeface="Cairo" panose="020B0604020202020204" charset="-78"/>
                        <a:cs typeface="Cairo" panose="020B0604020202020204" charset="-78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3">
                            <a:lumMod val="67000"/>
                          </a:schemeClr>
                        </a:gs>
                        <a:gs pos="48000">
                          <a:schemeClr val="accent3">
                            <a:lumMod val="97000"/>
                            <a:lumOff val="3000"/>
                          </a:schemeClr>
                        </a:gs>
                        <a:gs pos="100000">
                          <a:schemeClr val="accent3">
                            <a:lumMod val="60000"/>
                            <a:lumOff val="4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71450" indent="-171450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Normalise</a:t>
                      </a:r>
                      <a:r>
                        <a:rPr lang="en-US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Cairo" panose="020B0604020202020204" charset="-78"/>
                          <a:cs typeface="Cairo" panose="020B0604020202020204" charset="-78"/>
                        </a:rPr>
                        <a:t> via peer stories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566440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452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88646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/>
              <a:t>Sustainability &amp; Ethical Governance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565740" y="2013048"/>
            <a:ext cx="2943270" cy="15874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>
                <a:solidFill>
                  <a:schemeClr val="dk1"/>
                </a:solidFill>
              </a:rPr>
              <a:t>Informed consent, both verbal and written.</a:t>
            </a:r>
          </a:p>
          <a:p>
            <a:r>
              <a:rPr lang="en-US" dirty="0">
                <a:solidFill>
                  <a:schemeClr val="dk1"/>
                </a:solidFill>
              </a:rPr>
              <a:t>GDPR compliance, such as secure and </a:t>
            </a:r>
            <a:r>
              <a:rPr lang="en-US" dirty="0" err="1">
                <a:solidFill>
                  <a:schemeClr val="dk1"/>
                </a:solidFill>
              </a:rPr>
              <a:t>anonymised</a:t>
            </a:r>
            <a:r>
              <a:rPr lang="en-US" dirty="0">
                <a:solidFill>
                  <a:schemeClr val="dk1"/>
                </a:solidFill>
              </a:rPr>
              <a:t> data</a:t>
            </a:r>
          </a:p>
          <a:p>
            <a:r>
              <a:rPr lang="en-US" dirty="0">
                <a:solidFill>
                  <a:schemeClr val="dk1"/>
                </a:solidFill>
              </a:rPr>
              <a:t>Voluntary participation</a:t>
            </a:r>
          </a:p>
          <a:p>
            <a:r>
              <a:rPr lang="en-US" dirty="0">
                <a:solidFill>
                  <a:schemeClr val="dk1"/>
                </a:solidFill>
              </a:rPr>
              <a:t>Non-discrimination (age, gender, ethnicity, disability)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4155886"/>
            <a:ext cx="7418160" cy="5875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i="1" dirty="0"/>
              <a:t>Ethical integrity will be able to strengthen overall trust, along with encouraging long-term engagement.</a:t>
            </a:r>
          </a:p>
        </p:txBody>
      </p:sp>
      <p:sp>
        <p:nvSpPr>
          <p:cNvPr id="5" name="Google Shape;192;p18">
            <a:extLst>
              <a:ext uri="{FF2B5EF4-FFF2-40B4-BE49-F238E27FC236}">
                <a16:creationId xmlns:a16="http://schemas.microsoft.com/office/drawing/2014/main" id="{90BF4D87-D8C8-42DF-AAC1-DD28A7B3DA63}"/>
              </a:ext>
            </a:extLst>
          </p:cNvPr>
          <p:cNvSpPr txBox="1">
            <a:spLocks/>
          </p:cNvSpPr>
          <p:nvPr/>
        </p:nvSpPr>
        <p:spPr>
          <a:xfrm>
            <a:off x="565740" y="1519585"/>
            <a:ext cx="2943270" cy="41127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800" b="1" dirty="0"/>
              <a:t>Ethics</a:t>
            </a:r>
          </a:p>
        </p:txBody>
      </p:sp>
      <p:sp>
        <p:nvSpPr>
          <p:cNvPr id="6" name="Google Shape;192;p18">
            <a:extLst>
              <a:ext uri="{FF2B5EF4-FFF2-40B4-BE49-F238E27FC236}">
                <a16:creationId xmlns:a16="http://schemas.microsoft.com/office/drawing/2014/main" id="{BC7F1587-BFD0-4DCD-9899-66FB8A6D4A76}"/>
              </a:ext>
            </a:extLst>
          </p:cNvPr>
          <p:cNvSpPr txBox="1">
            <a:spLocks/>
          </p:cNvSpPr>
          <p:nvPr/>
        </p:nvSpPr>
        <p:spPr>
          <a:xfrm>
            <a:off x="3617640" y="2013048"/>
            <a:ext cx="2594610" cy="15874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dirty="0"/>
              <a:t>Annual screening drives</a:t>
            </a:r>
          </a:p>
          <a:p>
            <a:r>
              <a:rPr lang="en-US" dirty="0"/>
              <a:t>Digital booking platform (scalable)</a:t>
            </a:r>
          </a:p>
          <a:p>
            <a:r>
              <a:rPr lang="en-US" dirty="0"/>
              <a:t>Trained volunteer network</a:t>
            </a:r>
          </a:p>
          <a:p>
            <a:r>
              <a:rPr lang="en-US" dirty="0"/>
              <a:t>Integration into GP QOF targets (NHS, 2025)</a:t>
            </a:r>
          </a:p>
        </p:txBody>
      </p:sp>
      <p:sp>
        <p:nvSpPr>
          <p:cNvPr id="7" name="Google Shape;192;p18">
            <a:extLst>
              <a:ext uri="{FF2B5EF4-FFF2-40B4-BE49-F238E27FC236}">
                <a16:creationId xmlns:a16="http://schemas.microsoft.com/office/drawing/2014/main" id="{1786BD8A-BB4B-48D9-8DE2-DFFFB62EA6F9}"/>
              </a:ext>
            </a:extLst>
          </p:cNvPr>
          <p:cNvSpPr txBox="1">
            <a:spLocks/>
          </p:cNvSpPr>
          <p:nvPr/>
        </p:nvSpPr>
        <p:spPr>
          <a:xfrm>
            <a:off x="3617640" y="1519585"/>
            <a:ext cx="2594610" cy="41127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800" b="1" dirty="0"/>
              <a:t>Sustainability</a:t>
            </a:r>
          </a:p>
        </p:txBody>
      </p:sp>
      <p:sp>
        <p:nvSpPr>
          <p:cNvPr id="8" name="Google Shape;192;p18">
            <a:extLst>
              <a:ext uri="{FF2B5EF4-FFF2-40B4-BE49-F238E27FC236}">
                <a16:creationId xmlns:a16="http://schemas.microsoft.com/office/drawing/2014/main" id="{9FEC4146-CFDA-4A68-8846-28435497B5EA}"/>
              </a:ext>
            </a:extLst>
          </p:cNvPr>
          <p:cNvSpPr txBox="1">
            <a:spLocks/>
          </p:cNvSpPr>
          <p:nvPr/>
        </p:nvSpPr>
        <p:spPr>
          <a:xfrm>
            <a:off x="6320880" y="2013048"/>
            <a:ext cx="2594610" cy="1587402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r>
              <a:rPr lang="en-US" dirty="0"/>
              <a:t>Culturally tailored materials</a:t>
            </a:r>
          </a:p>
          <a:p>
            <a:r>
              <a:rPr lang="en-US" dirty="0"/>
              <a:t>Faith group partnerships</a:t>
            </a:r>
          </a:p>
          <a:p>
            <a:r>
              <a:rPr lang="en-US" dirty="0"/>
              <a:t>Low-income targeting</a:t>
            </a:r>
          </a:p>
        </p:txBody>
      </p:sp>
      <p:sp>
        <p:nvSpPr>
          <p:cNvPr id="9" name="Google Shape;192;p18">
            <a:extLst>
              <a:ext uri="{FF2B5EF4-FFF2-40B4-BE49-F238E27FC236}">
                <a16:creationId xmlns:a16="http://schemas.microsoft.com/office/drawing/2014/main" id="{0100E5FB-FF32-4AEC-BB51-CBB18DDEEBCC}"/>
              </a:ext>
            </a:extLst>
          </p:cNvPr>
          <p:cNvSpPr txBox="1">
            <a:spLocks/>
          </p:cNvSpPr>
          <p:nvPr/>
        </p:nvSpPr>
        <p:spPr>
          <a:xfrm>
            <a:off x="6320880" y="1519585"/>
            <a:ext cx="2594610" cy="41127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800" b="1" dirty="0"/>
              <a:t>Equity</a:t>
            </a:r>
          </a:p>
        </p:txBody>
      </p:sp>
    </p:spTree>
    <p:extLst>
      <p:ext uri="{BB962C8B-B14F-4D97-AF65-F5344CB8AC3E}">
        <p14:creationId xmlns:p14="http://schemas.microsoft.com/office/powerpoint/2010/main" val="340719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>
            <a:spLocks noGrp="1"/>
          </p:cNvSpPr>
          <p:nvPr>
            <p:ph type="title"/>
          </p:nvPr>
        </p:nvSpPr>
        <p:spPr>
          <a:xfrm>
            <a:off x="720000" y="49785"/>
            <a:ext cx="7704000" cy="5085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/>
              <a:t>Summary</a:t>
            </a:r>
          </a:p>
        </p:txBody>
      </p:sp>
      <p:sp>
        <p:nvSpPr>
          <p:cNvPr id="192" name="Google Shape;192;p18"/>
          <p:cNvSpPr txBox="1">
            <a:spLocks noGrp="1"/>
          </p:cNvSpPr>
          <p:nvPr>
            <p:ph type="body" idx="1"/>
          </p:nvPr>
        </p:nvSpPr>
        <p:spPr>
          <a:xfrm>
            <a:off x="1248705" y="1671672"/>
            <a:ext cx="6646590" cy="14029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000" dirty="0">
                <a:solidFill>
                  <a:schemeClr val="dk1"/>
                </a:solidFill>
              </a:rPr>
              <a:t>The Balance for Life campaign will be able to raise awareness, along with increasing type 2 diabetes screening.</a:t>
            </a:r>
          </a:p>
          <a:p>
            <a:r>
              <a:rPr lang="en-US" sz="2000" dirty="0">
                <a:solidFill>
                  <a:schemeClr val="dk1"/>
                </a:solidFill>
              </a:rPr>
              <a:t>It will also support long-term </a:t>
            </a:r>
            <a:r>
              <a:rPr lang="en-US" sz="2000" dirty="0" err="1">
                <a:solidFill>
                  <a:schemeClr val="dk1"/>
                </a:solidFill>
              </a:rPr>
              <a:t>behaviour</a:t>
            </a:r>
            <a:r>
              <a:rPr lang="en-US" sz="2000" dirty="0">
                <a:solidFill>
                  <a:schemeClr val="dk1"/>
                </a:solidFill>
              </a:rPr>
              <a:t> change among adults aged 45-54.</a:t>
            </a:r>
          </a:p>
          <a:p>
            <a:r>
              <a:rPr lang="en-US" sz="2000" dirty="0">
                <a:solidFill>
                  <a:schemeClr val="dk1"/>
                </a:solidFill>
              </a:rPr>
              <a:t>The campaign will integrate epidemiology, </a:t>
            </a:r>
            <a:r>
              <a:rPr lang="en-US" sz="2000" dirty="0" err="1">
                <a:solidFill>
                  <a:schemeClr val="dk1"/>
                </a:solidFill>
              </a:rPr>
              <a:t>behavioural</a:t>
            </a:r>
            <a:r>
              <a:rPr lang="en-US" sz="2000" dirty="0">
                <a:solidFill>
                  <a:schemeClr val="dk1"/>
                </a:solidFill>
              </a:rPr>
              <a:t> theory, and evaluation frameworks.</a:t>
            </a:r>
          </a:p>
          <a:p>
            <a:r>
              <a:rPr lang="en-US" sz="2000" dirty="0">
                <a:solidFill>
                  <a:schemeClr val="dk1"/>
                </a:solidFill>
              </a:rPr>
              <a:t>It will align with national health priorities and ensure measurable community impact.</a:t>
            </a:r>
          </a:p>
        </p:txBody>
      </p:sp>
      <p:sp>
        <p:nvSpPr>
          <p:cNvPr id="4" name="Google Shape;192;p18">
            <a:extLst>
              <a:ext uri="{FF2B5EF4-FFF2-40B4-BE49-F238E27FC236}">
                <a16:creationId xmlns:a16="http://schemas.microsoft.com/office/drawing/2014/main" id="{4F71B2E7-736D-4D03-95B5-1F14611ECD65}"/>
              </a:ext>
            </a:extLst>
          </p:cNvPr>
          <p:cNvSpPr txBox="1">
            <a:spLocks/>
          </p:cNvSpPr>
          <p:nvPr/>
        </p:nvSpPr>
        <p:spPr>
          <a:xfrm>
            <a:off x="862920" y="879892"/>
            <a:ext cx="7418160" cy="64319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●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○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iro"/>
              <a:buChar char="■"/>
              <a:defRPr sz="1400" b="0" i="0" u="none" strike="noStrike" cap="none">
                <a:solidFill>
                  <a:schemeClr val="dk1"/>
                </a:solidFill>
                <a:latin typeface="Cairo"/>
                <a:ea typeface="Cairo"/>
                <a:cs typeface="Cairo"/>
                <a:sym typeface="Cairo"/>
              </a:defRPr>
            </a:lvl9pPr>
          </a:lstStyle>
          <a:p>
            <a:pPr marL="139700" indent="0" algn="ctr">
              <a:buNone/>
            </a:pPr>
            <a:r>
              <a:rPr lang="en-US" sz="1800" b="1" i="1" u="none" strike="noStrike" dirty="0">
                <a:solidFill>
                  <a:schemeClr val="accent6"/>
                </a:solidFill>
                <a:effectLst/>
                <a:latin typeface="Cairo" panose="020B0604020202020204" charset="-78"/>
                <a:cs typeface="Cairo" panose="020B0604020202020204" charset="-78"/>
              </a:rPr>
              <a:t>Early detection saves lives. </a:t>
            </a:r>
          </a:p>
          <a:p>
            <a:pPr marL="139700" indent="0" algn="ctr">
              <a:buNone/>
            </a:pPr>
            <a:r>
              <a:rPr lang="en-US" sz="1800" b="1" i="1" u="none" strike="noStrike" dirty="0">
                <a:solidFill>
                  <a:schemeClr val="accent6"/>
                </a:solidFill>
                <a:effectLst/>
                <a:latin typeface="Cairo" panose="020B0604020202020204" charset="-78"/>
                <a:cs typeface="Cairo" panose="020B0604020202020204" charset="-78"/>
              </a:rPr>
              <a:t>“Balance for Life” — Protect Your Future.</a:t>
            </a:r>
            <a:endParaRPr lang="en-US" b="1" i="1" dirty="0">
              <a:solidFill>
                <a:schemeClr val="accent6"/>
              </a:solidFill>
              <a:latin typeface="Cairo" panose="020B0604020202020204" charset="-78"/>
              <a:cs typeface="Cairo" panose="020B060402020202020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553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"/>
          <p:cNvSpPr txBox="1">
            <a:spLocks noGrp="1"/>
          </p:cNvSpPr>
          <p:nvPr>
            <p:ph type="title"/>
          </p:nvPr>
        </p:nvSpPr>
        <p:spPr>
          <a:xfrm>
            <a:off x="763102" y="52243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References</a:t>
            </a:r>
            <a:endParaRPr dirty="0"/>
          </a:p>
        </p:txBody>
      </p:sp>
      <p:sp>
        <p:nvSpPr>
          <p:cNvPr id="199" name="Google Shape;199;p19"/>
          <p:cNvSpPr txBox="1"/>
          <p:nvPr/>
        </p:nvSpPr>
        <p:spPr>
          <a:xfrm>
            <a:off x="397432" y="624943"/>
            <a:ext cx="8069670" cy="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Alyafei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A. and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Carr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R.E. (2024). The Health Belief Model of Behavior Change. [online] National Library of Medicine. Available at: https://www.ncbi.nlm.nih.gov/books/NBK606120/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Bralić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Lang, V., Bergman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Marković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B. and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Vrdoljak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D. (2015). The association of lifestyle and stress with poor glycemic control in patients with diabetes mellitus type 2: a Croatian nationwide primary care cross-sectional study. Croatian Medical Journal, 56(4), pp.357–365.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://doi.org/10.3325/cmj.2015.56.357.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CFI (2022). SMART Goals. [online] Corporate Finance Institute. Available at: https://corporatefinanceinstitute.com/resources/management/smart-goal/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Diabetes UK (2024a). Type 2 Diabetes Prevention Week 2024: Action Needed to Tackle Rising Type 2 Cases among under-40s. [online] Diabetes UK. Available at: https://www.diabetes.org.uk/about-us/news-and-views/diabetes-prevention-week-2024-action-needed-tackle-rising-type-2-cases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Diabetes UK (2024b). Regional Facts and Stats Dashboard. [online] Diabetes UK. Available at: https://www.diabetes.org.uk/about-us/about-the-charity/our-strategy/statistics/by-area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Diabetes UK (2025). About us. [online] Diabetes UK. Available at: https://www.diabetes.org.uk/about-us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Dunn, T.J., Tan, X.,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Harton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J., Kim, S.,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Xie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L., Gamble, C. and Rotroff, D. (2025). Macrovascular and microvascular complications in US Medicare enrollees with type 2 diabetes with and without atherosclerotic cardiovascular disease. Diabetes Obesity and Metabolism.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://doi.org/10.1111/dom.16441.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Frérot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M., Lefebvre, A.,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Aho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S., Callier, P.,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Astruc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K. and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Aho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Glélé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L.S., (2018). What is epidemiology? Changing definitions of epidemiology 1978-2017. </a:t>
            </a:r>
            <a:r>
              <a:rPr lang="en-US" sz="11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PloS</a:t>
            </a: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one, 13(12), p.e0208442.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Gagliardi, J. (2024). Diabetes in England and Wales by type 2019-20. [online] Statista. Available at: https://www.statista.com/statistics/386742/individuals-with-diabetes-by-type-in-england-and-wales/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Gagliardi, J. (2024b). England: people with type 2 diabetes, by age 2022/23. [online] Statista. Available at: https://www.statista.com/statistics/387343/individuals-with-type-2-diabetes-by-age-in-england/ [Accessed 31 Oct. 2025].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"/>
          <p:cNvSpPr txBox="1">
            <a:spLocks noGrp="1"/>
          </p:cNvSpPr>
          <p:nvPr>
            <p:ph type="title"/>
          </p:nvPr>
        </p:nvSpPr>
        <p:spPr>
          <a:xfrm>
            <a:off x="720000" y="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References</a:t>
            </a:r>
            <a:endParaRPr dirty="0"/>
          </a:p>
        </p:txBody>
      </p:sp>
      <p:sp>
        <p:nvSpPr>
          <p:cNvPr id="199" name="Google Shape;199;p19"/>
          <p:cNvSpPr txBox="1"/>
          <p:nvPr/>
        </p:nvSpPr>
        <p:spPr>
          <a:xfrm>
            <a:off x="537165" y="572700"/>
            <a:ext cx="8069670" cy="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Hex, N., MacDonald, R., Pocock, J.,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Uzdzinska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B., Taylor, M., Atkin, M., Wild, S.H.,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Beba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H. and Jones, R. (2024). Estimation of the direct health and indirect societal costs of diabetes in the UK using a cost of illness model. Diabetic medicine, [online] 41(9).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://doi.org/10.1111/dme.15326.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Hill-Briggs, F. (2020). Social determinants of health and diabetes: A scientific review. Diabetes Care, [online] 44(1), pp.258–279.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://doi.org/10.2337/dci20-0053.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HSE (2024). A Framework for Health Needs Assessment. [online] Available at: https://www.hse.ie/eng/services/list/5/publichealth/publichealthdepts/population-planning/hna-framework-v1-0.pdf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Khan, R.M.M., Chua, Z.J.Y., Tan, J.C., Yang, Y., Liao, Z. and Zhao, Y. (2019). From Pre-Diabetes to Diabetes: Diagnosis, Treatments and Translational Research.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Medicina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[online] 55(9), p.546.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://doi.org/10.3390/medicina55090546.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Kisling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L. and Das, J. (2023). Prevention strategies. [online] National Library of Medicine. Available at: https://www.ncbi.nlm.nih.gov/books/NBK537222/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Kudale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A.M.,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Ghawat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M.D.,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Gopale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A.V.,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Phutane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M.S. and Joseph, S., (2025). Cultural Aspects of Type-2 Diabetes-related Social Stigma: A Cultural Epidemiological Study among General Community Members in Urban Pune, India. Indian Journal of Community Medicine, 50(1), pp.234-241. DOI: https://doi.org/10.4103/ijcm.ijcm_894_22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Lhachimi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S.K.,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Bala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M.M. and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Vanagas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G. (2016). Evidence-Based Public Health. BioMed Research International, [online] 2016, pp.1–2.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://doi.org/10.1155/2016/5681409.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NHS (2023). About the NHS website. [online] NHS. Available at: https://www.nhs.uk/about-us/about-the-nhs-website/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NHS (2025). NHS England» Quality and Outcomes Framework (QOF) guidance for 2023/24. [online] www.england.nhs.uk. Available at: https://www.england.nhs.uk/gp/investment/gp-contract/quality-on-outcomes-framework-qof-changes/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NHS England (2023). NHS Diabetes Prevention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Programme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(NHS DPP). [online] NHS England. Available at: https://www.england.nhs.uk/diabetes/diabetes-prevention/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OECD (2024).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Behavioural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science. [online] OECD. Available at: https://www.oecd.org/en/topics/behavioural-science.html [Accessed 31 Oct. 2025].</a:t>
            </a:r>
          </a:p>
        </p:txBody>
      </p:sp>
    </p:spTree>
    <p:extLst>
      <p:ext uri="{BB962C8B-B14F-4D97-AF65-F5344CB8AC3E}">
        <p14:creationId xmlns:p14="http://schemas.microsoft.com/office/powerpoint/2010/main" val="335356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"/>
          <p:cNvSpPr txBox="1">
            <a:spLocks noGrp="1"/>
          </p:cNvSpPr>
          <p:nvPr>
            <p:ph type="title"/>
          </p:nvPr>
        </p:nvSpPr>
        <p:spPr>
          <a:xfrm>
            <a:off x="720000" y="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References</a:t>
            </a:r>
            <a:endParaRPr dirty="0"/>
          </a:p>
        </p:txBody>
      </p:sp>
      <p:sp>
        <p:nvSpPr>
          <p:cNvPr id="199" name="Google Shape;199;p19"/>
          <p:cNvSpPr txBox="1"/>
          <p:nvPr/>
        </p:nvSpPr>
        <p:spPr>
          <a:xfrm>
            <a:off x="537165" y="572700"/>
            <a:ext cx="8069670" cy="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Osterholm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M.T. and Hedberg, C.W. (2015). Epidemiologic Principles. Mandell, Douglas, and Bennett’s Principles and Practice of Infectious Diseases, [online] 1, pp.146-157.e2.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doi:https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://doi.org/10.1016/B978-1-4557-4801-3.00013-8.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Physiopedia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(2023). Biopsychosocial Model. [online]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Physiopedia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. Available at: https://www.physio-pedia.com/Biopsychosocial_Model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Rootman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I. (2001). Evaluation in health promotion: principles and perspectives (No. 92). WHO Regional Office Europe.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Ryan, S. and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Carr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A. (2023). Theory of planned behavior - an overview. [online] www.sciencedirect.com. Available at: https://www.sciencedirect.com/topics/medicine-and-dentistry/theory-of-planned-behavior [Accessed 1 Nov.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Scriven, A., (2017). Promoting health: A practical guide-e-book: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Ewles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 &amp;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Simnett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. Elsevier Health Sciences.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UK Parliament (2023). DIABETES UK - WRITTEN EVIDENCE (FDO0074). [online] Parliament.uk. Available at: https://committees.parliament.uk/writtenevidence/129467/html/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Waugh, N.R.,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Shyangdan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, D., Taylor-Phillips, S., Suri, G. and Hall, B., (2013). Screening for type 2 diabetes: a short report for the National Screening Committee. Health technology assessment, 17(35), pp.1-90.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WHO (2021). Screening. [online] Who.int. Available at: https://www.who.int/europe/teams/ncd-management/screening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WHO (2024). Diabetes. [online] World Health Organization. Available at: https://www.who.int/news-room/fact-sheets/detail/diabetes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WHO (2025a). NCD global monitoring framework. [online] www.who.int. Available at: https://www.who.int/teams/ncds/surveillance/monitoring-capacity/gmf [Accessed 31 Oct. 2025].</a:t>
            </a:r>
          </a:p>
          <a:p>
            <a:pPr marL="28575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WHO (2025b). Health promotion action means. [online] World Health </a:t>
            </a:r>
            <a:r>
              <a:rPr lang="en-US" sz="1000" dirty="0" err="1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Organisation</a:t>
            </a:r>
            <a:r>
              <a:rPr lang="en-US" sz="1000" dirty="0">
                <a:solidFill>
                  <a:srgbClr val="F6EFE4"/>
                </a:solidFill>
                <a:latin typeface="Cairo"/>
                <a:ea typeface="Cairo"/>
                <a:cs typeface="Cairo"/>
                <a:sym typeface="Cairo"/>
              </a:rPr>
              <a:t>. Available at: https://www.who.int/teams/health-promotion/enhanced-wellbeing/first-global-conference/actions [Accessed 31 Oct. 2025].</a:t>
            </a:r>
          </a:p>
        </p:txBody>
      </p:sp>
    </p:spTree>
    <p:extLst>
      <p:ext uri="{BB962C8B-B14F-4D97-AF65-F5344CB8AC3E}">
        <p14:creationId xmlns:p14="http://schemas.microsoft.com/office/powerpoint/2010/main" val="13975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World Diabetes Day Infographics by Slidesgo">
  <a:themeElements>
    <a:clrScheme name="Simple Light">
      <a:dk1>
        <a:srgbClr val="F6EFE4"/>
      </a:dk1>
      <a:lt1>
        <a:srgbClr val="103C60"/>
      </a:lt1>
      <a:dk2>
        <a:srgbClr val="8CD8E1"/>
      </a:dk2>
      <a:lt2>
        <a:srgbClr val="53A2B9"/>
      </a:lt2>
      <a:accent1>
        <a:srgbClr val="FE5145"/>
      </a:accent1>
      <a:accent2>
        <a:srgbClr val="1C5F5D"/>
      </a:accent2>
      <a:accent3>
        <a:srgbClr val="F6BC9B"/>
      </a:accent3>
      <a:accent4>
        <a:srgbClr val="F08F58"/>
      </a:accent4>
      <a:accent5>
        <a:srgbClr val="FFFFFF"/>
      </a:accent5>
      <a:accent6>
        <a:srgbClr val="FFFFFF"/>
      </a:accent6>
      <a:hlink>
        <a:srgbClr val="F6EFE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</TotalTime>
  <Words>5047</Words>
  <Application>Microsoft Office PowerPoint</Application>
  <PresentationFormat>On-screen Show (16:9)</PresentationFormat>
  <Paragraphs>351</Paragraphs>
  <Slides>37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World Diabetes Day Infographics by Slidesgo</vt:lpstr>
      <vt:lpstr>Social Epidemiology and Public Health Development (LCHS7000)  Component 1 :Group Presentation   Type 2 Diabetes Mellitus (T2DM) Prevention and Early Screening among Adults aged 40-64  Category: Screening</vt:lpstr>
      <vt:lpstr>PowerPoint Presentation</vt:lpstr>
      <vt:lpstr>Presentation Objectives</vt:lpstr>
      <vt:lpstr>Understanding Screening</vt:lpstr>
      <vt:lpstr>Epidemiological Overview of Type 2 Diabetes</vt:lpstr>
      <vt:lpstr>Link Between Epidemiology and Behavioural Health</vt:lpstr>
      <vt:lpstr>Public Health Significance</vt:lpstr>
      <vt:lpstr>Social Determinants of Health</vt:lpstr>
      <vt:lpstr>Levels of Prevention</vt:lpstr>
      <vt:lpstr>Campaign Rationale &amp; Aims</vt:lpstr>
      <vt:lpstr>PowerPoint Presentation</vt:lpstr>
      <vt:lpstr>PowerPoint Presentation</vt:lpstr>
      <vt:lpstr>Applying the Health Belief Model (HBM)</vt:lpstr>
      <vt:lpstr>Applying the Theory of Planned Behaviour (TPB)</vt:lpstr>
      <vt:lpstr>Integrating Theories into Practical Design</vt:lpstr>
      <vt:lpstr>Ewles &amp; Simnett (2003) Planning Framework</vt:lpstr>
      <vt:lpstr>SMART Objectives</vt:lpstr>
      <vt:lpstr>Six-Week Campaign Overview</vt:lpstr>
      <vt:lpstr>Campaign Activities</vt:lpstr>
      <vt:lpstr>Communication &amp; Marketing Plan</vt:lpstr>
      <vt:lpstr>Balance for Life Diabetes Screening for Adults (45–54 Years)</vt:lpstr>
      <vt:lpstr>Potential Partners</vt:lpstr>
      <vt:lpstr>Implementation Plan &amp; Resources</vt:lpstr>
      <vt:lpstr>PowerPoint Presentation</vt:lpstr>
      <vt:lpstr>PowerPoint Presentation</vt:lpstr>
      <vt:lpstr>Applying HBM to Evaluation</vt:lpstr>
      <vt:lpstr>Applying TPB to Evaluation</vt:lpstr>
      <vt:lpstr>Types of Evaluation</vt:lpstr>
      <vt:lpstr>Evaluation Indicators</vt:lpstr>
      <vt:lpstr>Data Collection Methods</vt:lpstr>
      <vt:lpstr>Anticipated Biopsychosocial Benefits</vt:lpstr>
      <vt:lpstr>Barriers &amp; Mitigation</vt:lpstr>
      <vt:lpstr>Sustainability &amp; Ethical Governance</vt:lpstr>
      <vt:lpstr>Summary</vt:lpstr>
      <vt:lpstr>References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17563</cp:lastModifiedBy>
  <cp:revision>37</cp:revision>
  <dcterms:modified xsi:type="dcterms:W3CDTF">2025-11-03T17:16:33Z</dcterms:modified>
</cp:coreProperties>
</file>