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3.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5.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4.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notesSlides/notesSlide5.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notesSlides/notesSlide6.xml" ContentType="application/vnd.openxmlformats-officedocument.presentationml.notesSlide+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notesSlides/notesSlide7.xml" ContentType="application/vnd.openxmlformats-officedocument.presentationml.notesSlide+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22.xml" ContentType="application/vnd.openxmlformats-officedocument.presentationml.tags+xml"/>
  <Override PartName="/ppt/notesSlides/notesSlide10.xml" ContentType="application/vnd.openxmlformats-officedocument.presentationml.notesSlide+xml"/>
  <Override PartName="/ppt/tags/tag23.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24.xml" ContentType="application/vnd.openxmlformats-officedocument.presentationml.tags+xml"/>
  <Override PartName="/ppt/tags/tag25.xml" ContentType="application/vnd.openxmlformats-officedocument.presentationml.tags+xml"/>
  <Override PartName="/ppt/notesSlides/notesSlide13.xml" ContentType="application/vnd.openxmlformats-officedocument.presentationml.notesSlide+xml"/>
  <Override PartName="/ppt/tags/tag26.xml" ContentType="application/vnd.openxmlformats-officedocument.presentationml.tags+xml"/>
  <Override PartName="/ppt/notesSlides/notesSlide14.xml" ContentType="application/vnd.openxmlformats-officedocument.presentationml.notesSlide+xml"/>
  <Override PartName="/ppt/tags/tag27.xml" ContentType="application/vnd.openxmlformats-officedocument.presentationml.tags+xml"/>
  <Override PartName="/ppt/notesSlides/notesSlide15.xml" ContentType="application/vnd.openxmlformats-officedocument.presentationml.notesSlide+xml"/>
  <Override PartName="/ppt/tags/tag28.xml" ContentType="application/vnd.openxmlformats-officedocument.presentationml.tags+xml"/>
  <Override PartName="/ppt/notesSlides/notesSlide16.xml" ContentType="application/vnd.openxmlformats-officedocument.presentationml.notesSlide+xml"/>
  <Override PartName="/ppt/tags/tag29.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0" r:id="rId1"/>
    <p:sldMasterId id="2147483721" r:id="rId2"/>
    <p:sldMasterId id="2147483698" r:id="rId3"/>
    <p:sldMasterId id="2147483684" r:id="rId4"/>
    <p:sldMasterId id="2147483672" r:id="rId5"/>
    <p:sldMasterId id="2147483735" r:id="rId6"/>
  </p:sldMasterIdLst>
  <p:notesMasterIdLst>
    <p:notesMasterId r:id="rId29"/>
  </p:notesMasterIdLst>
  <p:handoutMasterIdLst>
    <p:handoutMasterId r:id="rId30"/>
  </p:handoutMasterIdLst>
  <p:sldIdLst>
    <p:sldId id="279" r:id="rId7"/>
    <p:sldId id="282" r:id="rId8"/>
    <p:sldId id="280" r:id="rId9"/>
    <p:sldId id="281" r:id="rId10"/>
    <p:sldId id="283" r:id="rId11"/>
    <p:sldId id="284" r:id="rId12"/>
    <p:sldId id="287" r:id="rId13"/>
    <p:sldId id="285" r:id="rId14"/>
    <p:sldId id="286" r:id="rId15"/>
    <p:sldId id="290" r:id="rId16"/>
    <p:sldId id="291" r:id="rId17"/>
    <p:sldId id="288" r:id="rId18"/>
    <p:sldId id="289" r:id="rId19"/>
    <p:sldId id="292" r:id="rId20"/>
    <p:sldId id="293" r:id="rId21"/>
    <p:sldId id="294" r:id="rId22"/>
    <p:sldId id="295" r:id="rId23"/>
    <p:sldId id="298" r:id="rId24"/>
    <p:sldId id="297" r:id="rId25"/>
    <p:sldId id="299" r:id="rId26"/>
    <p:sldId id="300" r:id="rId27"/>
    <p:sldId id="296" r:id="rId28"/>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GMgFtEgo5gJsGAR+QwWL5A==" hashData="ksULQHKZCWwd4raL1xd19bzZBVZHXxCAXjOMkoQJhUf1LT49n/txmEXtKPJszjJf7HArzWsermIsXUHVQm6lVg=="/>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18025" autoAdjust="0"/>
    <p:restoredTop sz="68431" autoAdjust="0"/>
  </p:normalViewPr>
  <p:slideViewPr>
    <p:cSldViewPr snapToGrid="0">
      <p:cViewPr varScale="1">
        <p:scale>
          <a:sx n="116" d="100"/>
          <a:sy n="116" d="100"/>
        </p:scale>
        <p:origin x="1272" y="102"/>
      </p:cViewPr>
      <p:guideLst/>
    </p:cSldViewPr>
  </p:slideViewPr>
  <p:notesTextViewPr>
    <p:cViewPr>
      <p:scale>
        <a:sx n="1" d="1"/>
        <a:sy n="1" d="1"/>
      </p:scale>
      <p:origin x="0" y="0"/>
    </p:cViewPr>
  </p:notesTextViewPr>
  <p:notesViewPr>
    <p:cSldViewPr snapToGrid="0">
      <p:cViewPr varScale="1">
        <p:scale>
          <a:sx n="68" d="100"/>
          <a:sy n="68" d="100"/>
        </p:scale>
        <p:origin x="3300"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slideMaster" Target="slideMasters/slideMaster3.xml"/><Relationship Id="rId21" Type="http://schemas.openxmlformats.org/officeDocument/2006/relationships/slide" Target="slides/slide15.xml"/><Relationship Id="rId34" Type="http://schemas.openxmlformats.org/officeDocument/2006/relationships/tableStyles" Target="tableStyle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7A6E72B7-DD15-427F-A347-B7D9237ADFD4}" type="datetimeFigureOut">
              <a:rPr lang="en-GB" smtClean="0"/>
              <a:t>20/02/2019</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0A7099AA-14DB-48D6-A625-8296809B9E18}" type="slidenum">
              <a:rPr lang="en-GB" smtClean="0"/>
              <a:t>‹#›</a:t>
            </a:fld>
            <a:endParaRPr lang="en-GB"/>
          </a:p>
        </p:txBody>
      </p:sp>
    </p:spTree>
    <p:extLst>
      <p:ext uri="{BB962C8B-B14F-4D97-AF65-F5344CB8AC3E}">
        <p14:creationId xmlns:p14="http://schemas.microsoft.com/office/powerpoint/2010/main" val="227030642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0DAB3D7B-EEED-446E-8481-DA7CBECF1BFA}" type="datetimeFigureOut">
              <a:rPr lang="en-GB" smtClean="0"/>
              <a:t>20/02/2019</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E0376270-2F95-422F-9AC8-5A77EBD17525}" type="slidenum">
              <a:rPr lang="en-GB" smtClean="0"/>
              <a:t>‹#›</a:t>
            </a:fld>
            <a:endParaRPr lang="en-GB"/>
          </a:p>
        </p:txBody>
      </p:sp>
    </p:spTree>
    <p:extLst>
      <p:ext uri="{BB962C8B-B14F-4D97-AF65-F5344CB8AC3E}">
        <p14:creationId xmlns:p14="http://schemas.microsoft.com/office/powerpoint/2010/main" val="325640675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100" dirty="0" smtClean="0">
                <a:latin typeface="Arial" panose="020B0604020202020204" pitchFamily="34" charset="0"/>
                <a:cs typeface="Arial" panose="020B0604020202020204" pitchFamily="34" charset="0"/>
              </a:rPr>
              <a:t>By the end of this session students will:</a:t>
            </a:r>
          </a:p>
          <a:p>
            <a:pPr marL="0" indent="0">
              <a:buNone/>
            </a:pPr>
            <a:endParaRPr lang="en-GB" sz="1100" dirty="0" smtClean="0">
              <a:latin typeface="Arial" panose="020B0604020202020204" pitchFamily="34" charset="0"/>
              <a:cs typeface="Arial" panose="020B0604020202020204" pitchFamily="34" charset="0"/>
            </a:endParaRP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Identify</a:t>
            </a:r>
            <a:r>
              <a:rPr lang="en-GB" sz="1100" kern="1200" dirty="0" smtClean="0">
                <a:solidFill>
                  <a:schemeClr val="tx1"/>
                </a:solidFill>
                <a:effectLst/>
                <a:latin typeface="Arial" panose="020B0604020202020204" pitchFamily="34" charset="0"/>
                <a:ea typeface="+mn-ea"/>
                <a:cs typeface="Arial" panose="020B0604020202020204" pitchFamily="34" charset="0"/>
              </a:rPr>
              <a:t> the legislation in relation to criminal damage. Differentiate between the different offences under the legislation.</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Explain</a:t>
            </a:r>
            <a:r>
              <a:rPr lang="en-GB" sz="1100" kern="1200" dirty="0" smtClean="0">
                <a:solidFill>
                  <a:schemeClr val="tx1"/>
                </a:solidFill>
                <a:effectLst/>
                <a:latin typeface="Arial" panose="020B0604020202020204" pitchFamily="34" charset="0"/>
                <a:ea typeface="+mn-ea"/>
                <a:cs typeface="Arial" panose="020B0604020202020204" pitchFamily="34" charset="0"/>
              </a:rPr>
              <a:t> the legislation for Arson including defences.</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Explain</a:t>
            </a:r>
            <a:r>
              <a:rPr lang="en-GB" sz="1100" kern="1200" dirty="0" smtClean="0">
                <a:solidFill>
                  <a:schemeClr val="tx1"/>
                </a:solidFill>
                <a:effectLst/>
                <a:latin typeface="Arial" panose="020B0604020202020204" pitchFamily="34" charset="0"/>
                <a:ea typeface="+mn-ea"/>
                <a:cs typeface="Arial" panose="020B0604020202020204" pitchFamily="34" charset="0"/>
              </a:rPr>
              <a:t> the legislation for threats to cause damage including any defences.</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Explain</a:t>
            </a:r>
            <a:r>
              <a:rPr lang="en-GB" sz="1100" kern="1200" dirty="0" smtClean="0">
                <a:solidFill>
                  <a:schemeClr val="tx1"/>
                </a:solidFill>
                <a:effectLst/>
                <a:latin typeface="Arial" panose="020B0604020202020204" pitchFamily="34" charset="0"/>
                <a:ea typeface="+mn-ea"/>
                <a:cs typeface="Arial" panose="020B0604020202020204" pitchFamily="34" charset="0"/>
              </a:rPr>
              <a:t> the legislation for possession of an Article to cause criminal damage including the defences.</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Apply</a:t>
            </a:r>
            <a:r>
              <a:rPr lang="en-GB" sz="1100" kern="1200" dirty="0" smtClean="0">
                <a:solidFill>
                  <a:schemeClr val="tx1"/>
                </a:solidFill>
                <a:effectLst/>
                <a:latin typeface="Arial" panose="020B0604020202020204" pitchFamily="34" charset="0"/>
                <a:ea typeface="+mn-ea"/>
                <a:cs typeface="Arial" panose="020B0604020202020204" pitchFamily="34" charset="0"/>
              </a:rPr>
              <a:t> the relevant legislation to the varying offences discussed during the lesson.</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1</a:t>
            </a:fld>
            <a:endParaRPr lang="en-GB"/>
          </a:p>
        </p:txBody>
      </p:sp>
    </p:spTree>
    <p:extLst>
      <p:ext uri="{BB962C8B-B14F-4D97-AF65-F5344CB8AC3E}">
        <p14:creationId xmlns:p14="http://schemas.microsoft.com/office/powerpoint/2010/main" val="33792288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charset="0"/>
              </a:rPr>
              <a:t>We are going to look at three basic offences contained</a:t>
            </a:r>
            <a:r>
              <a:rPr lang="en-US" altLang="en-US" sz="1100" baseline="0" dirty="0" smtClean="0">
                <a:latin typeface="Arial" charset="0"/>
              </a:rPr>
              <a:t> within Criminal Damage Act 1971:</a:t>
            </a:r>
            <a:endParaRPr lang="en-US" altLang="en-US" sz="1100" dirty="0" smtClean="0">
              <a:latin typeface="Arial" charset="0"/>
            </a:endParaRPr>
          </a:p>
          <a:p>
            <a:endParaRPr lang="en-US" sz="1100" dirty="0" smtClean="0">
              <a:solidFill>
                <a:srgbClr val="0000FF"/>
              </a:solidFill>
              <a:latin typeface="Arial" charset="0"/>
              <a:cs typeface="Arial" panose="020B0604020202020204" pitchFamily="34" charset="0"/>
            </a:endParaRPr>
          </a:p>
          <a:p>
            <a:r>
              <a:rPr lang="en-GB" sz="1100" baseline="0" dirty="0" smtClean="0">
                <a:solidFill>
                  <a:srgbClr val="0000FF"/>
                </a:solidFill>
                <a:latin typeface="Arial" panose="020B0604020202020204" pitchFamily="34" charset="0"/>
                <a:cs typeface="Arial" panose="020B0604020202020204" pitchFamily="34" charset="0"/>
              </a:rPr>
              <a:t>Criminal Damage - </a:t>
            </a:r>
            <a:r>
              <a:rPr lang="en-GB" sz="1100" dirty="0" smtClean="0">
                <a:latin typeface="Arial" panose="020B0604020202020204" pitchFamily="34" charset="0"/>
                <a:cs typeface="Arial" panose="020B0604020202020204" pitchFamily="34" charset="0"/>
              </a:rPr>
              <a:t>Section 1 </a:t>
            </a:r>
          </a:p>
          <a:p>
            <a:r>
              <a:rPr lang="en-GB" sz="1100" dirty="0" smtClean="0">
                <a:solidFill>
                  <a:srgbClr val="0000FF"/>
                </a:solidFill>
                <a:latin typeface="Arial" panose="020B0604020202020204" pitchFamily="34" charset="0"/>
                <a:cs typeface="Arial" panose="020B0604020202020204" pitchFamily="34" charset="0"/>
              </a:rPr>
              <a:t>Threats</a:t>
            </a:r>
            <a:r>
              <a:rPr lang="en-GB" sz="1100" baseline="0" dirty="0" smtClean="0">
                <a:solidFill>
                  <a:srgbClr val="0000FF"/>
                </a:solidFill>
                <a:latin typeface="Arial" panose="020B0604020202020204" pitchFamily="34" charset="0"/>
                <a:cs typeface="Arial" panose="020B0604020202020204" pitchFamily="34" charset="0"/>
              </a:rPr>
              <a:t> to damage- </a:t>
            </a:r>
            <a:r>
              <a:rPr lang="en-GB" sz="1100" dirty="0" smtClean="0">
                <a:latin typeface="Arial" panose="020B0604020202020204" pitchFamily="34" charset="0"/>
                <a:cs typeface="Arial" panose="020B0604020202020204" pitchFamily="34" charset="0"/>
              </a:rPr>
              <a:t>Section 2 </a:t>
            </a:r>
          </a:p>
          <a:p>
            <a:r>
              <a:rPr lang="en-GB" sz="1100" dirty="0" smtClean="0">
                <a:solidFill>
                  <a:srgbClr val="0000FF"/>
                </a:solidFill>
                <a:latin typeface="Arial" panose="020B0604020202020204" pitchFamily="34" charset="0"/>
                <a:cs typeface="Arial" panose="020B0604020202020204" pitchFamily="34" charset="0"/>
              </a:rPr>
              <a:t>Possessing an</a:t>
            </a:r>
            <a:r>
              <a:rPr lang="en-GB" sz="1100" baseline="0" dirty="0" smtClean="0">
                <a:solidFill>
                  <a:srgbClr val="0000FF"/>
                </a:solidFill>
                <a:latin typeface="Arial" panose="020B0604020202020204" pitchFamily="34" charset="0"/>
                <a:cs typeface="Arial" panose="020B0604020202020204" pitchFamily="34" charset="0"/>
              </a:rPr>
              <a:t> article</a:t>
            </a:r>
            <a:r>
              <a:rPr lang="en-GB" sz="1100" dirty="0" smtClean="0">
                <a:solidFill>
                  <a:srgbClr val="0000FF"/>
                </a:solidFill>
                <a:latin typeface="Arial" panose="020B0604020202020204" pitchFamily="34" charset="0"/>
                <a:cs typeface="Arial" panose="020B0604020202020204" pitchFamily="34" charset="0"/>
              </a:rPr>
              <a:t> with intent to</a:t>
            </a:r>
            <a:r>
              <a:rPr lang="en-GB" sz="1100" baseline="0" dirty="0" smtClean="0">
                <a:solidFill>
                  <a:srgbClr val="0000FF"/>
                </a:solidFill>
                <a:latin typeface="Arial" panose="020B0604020202020204" pitchFamily="34" charset="0"/>
                <a:cs typeface="Arial" panose="020B0604020202020204" pitchFamily="34" charset="0"/>
              </a:rPr>
              <a:t> cause criminal damage- </a:t>
            </a:r>
            <a:r>
              <a:rPr lang="en-GB" sz="1100" dirty="0" smtClean="0">
                <a:latin typeface="Arial" panose="020B0604020202020204" pitchFamily="34" charset="0"/>
                <a:cs typeface="Arial" panose="020B0604020202020204" pitchFamily="34" charset="0"/>
              </a:rPr>
              <a:t>Section 3 </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2</a:t>
            </a:fld>
            <a:endParaRPr lang="en-GB"/>
          </a:p>
        </p:txBody>
      </p:sp>
    </p:spTree>
    <p:extLst>
      <p:ext uri="{BB962C8B-B14F-4D97-AF65-F5344CB8AC3E}">
        <p14:creationId xmlns:p14="http://schemas.microsoft.com/office/powerpoint/2010/main" val="22825622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3</a:t>
            </a:fld>
            <a:endParaRPr lang="en-GB"/>
          </a:p>
        </p:txBody>
      </p:sp>
    </p:spTree>
    <p:extLst>
      <p:ext uri="{BB962C8B-B14F-4D97-AF65-F5344CB8AC3E}">
        <p14:creationId xmlns:p14="http://schemas.microsoft.com/office/powerpoint/2010/main" val="13679420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There are Statutory Lawful Excuses of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Consent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and</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Protection </a:t>
            </a: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person charged with an offence to which this section applies will have a lawful excuse when they believe that</a:t>
            </a: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srgbClr val="0000FF"/>
                </a:solidFill>
                <a:effectLst/>
                <a:uLnTx/>
                <a:uFillTx/>
                <a:latin typeface="Arial" panose="020B0604020202020204" pitchFamily="34" charset="0"/>
                <a:ea typeface="+mn-ea"/>
                <a:cs typeface="Arial" panose="020B0604020202020204" pitchFamily="34" charset="0"/>
              </a:rPr>
              <a:t>(a) the person whom they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believed to be entitled to consent to the damage or destruction to the property in question had so consented, </a:t>
            </a:r>
            <a:r>
              <a:rPr kumimoji="0" lang="en-GB" altLang="en-US" sz="1100" b="0" i="0" u="none" strike="noStrike" kern="1200" cap="none" spc="0" normalizeH="0" baseline="0" noProof="0" dirty="0" smtClean="0">
                <a:ln>
                  <a:noFill/>
                </a:ln>
                <a:solidFill>
                  <a:srgbClr val="FF0000"/>
                </a:solidFill>
                <a:effectLst/>
                <a:uLnTx/>
                <a:uFillTx/>
                <a:latin typeface="Arial" panose="020B0604020202020204" pitchFamily="34" charset="0"/>
                <a:ea typeface="+mn-ea"/>
                <a:cs typeface="Arial" panose="020B0604020202020204" pitchFamily="34" charset="0"/>
              </a:rPr>
              <a:t>or w</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ould have so consented to it if they had known of the damage or destruction and its circumstances, or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property, including property (and land, however obtained) over which the person has a right or privilege, was in immediate need of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protection</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and that the acts adopted or proposed were reasonable in all the circumstances.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indent="0">
              <a:lnSpc>
                <a:spcPct val="100000"/>
              </a:lnSpc>
              <a:buNone/>
            </a:pPr>
            <a:r>
              <a:rPr lang="en-GB" sz="1100" b="1" dirty="0" smtClean="0">
                <a:solidFill>
                  <a:schemeClr val="tx1"/>
                </a:solidFill>
                <a:latin typeface="Arial" panose="020B0604020202020204" pitchFamily="34" charset="0"/>
                <a:cs typeface="Arial" panose="020B0604020202020204" pitchFamily="34" charset="0"/>
              </a:rPr>
              <a:t>CONSENT </a:t>
            </a:r>
          </a:p>
          <a:p>
            <a:pPr marL="0" indent="0">
              <a:lnSpc>
                <a:spcPct val="100000"/>
              </a:lnSpc>
              <a:buNone/>
            </a:pPr>
            <a:r>
              <a:rPr lang="en-GB" sz="1100" dirty="0" smtClean="0">
                <a:solidFill>
                  <a:schemeClr val="tx1"/>
                </a:solidFill>
                <a:latin typeface="Arial" panose="020B0604020202020204" pitchFamily="34" charset="0"/>
                <a:cs typeface="Arial" panose="020B0604020202020204" pitchFamily="34" charset="0"/>
              </a:rPr>
              <a:t>It is a defence if AT THE TIME of the act – the person causing the damage or destruction honestly believed (subjective test) that either:</a:t>
            </a:r>
          </a:p>
          <a:p>
            <a:pPr marL="0" indent="0">
              <a:lnSpc>
                <a:spcPct val="100000"/>
              </a:lnSpc>
              <a:buNone/>
            </a:pPr>
            <a:r>
              <a:rPr lang="en-GB" sz="1100" dirty="0" smtClean="0">
                <a:solidFill>
                  <a:schemeClr val="tx1"/>
                </a:solidFill>
                <a:latin typeface="Arial" panose="020B0604020202020204" pitchFamily="34" charset="0"/>
                <a:cs typeface="Arial" panose="020B0604020202020204" pitchFamily="34" charset="0"/>
              </a:rPr>
              <a:t>A person entitled to give consent had done so</a:t>
            </a:r>
            <a:r>
              <a:rPr lang="en-GB" sz="1100" baseline="0" dirty="0" smtClean="0">
                <a:solidFill>
                  <a:schemeClr val="tx1"/>
                </a:solidFill>
                <a:latin typeface="Arial" panose="020B0604020202020204" pitchFamily="34" charset="0"/>
                <a:cs typeface="Arial" panose="020B0604020202020204" pitchFamily="34" charset="0"/>
              </a:rPr>
              <a:t> </a:t>
            </a:r>
          </a:p>
          <a:p>
            <a:pPr marL="0" indent="0">
              <a:lnSpc>
                <a:spcPct val="100000"/>
              </a:lnSpc>
              <a:buNone/>
            </a:pPr>
            <a:r>
              <a:rPr lang="en-GB" sz="1100" dirty="0" smtClean="0">
                <a:solidFill>
                  <a:schemeClr val="tx1"/>
                </a:solidFill>
                <a:latin typeface="Arial" panose="020B0604020202020204" pitchFamily="34" charset="0"/>
                <a:cs typeface="Arial" panose="020B0604020202020204" pitchFamily="34" charset="0"/>
              </a:rPr>
              <a:t>Or</a:t>
            </a:r>
          </a:p>
          <a:p>
            <a:pPr marL="0" indent="0">
              <a:lnSpc>
                <a:spcPct val="100000"/>
              </a:lnSpc>
              <a:buNone/>
            </a:pPr>
            <a:r>
              <a:rPr lang="en-GB" sz="1100" dirty="0" smtClean="0">
                <a:solidFill>
                  <a:schemeClr val="tx1"/>
                </a:solidFill>
                <a:latin typeface="Arial" panose="020B0604020202020204" pitchFamily="34" charset="0"/>
                <a:cs typeface="Arial" panose="020B0604020202020204" pitchFamily="34" charset="0"/>
              </a:rPr>
              <a:t>The person who could have consented to the damage taking place would have consented if they knew of the circumstances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solidFill>
                  <a:schemeClr val="tx1"/>
                </a:solidFill>
                <a:latin typeface="Arial" panose="020B0604020202020204" pitchFamily="34" charset="0"/>
                <a:cs typeface="Arial" panose="020B0604020202020204" pitchFamily="34" charset="0"/>
              </a:rPr>
              <a:t>N.B - It does not matter if the belief is mistaken provided it is honestly held  (subjective) (</a:t>
            </a:r>
            <a:r>
              <a:rPr lang="en-GB" altLang="en-US" sz="1100" dirty="0" err="1" smtClean="0">
                <a:solidFill>
                  <a:schemeClr val="tx1"/>
                </a:solidFill>
                <a:latin typeface="Arial" panose="020B0604020202020204" pitchFamily="34" charset="0"/>
                <a:cs typeface="Arial" panose="020B0604020202020204" pitchFamily="34" charset="0"/>
              </a:rPr>
              <a:t>Jaggard</a:t>
            </a:r>
            <a:r>
              <a:rPr lang="en-GB" altLang="en-US" sz="1100" dirty="0" smtClean="0">
                <a:solidFill>
                  <a:schemeClr val="tx1"/>
                </a:solidFill>
                <a:latin typeface="Arial" panose="020B0604020202020204" pitchFamily="34" charset="0"/>
                <a:cs typeface="Arial" panose="020B0604020202020204" pitchFamily="34" charset="0"/>
              </a:rPr>
              <a:t> v Dickinson 1981)</a:t>
            </a:r>
          </a:p>
          <a:p>
            <a:pPr marL="0" indent="0">
              <a:lnSpc>
                <a:spcPct val="100000"/>
              </a:lnSpc>
              <a:buNone/>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1799"/>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An example of (a) would be if an officer was asked by a motorist to help them get into their partner’s car after locking the keys inside.  If during the attempt the rubber window surround was damaged, the officer would have a statutory defence to any later charge of criminal damage by the owner.</a:t>
            </a:r>
          </a:p>
          <a:p>
            <a:pPr marL="0" marR="0" lvl="0" indent="0" algn="l" defTabSz="914400" rtl="0" eaLnBrk="1" fontAlgn="auto" latinLnBrk="0" hangingPunct="1">
              <a:lnSpc>
                <a:spcPct val="100000"/>
              </a:lnSpc>
              <a:spcBef>
                <a:spcPts val="0"/>
              </a:spcBef>
              <a:spcAft>
                <a:spcPts val="1799"/>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key elements here would be:</a:t>
            </a:r>
          </a:p>
          <a:p>
            <a:pPr marL="0" marR="0" lvl="0" indent="0" algn="l" defTabSz="914400" rtl="0" eaLnBrk="1" fontAlgn="auto" latinLnBrk="0" hangingPunct="1">
              <a:lnSpc>
                <a:spcPct val="100000"/>
              </a:lnSpc>
              <a:spcBef>
                <a:spcPts val="0"/>
              </a:spcBef>
              <a:spcAft>
                <a:spcPts val="1799"/>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consent of someone whom it was believed to be entitled to consent to that damage, and </a:t>
            </a:r>
          </a:p>
          <a:p>
            <a:pPr marL="0" marR="0" lvl="0" indent="0" algn="l" defTabSz="914400" rtl="0" eaLnBrk="1" fontAlgn="auto" latinLnBrk="0" hangingPunct="1">
              <a:lnSpc>
                <a:spcPct val="100000"/>
              </a:lnSpc>
              <a:spcBef>
                <a:spcPts val="0"/>
              </a:spcBef>
              <a:spcAft>
                <a:spcPts val="1799"/>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circumstances under which it was caused.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If the driver was not available and the reason for opening the door was to get a better look at some documents for intelligence purposes, it is unlikely that the driver or the owner would have consented, either to the damage or to the circumstances in which it was caused. Therefore you could not use this particular defence.</a:t>
            </a:r>
          </a:p>
          <a:p>
            <a:pPr marL="0" indent="0">
              <a:lnSpc>
                <a:spcPct val="100000"/>
              </a:lnSpc>
              <a:buNone/>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indent="0" algn="l">
              <a:buNone/>
            </a:pPr>
            <a:r>
              <a:rPr lang="en-GB" sz="1100" b="1" dirty="0" smtClean="0">
                <a:solidFill>
                  <a:schemeClr val="tx1"/>
                </a:solidFill>
                <a:latin typeface="Arial" panose="020B0604020202020204" pitchFamily="34" charset="0"/>
                <a:cs typeface="Arial" panose="020B0604020202020204" pitchFamily="34" charset="0"/>
              </a:rPr>
              <a:t>PROTECTION </a:t>
            </a:r>
          </a:p>
          <a:p>
            <a:pPr marL="0" indent="0" algn="l">
              <a:buNone/>
            </a:pPr>
            <a:r>
              <a:rPr lang="en-GB" sz="1100" dirty="0" smtClean="0">
                <a:solidFill>
                  <a:schemeClr val="tx1"/>
                </a:solidFill>
                <a:latin typeface="Arial" panose="020B0604020202020204" pitchFamily="34" charset="0"/>
                <a:cs typeface="Arial" panose="020B0604020202020204" pitchFamily="34" charset="0"/>
              </a:rPr>
              <a:t>It is a defence to either:</a:t>
            </a:r>
          </a:p>
          <a:p>
            <a:pPr marL="0" indent="0" algn="l">
              <a:buNone/>
            </a:pPr>
            <a:r>
              <a:rPr lang="en-GB" sz="1100" dirty="0" smtClean="0">
                <a:solidFill>
                  <a:schemeClr val="tx1"/>
                </a:solidFill>
                <a:latin typeface="Arial" panose="020B0604020202020204" pitchFamily="34" charset="0"/>
                <a:cs typeface="Arial" panose="020B0604020202020204" pitchFamily="34" charset="0"/>
              </a:rPr>
              <a:t>Destroy or damage property provided that at the time of the act they </a:t>
            </a:r>
            <a:r>
              <a:rPr lang="en-GB" sz="1100" u="sng" dirty="0" smtClean="0">
                <a:solidFill>
                  <a:schemeClr val="tx1"/>
                </a:solidFill>
                <a:latin typeface="Arial" panose="020B0604020202020204" pitchFamily="34" charset="0"/>
                <a:cs typeface="Arial" panose="020B0604020202020204" pitchFamily="34" charset="0"/>
              </a:rPr>
              <a:t>believe</a:t>
            </a:r>
            <a:r>
              <a:rPr lang="en-GB" sz="1100" dirty="0" smtClean="0">
                <a:solidFill>
                  <a:schemeClr val="tx1"/>
                </a:solidFill>
                <a:latin typeface="Arial" panose="020B0604020202020204" pitchFamily="34" charset="0"/>
                <a:cs typeface="Arial" panose="020B0604020202020204" pitchFamily="34" charset="0"/>
              </a:rPr>
              <a:t> that both:</a:t>
            </a:r>
          </a:p>
          <a:p>
            <a:pPr marL="0" indent="0" algn="l">
              <a:buNone/>
            </a:pPr>
            <a:r>
              <a:rPr lang="en-GB" sz="1100" dirty="0" smtClean="0">
                <a:solidFill>
                  <a:schemeClr val="tx1"/>
                </a:solidFill>
                <a:latin typeface="Arial" panose="020B0604020202020204" pitchFamily="34" charset="0"/>
                <a:cs typeface="Arial" panose="020B0604020202020204" pitchFamily="34" charset="0"/>
              </a:rPr>
              <a:t>The property was in IMMEDIATE need of protection…</a:t>
            </a:r>
            <a:endParaRPr lang="en-GB" sz="1100" u="sng" dirty="0" smtClean="0">
              <a:solidFill>
                <a:schemeClr val="tx1"/>
              </a:solidFill>
              <a:latin typeface="Arial" panose="020B0604020202020204" pitchFamily="34" charset="0"/>
              <a:cs typeface="Arial" panose="020B0604020202020204" pitchFamily="34" charset="0"/>
            </a:endParaRPr>
          </a:p>
          <a:p>
            <a:pPr marL="0" indent="0" algn="l">
              <a:buNone/>
            </a:pPr>
            <a:r>
              <a:rPr lang="en-GB" sz="1100" u="sng" dirty="0" smtClean="0">
                <a:solidFill>
                  <a:schemeClr val="tx1"/>
                </a:solidFill>
                <a:latin typeface="Arial" panose="020B0604020202020204" pitchFamily="34" charset="0"/>
                <a:cs typeface="Arial" panose="020B0604020202020204" pitchFamily="34" charset="0"/>
              </a:rPr>
              <a:t>AND</a:t>
            </a:r>
          </a:p>
          <a:p>
            <a:pPr marL="0" indent="0" algn="l">
              <a:buNone/>
            </a:pPr>
            <a:r>
              <a:rPr lang="en-GB" sz="1100" dirty="0" smtClean="0">
                <a:solidFill>
                  <a:schemeClr val="tx1"/>
                </a:solidFill>
                <a:latin typeface="Arial" panose="020B0604020202020204" pitchFamily="34" charset="0"/>
                <a:cs typeface="Arial" panose="020B0604020202020204" pitchFamily="34" charset="0"/>
              </a:rPr>
              <a:t>… and the means used were </a:t>
            </a:r>
            <a:r>
              <a:rPr lang="en-GB" sz="1100" u="sng" dirty="0" smtClean="0">
                <a:solidFill>
                  <a:schemeClr val="tx1"/>
                </a:solidFill>
                <a:latin typeface="Arial" panose="020B0604020202020204" pitchFamily="34" charset="0"/>
                <a:cs typeface="Arial" panose="020B0604020202020204" pitchFamily="34" charset="0"/>
              </a:rPr>
              <a:t>reasonable</a:t>
            </a:r>
            <a:r>
              <a:rPr lang="en-GB" sz="1100" dirty="0" smtClean="0">
                <a:solidFill>
                  <a:schemeClr val="tx1"/>
                </a:solidFill>
                <a:latin typeface="Arial" panose="020B0604020202020204" pitchFamily="34" charset="0"/>
                <a:cs typeface="Arial" panose="020B0604020202020204" pitchFamily="34" charset="0"/>
              </a:rPr>
              <a:t> in the circumstances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Example  –  You live in a block of flats. Water comes rushing down your walls from your neighbour’s flat upstairs. You realise that the neighbour has left a tap running in their flats. You know that your neighbour is away on holiday for the next 2 weeks and have not left a spare key with anyone.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You would be covered by the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protection</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defence if you ran upstairs and broke the door in order to gain entry to turn the tap off as you will have: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Damaged</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the front – property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 order to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protect property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belonging to both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Themselves</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  water damage to your own flat  or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Another</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 water damage to your neighbour’s flat  and: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 Both your property and your neighbours property were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 immediate need of protection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and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 the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means were reasonable in the circumstances</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as there was no spare key available to gain access without breaking the door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Notes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These additional statutory excuses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DO NOT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apply to the aggravated offence or the racially or religiously aggravated offences.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belief does not need to be justifiable provided it is honestly held.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right or interest in property includes any right or privilege in or over land, whether created by grant, licence or otherwise. </a:t>
            </a:r>
          </a:p>
          <a:p>
            <a:endParaRPr lang="en-GB" sz="1100" dirty="0" smtClean="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These 2 defences are in addition to the General defences available</a:t>
            </a:r>
            <a:r>
              <a:rPr lang="en-GB" sz="1100" baseline="0" dirty="0" smtClean="0">
                <a:latin typeface="Arial" panose="020B0604020202020204" pitchFamily="34" charset="0"/>
                <a:cs typeface="Arial" panose="020B0604020202020204" pitchFamily="34" charset="0"/>
              </a:rPr>
              <a:t> to most offences  (self defence, duress </a:t>
            </a:r>
            <a:r>
              <a:rPr lang="en-GB" sz="1100" baseline="0" dirty="0" err="1" smtClean="0">
                <a:latin typeface="Arial" panose="020B0604020202020204" pitchFamily="34" charset="0"/>
                <a:cs typeface="Arial" panose="020B0604020202020204" pitchFamily="34" charset="0"/>
              </a:rPr>
              <a:t>etc</a:t>
            </a:r>
            <a:r>
              <a:rPr lang="en-GB" sz="1100" baseline="0" dirty="0" smtClean="0">
                <a:latin typeface="Arial" panose="020B0604020202020204" pitchFamily="34" charset="0"/>
                <a:cs typeface="Arial" panose="020B0604020202020204" pitchFamily="34" charset="0"/>
              </a:rPr>
              <a:t>)</a:t>
            </a:r>
            <a:endParaRPr lang="en-GB" sz="1100" dirty="0" smtClean="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These</a:t>
            </a:r>
            <a:r>
              <a:rPr lang="en-GB" sz="1100" baseline="0" dirty="0" smtClean="0">
                <a:latin typeface="Arial" panose="020B0604020202020204" pitchFamily="34" charset="0"/>
                <a:cs typeface="Arial" panose="020B0604020202020204" pitchFamily="34" charset="0"/>
              </a:rPr>
              <a:t> 2 additional specific defences are only available to offences of:</a:t>
            </a:r>
          </a:p>
          <a:p>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Basic Criminal Damage (simple damage)</a:t>
            </a:r>
          </a:p>
          <a:p>
            <a:r>
              <a:rPr lang="en-GB" sz="1100" baseline="0" dirty="0" smtClean="0">
                <a:latin typeface="Arial" panose="020B0604020202020204" pitchFamily="34" charset="0"/>
                <a:cs typeface="Arial" panose="020B0604020202020204" pitchFamily="34" charset="0"/>
              </a:rPr>
              <a:t>Threats to destroy or damage property  -  </a:t>
            </a:r>
            <a:r>
              <a:rPr lang="en-GB" sz="1100" b="1" baseline="0" dirty="0" smtClean="0">
                <a:latin typeface="Arial" panose="020B0604020202020204" pitchFamily="34" charset="0"/>
                <a:cs typeface="Arial" panose="020B0604020202020204" pitchFamily="34" charset="0"/>
              </a:rPr>
              <a:t>except where the intention is to endanger life</a:t>
            </a:r>
          </a:p>
          <a:p>
            <a:r>
              <a:rPr lang="en-GB" sz="1100" b="0" baseline="0" dirty="0" smtClean="0">
                <a:latin typeface="Arial" panose="020B0604020202020204" pitchFamily="34" charset="0"/>
                <a:cs typeface="Arial" panose="020B0604020202020204" pitchFamily="34" charset="0"/>
              </a:rPr>
              <a:t>Having articles with intent to destroy or damage property  -  </a:t>
            </a:r>
            <a:r>
              <a:rPr lang="en-GB" sz="1100" b="1" baseline="0" dirty="0" smtClean="0">
                <a:latin typeface="Arial" panose="020B0604020202020204" pitchFamily="34" charset="0"/>
                <a:cs typeface="Arial" panose="020B0604020202020204" pitchFamily="34" charset="0"/>
              </a:rPr>
              <a:t>except where the intention is to endanger life</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4</a:t>
            </a:fld>
            <a:endParaRPr lang="en-GB"/>
          </a:p>
        </p:txBody>
      </p:sp>
    </p:spTree>
    <p:extLst>
      <p:ext uri="{BB962C8B-B14F-4D97-AF65-F5344CB8AC3E}">
        <p14:creationId xmlns:p14="http://schemas.microsoft.com/office/powerpoint/2010/main" val="2535830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defRPr/>
            </a:pPr>
            <a:r>
              <a:rPr lang="en-GB" altLang="en-US" sz="1100" dirty="0" smtClean="0">
                <a:solidFill>
                  <a:schemeClr val="tx1"/>
                </a:solidFill>
                <a:latin typeface="Arial" panose="020B0604020202020204" pitchFamily="34" charset="0"/>
                <a:cs typeface="Arial" panose="020B0604020202020204" pitchFamily="34" charset="0"/>
              </a:rPr>
              <a:t>No specific definition of either term</a:t>
            </a:r>
          </a:p>
          <a:p>
            <a:pPr>
              <a:buFont typeface="Arial" panose="020B0604020202020204" pitchFamily="34" charset="0"/>
              <a:buNone/>
              <a:defRPr/>
            </a:pPr>
            <a:r>
              <a:rPr lang="en-GB" altLang="en-US" sz="1100" dirty="0" smtClean="0">
                <a:solidFill>
                  <a:schemeClr val="tx1"/>
                </a:solidFill>
                <a:latin typeface="Arial" panose="020B0604020202020204" pitchFamily="34" charset="0"/>
                <a:cs typeface="Arial" panose="020B0604020202020204" pitchFamily="34" charset="0"/>
              </a:rPr>
              <a:t>If property has been destroyed or damaged will be a question of fact for each Court to decide on the evidence before it</a:t>
            </a:r>
          </a:p>
          <a:p>
            <a:pPr>
              <a:buFont typeface="Arial" panose="020B0604020202020204" pitchFamily="34" charset="0"/>
              <a:buChar char="•"/>
              <a:defRPr/>
            </a:pPr>
            <a:endParaRPr lang="en-GB" altLang="en-US" sz="1100" dirty="0" smtClean="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Destroyed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Property which has been destroyed will usually be rendered unusable or be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incapable of being repaired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and must be replaced.  </a:t>
            </a: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To </a:t>
            </a:r>
            <a:r>
              <a:rPr kumimoji="0" lang="en-GB" altLang="en-US" sz="1100" b="1" i="0" u="none" strike="noStrike" kern="1200" cap="none" spc="0" normalizeH="0" baseline="0" noProof="0" dirty="0" smtClean="0">
                <a:ln>
                  <a:noFill/>
                </a:ln>
                <a:solidFill>
                  <a:srgbClr val="0000FF"/>
                </a:solidFill>
                <a:effectLst/>
                <a:uLnTx/>
                <a:uFillTx/>
                <a:latin typeface="Arial" panose="020B0604020202020204" pitchFamily="34" charset="0"/>
                <a:ea typeface="+mn-ea"/>
                <a:cs typeface="Arial" panose="020B0604020202020204" pitchFamily="34" charset="0"/>
              </a:rPr>
              <a:t>‘destroy’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includes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breaking up</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 machine,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burning</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down a building or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tearing</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up a document</a:t>
            </a: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Damage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a:t>
            </a:r>
            <a:r>
              <a:rPr kumimoji="0" lang="en-GB" altLang="en-US" sz="1100" b="0" i="0" u="none" strike="noStrike" kern="1200" cap="none" spc="0" normalizeH="0" baseline="0" noProof="0" dirty="0" smtClean="0">
                <a:ln>
                  <a:noFill/>
                </a:ln>
                <a:solidFill>
                  <a:srgbClr val="0000FF"/>
                </a:solidFill>
                <a:effectLst/>
                <a:uLnTx/>
                <a:uFillTx/>
                <a:latin typeface="Arial" panose="020B0604020202020204" pitchFamily="34" charset="0"/>
                <a:ea typeface="+mn-ea"/>
                <a:cs typeface="Arial" panose="020B0604020202020204" pitchFamily="34" charset="0"/>
              </a:rPr>
              <a:t>amage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has a much wider meaning.  It can mean that the property has been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harmed</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made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less useful</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made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less valuable</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made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unworkable</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or just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defaced</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such as by graffiti</a:t>
            </a:r>
            <a:r>
              <a:rPr kumimoji="0" lang="en-GB" altLang="en-US" sz="1100" b="0"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t>
            </a: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damage caused does </a:t>
            </a:r>
            <a:r>
              <a:rPr kumimoji="0" lang="en-GB" altLang="en-US" sz="1100" b="1" i="0" u="none" strike="noStrike" kern="1200" cap="none" spc="0" normalizeH="0" baseline="0" noProof="0" dirty="0" smtClean="0">
                <a:ln>
                  <a:noFill/>
                </a:ln>
                <a:solidFill>
                  <a:srgbClr val="FF0000"/>
                </a:solidFill>
                <a:effectLst/>
                <a:uLnTx/>
                <a:uFillTx/>
                <a:latin typeface="Arial" panose="020B0604020202020204" pitchFamily="34" charset="0"/>
                <a:ea typeface="+mn-ea"/>
                <a:cs typeface="Arial" panose="020B0604020202020204" pitchFamily="34" charset="0"/>
              </a:rPr>
              <a:t>NOT</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have to be permanent &amp; can include graffiti.</a:t>
            </a:r>
          </a:p>
          <a:p>
            <a:endParaRPr lang="en-GB" sz="1100" dirty="0" smtClean="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Hardman v CC Avon</a:t>
            </a:r>
            <a:r>
              <a:rPr lang="en-GB" sz="1100" b="1" baseline="0" dirty="0" smtClean="0">
                <a:latin typeface="Arial" panose="020B0604020202020204" pitchFamily="34" charset="0"/>
                <a:cs typeface="Arial" panose="020B0604020202020204" pitchFamily="34" charset="0"/>
              </a:rPr>
              <a:t> &amp; Somerset 1986 </a:t>
            </a:r>
            <a:r>
              <a:rPr lang="en-GB" sz="1100" baseline="0" dirty="0" smtClean="0">
                <a:latin typeface="Arial" panose="020B0604020202020204" pitchFamily="34" charset="0"/>
                <a:cs typeface="Arial" panose="020B0604020202020204" pitchFamily="34" charset="0"/>
              </a:rPr>
              <a:t>–   a street artist using </a:t>
            </a:r>
            <a:r>
              <a:rPr lang="en-GB" sz="1100" b="1" baseline="0" dirty="0" smtClean="0">
                <a:latin typeface="Arial" panose="020B0604020202020204" pitchFamily="34" charset="0"/>
                <a:cs typeface="Arial" panose="020B0604020202020204" pitchFamily="34" charset="0"/>
              </a:rPr>
              <a:t>water soluble paints </a:t>
            </a:r>
            <a:r>
              <a:rPr lang="en-GB" sz="1100" baseline="0" dirty="0" smtClean="0">
                <a:latin typeface="Arial" panose="020B0604020202020204" pitchFamily="34" charset="0"/>
                <a:cs typeface="Arial" panose="020B0604020202020204" pitchFamily="34" charset="0"/>
              </a:rPr>
              <a:t>to paint on a pavement was held to be criminal damage</a:t>
            </a:r>
          </a:p>
          <a:p>
            <a:endParaRPr lang="en-GB" sz="1100" baseline="0" dirty="0" smtClean="0">
              <a:latin typeface="Arial" panose="020B0604020202020204" pitchFamily="34" charset="0"/>
              <a:cs typeface="Arial" panose="020B0604020202020204" pitchFamily="34" charset="0"/>
            </a:endParaRPr>
          </a:p>
          <a:p>
            <a:r>
              <a:rPr lang="en-GB" sz="1100" b="1" baseline="0" dirty="0" smtClean="0">
                <a:latin typeface="Arial" panose="020B0604020202020204" pitchFamily="34" charset="0"/>
                <a:cs typeface="Arial" panose="020B0604020202020204" pitchFamily="34" charset="0"/>
              </a:rPr>
              <a:t>Roe v </a:t>
            </a:r>
            <a:r>
              <a:rPr lang="en-GB" sz="1100" b="1" baseline="0" dirty="0" err="1" smtClean="0">
                <a:latin typeface="Arial" panose="020B0604020202020204" pitchFamily="34" charset="0"/>
                <a:cs typeface="Arial" panose="020B0604020202020204" pitchFamily="34" charset="0"/>
              </a:rPr>
              <a:t>Kingerlee</a:t>
            </a:r>
            <a:r>
              <a:rPr lang="en-GB" sz="1100" b="1" baseline="0" dirty="0" smtClean="0">
                <a:latin typeface="Arial" panose="020B0604020202020204" pitchFamily="34" charset="0"/>
                <a:cs typeface="Arial" panose="020B0604020202020204" pitchFamily="34" charset="0"/>
              </a:rPr>
              <a:t> 1986  </a:t>
            </a:r>
            <a:r>
              <a:rPr lang="en-GB" sz="1100" baseline="0" dirty="0" smtClean="0">
                <a:latin typeface="Arial" panose="020B0604020202020204" pitchFamily="34" charset="0"/>
                <a:cs typeface="Arial" panose="020B0604020202020204" pitchFamily="34" charset="0"/>
              </a:rPr>
              <a:t>-  </a:t>
            </a:r>
            <a:r>
              <a:rPr lang="en-GB" sz="1100" b="1" baseline="0" dirty="0" smtClean="0">
                <a:latin typeface="Arial" panose="020B0604020202020204" pitchFamily="34" charset="0"/>
                <a:cs typeface="Arial" panose="020B0604020202020204" pitchFamily="34" charset="0"/>
              </a:rPr>
              <a:t>smearing graffiti with mud </a:t>
            </a:r>
            <a:r>
              <a:rPr lang="en-GB" sz="1100" baseline="0" dirty="0" smtClean="0">
                <a:latin typeface="Arial" panose="020B0604020202020204" pitchFamily="34" charset="0"/>
                <a:cs typeface="Arial" panose="020B0604020202020204" pitchFamily="34" charset="0"/>
              </a:rPr>
              <a:t>was held to be criminal damage</a:t>
            </a:r>
          </a:p>
          <a:p>
            <a:endParaRPr lang="en-GB" sz="1100" baseline="0" dirty="0" smtClean="0">
              <a:latin typeface="Arial" panose="020B0604020202020204" pitchFamily="34" charset="0"/>
              <a:cs typeface="Arial" panose="020B0604020202020204" pitchFamily="34" charset="0"/>
            </a:endParaRPr>
          </a:p>
          <a:p>
            <a:r>
              <a:rPr lang="en-GB" sz="1100" b="1" baseline="0" dirty="0" smtClean="0">
                <a:latin typeface="Arial" panose="020B0604020202020204" pitchFamily="34" charset="0"/>
                <a:cs typeface="Arial" panose="020B0604020202020204" pitchFamily="34" charset="0"/>
              </a:rPr>
              <a:t>R v </a:t>
            </a:r>
            <a:r>
              <a:rPr lang="en-GB" sz="1100" b="1" baseline="0" dirty="0" err="1" smtClean="0">
                <a:latin typeface="Arial" panose="020B0604020202020204" pitchFamily="34" charset="0"/>
                <a:cs typeface="Arial" panose="020B0604020202020204" pitchFamily="34" charset="0"/>
              </a:rPr>
              <a:t>Fiak</a:t>
            </a:r>
            <a:r>
              <a:rPr lang="en-GB" sz="1100" b="1" baseline="0" dirty="0" smtClean="0">
                <a:latin typeface="Arial" panose="020B0604020202020204" pitchFamily="34" charset="0"/>
                <a:cs typeface="Arial" panose="020B0604020202020204" pitchFamily="34" charset="0"/>
              </a:rPr>
              <a:t> 2005  </a:t>
            </a:r>
            <a:r>
              <a:rPr lang="en-GB" sz="1100" baseline="0" dirty="0" smtClean="0">
                <a:latin typeface="Arial" panose="020B0604020202020204" pitchFamily="34" charset="0"/>
                <a:cs typeface="Arial" panose="020B0604020202020204" pitchFamily="34" charset="0"/>
              </a:rPr>
              <a:t>-  </a:t>
            </a:r>
            <a:r>
              <a:rPr lang="en-GB" sz="1100" b="1" baseline="0" dirty="0" smtClean="0">
                <a:latin typeface="Arial" panose="020B0604020202020204" pitchFamily="34" charset="0"/>
                <a:cs typeface="Arial" panose="020B0604020202020204" pitchFamily="34" charset="0"/>
              </a:rPr>
              <a:t>flooding a cell by stuffing a blanket into a toilet and repeatedly flushing </a:t>
            </a:r>
            <a:r>
              <a:rPr lang="en-GB" sz="1100" baseline="0" dirty="0" smtClean="0">
                <a:latin typeface="Arial" panose="020B0604020202020204" pitchFamily="34" charset="0"/>
                <a:cs typeface="Arial" panose="020B0604020202020204" pitchFamily="34" charset="0"/>
              </a:rPr>
              <a:t>was held to be criminal damage even though the towel and cell could be dried out and reused</a:t>
            </a:r>
            <a:endParaRPr lang="en-GB"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5</a:t>
            </a:fld>
            <a:endParaRPr lang="en-GB"/>
          </a:p>
        </p:txBody>
      </p:sp>
    </p:spTree>
    <p:extLst>
      <p:ext uri="{BB962C8B-B14F-4D97-AF65-F5344CB8AC3E}">
        <p14:creationId xmlns:p14="http://schemas.microsoft.com/office/powerpoint/2010/main" val="31363204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defRPr/>
            </a:pPr>
            <a:r>
              <a:rPr lang="en-GB" altLang="en-US" sz="1100" b="1" dirty="0" smtClean="0">
                <a:solidFill>
                  <a:schemeClr val="tx1"/>
                </a:solidFill>
                <a:latin typeface="Arial" panose="020B0604020202020204" pitchFamily="34" charset="0"/>
                <a:cs typeface="Arial" panose="020B0604020202020204" pitchFamily="34" charset="0"/>
              </a:rPr>
              <a:t>Property</a:t>
            </a:r>
            <a:r>
              <a:rPr lang="en-GB" altLang="en-US" sz="1100" b="1" baseline="0" dirty="0" smtClean="0">
                <a:solidFill>
                  <a:schemeClr val="tx1"/>
                </a:solidFill>
                <a:latin typeface="Arial" panose="020B0604020202020204" pitchFamily="34" charset="0"/>
                <a:cs typeface="Arial" panose="020B0604020202020204" pitchFamily="34" charset="0"/>
              </a:rPr>
              <a:t> </a:t>
            </a:r>
            <a:r>
              <a:rPr lang="en-GB" altLang="en-US" sz="1100" dirty="0" smtClean="0">
                <a:solidFill>
                  <a:schemeClr val="tx1"/>
                </a:solidFill>
                <a:latin typeface="Arial" panose="020B0604020202020204" pitchFamily="34" charset="0"/>
                <a:cs typeface="Arial" panose="020B0604020202020204" pitchFamily="34" charset="0"/>
              </a:rPr>
              <a:t>Defined under s.10 Criminal Damage Act 1971</a:t>
            </a:r>
          </a:p>
          <a:p>
            <a:pPr>
              <a:buFont typeface="Arial" panose="020B0604020202020204" pitchFamily="34" charset="0"/>
              <a:buNone/>
              <a:defRPr/>
            </a:pPr>
            <a:endParaRPr lang="en-GB" altLang="en-US" sz="1100" dirty="0" smtClean="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Property</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which has been damaged is that which has suffered some physical harm, impairment or deterioration. </a:t>
            </a:r>
          </a:p>
          <a:p>
            <a:pPr>
              <a:buFont typeface="Arial" panose="020B0604020202020204" pitchFamily="34" charset="0"/>
              <a:buNone/>
              <a:defRPr/>
            </a:pPr>
            <a:r>
              <a:rPr lang="en-GB" altLang="en-US" sz="1100" dirty="0" smtClean="0">
                <a:solidFill>
                  <a:schemeClr val="tx1"/>
                </a:solidFill>
                <a:latin typeface="Arial" panose="020B0604020202020204" pitchFamily="34" charset="0"/>
                <a:cs typeface="Arial" panose="020B0604020202020204" pitchFamily="34" charset="0"/>
              </a:rPr>
              <a:t>Similar to property under the Theft Act 1968 and includes:</a:t>
            </a:r>
            <a:r>
              <a:rPr lang="en-GB" altLang="en-US" sz="1100" baseline="0" dirty="0" smtClean="0">
                <a:solidFill>
                  <a:schemeClr val="tx1"/>
                </a:solidFill>
                <a:latin typeface="Arial" panose="020B0604020202020204" pitchFamily="34" charset="0"/>
                <a:cs typeface="Arial" panose="020B0604020202020204" pitchFamily="34" charset="0"/>
              </a:rPr>
              <a:t> </a:t>
            </a:r>
            <a:endParaRPr lang="en-GB" altLang="en-US" sz="1100" dirty="0" smtClean="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Pct val="80000"/>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Property</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means any property of a tangible nature, whether real or personal property, ‘real’ means real estate, i.e. land and things forming part of that land</a:t>
            </a:r>
          </a:p>
          <a:p>
            <a:pPr marL="0" marR="0" lvl="0" indent="0" algn="l" defTabSz="914400" rtl="0" eaLnBrk="1" fontAlgn="auto" latinLnBrk="0" hangingPunct="1">
              <a:lnSpc>
                <a:spcPct val="100000"/>
              </a:lnSpc>
              <a:spcBef>
                <a:spcPts val="0"/>
              </a:spcBef>
              <a:spcAft>
                <a:spcPts val="0"/>
              </a:spcAft>
              <a:buClrTx/>
              <a:buSzPct val="80000"/>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Including</a:t>
            </a:r>
          </a:p>
          <a:p>
            <a:pPr marL="171450" marR="0" lvl="0" indent="-171450" algn="l" defTabSz="914400" rtl="0" eaLnBrk="1" fontAlgn="auto" latinLnBrk="0" hangingPunct="1">
              <a:lnSpc>
                <a:spcPct val="100000"/>
              </a:lnSpc>
              <a:spcBef>
                <a:spcPts val="0"/>
              </a:spcBef>
              <a:spcAft>
                <a:spcPts val="0"/>
              </a:spcAft>
              <a:buClrTx/>
              <a:buSzPct val="80000"/>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Money</a:t>
            </a:r>
          </a:p>
          <a:p>
            <a:pPr marL="171450" marR="0" lvl="0" indent="-171450" algn="l" defTabSz="914400" rtl="0" eaLnBrk="1" fontAlgn="auto" latinLnBrk="0" hangingPunct="1">
              <a:lnSpc>
                <a:spcPct val="100000"/>
              </a:lnSpc>
              <a:spcBef>
                <a:spcPts val="0"/>
              </a:spcBef>
              <a:spcAft>
                <a:spcPts val="0"/>
              </a:spcAft>
              <a:buClrTx/>
              <a:buSzPct val="80000"/>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Wild creatures which have been tamed or are ordinarily kept in captivity; and</a:t>
            </a:r>
          </a:p>
          <a:p>
            <a:pPr marL="171450" marR="0" lvl="0" indent="-171450" algn="l" defTabSz="914400" rtl="0" eaLnBrk="1" fontAlgn="auto" latinLnBrk="0" hangingPunct="1">
              <a:lnSpc>
                <a:spcPct val="100000"/>
              </a:lnSpc>
              <a:spcBef>
                <a:spcPts val="0"/>
              </a:spcBef>
              <a:spcAft>
                <a:spcPts val="0"/>
              </a:spcAft>
              <a:buClrTx/>
              <a:buSzPct val="80000"/>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Any other wild creatures or their carcasses if, but only if, they have been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reduced into possession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which has not been lost or abandoned or are in the course of being reduced into possession, </a:t>
            </a:r>
          </a:p>
          <a:p>
            <a:pPr marL="0" marR="0" lvl="0" indent="0" algn="l" defTabSz="914400" rtl="0" eaLnBrk="1" fontAlgn="auto" latinLnBrk="0" hangingPunct="1">
              <a:lnSpc>
                <a:spcPct val="100000"/>
              </a:lnSpc>
              <a:spcBef>
                <a:spcPts val="0"/>
              </a:spcBef>
              <a:spcAft>
                <a:spcPts val="0"/>
              </a:spcAft>
              <a:buClrTx/>
              <a:buSzPct val="80000"/>
              <a:buFont typeface="Arial" panose="020B0604020202020204" pitchFamily="34" charset="0"/>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but does not include: </a:t>
            </a:r>
          </a:p>
          <a:p>
            <a:pPr marL="171450" marR="0" lvl="0" indent="-171450" algn="l" defTabSz="914400" rtl="0" eaLnBrk="1" fontAlgn="auto" latinLnBrk="0" hangingPunct="1">
              <a:lnSpc>
                <a:spcPct val="100000"/>
              </a:lnSpc>
              <a:spcBef>
                <a:spcPts val="0"/>
              </a:spcBef>
              <a:spcAft>
                <a:spcPts val="0"/>
              </a:spcAft>
              <a:buClrTx/>
              <a:buSzPct val="80000"/>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mushrooms/fungus growing wild on any land: or </a:t>
            </a:r>
          </a:p>
          <a:p>
            <a:pPr marL="171450" marR="0" lvl="0" indent="-171450" algn="l" defTabSz="914400" rtl="0" eaLnBrk="1" fontAlgn="auto" latinLnBrk="0" hangingPunct="1">
              <a:lnSpc>
                <a:spcPct val="100000"/>
              </a:lnSpc>
              <a:spcBef>
                <a:spcPts val="0"/>
              </a:spcBef>
              <a:spcAft>
                <a:spcPts val="0"/>
              </a:spcAft>
              <a:buClrTx/>
              <a:buSzPct val="80000"/>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flowers, fruit or foliage of a plant/shrub/tree growing wild on any land. </a:t>
            </a:r>
          </a:p>
          <a:p>
            <a:pPr marL="171450" marR="0" lvl="0" indent="-171450" algn="l" defTabSz="914400" rtl="0" eaLnBrk="1" fontAlgn="auto" latinLnBrk="0" hangingPunct="1">
              <a:lnSpc>
                <a:spcPct val="100000"/>
              </a:lnSpc>
              <a:spcBef>
                <a:spcPts val="0"/>
              </a:spcBef>
              <a:spcAft>
                <a:spcPts val="0"/>
              </a:spcAft>
              <a:buClrTx/>
              <a:buSzPct val="80000"/>
              <a:buFont typeface="Arial" panose="020B0604020202020204" pitchFamily="34" charset="0"/>
              <a:buChar char="•"/>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Compare this definition of property with that in relation to theft.  It includes land but doesn't include intangibles or things in action.  Therefore land could be damaged, for example, by dumping toxic waste on it.</a:t>
            </a:r>
          </a:p>
          <a:p>
            <a:r>
              <a:rPr lang="en-GB" sz="1100" b="1" dirty="0" smtClean="0">
                <a:latin typeface="Arial" panose="020B0604020202020204" pitchFamily="34" charset="0"/>
                <a:cs typeface="Arial" panose="020B0604020202020204" pitchFamily="34" charset="0"/>
              </a:rPr>
              <a:t>Differences – </a:t>
            </a:r>
          </a:p>
          <a:p>
            <a:endParaRPr lang="en-GB" sz="1100" b="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Real</a:t>
            </a:r>
            <a:r>
              <a:rPr lang="en-GB" sz="1100" dirty="0" smtClean="0">
                <a:latin typeface="Arial" panose="020B0604020202020204" pitchFamily="34" charset="0"/>
                <a:cs typeface="Arial" panose="020B0604020202020204" pitchFamily="34" charset="0"/>
              </a:rPr>
              <a:t> property (land &amp; things attached to it) </a:t>
            </a:r>
            <a:r>
              <a:rPr lang="en-GB" sz="1100" b="1" dirty="0" smtClean="0">
                <a:latin typeface="Arial" panose="020B0604020202020204" pitchFamily="34" charset="0"/>
                <a:cs typeface="Arial" panose="020B0604020202020204" pitchFamily="34" charset="0"/>
              </a:rPr>
              <a:t>CAN be damaged </a:t>
            </a:r>
            <a:r>
              <a:rPr lang="en-GB" sz="1100" dirty="0" smtClean="0">
                <a:latin typeface="Arial" panose="020B0604020202020204" pitchFamily="34" charset="0"/>
                <a:cs typeface="Arial" panose="020B0604020202020204" pitchFamily="34" charset="0"/>
              </a:rPr>
              <a:t>even though it </a:t>
            </a:r>
            <a:r>
              <a:rPr lang="en-GB" sz="1100" b="1" dirty="0" smtClean="0">
                <a:latin typeface="Arial" panose="020B0604020202020204" pitchFamily="34" charset="0"/>
                <a:cs typeface="Arial" panose="020B0604020202020204" pitchFamily="34" charset="0"/>
              </a:rPr>
              <a:t>cannot be stolen</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Whereas </a:t>
            </a:r>
            <a:r>
              <a:rPr lang="en-GB" sz="1100" b="1" dirty="0" smtClean="0">
                <a:latin typeface="Arial" panose="020B0604020202020204" pitchFamily="34" charset="0"/>
                <a:cs typeface="Arial" panose="020B0604020202020204" pitchFamily="34" charset="0"/>
              </a:rPr>
              <a:t>intangible property</a:t>
            </a:r>
            <a:r>
              <a:rPr lang="en-GB" sz="1100" dirty="0" smtClean="0">
                <a:latin typeface="Arial" panose="020B0604020202020204" pitchFamily="34" charset="0"/>
                <a:cs typeface="Arial" panose="020B0604020202020204" pitchFamily="34" charset="0"/>
              </a:rPr>
              <a:t> (such as copyright) </a:t>
            </a:r>
            <a:r>
              <a:rPr lang="en-GB" sz="1100" b="1" dirty="0" smtClean="0">
                <a:latin typeface="Arial" panose="020B0604020202020204" pitchFamily="34" charset="0"/>
                <a:cs typeface="Arial" panose="020B0604020202020204" pitchFamily="34" charset="0"/>
              </a:rPr>
              <a:t>can be stolen </a:t>
            </a:r>
            <a:r>
              <a:rPr lang="en-GB" sz="1100" dirty="0" smtClean="0">
                <a:latin typeface="Arial" panose="020B0604020202020204" pitchFamily="34" charset="0"/>
                <a:cs typeface="Arial" panose="020B0604020202020204" pitchFamily="34" charset="0"/>
              </a:rPr>
              <a:t>but </a:t>
            </a:r>
            <a:r>
              <a:rPr lang="en-GB" sz="1100" b="1" dirty="0" smtClean="0">
                <a:latin typeface="Arial" panose="020B0604020202020204" pitchFamily="34" charset="0"/>
                <a:cs typeface="Arial" panose="020B0604020202020204" pitchFamily="34" charset="0"/>
              </a:rPr>
              <a:t>CANNOT be damaged</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Trampling</a:t>
            </a:r>
            <a:r>
              <a:rPr lang="en-GB" sz="1100" baseline="0" dirty="0" smtClean="0">
                <a:latin typeface="Arial" panose="020B0604020202020204" pitchFamily="34" charset="0"/>
                <a:cs typeface="Arial" panose="020B0604020202020204" pitchFamily="34" charset="0"/>
              </a:rPr>
              <a:t> flower beds, digging up cricket pitches, chopping down trees in a private garden and pulling up genetically modified crops could all potentially amount to criminal damage</a:t>
            </a:r>
          </a:p>
          <a:p>
            <a:r>
              <a:rPr lang="en-GB" sz="1100" baseline="0" dirty="0" smtClean="0">
                <a:latin typeface="Arial" panose="020B0604020202020204" pitchFamily="34" charset="0"/>
                <a:cs typeface="Arial" panose="020B0604020202020204" pitchFamily="34" charset="0"/>
              </a:rPr>
              <a:t>Pets or farm animals are property for the purposes of the Act. Cases of horses being mutilated would, in addition to the offence of ‘cruelty’ itself, amount to criminal damage</a:t>
            </a: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Pct val="80000"/>
              <a:buFontTx/>
              <a:buNone/>
              <a:tabLst/>
              <a:defRPr/>
            </a:pPr>
            <a:endParaRPr kumimoji="0" lang="en-GB" altLang="en-US" sz="1100" b="1" i="0" u="none" strike="noStrike" kern="1200" cap="none" spc="0" normalizeH="0" baseline="0" noProof="0" dirty="0" smtClean="0">
              <a:ln>
                <a:noFill/>
              </a:ln>
              <a:solidFill>
                <a:srgbClr val="0000FF"/>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Pct val="80000"/>
              <a:buFontTx/>
              <a:buNone/>
              <a:tabLst/>
              <a:defRPr/>
            </a:pPr>
            <a:endParaRPr kumimoji="0" lang="en-GB" altLang="en-US" sz="1100" b="1" i="0" u="none" strike="noStrike" kern="1200" cap="none" spc="0" normalizeH="0" baseline="0" noProof="0" dirty="0" smtClean="0">
              <a:ln>
                <a:noFill/>
              </a:ln>
              <a:solidFill>
                <a:srgbClr val="0000FF"/>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Pct val="80000"/>
              <a:buFontTx/>
              <a:buNone/>
              <a:tabLst/>
              <a:defRPr/>
            </a:pPr>
            <a:r>
              <a:rPr kumimoji="0" lang="en-GB" altLang="en-US" sz="1100" b="1" i="0" u="none" strike="noStrike" kern="1200" cap="none" spc="0" normalizeH="0" baseline="0" noProof="0" dirty="0" smtClean="0">
                <a:ln>
                  <a:noFill/>
                </a:ln>
                <a:solidFill>
                  <a:srgbClr val="0000FF"/>
                </a:solidFill>
                <a:effectLst/>
                <a:uLnTx/>
                <a:uFillTx/>
                <a:latin typeface="Arial" panose="020B0604020202020204" pitchFamily="34" charset="0"/>
                <a:ea typeface="+mn-ea"/>
                <a:cs typeface="Arial" panose="020B0604020202020204" pitchFamily="34" charset="0"/>
              </a:rPr>
              <a:t>Belonging to another</a:t>
            </a:r>
          </a:p>
          <a:p>
            <a:pPr marL="0" marR="0" lvl="0" indent="0" algn="l" defTabSz="914400" rtl="0" eaLnBrk="1" fontAlgn="auto" latinLnBrk="0" hangingPunct="1">
              <a:lnSpc>
                <a:spcPct val="100000"/>
              </a:lnSpc>
              <a:spcBef>
                <a:spcPts val="0"/>
              </a:spcBef>
              <a:spcAft>
                <a:spcPts val="0"/>
              </a:spcAft>
              <a:buClrTx/>
              <a:buSzPct val="80000"/>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Property belongs to the person who has:</a:t>
            </a:r>
          </a:p>
          <a:p>
            <a:pPr marL="228600" marR="0" lvl="0" indent="-228600" algn="l" defTabSz="914400" rtl="0" eaLnBrk="1" fontAlgn="auto" latinLnBrk="0" hangingPunct="1">
              <a:lnSpc>
                <a:spcPct val="100000"/>
              </a:lnSpc>
              <a:spcBef>
                <a:spcPts val="0"/>
              </a:spcBef>
              <a:spcAft>
                <a:spcPts val="0"/>
              </a:spcAft>
              <a:buClrTx/>
              <a:buSzPct val="80000"/>
              <a:buFont typeface="+mj-lt"/>
              <a:buAutoNum type="alphaLcPeriod"/>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custody or control of it</a:t>
            </a:r>
          </a:p>
          <a:p>
            <a:pPr marL="228600" marR="0" lvl="0" indent="-228600" algn="l" defTabSz="914400" rtl="0" eaLnBrk="1" fontAlgn="auto" latinLnBrk="0" hangingPunct="1">
              <a:lnSpc>
                <a:spcPct val="100000"/>
              </a:lnSpc>
              <a:spcBef>
                <a:spcPts val="0"/>
              </a:spcBef>
              <a:spcAft>
                <a:spcPts val="0"/>
              </a:spcAft>
              <a:buClrTx/>
              <a:buSzPct val="80000"/>
              <a:buFont typeface="+mj-lt"/>
              <a:buAutoNum type="alphaLcPeriod"/>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 it any proprietary right or interest, or</a:t>
            </a:r>
          </a:p>
          <a:p>
            <a:pPr marL="228600" marR="0" lvl="0" indent="-228600" algn="l" defTabSz="914400" rtl="0" eaLnBrk="1" fontAlgn="auto" latinLnBrk="0" hangingPunct="1">
              <a:lnSpc>
                <a:spcPct val="100000"/>
              </a:lnSpc>
              <a:spcBef>
                <a:spcPts val="0"/>
              </a:spcBef>
              <a:spcAft>
                <a:spcPts val="0"/>
              </a:spcAft>
              <a:buClrTx/>
              <a:buSzPct val="80000"/>
              <a:buFont typeface="+mj-lt"/>
              <a:buAutoNum type="alphaLcPeriod"/>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charge on it</a:t>
            </a:r>
          </a:p>
          <a:p>
            <a:pPr marL="0" marR="0" lvl="0" indent="0" algn="l" defTabSz="914400" rtl="0" eaLnBrk="1" fontAlgn="auto" latinLnBrk="0" hangingPunct="1">
              <a:lnSpc>
                <a:spcPct val="100000"/>
              </a:lnSpc>
              <a:spcBef>
                <a:spcPts val="0"/>
              </a:spcBef>
              <a:spcAft>
                <a:spcPts val="0"/>
              </a:spcAft>
              <a:buClrTx/>
              <a:buSzPct val="80000"/>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terms ‘proprietary right or interest’ and ‘legal charge’ may extend ownership of the property to include others who may have a legal interest in or a responsibility for that property.</a:t>
            </a:r>
          </a:p>
          <a:p>
            <a:pPr marL="0" marR="0" lvl="0" indent="0" algn="l" defTabSz="914400" rtl="0" eaLnBrk="1" fontAlgn="auto" latinLnBrk="0" hangingPunct="1">
              <a:lnSpc>
                <a:spcPct val="100000"/>
              </a:lnSpc>
              <a:spcBef>
                <a:spcPts val="0"/>
              </a:spcBef>
              <a:spcAft>
                <a:spcPts val="0"/>
              </a:spcAft>
              <a:buClrTx/>
              <a:buSzPct val="80000"/>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It is possible to damage your own property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if at the same time it belongs to someone else within the above meaning e.g. a person sets fire to his own house which is subject to a mortgage, can still be charged with the offence as the mortgagor will have a proprietary right or interest in the property.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Other defences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Damage caused to protect life, prevent injury or stop unlawful imprisonment of a person is also a valid defence</a:t>
            </a:r>
            <a:r>
              <a:rPr kumimoji="0" lang="en-GB" altLang="en-US" sz="12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6</a:t>
            </a:fld>
            <a:endParaRPr lang="en-GB"/>
          </a:p>
        </p:txBody>
      </p:sp>
    </p:spTree>
    <p:extLst>
      <p:ext uri="{BB962C8B-B14F-4D97-AF65-F5344CB8AC3E}">
        <p14:creationId xmlns:p14="http://schemas.microsoft.com/office/powerpoint/2010/main" val="5041279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solidFill>
                  <a:srgbClr val="0000FF"/>
                </a:solidFill>
                <a:latin typeface="Arial" panose="020B0604020202020204" pitchFamily="34" charset="0"/>
                <a:cs typeface="Arial" panose="020B0604020202020204" pitchFamily="34" charset="0"/>
              </a:rPr>
              <a:t>Intent - </a:t>
            </a:r>
            <a:r>
              <a:rPr lang="en-GB" sz="1100" dirty="0" smtClean="0">
                <a:latin typeface="Arial" panose="020B0604020202020204" pitchFamily="34" charset="0"/>
                <a:cs typeface="Arial" panose="020B0604020202020204" pitchFamily="34" charset="0"/>
              </a:rPr>
              <a:t>is a word that is usually used in relation to having a purpose when following a course of action.</a:t>
            </a:r>
            <a:endParaRPr lang="en-GB" altLang="en-US" sz="1100" b="1" dirty="0" smtClean="0">
              <a:solidFill>
                <a:srgbClr val="0000FF"/>
              </a:solidFill>
              <a:latin typeface="Arial" panose="020B0604020202020204" pitchFamily="34" charset="0"/>
              <a:cs typeface="Arial" panose="020B0604020202020204" pitchFamily="34" charset="0"/>
            </a:endParaRPr>
          </a:p>
          <a:p>
            <a:r>
              <a:rPr lang="en-GB" sz="1100" dirty="0" smtClean="0">
                <a:effectLst/>
                <a:latin typeface="Arial" panose="020B0604020202020204" pitchFamily="34" charset="0"/>
                <a:cs typeface="Arial" panose="020B0604020202020204" pitchFamily="34" charset="0"/>
              </a:rPr>
              <a:t>In criminal law 'intent' is often an element of the offence. It is known in law as '</a:t>
            </a:r>
            <a:r>
              <a:rPr lang="en-GB" sz="1100" dirty="0" err="1" smtClean="0">
                <a:effectLst/>
                <a:latin typeface="Arial" panose="020B0604020202020204" pitchFamily="34" charset="0"/>
                <a:cs typeface="Arial" panose="020B0604020202020204" pitchFamily="34" charset="0"/>
              </a:rPr>
              <a:t>mens</a:t>
            </a:r>
            <a:r>
              <a:rPr lang="en-GB" sz="1100" dirty="0" smtClean="0">
                <a:effectLst/>
                <a:latin typeface="Arial" panose="020B0604020202020204" pitchFamily="34" charset="0"/>
                <a:cs typeface="Arial" panose="020B0604020202020204" pitchFamily="34" charset="0"/>
              </a:rPr>
              <a:t> rea', which is Latin for </a:t>
            </a:r>
            <a:r>
              <a:rPr lang="en-GB" sz="1100" b="1" dirty="0" smtClean="0">
                <a:effectLst/>
                <a:latin typeface="Arial" panose="020B0604020202020204" pitchFamily="34" charset="0"/>
                <a:cs typeface="Arial" panose="020B0604020202020204" pitchFamily="34" charset="0"/>
              </a:rPr>
              <a:t>'guilty mind</a:t>
            </a:r>
            <a:r>
              <a:rPr lang="en-GB" sz="1100" dirty="0" smtClean="0">
                <a:effectLst/>
                <a:latin typeface="Arial" panose="020B0604020202020204" pitchFamily="34" charset="0"/>
                <a:cs typeface="Arial" panose="020B0604020202020204" pitchFamily="34" charset="0"/>
              </a:rPr>
              <a:t>'. Intention is not defined but has to be proved. </a:t>
            </a:r>
            <a:r>
              <a:rPr lang="en-GB" altLang="en-US" sz="1100" dirty="0" smtClean="0">
                <a:latin typeface="Arial" panose="020B0604020202020204" pitchFamily="34" charset="0"/>
                <a:cs typeface="Arial" panose="020B0604020202020204" pitchFamily="34" charset="0"/>
              </a:rPr>
              <a:t>An offence of criminal damage can be proved by showing that the offender intended to cause the damage.  As intent is an internal emotion it would have to be ascertained if this was the case on interview</a:t>
            </a:r>
            <a:r>
              <a:rPr lang="en-GB" altLang="en-US" sz="1100" baseline="0" dirty="0" smtClean="0">
                <a:latin typeface="Arial" panose="020B0604020202020204" pitchFamily="34" charset="0"/>
                <a:cs typeface="Arial" panose="020B0604020202020204" pitchFamily="34" charset="0"/>
              </a:rPr>
              <a:t> from admissions, or inferences from the circumstances of the offence. </a:t>
            </a:r>
            <a:endParaRPr lang="en-GB" altLang="en-US" sz="1100" dirty="0" smtClean="0">
              <a:latin typeface="Arial" panose="020B0604020202020204" pitchFamily="34" charset="0"/>
              <a:cs typeface="Arial" panose="020B0604020202020204" pitchFamily="34" charset="0"/>
            </a:endParaRPr>
          </a:p>
          <a:p>
            <a:pPr>
              <a:buFont typeface="Arial" panose="020B0604020202020204" pitchFamily="34" charset="0"/>
              <a:buNone/>
              <a:defRPr/>
            </a:pPr>
            <a:r>
              <a:rPr lang="en-GB" altLang="en-US" sz="1100" dirty="0" smtClean="0">
                <a:solidFill>
                  <a:schemeClr val="tx1"/>
                </a:solidFill>
                <a:latin typeface="Arial" panose="020B0604020202020204" pitchFamily="34" charset="0"/>
                <a:cs typeface="Arial" panose="020B0604020202020204" pitchFamily="34" charset="0"/>
              </a:rPr>
              <a:t>An offence of basic intent – which can be drawn from the evidence in absence of any admission</a:t>
            </a:r>
          </a:p>
          <a:p>
            <a:endParaRPr lang="en-GB" altLang="en-US" sz="1100" b="1" dirty="0" smtClean="0">
              <a:solidFill>
                <a:srgbClr val="0000FF"/>
              </a:solidFill>
              <a:latin typeface="Arial" panose="020B0604020202020204" pitchFamily="34" charset="0"/>
              <a:cs typeface="Arial" panose="020B0604020202020204" pitchFamily="34" charset="0"/>
            </a:endParaRPr>
          </a:p>
          <a:p>
            <a:pPr>
              <a:buFont typeface="Arial" panose="020B0604020202020204" pitchFamily="34" charset="0"/>
              <a:buNone/>
              <a:defRPr/>
            </a:pPr>
            <a:r>
              <a:rPr lang="en-GB" altLang="en-US" sz="1100" dirty="0" smtClean="0">
                <a:solidFill>
                  <a:schemeClr val="tx1"/>
                </a:solidFill>
                <a:latin typeface="Arial" panose="020B0604020202020204" pitchFamily="34" charset="0"/>
                <a:cs typeface="Arial" panose="020B0604020202020204" pitchFamily="34" charset="0"/>
              </a:rPr>
              <a:t>The </a:t>
            </a:r>
            <a:r>
              <a:rPr lang="en-GB" altLang="en-US" sz="1100" dirty="0" err="1" smtClean="0">
                <a:solidFill>
                  <a:schemeClr val="tx1"/>
                </a:solidFill>
                <a:latin typeface="Arial" panose="020B0604020202020204" pitchFamily="34" charset="0"/>
                <a:cs typeface="Arial" panose="020B0604020202020204" pitchFamily="34" charset="0"/>
              </a:rPr>
              <a:t>Mens</a:t>
            </a:r>
            <a:r>
              <a:rPr lang="en-GB" altLang="en-US" sz="1100" dirty="0" smtClean="0">
                <a:solidFill>
                  <a:schemeClr val="tx1"/>
                </a:solidFill>
                <a:latin typeface="Arial" panose="020B0604020202020204" pitchFamily="34" charset="0"/>
                <a:cs typeface="Arial" panose="020B0604020202020204" pitchFamily="34" charset="0"/>
              </a:rPr>
              <a:t> Rea for an offence can be transferred from an original intended victim to another person who inadvertently suffers harm as a result of the action. </a:t>
            </a:r>
          </a:p>
          <a:p>
            <a:pPr>
              <a:buFont typeface="Arial" panose="020B0604020202020204" pitchFamily="34" charset="0"/>
              <a:buChar char="•"/>
              <a:defRPr/>
            </a:pPr>
            <a:r>
              <a:rPr lang="en-GB" sz="1100" dirty="0" smtClean="0">
                <a:solidFill>
                  <a:schemeClr val="tx1"/>
                </a:solidFill>
                <a:latin typeface="Arial" panose="020B0604020202020204" pitchFamily="34" charset="0"/>
                <a:cs typeface="Arial" panose="020B0604020202020204" pitchFamily="34" charset="0"/>
              </a:rPr>
              <a:t>Example -  a person throws a stone intending to damage the property of A, but misses and damages the property of B.  This is still intentional damage, as they intended to damage the property of another, although it is it not the person against whom the damage was originally intended</a:t>
            </a:r>
          </a:p>
          <a:p>
            <a:pPr>
              <a:buFont typeface="Arial" panose="020B0604020202020204" pitchFamily="34" charset="0"/>
              <a:buNone/>
              <a:defRPr/>
            </a:pPr>
            <a:r>
              <a:rPr lang="en-GB" sz="1100" dirty="0" smtClean="0">
                <a:solidFill>
                  <a:schemeClr val="tx1"/>
                </a:solidFill>
                <a:latin typeface="Arial" panose="020B0604020202020204" pitchFamily="34" charset="0"/>
                <a:cs typeface="Arial" panose="020B0604020202020204" pitchFamily="34" charset="0"/>
              </a:rPr>
              <a:t>However – the intent can only be transferred to the same offence.</a:t>
            </a:r>
          </a:p>
          <a:p>
            <a:pPr>
              <a:buFont typeface="Arial" panose="020B0604020202020204" pitchFamily="34" charset="0"/>
              <a:buChar char="•"/>
              <a:defRPr/>
            </a:pPr>
            <a:r>
              <a:rPr lang="en-GB" sz="1100" dirty="0" smtClean="0">
                <a:solidFill>
                  <a:schemeClr val="tx1"/>
                </a:solidFill>
                <a:latin typeface="Arial" panose="020B0604020202020204" pitchFamily="34" charset="0"/>
                <a:cs typeface="Arial" panose="020B0604020202020204" pitchFamily="34" charset="0"/>
              </a:rPr>
              <a:t>Example - If the unintended victim was a person who was hit by the stone and suffered an injury – the intent would not be transferred as it differs from that of assault</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7</a:t>
            </a:fld>
            <a:endParaRPr lang="en-GB"/>
          </a:p>
        </p:txBody>
      </p:sp>
    </p:spTree>
    <p:extLst>
      <p:ext uri="{BB962C8B-B14F-4D97-AF65-F5344CB8AC3E}">
        <p14:creationId xmlns:p14="http://schemas.microsoft.com/office/powerpoint/2010/main" val="16908131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Inadequate</a:t>
            </a:r>
            <a:r>
              <a:rPr lang="en-GB" sz="1100" dirty="0" smtClean="0">
                <a:latin typeface="Arial" panose="020B0604020202020204" pitchFamily="34" charset="0"/>
                <a:cs typeface="Arial" panose="020B0604020202020204" pitchFamily="34" charset="0"/>
              </a:rPr>
              <a:t> to show that a person throwing a stone at a window </a:t>
            </a:r>
            <a:r>
              <a:rPr lang="en-GB" sz="1100" b="1" dirty="0" smtClean="0">
                <a:latin typeface="Arial" panose="020B0604020202020204" pitchFamily="34" charset="0"/>
                <a:cs typeface="Arial" panose="020B0604020202020204" pitchFamily="34" charset="0"/>
              </a:rPr>
              <a:t>ought</a:t>
            </a:r>
            <a:r>
              <a:rPr lang="en-GB" sz="1100" dirty="0" smtClean="0">
                <a:latin typeface="Arial" panose="020B0604020202020204" pitchFamily="34" charset="0"/>
                <a:cs typeface="Arial" panose="020B0604020202020204" pitchFamily="34" charset="0"/>
              </a:rPr>
              <a:t> to have foreseen</a:t>
            </a:r>
            <a:r>
              <a:rPr lang="en-GB" sz="1100" baseline="0" dirty="0" smtClean="0">
                <a:latin typeface="Arial" panose="020B0604020202020204" pitchFamily="34" charset="0"/>
                <a:cs typeface="Arial" panose="020B0604020202020204" pitchFamily="34" charset="0"/>
              </a:rPr>
              <a:t> the consequence of the window being damaged as a result</a:t>
            </a:r>
          </a:p>
          <a:p>
            <a:r>
              <a:rPr lang="en-GB" sz="1100" b="1" baseline="0" dirty="0" smtClean="0">
                <a:latin typeface="Arial" panose="020B0604020202020204" pitchFamily="34" charset="0"/>
                <a:cs typeface="Arial" panose="020B0604020202020204" pitchFamily="34" charset="0"/>
              </a:rPr>
              <a:t>It must be proven that</a:t>
            </a:r>
          </a:p>
          <a:p>
            <a:r>
              <a:rPr lang="en-GB" sz="1100" baseline="0" dirty="0" smtClean="0">
                <a:latin typeface="Arial" panose="020B0604020202020204" pitchFamily="34" charset="0"/>
                <a:cs typeface="Arial" panose="020B0604020202020204" pitchFamily="34" charset="0"/>
              </a:rPr>
              <a:t>		</a:t>
            </a:r>
            <a:endParaRPr lang="en-GB" sz="1100" dirty="0" smtClean="0">
              <a:latin typeface="Arial" panose="020B0604020202020204" pitchFamily="34" charset="0"/>
              <a:cs typeface="Arial" panose="020B0604020202020204" pitchFamily="34" charset="0"/>
            </a:endParaRPr>
          </a:p>
          <a:p>
            <a:r>
              <a:rPr lang="en-GB" altLang="en-US" sz="1100" b="1" dirty="0" smtClean="0">
                <a:solidFill>
                  <a:srgbClr val="0000FF"/>
                </a:solidFill>
                <a:latin typeface="Arial" panose="020B0604020202020204" pitchFamily="34" charset="0"/>
                <a:cs typeface="Arial" panose="020B0604020202020204" pitchFamily="34" charset="0"/>
              </a:rPr>
              <a:t>Reckless</a:t>
            </a:r>
          </a:p>
          <a:p>
            <a:r>
              <a:rPr lang="en-GB" sz="1100" dirty="0" smtClean="0">
                <a:effectLst/>
                <a:latin typeface="Arial" panose="020B0604020202020204" pitchFamily="34" charset="0"/>
                <a:cs typeface="Arial" panose="020B0604020202020204" pitchFamily="34" charset="0"/>
              </a:rPr>
              <a:t>A person acts </a:t>
            </a:r>
            <a:r>
              <a:rPr lang="en-GB" sz="1100" b="1" dirty="0" smtClean="0">
                <a:effectLst/>
                <a:latin typeface="Arial" panose="020B0604020202020204" pitchFamily="34" charset="0"/>
                <a:cs typeface="Arial" panose="020B0604020202020204" pitchFamily="34" charset="0"/>
              </a:rPr>
              <a:t>recklessly</a:t>
            </a:r>
            <a:r>
              <a:rPr lang="en-GB" sz="1100" dirty="0" smtClean="0">
                <a:effectLst/>
                <a:latin typeface="Arial" panose="020B0604020202020204" pitchFamily="34" charset="0"/>
                <a:cs typeface="Arial" panose="020B0604020202020204" pitchFamily="34" charset="0"/>
              </a:rPr>
              <a:t> for the purposes of Section 1 of the Criminal Damage Act 1971 with respect to </a:t>
            </a:r>
          </a:p>
          <a:p>
            <a:r>
              <a:rPr lang="en-GB" sz="1100" dirty="0" smtClean="0">
                <a:effectLst/>
                <a:latin typeface="Arial" panose="020B0604020202020204" pitchFamily="34" charset="0"/>
                <a:cs typeface="Arial" panose="020B0604020202020204" pitchFamily="34" charset="0"/>
              </a:rPr>
              <a:t>1.</a:t>
            </a:r>
            <a:r>
              <a:rPr lang="en-GB" sz="1100" baseline="0" dirty="0" smtClean="0">
                <a:effectLst/>
                <a:latin typeface="Arial" panose="020B0604020202020204" pitchFamily="34" charset="0"/>
                <a:cs typeface="Arial" panose="020B0604020202020204" pitchFamily="34" charset="0"/>
              </a:rPr>
              <a:t> </a:t>
            </a:r>
            <a:r>
              <a:rPr lang="en-GB" sz="1100" dirty="0" smtClean="0">
                <a:effectLst/>
                <a:latin typeface="Arial" panose="020B0604020202020204" pitchFamily="34" charset="0"/>
                <a:cs typeface="Arial" panose="020B0604020202020204" pitchFamily="34" charset="0"/>
              </a:rPr>
              <a:t>a circumstance where that person is </a:t>
            </a:r>
            <a:r>
              <a:rPr lang="en-GB" sz="1100" b="1" dirty="0" smtClean="0">
                <a:effectLst/>
                <a:latin typeface="Arial" panose="020B0604020202020204" pitchFamily="34" charset="0"/>
                <a:cs typeface="Arial" panose="020B0604020202020204" pitchFamily="34" charset="0"/>
              </a:rPr>
              <a:t>aware of a risk </a:t>
            </a:r>
            <a:r>
              <a:rPr lang="en-GB" sz="1100" dirty="0" smtClean="0">
                <a:effectLst/>
                <a:latin typeface="Arial" panose="020B0604020202020204" pitchFamily="34" charset="0"/>
                <a:cs typeface="Arial" panose="020B0604020202020204" pitchFamily="34" charset="0"/>
              </a:rPr>
              <a:t>that exists or will exist; e.g. A tramp taking shelter in a barn full of dry hay, risks lighting a fire to boil water for his cup of tea and sets the barn alight.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effectLst/>
                <a:latin typeface="Arial" panose="020B0604020202020204" pitchFamily="34" charset="0"/>
                <a:cs typeface="Arial" panose="020B0604020202020204" pitchFamily="34" charset="0"/>
              </a:rPr>
              <a:t>2. </a:t>
            </a:r>
            <a:r>
              <a:rPr lang="en-GB" altLang="en-US" sz="1100" b="0" dirty="0" smtClean="0">
                <a:latin typeface="Arial" panose="020B0604020202020204" pitchFamily="34" charset="0"/>
                <a:cs typeface="Arial" panose="020B0604020202020204" pitchFamily="34" charset="0"/>
              </a:rPr>
              <a:t>when doing the act, the defendant either has not given any thought to the possibility of there being such a risk or has recognised that there was some risk involved and has nevertheless gone on to do it. </a:t>
            </a:r>
            <a:r>
              <a:rPr lang="en-GB" sz="1100" dirty="0" smtClean="0">
                <a:effectLst/>
                <a:latin typeface="Arial" panose="020B0604020202020204" pitchFamily="34" charset="0"/>
                <a:cs typeface="Arial" panose="020B0604020202020204" pitchFamily="34" charset="0"/>
              </a:rPr>
              <a:t>e.g. An adult wants to let off a large rocket in the street outside his house. He ignores instructions stating that the firework should be launched from a hole in the ground and launches it from a pop bottle standing upright on the pavement. It goes through the bedroom window of a house opposite and causes a fire. </a:t>
            </a:r>
            <a:endParaRPr lang="en-GB" altLang="en-US" sz="1100" b="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The risk at the time of the defendant’s conduct need only be apparent to a </a:t>
            </a:r>
            <a:r>
              <a:rPr lang="en-GB" altLang="en-US" sz="1100" b="1" u="none" dirty="0" smtClean="0">
                <a:solidFill>
                  <a:srgbClr val="FF0000"/>
                </a:solidFill>
                <a:latin typeface="Arial" panose="020B0604020202020204" pitchFamily="34" charset="0"/>
                <a:cs typeface="Arial" panose="020B0604020202020204" pitchFamily="34" charset="0"/>
              </a:rPr>
              <a:t>reasonable person</a:t>
            </a:r>
            <a:r>
              <a:rPr lang="en-GB" altLang="en-US" sz="1100" b="1" u="none" dirty="0" smtClean="0">
                <a:latin typeface="Arial" panose="020B0604020202020204" pitchFamily="34" charset="0"/>
                <a:cs typeface="Arial" panose="020B0604020202020204" pitchFamily="34" charset="0"/>
              </a:rPr>
              <a:t>.  </a:t>
            </a:r>
            <a:r>
              <a:rPr lang="en-GB" altLang="en-US" sz="1100" dirty="0" smtClean="0">
                <a:latin typeface="Arial" panose="020B0604020202020204" pitchFamily="34" charset="0"/>
                <a:cs typeface="Arial" panose="020B0604020202020204" pitchFamily="34" charset="0"/>
              </a:rPr>
              <a:t>It is not necessary to show that the risk would have been obvious to the defendant had he/she stopped to think about what he/she was doing.</a:t>
            </a:r>
          </a:p>
          <a:p>
            <a:r>
              <a:rPr lang="en-GB" altLang="en-US" sz="1100" dirty="0" smtClean="0">
                <a:latin typeface="Arial" panose="020B0604020202020204" pitchFamily="34" charset="0"/>
                <a:cs typeface="Arial" panose="020B0604020202020204" pitchFamily="34" charset="0"/>
              </a:rPr>
              <a:t>The police </a:t>
            </a:r>
            <a:r>
              <a:rPr lang="en-GB" altLang="en-US" sz="1100" b="1" dirty="0" smtClean="0">
                <a:solidFill>
                  <a:srgbClr val="FF0000"/>
                </a:solidFill>
                <a:latin typeface="Arial" panose="020B0604020202020204" pitchFamily="34" charset="0"/>
                <a:cs typeface="Arial" panose="020B0604020202020204" pitchFamily="34" charset="0"/>
              </a:rPr>
              <a:t>must prove</a:t>
            </a:r>
            <a:r>
              <a:rPr lang="en-GB" altLang="en-US" sz="1100" dirty="0" smtClean="0">
                <a:latin typeface="Arial" panose="020B0604020202020204" pitchFamily="34" charset="0"/>
                <a:cs typeface="Arial" panose="020B0604020202020204" pitchFamily="34" charset="0"/>
              </a:rPr>
              <a:t>:</a:t>
            </a:r>
          </a:p>
          <a:p>
            <a:r>
              <a:rPr lang="en-GB" altLang="en-US" sz="1100" dirty="0" smtClean="0">
                <a:latin typeface="Arial" panose="020B0604020202020204" pitchFamily="34" charset="0"/>
                <a:cs typeface="Arial" panose="020B0604020202020204" pitchFamily="34" charset="0"/>
              </a:rPr>
              <a:t>There is an obvious risk to property </a:t>
            </a:r>
          </a:p>
          <a:p>
            <a:pPr marL="0" indent="0">
              <a:buNone/>
            </a:pPr>
            <a:r>
              <a:rPr lang="en-GB" altLang="en-US" sz="1100" b="1" dirty="0" smtClean="0">
                <a:solidFill>
                  <a:srgbClr val="FF0000"/>
                </a:solidFill>
                <a:latin typeface="Arial" panose="020B0604020202020204" pitchFamily="34" charset="0"/>
                <a:cs typeface="Arial" panose="020B0604020202020204" pitchFamily="34" charset="0"/>
              </a:rPr>
              <a:t>AND</a:t>
            </a:r>
            <a:r>
              <a:rPr lang="en-GB" altLang="en-US" sz="1100" b="1" dirty="0" smtClean="0">
                <a:latin typeface="Arial" panose="020B0604020202020204" pitchFamily="34" charset="0"/>
                <a:cs typeface="Arial" panose="020B0604020202020204" pitchFamily="34" charset="0"/>
              </a:rPr>
              <a:t> </a:t>
            </a:r>
          </a:p>
          <a:p>
            <a:pPr marL="0" indent="0">
              <a:buNone/>
            </a:pPr>
            <a:r>
              <a:rPr lang="en-GB" altLang="en-US" sz="1100" b="0" dirty="0" smtClean="0">
                <a:latin typeface="Arial" panose="020B0604020202020204" pitchFamily="34" charset="0"/>
                <a:cs typeface="Arial" panose="020B0604020202020204" pitchFamily="34" charset="0"/>
              </a:rPr>
              <a:t>T</a:t>
            </a:r>
            <a:r>
              <a:rPr lang="en-GB" altLang="en-US" sz="1100" dirty="0" smtClean="0">
                <a:latin typeface="Arial" panose="020B0604020202020204" pitchFamily="34" charset="0"/>
                <a:cs typeface="Arial" panose="020B0604020202020204" pitchFamily="34" charset="0"/>
              </a:rPr>
              <a:t>he defendant gave no thought to there being a risk  </a:t>
            </a:r>
          </a:p>
          <a:p>
            <a:pPr marL="0" indent="0">
              <a:buNone/>
            </a:pPr>
            <a:r>
              <a:rPr lang="en-GB" altLang="en-US" sz="1100" b="1" dirty="0" smtClean="0">
                <a:solidFill>
                  <a:srgbClr val="FF0000"/>
                </a:solidFill>
                <a:latin typeface="Arial" panose="020B0604020202020204" pitchFamily="34" charset="0"/>
                <a:cs typeface="Arial" panose="020B0604020202020204" pitchFamily="34" charset="0"/>
              </a:rPr>
              <a:t>OR</a:t>
            </a:r>
            <a:r>
              <a:rPr lang="en-GB" altLang="en-US" sz="1100" b="1" dirty="0" smtClean="0">
                <a:latin typeface="Arial" panose="020B0604020202020204" pitchFamily="34" charset="0"/>
                <a:cs typeface="Arial" panose="020B0604020202020204" pitchFamily="34" charset="0"/>
              </a:rPr>
              <a:t> </a:t>
            </a:r>
          </a:p>
          <a:p>
            <a:pPr marL="0" indent="0">
              <a:buNone/>
            </a:pPr>
            <a:r>
              <a:rPr lang="en-GB" altLang="en-US" sz="1100" b="0" dirty="0" smtClean="0">
                <a:latin typeface="Arial" panose="020B0604020202020204" pitchFamily="34" charset="0"/>
                <a:cs typeface="Arial" panose="020B0604020202020204" pitchFamily="34" charset="0"/>
              </a:rPr>
              <a:t>T</a:t>
            </a:r>
            <a:r>
              <a:rPr lang="en-GB" altLang="en-US" sz="1100" dirty="0" smtClean="0">
                <a:latin typeface="Arial" panose="020B0604020202020204" pitchFamily="34" charset="0"/>
                <a:cs typeface="Arial" panose="020B0604020202020204" pitchFamily="34" charset="0"/>
              </a:rPr>
              <a:t>he defendant recognised there was a risk but went on to do it anyway. </a:t>
            </a:r>
            <a:endParaRPr lang="en-GB" altLang="en-US" sz="1100" b="1" dirty="0" smtClean="0">
              <a:solidFill>
                <a:srgbClr val="FF3300"/>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8</a:t>
            </a:fld>
            <a:endParaRPr lang="en-GB"/>
          </a:p>
        </p:txBody>
      </p:sp>
    </p:spTree>
    <p:extLst>
      <p:ext uri="{BB962C8B-B14F-4D97-AF65-F5344CB8AC3E}">
        <p14:creationId xmlns:p14="http://schemas.microsoft.com/office/powerpoint/2010/main" val="39615986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extended meaning of ‘belonging to another’ is similar to that used in the Theft Act 1968</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result is that if a person damages their own property they may still commit the offence of simple criminal damage if that property also belongs to someone else</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9</a:t>
            </a:fld>
            <a:endParaRPr lang="en-GB"/>
          </a:p>
        </p:txBody>
      </p:sp>
    </p:spTree>
    <p:extLst>
      <p:ext uri="{BB962C8B-B14F-4D97-AF65-F5344CB8AC3E}">
        <p14:creationId xmlns:p14="http://schemas.microsoft.com/office/powerpoint/2010/main" val="32224535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i="0" dirty="0" smtClean="0">
                <a:effectLst/>
                <a:latin typeface="Arial" panose="020B0604020202020204" pitchFamily="34" charset="0"/>
                <a:cs typeface="Arial" panose="020B0604020202020204" pitchFamily="34" charset="0"/>
              </a:rPr>
              <a:t>Part two of the definition:</a:t>
            </a:r>
          </a:p>
          <a:p>
            <a:r>
              <a:rPr lang="en-GB" sz="1100" i="0" dirty="0" smtClean="0">
                <a:solidFill>
                  <a:schemeClr val="accent1"/>
                </a:solidFill>
                <a:effectLst/>
                <a:latin typeface="Arial" panose="020B0604020202020204" pitchFamily="34" charset="0"/>
                <a:cs typeface="Arial" panose="020B0604020202020204" pitchFamily="34" charset="0"/>
              </a:rPr>
              <a:t>Aggravated Criminal damage </a:t>
            </a:r>
            <a:r>
              <a:rPr lang="en-GB" dirty="0" smtClean="0">
                <a:solidFill>
                  <a:schemeClr val="accent1"/>
                </a:solidFill>
              </a:rPr>
              <a:t>is </a:t>
            </a:r>
            <a:r>
              <a:rPr lang="en-GB" dirty="0">
                <a:solidFill>
                  <a:schemeClr val="accent1"/>
                </a:solidFill>
              </a:rPr>
              <a:t>where property has been destroyed or damaged with the aggravating factor being that life is endangered by the destruction or damage to the property</a:t>
            </a:r>
            <a:r>
              <a:rPr lang="en-GB" dirty="0" smtClean="0">
                <a:solidFill>
                  <a:schemeClr val="accent1"/>
                </a:solidFill>
              </a:rPr>
              <a:t>. </a:t>
            </a:r>
            <a:endParaRPr lang="en-GB" dirty="0">
              <a:solidFill>
                <a:schemeClr val="accent1"/>
              </a:solidFill>
            </a:endParaRPr>
          </a:p>
          <a:p>
            <a:endParaRPr lang="en-GB" sz="1100" i="0" dirty="0" smtClean="0">
              <a:effectLst/>
              <a:latin typeface="Arial" panose="020B0604020202020204" pitchFamily="34" charset="0"/>
              <a:cs typeface="Arial" panose="020B0604020202020204" pitchFamily="34" charset="0"/>
            </a:endParaRPr>
          </a:p>
          <a:p>
            <a:r>
              <a:rPr lang="en-GB" sz="1100" i="0" dirty="0" smtClean="0">
                <a:effectLst/>
                <a:latin typeface="Arial" panose="020B0604020202020204" pitchFamily="34" charset="0"/>
                <a:cs typeface="Arial" panose="020B0604020202020204" pitchFamily="34" charset="0"/>
              </a:rPr>
              <a:t>Officers should be aware that </a:t>
            </a:r>
            <a:r>
              <a:rPr lang="en-GB" sz="1100" b="1" i="0" dirty="0" smtClean="0">
                <a:effectLst/>
                <a:latin typeface="Arial" panose="020B0604020202020204" pitchFamily="34" charset="0"/>
                <a:cs typeface="Arial" panose="020B0604020202020204" pitchFamily="34" charset="0"/>
              </a:rPr>
              <a:t>endanger life</a:t>
            </a:r>
            <a:r>
              <a:rPr lang="en-GB" sz="1100" i="0" dirty="0" smtClean="0">
                <a:effectLst/>
                <a:latin typeface="Arial" panose="020B0604020202020204" pitchFamily="34" charset="0"/>
                <a:cs typeface="Arial" panose="020B0604020202020204" pitchFamily="34" charset="0"/>
              </a:rPr>
              <a:t> in relation to criminal damage, does not require attempt to kill, otherwise murder or manslaughter would be the more appropriate charge and there is no requirement for any actual injury. It is sufficient that life was endangered; for example, if a jealous husband cuts the brake pipe of his rivals car, no harm may actually come to the intended victim, but the potential for harm exists.</a:t>
            </a:r>
          </a:p>
          <a:p>
            <a:endParaRPr lang="en-GB" sz="1100" i="0" dirty="0" smtClean="0">
              <a:effectLst/>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Triable only on indictment – Life imprisonment</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Power of arrest without warrant – Constables/other persons</a:t>
            </a:r>
          </a:p>
          <a:p>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smtClean="0">
                <a:latin typeface="Arial" panose="020B0604020202020204" pitchFamily="34" charset="0"/>
                <a:cs typeface="Arial" panose="020B0604020202020204" pitchFamily="34" charset="0"/>
              </a:rPr>
              <a:t>To decide whether a person has committed this offence, ask yourself three questions.. (See next slide)</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10</a:t>
            </a:fld>
            <a:endParaRPr lang="en-GB"/>
          </a:p>
        </p:txBody>
      </p:sp>
    </p:spTree>
    <p:extLst>
      <p:ext uri="{BB962C8B-B14F-4D97-AF65-F5344CB8AC3E}">
        <p14:creationId xmlns:p14="http://schemas.microsoft.com/office/powerpoint/2010/main" val="34962073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charset="0"/>
              </a:rPr>
              <a:t>Only if the answers to </a:t>
            </a:r>
            <a:r>
              <a:rPr lang="en-US" altLang="en-US" sz="1100" b="1" u="sng" dirty="0" smtClean="0">
                <a:latin typeface="Arial" charset="0"/>
              </a:rPr>
              <a:t>all </a:t>
            </a:r>
            <a:r>
              <a:rPr lang="en-US" altLang="en-US" sz="1100" b="0" dirty="0" smtClean="0">
                <a:latin typeface="Arial" charset="0"/>
              </a:rPr>
              <a:t>these questions are </a:t>
            </a:r>
            <a:r>
              <a:rPr lang="en-US" altLang="en-US" sz="1100" b="1" u="sng" dirty="0" smtClean="0">
                <a:latin typeface="Arial" charset="0"/>
              </a:rPr>
              <a:t>YES</a:t>
            </a:r>
            <a:r>
              <a:rPr lang="en-US" altLang="en-US" sz="1100" b="1" dirty="0" smtClean="0">
                <a:latin typeface="Arial" charset="0"/>
              </a:rPr>
              <a:t> </a:t>
            </a:r>
            <a:r>
              <a:rPr lang="en-US" altLang="en-US" sz="1100" b="0" dirty="0" smtClean="0">
                <a:latin typeface="Arial" charset="0"/>
              </a:rPr>
              <a:t>has the </a:t>
            </a:r>
            <a:r>
              <a:rPr lang="en-US" altLang="en-US" sz="1100" b="1" u="sng" dirty="0" smtClean="0">
                <a:latin typeface="Arial" charset="0"/>
              </a:rPr>
              <a:t>full offence Section </a:t>
            </a:r>
            <a:r>
              <a:rPr lang="en-US" altLang="en-US" sz="1100" b="1" u="none" dirty="0" smtClean="0">
                <a:latin typeface="Arial" charset="0"/>
              </a:rPr>
              <a:t>1(2)</a:t>
            </a:r>
            <a:r>
              <a:rPr lang="en-US" altLang="en-US" sz="1100" b="1" u="none" baseline="0" dirty="0" smtClean="0">
                <a:latin typeface="Arial" charset="0"/>
              </a:rPr>
              <a:t> </a:t>
            </a:r>
            <a:r>
              <a:rPr lang="en-US" altLang="en-US" sz="1100" b="0" u="none" baseline="0" dirty="0" smtClean="0">
                <a:latin typeface="Arial" charset="0"/>
              </a:rPr>
              <a:t>has</a:t>
            </a:r>
            <a:r>
              <a:rPr lang="en-US" altLang="en-US" sz="1100" b="1" u="none" baseline="0" dirty="0" smtClean="0">
                <a:latin typeface="Arial" charset="0"/>
              </a:rPr>
              <a:t> </a:t>
            </a:r>
            <a:r>
              <a:rPr lang="en-US" altLang="en-US" sz="1100" b="0" u="none" dirty="0" smtClean="0">
                <a:latin typeface="Arial" charset="0"/>
              </a:rPr>
              <a:t>been</a:t>
            </a:r>
            <a:r>
              <a:rPr lang="en-US" altLang="en-US" sz="1100" b="0" dirty="0" smtClean="0">
                <a:latin typeface="Arial" charset="0"/>
              </a:rPr>
              <a:t> committed.</a:t>
            </a:r>
          </a:p>
          <a:p>
            <a:endParaRPr lang="en-US" altLang="en-US" sz="1100" dirty="0" smtClean="0">
              <a:latin typeface="Arial" charset="0"/>
            </a:endParaRPr>
          </a:p>
          <a:p>
            <a:r>
              <a:rPr lang="en-US" altLang="en-US" sz="1100" dirty="0" smtClean="0">
                <a:latin typeface="Arial" charset="0"/>
              </a:rPr>
              <a:t>Although the words “Lawful Excuse” appears in this offence, the excuses</a:t>
            </a:r>
            <a:r>
              <a:rPr lang="en-US" altLang="en-US" sz="1100" baseline="0" dirty="0" smtClean="0">
                <a:latin typeface="Arial" charset="0"/>
              </a:rPr>
              <a:t> provided in Section 5(2) </a:t>
            </a:r>
            <a:r>
              <a:rPr lang="en-US" altLang="en-US" sz="1100" u="sng" baseline="0" dirty="0" smtClean="0">
                <a:latin typeface="Arial" charset="0"/>
              </a:rPr>
              <a:t>do not </a:t>
            </a:r>
            <a:r>
              <a:rPr lang="en-US" altLang="en-US" sz="1100" baseline="0" dirty="0" smtClean="0">
                <a:latin typeface="Arial" charset="0"/>
              </a:rPr>
              <a:t>apply to this offence. </a:t>
            </a:r>
          </a:p>
          <a:p>
            <a:r>
              <a:rPr lang="en-US" altLang="en-US" sz="1100" baseline="0" dirty="0" smtClean="0">
                <a:latin typeface="Arial" charset="0"/>
              </a:rPr>
              <a:t>Lawful excuse will be restricted to those excuses such as self defense and defense of another</a:t>
            </a:r>
          </a:p>
          <a:p>
            <a:endParaRPr lang="en-US" altLang="en-US" sz="1100" dirty="0" smtClean="0">
              <a:latin typeface="Arial" charset="0"/>
            </a:endParaRPr>
          </a:p>
          <a:p>
            <a:r>
              <a:rPr lang="en-US" altLang="en-US" sz="1100" dirty="0" smtClean="0">
                <a:latin typeface="Arial" charset="0"/>
              </a:rPr>
              <a:t>Self induced intoxication through drink or drugs is a defense to a charge of a crime requiring specific intent but not to a charge of a crime requiring recklessness.</a:t>
            </a:r>
          </a:p>
          <a:p>
            <a:endParaRPr lang="en-US" altLang="en-US" sz="1100" dirty="0" smtClean="0">
              <a:latin typeface="Arial" charset="0"/>
            </a:endParaRPr>
          </a:p>
          <a:p>
            <a:r>
              <a:rPr lang="en-US" altLang="en-US" sz="1100" dirty="0" smtClean="0">
                <a:latin typeface="Arial" charset="0"/>
              </a:rPr>
              <a:t>Therefore, if a defendant is alleged to have committed an offence of criminal damage by acting recklessly, it is no defense to claim voluntary intoxication.</a:t>
            </a:r>
          </a:p>
          <a:p>
            <a:endParaRPr lang="en-US" altLang="en-US" sz="1100" dirty="0" smtClean="0">
              <a:latin typeface="Arial" charset="0"/>
            </a:endParaRPr>
          </a:p>
          <a:p>
            <a:r>
              <a:rPr lang="en-US" altLang="en-US" sz="1100" dirty="0" smtClean="0">
                <a:latin typeface="Arial" charset="0"/>
              </a:rPr>
              <a:t>Note that the offence can be complete even if nobody’s life is actually put at risk.</a:t>
            </a:r>
          </a:p>
          <a:p>
            <a:r>
              <a:rPr lang="en-US" altLang="en-US" sz="1100" dirty="0" smtClean="0">
                <a:latin typeface="Arial" charset="0"/>
              </a:rPr>
              <a:t>For example, if someone burns a house down, intending to kill the occupants, the offence is complete even if the occupants are not in the house.</a:t>
            </a:r>
          </a:p>
          <a:p>
            <a:endParaRPr lang="en-GB" dirty="0" smtClean="0"/>
          </a:p>
          <a:p>
            <a:r>
              <a:rPr lang="en-GB" dirty="0" smtClean="0">
                <a:solidFill>
                  <a:schemeClr val="tx1"/>
                </a:solidFill>
              </a:rPr>
              <a:t>****Activity -Trainer to ask students to look at questions</a:t>
            </a:r>
            <a:r>
              <a:rPr lang="en-GB" baseline="0" dirty="0" smtClean="0">
                <a:solidFill>
                  <a:schemeClr val="tx1"/>
                </a:solidFill>
              </a:rPr>
              <a:t> 1 to 5 and debrief.***</a:t>
            </a:r>
            <a:endParaRPr lang="en-GB" dirty="0">
              <a:solidFill>
                <a:schemeClr val="tx1"/>
              </a:solidFill>
            </a:endParaRPr>
          </a:p>
        </p:txBody>
      </p:sp>
      <p:sp>
        <p:nvSpPr>
          <p:cNvPr id="4" name="Slide Number Placeholder 3"/>
          <p:cNvSpPr>
            <a:spLocks noGrp="1"/>
          </p:cNvSpPr>
          <p:nvPr>
            <p:ph type="sldNum" sz="quarter" idx="10"/>
          </p:nvPr>
        </p:nvSpPr>
        <p:spPr/>
        <p:txBody>
          <a:bodyPr/>
          <a:lstStyle/>
          <a:p>
            <a:fld id="{E0376270-2F95-422F-9AC8-5A77EBD17525}" type="slidenum">
              <a:rPr lang="en-GB" smtClean="0"/>
              <a:t>11</a:t>
            </a:fld>
            <a:endParaRPr lang="en-GB"/>
          </a:p>
        </p:txBody>
      </p:sp>
    </p:spTree>
    <p:extLst>
      <p:ext uri="{BB962C8B-B14F-4D97-AF65-F5344CB8AC3E}">
        <p14:creationId xmlns:p14="http://schemas.microsoft.com/office/powerpoint/2010/main" val="11470011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12</a:t>
            </a:fld>
            <a:endParaRPr lang="en-GB"/>
          </a:p>
        </p:txBody>
      </p:sp>
    </p:spTree>
    <p:extLst>
      <p:ext uri="{BB962C8B-B14F-4D97-AF65-F5344CB8AC3E}">
        <p14:creationId xmlns:p14="http://schemas.microsoft.com/office/powerpoint/2010/main" val="40655831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SzPct val="80000"/>
            </a:pPr>
            <a:endParaRPr lang="en-GB" dirty="0" smtClean="0"/>
          </a:p>
          <a:p>
            <a:pPr>
              <a:buSzPct val="80000"/>
            </a:pPr>
            <a:r>
              <a:rPr lang="en-GB" sz="1100" dirty="0" smtClean="0">
                <a:latin typeface="Arial" panose="020B0604020202020204" pitchFamily="34" charset="0"/>
                <a:cs typeface="Arial" panose="020B0604020202020204" pitchFamily="34" charset="0"/>
              </a:rPr>
              <a:t>If the damage or destruction is caused by fire, then the offence of </a:t>
            </a:r>
            <a:r>
              <a:rPr lang="en-GB" sz="1100" b="1" dirty="0" smtClean="0">
                <a:latin typeface="Arial" panose="020B0604020202020204" pitchFamily="34" charset="0"/>
                <a:cs typeface="Arial" panose="020B0604020202020204" pitchFamily="34" charset="0"/>
              </a:rPr>
              <a:t>Arson</a:t>
            </a:r>
            <a:r>
              <a:rPr lang="en-GB" sz="1100" dirty="0" smtClean="0">
                <a:latin typeface="Arial" panose="020B0604020202020204" pitchFamily="34" charset="0"/>
                <a:cs typeface="Arial" panose="020B0604020202020204" pitchFamily="34" charset="0"/>
              </a:rPr>
              <a:t> (under section 1(3)) should be charged.</a:t>
            </a:r>
          </a:p>
          <a:p>
            <a:pPr>
              <a:buSzPct val="80000"/>
            </a:pPr>
            <a:endParaRPr lang="en-GB" altLang="en-US" sz="1100" dirty="0" smtClean="0">
              <a:latin typeface="Arial" panose="020B0604020202020204" pitchFamily="34" charset="0"/>
              <a:cs typeface="Arial" panose="020B0604020202020204" pitchFamily="34" charset="0"/>
            </a:endParaRPr>
          </a:p>
          <a:p>
            <a:pPr>
              <a:buSzPct val="80000"/>
            </a:pPr>
            <a:r>
              <a:rPr lang="en-GB" altLang="en-US" sz="1100" dirty="0" smtClean="0">
                <a:latin typeface="Arial" panose="020B0604020202020204" pitchFamily="34" charset="0"/>
                <a:cs typeface="Arial" panose="020B0604020202020204" pitchFamily="34" charset="0"/>
              </a:rPr>
              <a:t>For a person to be found guilty of this offence at least some of the damage must have been caused by fire (excluding smoke</a:t>
            </a:r>
            <a:r>
              <a:rPr lang="en-GB" altLang="en-US" sz="1100" baseline="0" dirty="0" smtClean="0">
                <a:latin typeface="Arial" panose="020B0604020202020204" pitchFamily="34" charset="0"/>
                <a:cs typeface="Arial" panose="020B0604020202020204" pitchFamily="34" charset="0"/>
              </a:rPr>
              <a:t> damage) </a:t>
            </a:r>
          </a:p>
          <a:p>
            <a:pPr>
              <a:buSzPct val="80000"/>
            </a:pPr>
            <a:endParaRPr lang="en-GB" altLang="en-US" sz="1100" baseline="0" dirty="0" smtClean="0">
              <a:latin typeface="Arial" panose="020B0604020202020204" pitchFamily="34" charset="0"/>
              <a:cs typeface="Arial" panose="020B0604020202020204" pitchFamily="34" charset="0"/>
            </a:endParaRPr>
          </a:p>
          <a:p>
            <a:pPr>
              <a:buSzPct val="80000"/>
            </a:pPr>
            <a:r>
              <a:rPr lang="en-GB" altLang="en-US" sz="1100" baseline="0" dirty="0" smtClean="0">
                <a:latin typeface="Arial" panose="020B0604020202020204" pitchFamily="34" charset="0"/>
                <a:cs typeface="Arial" panose="020B0604020202020204" pitchFamily="34" charset="0"/>
              </a:rPr>
              <a:t>For this offence to be proved there must be an intent or an element of recklessness in relation to the use of fire. </a:t>
            </a:r>
            <a:endParaRPr lang="en-GB" altLang="en-US" sz="1100" dirty="0" smtClean="0">
              <a:latin typeface="Arial" panose="020B0604020202020204" pitchFamily="34" charset="0"/>
              <a:cs typeface="Arial" panose="020B0604020202020204" pitchFamily="34" charset="0"/>
            </a:endParaRPr>
          </a:p>
          <a:p>
            <a:pPr>
              <a:buSzPct val="80000"/>
            </a:pPr>
            <a:endParaRPr lang="en-GB" altLang="en-US" sz="1100" dirty="0" smtClean="0">
              <a:latin typeface="Arial" panose="020B0604020202020204" pitchFamily="34" charset="0"/>
              <a:cs typeface="Arial" panose="020B0604020202020204" pitchFamily="34" charset="0"/>
            </a:endParaRPr>
          </a:p>
          <a:p>
            <a:pPr>
              <a:buSzPct val="80000"/>
            </a:pPr>
            <a:r>
              <a:rPr lang="en-GB" altLang="en-US" sz="1100" dirty="0" smtClean="0">
                <a:latin typeface="Arial" panose="020B0604020202020204" pitchFamily="34" charset="0"/>
                <a:cs typeface="Arial" panose="020B0604020202020204" pitchFamily="34" charset="0"/>
              </a:rPr>
              <a:t>Either way offence</a:t>
            </a:r>
          </a:p>
          <a:p>
            <a:pPr>
              <a:buSzPct val="80000"/>
            </a:pPr>
            <a:r>
              <a:rPr lang="en-GB" altLang="en-US" sz="1100" dirty="0" smtClean="0">
                <a:latin typeface="Arial" panose="020B0604020202020204" pitchFamily="34" charset="0"/>
                <a:cs typeface="Arial" panose="020B0604020202020204" pitchFamily="34" charset="0"/>
              </a:rPr>
              <a:t>Summary: 6 months imprisonment and/or fine</a:t>
            </a:r>
          </a:p>
          <a:p>
            <a:pPr>
              <a:buSzPct val="80000"/>
            </a:pPr>
            <a:r>
              <a:rPr lang="en-GB" altLang="en-US" sz="1100" dirty="0" smtClean="0">
                <a:latin typeface="Arial" panose="020B0604020202020204" pitchFamily="34" charset="0"/>
                <a:cs typeface="Arial" panose="020B0604020202020204" pitchFamily="34" charset="0"/>
              </a:rPr>
              <a:t>Indictment: Life imprisonment</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13</a:t>
            </a:fld>
            <a:endParaRPr lang="en-GB"/>
          </a:p>
        </p:txBody>
      </p:sp>
    </p:spTree>
    <p:extLst>
      <p:ext uri="{BB962C8B-B14F-4D97-AF65-F5344CB8AC3E}">
        <p14:creationId xmlns:p14="http://schemas.microsoft.com/office/powerpoint/2010/main" val="18106143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smtClean="0">
                <a:latin typeface="Arial" panose="020B0604020202020204" pitchFamily="34" charset="0"/>
                <a:cs typeface="Arial" panose="020B0604020202020204" pitchFamily="34" charset="0"/>
              </a:rPr>
              <a:t>Lawful excuse</a:t>
            </a:r>
          </a:p>
          <a:p>
            <a:r>
              <a:rPr lang="en-US" altLang="en-US" sz="1100" dirty="0" smtClean="0">
                <a:latin typeface="Arial" panose="020B0604020202020204" pitchFamily="34" charset="0"/>
                <a:cs typeface="Arial" panose="020B0604020202020204" pitchFamily="34" charset="0"/>
              </a:rPr>
              <a:t>If a threat to life is involved there is </a:t>
            </a:r>
            <a:r>
              <a:rPr lang="en-US" altLang="en-US" sz="1100" b="1" dirty="0" smtClean="0">
                <a:solidFill>
                  <a:srgbClr val="FF0000"/>
                </a:solidFill>
                <a:latin typeface="Arial" panose="020B0604020202020204" pitchFamily="34" charset="0"/>
                <a:cs typeface="Arial" panose="020B0604020202020204" pitchFamily="34" charset="0"/>
              </a:rPr>
              <a:t>no defense </a:t>
            </a:r>
            <a:r>
              <a:rPr lang="en-US" altLang="en-US" sz="1100" dirty="0" smtClean="0">
                <a:latin typeface="Arial" panose="020B0604020202020204" pitchFamily="34" charset="0"/>
                <a:cs typeface="Arial" panose="020B0604020202020204" pitchFamily="34" charset="0"/>
              </a:rPr>
              <a:t>of ‘lawful excuse’</a:t>
            </a:r>
          </a:p>
          <a:p>
            <a:endParaRPr lang="en-US" altLang="en-US" sz="1100" dirty="0" smtClean="0">
              <a:latin typeface="Arial" panose="020B0604020202020204" pitchFamily="34" charset="0"/>
              <a:cs typeface="Arial" panose="020B0604020202020204" pitchFamily="34" charset="0"/>
            </a:endParaRPr>
          </a:p>
          <a:p>
            <a:r>
              <a:rPr lang="en-US" altLang="en-US" sz="1100" b="1" dirty="0" smtClean="0">
                <a:latin typeface="Arial" panose="020B0604020202020204" pitchFamily="34" charset="0"/>
                <a:cs typeface="Arial" panose="020B0604020202020204" pitchFamily="34" charset="0"/>
              </a:rPr>
              <a:t>Threats</a:t>
            </a:r>
          </a:p>
          <a:p>
            <a:r>
              <a:rPr lang="en-US" altLang="en-US" sz="1100" dirty="0" smtClean="0">
                <a:latin typeface="Arial" panose="020B0604020202020204" pitchFamily="34" charset="0"/>
                <a:cs typeface="Arial" panose="020B0604020202020204" pitchFamily="34" charset="0"/>
              </a:rPr>
              <a:t>The threat may be oral or written,</a:t>
            </a:r>
            <a:r>
              <a:rPr lang="en-US" altLang="en-US" sz="1100" baseline="0" dirty="0" smtClean="0">
                <a:latin typeface="Arial" panose="020B0604020202020204" pitchFamily="34" charset="0"/>
                <a:cs typeface="Arial" panose="020B0604020202020204" pitchFamily="34" charset="0"/>
              </a:rPr>
              <a:t> (telephone, email, text, fax or letter) </a:t>
            </a:r>
            <a:r>
              <a:rPr lang="en-US" altLang="en-US" sz="1100" dirty="0" smtClean="0">
                <a:latin typeface="Arial" panose="020B0604020202020204" pitchFamily="34" charset="0"/>
                <a:cs typeface="Arial" panose="020B0604020202020204" pitchFamily="34" charset="0"/>
              </a:rPr>
              <a:t>It may be made to the person whose property is to be damaged, or it may be made to another.</a:t>
            </a:r>
          </a:p>
          <a:p>
            <a:r>
              <a:rPr lang="en-US" altLang="en-US" sz="1100" dirty="0" smtClean="0">
                <a:latin typeface="Arial" panose="020B0604020202020204" pitchFamily="34" charset="0"/>
                <a:cs typeface="Arial" panose="020B0604020202020204" pitchFamily="34" charset="0"/>
              </a:rPr>
              <a:t>The</a:t>
            </a:r>
            <a:r>
              <a:rPr lang="en-US" altLang="en-US" sz="1100" baseline="0" dirty="0" smtClean="0">
                <a:latin typeface="Arial" panose="020B0604020202020204" pitchFamily="34" charset="0"/>
                <a:cs typeface="Arial" panose="020B0604020202020204" pitchFamily="34" charset="0"/>
              </a:rPr>
              <a:t> threat can be made towards a third person e.g. “I’ll torch your brothers workshop, if you don’t get this sorted!” </a:t>
            </a:r>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The recipient does not have to believe the threat will be carried out, nor</a:t>
            </a:r>
            <a:r>
              <a:rPr lang="en-US" altLang="en-US" sz="1100" baseline="0" dirty="0" smtClean="0">
                <a:latin typeface="Arial" panose="020B0604020202020204" pitchFamily="34" charset="0"/>
                <a:cs typeface="Arial" panose="020B0604020202020204" pitchFamily="34" charset="0"/>
              </a:rPr>
              <a:t> do they have to be put in fear</a:t>
            </a:r>
            <a:endParaRPr lang="en-US" altLang="en-US" sz="1100" dirty="0" smtClean="0">
              <a:latin typeface="Arial" panose="020B0604020202020204" pitchFamily="34" charset="0"/>
              <a:cs typeface="Arial" panose="020B0604020202020204" pitchFamily="34" charset="0"/>
            </a:endParaRPr>
          </a:p>
          <a:p>
            <a:endParaRPr lang="en-US" altLang="en-US" sz="1100" dirty="0" smtClean="0">
              <a:latin typeface="Arial" panose="020B0604020202020204" pitchFamily="34" charset="0"/>
              <a:cs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100" b="1" dirty="0" smtClean="0">
                <a:latin typeface="Arial" panose="020B0604020202020204" pitchFamily="34" charset="0"/>
                <a:cs typeface="Arial" panose="020B0604020202020204" pitchFamily="34" charset="0"/>
              </a:rPr>
              <a:t>Intends - it is the offenders intention that is vital not the effect on the victim</a:t>
            </a:r>
          </a:p>
          <a:p>
            <a:r>
              <a:rPr lang="en-US" altLang="en-US" sz="1100" dirty="0" smtClean="0">
                <a:latin typeface="Arial" panose="020B0604020202020204" pitchFamily="34" charset="0"/>
                <a:cs typeface="Arial" panose="020B0604020202020204" pitchFamily="34" charset="0"/>
              </a:rPr>
              <a:t>The offender must be shown to have an intention to make the other person fear that the threat would be carried out.  It does not matter if the other person is not put in fear.  </a:t>
            </a:r>
          </a:p>
          <a:p>
            <a:endParaRPr lang="en-US" altLang="en-US" sz="1100" dirty="0" smtClean="0">
              <a:latin typeface="Arial" panose="020B0604020202020204" pitchFamily="34" charset="0"/>
              <a:cs typeface="Arial" panose="020B0604020202020204" pitchFamily="34" charset="0"/>
            </a:endParaRPr>
          </a:p>
          <a:p>
            <a:r>
              <a:rPr lang="en-US" altLang="en-US" sz="1100" b="1" dirty="0" smtClean="0">
                <a:latin typeface="Arial" panose="020B0604020202020204" pitchFamily="34" charset="0"/>
                <a:cs typeface="Arial" panose="020B0604020202020204" pitchFamily="34" charset="0"/>
              </a:rPr>
              <a:t>Own property</a:t>
            </a:r>
          </a:p>
          <a:p>
            <a:r>
              <a:rPr lang="en-US" altLang="en-US" sz="1100" dirty="0" smtClean="0">
                <a:latin typeface="Arial" panose="020B0604020202020204" pitchFamily="34" charset="0"/>
                <a:cs typeface="Arial" panose="020B0604020202020204" pitchFamily="34" charset="0"/>
              </a:rPr>
              <a:t>The offender’s own property may be the subject of the offence, but only if the threatened damage or destruction would be likely to endanger another’s life.</a:t>
            </a:r>
          </a:p>
          <a:p>
            <a:r>
              <a:rPr lang="en-US" altLang="en-US" sz="1100" dirty="0" smtClean="0">
                <a:latin typeface="Arial" panose="020B0604020202020204" pitchFamily="34" charset="0"/>
                <a:cs typeface="Arial" panose="020B0604020202020204" pitchFamily="34" charset="0"/>
              </a:rPr>
              <a:t>An example would be,</a:t>
            </a:r>
            <a:r>
              <a:rPr lang="en-US" altLang="en-US" sz="1100" baseline="0" dirty="0" smtClean="0">
                <a:latin typeface="Arial" panose="020B0604020202020204" pitchFamily="34" charset="0"/>
                <a:cs typeface="Arial" panose="020B0604020202020204" pitchFamily="34" charset="0"/>
              </a:rPr>
              <a:t> “I</a:t>
            </a:r>
            <a:r>
              <a:rPr lang="en-US" altLang="en-US" sz="1100" dirty="0" smtClean="0">
                <a:latin typeface="Arial" panose="020B0604020202020204" pitchFamily="34" charset="0"/>
                <a:cs typeface="Arial" panose="020B0604020202020204" pitchFamily="34" charset="0"/>
              </a:rPr>
              <a:t>f you take</a:t>
            </a:r>
            <a:r>
              <a:rPr lang="en-US" altLang="en-US" sz="1100" baseline="0" dirty="0" smtClean="0">
                <a:latin typeface="Arial" panose="020B0604020202020204" pitchFamily="34" charset="0"/>
                <a:cs typeface="Arial" panose="020B0604020202020204" pitchFamily="34" charset="0"/>
              </a:rPr>
              <a:t> my car, I will </a:t>
            </a:r>
            <a:r>
              <a:rPr lang="en-US" altLang="en-US" sz="1100" dirty="0" smtClean="0">
                <a:latin typeface="Arial" panose="020B0604020202020204" pitchFamily="34" charset="0"/>
                <a:cs typeface="Arial" panose="020B0604020202020204" pitchFamily="34" charset="0"/>
              </a:rPr>
              <a:t>cut the brake pipes</a:t>
            </a:r>
            <a:r>
              <a:rPr lang="en-US" altLang="en-US" sz="1100" baseline="0" dirty="0" smtClean="0">
                <a:latin typeface="Arial" panose="020B0604020202020204" pitchFamily="34" charset="0"/>
                <a:cs typeface="Arial" panose="020B0604020202020204" pitchFamily="34" charset="0"/>
              </a:rPr>
              <a:t>” which when used by another would endanger their life.</a:t>
            </a:r>
          </a:p>
          <a:p>
            <a:endParaRPr lang="en-US" altLang="en-US"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Triable either way – max 10 years imprisonment on indictment</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Power of arrest without warrant – Constables/other persons</a:t>
            </a:r>
          </a:p>
          <a:p>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smtClean="0">
                <a:latin typeface="Arial" panose="020B0604020202020204" pitchFamily="34" charset="0"/>
                <a:cs typeface="Arial" panose="020B0604020202020204" pitchFamily="34" charset="0"/>
              </a:rPr>
              <a:t>To decide whether this is an offence the following questions should be asked; (See next slide) </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14</a:t>
            </a:fld>
            <a:endParaRPr lang="en-GB"/>
          </a:p>
        </p:txBody>
      </p:sp>
    </p:spTree>
    <p:extLst>
      <p:ext uri="{BB962C8B-B14F-4D97-AF65-F5344CB8AC3E}">
        <p14:creationId xmlns:p14="http://schemas.microsoft.com/office/powerpoint/2010/main" val="30338169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smtClean="0">
                <a:latin typeface="Arial" charset="0"/>
              </a:rPr>
              <a:t>Only if the answers to </a:t>
            </a:r>
            <a:r>
              <a:rPr lang="en-US" altLang="en-US" sz="1100" b="1" u="sng" dirty="0" smtClean="0">
                <a:latin typeface="Arial" charset="0"/>
              </a:rPr>
              <a:t>both</a:t>
            </a:r>
            <a:r>
              <a:rPr lang="en-US" altLang="en-US" sz="1100" dirty="0" smtClean="0">
                <a:latin typeface="Arial" charset="0"/>
              </a:rPr>
              <a:t> these questions is </a:t>
            </a:r>
            <a:r>
              <a:rPr lang="en-US" altLang="en-US" sz="1100" b="1" u="sng" dirty="0" smtClean="0">
                <a:latin typeface="Arial" charset="0"/>
              </a:rPr>
              <a:t>YES</a:t>
            </a:r>
            <a:r>
              <a:rPr lang="en-US" altLang="en-US" sz="1100" dirty="0" smtClean="0">
                <a:latin typeface="Arial" charset="0"/>
              </a:rPr>
              <a:t> then the </a:t>
            </a:r>
            <a:r>
              <a:rPr lang="en-US" altLang="en-US" sz="1100" b="1" u="sng" dirty="0" smtClean="0">
                <a:latin typeface="Arial" charset="0"/>
              </a:rPr>
              <a:t>full offence</a:t>
            </a:r>
            <a:r>
              <a:rPr lang="en-US" altLang="en-US" sz="1100" b="1" u="none" dirty="0" smtClean="0">
                <a:latin typeface="Arial" charset="0"/>
              </a:rPr>
              <a:t> </a:t>
            </a:r>
            <a:r>
              <a:rPr lang="en-US" altLang="en-US" sz="1100" b="0" u="none" dirty="0" smtClean="0">
                <a:latin typeface="Arial" charset="0"/>
              </a:rPr>
              <a:t>Section 2 </a:t>
            </a:r>
            <a:r>
              <a:rPr lang="en-US" altLang="en-US" sz="1100" dirty="0" smtClean="0">
                <a:latin typeface="Arial" charset="0"/>
              </a:rPr>
              <a:t>been committed.</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15</a:t>
            </a:fld>
            <a:endParaRPr lang="en-GB"/>
          </a:p>
        </p:txBody>
      </p:sp>
    </p:spTree>
    <p:extLst>
      <p:ext uri="{BB962C8B-B14F-4D97-AF65-F5344CB8AC3E}">
        <p14:creationId xmlns:p14="http://schemas.microsoft.com/office/powerpoint/2010/main" val="19556351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effectLst/>
                <a:latin typeface="Arial" panose="020B0604020202020204" pitchFamily="34" charset="0"/>
                <a:cs typeface="Arial" panose="020B0604020202020204" pitchFamily="34" charset="0"/>
              </a:rPr>
              <a:t>Section 3 of the Criminal Damage Act 1971 creates the offence of 'going equipped' intending to destroy or damage property. </a:t>
            </a:r>
          </a:p>
          <a:p>
            <a:endParaRPr lang="en-US" altLang="en-US" sz="1100" b="1" dirty="0" smtClean="0">
              <a:latin typeface="Arial" panose="020B0604020202020204" pitchFamily="34" charset="0"/>
              <a:cs typeface="Arial" panose="020B0604020202020204" pitchFamily="34" charset="0"/>
            </a:endParaRPr>
          </a:p>
          <a:p>
            <a:r>
              <a:rPr lang="en-US" altLang="en-US" sz="1100" b="1" dirty="0" smtClean="0">
                <a:latin typeface="Arial" panose="020B0604020202020204" pitchFamily="34" charset="0"/>
                <a:cs typeface="Arial" panose="020B0604020202020204" pitchFamily="34" charset="0"/>
              </a:rPr>
              <a:t>Article</a:t>
            </a:r>
          </a:p>
          <a:p>
            <a:r>
              <a:rPr lang="en-US" altLang="en-US" sz="1100" dirty="0" smtClean="0">
                <a:latin typeface="Arial" panose="020B0604020202020204" pitchFamily="34" charset="0"/>
                <a:cs typeface="Arial" panose="020B0604020202020204" pitchFamily="34" charset="0"/>
              </a:rPr>
              <a:t>Virtually anything could be used to cause damage.  There is no need to show it is made or adapted to cause damage.  However it must be in their </a:t>
            </a:r>
            <a:r>
              <a:rPr lang="en-US" altLang="en-US" sz="1100" b="1" dirty="0" smtClean="0">
                <a:latin typeface="Arial" panose="020B0604020202020204" pitchFamily="34" charset="0"/>
                <a:cs typeface="Arial" panose="020B0604020202020204" pitchFamily="34" charset="0"/>
              </a:rPr>
              <a:t>custody or control </a:t>
            </a:r>
            <a:r>
              <a:rPr lang="en-US" altLang="en-US" sz="1100" dirty="0" smtClean="0">
                <a:latin typeface="Arial" panose="020B0604020202020204" pitchFamily="34" charset="0"/>
                <a:cs typeface="Arial" panose="020B0604020202020204" pitchFamily="34" charset="0"/>
              </a:rPr>
              <a:t>at</a:t>
            </a:r>
            <a:r>
              <a:rPr lang="en-US" altLang="en-US" sz="1100" baseline="0" dirty="0" smtClean="0">
                <a:latin typeface="Arial" panose="020B0604020202020204" pitchFamily="34" charset="0"/>
                <a:cs typeface="Arial" panose="020B0604020202020204" pitchFamily="34" charset="0"/>
              </a:rPr>
              <a:t> the time of the damage for the offence to be complete</a:t>
            </a:r>
            <a:endParaRPr lang="en-US" altLang="en-US" sz="1100" dirty="0" smtClean="0">
              <a:latin typeface="Arial" panose="020B0604020202020204" pitchFamily="34" charset="0"/>
              <a:cs typeface="Arial" panose="020B0604020202020204" pitchFamily="34" charset="0"/>
            </a:endParaRPr>
          </a:p>
          <a:p>
            <a:r>
              <a:rPr lang="en-GB" sz="1100" b="1" i="1" dirty="0" smtClean="0">
                <a:effectLst/>
                <a:latin typeface="Arial" panose="020B0604020202020204" pitchFamily="34" charset="0"/>
                <a:cs typeface="Arial" panose="020B0604020202020204" pitchFamily="34" charset="0"/>
              </a:rPr>
              <a:t>Custody</a:t>
            </a:r>
            <a:r>
              <a:rPr lang="en-GB" sz="1100" i="0" dirty="0" smtClean="0">
                <a:effectLst/>
                <a:latin typeface="Arial" panose="020B0604020202020204" pitchFamily="34" charset="0"/>
                <a:cs typeface="Arial" panose="020B0604020202020204" pitchFamily="34" charset="0"/>
              </a:rPr>
              <a:t> means safekeeping. A concept similar to possession in theft.</a:t>
            </a:r>
            <a:br>
              <a:rPr lang="en-GB" sz="1100" i="0" dirty="0" smtClean="0">
                <a:effectLst/>
                <a:latin typeface="Arial" panose="020B0604020202020204" pitchFamily="34" charset="0"/>
                <a:cs typeface="Arial" panose="020B0604020202020204" pitchFamily="34" charset="0"/>
              </a:rPr>
            </a:br>
            <a:r>
              <a:rPr lang="en-GB" sz="1100" b="1" i="1" dirty="0" smtClean="0">
                <a:effectLst/>
                <a:latin typeface="Arial" panose="020B0604020202020204" pitchFamily="34" charset="0"/>
                <a:cs typeface="Arial" panose="020B0604020202020204" pitchFamily="34" charset="0"/>
              </a:rPr>
              <a:t>Contro</a:t>
            </a:r>
            <a:r>
              <a:rPr lang="en-GB" sz="1100" b="1" i="0" dirty="0" smtClean="0">
                <a:effectLst/>
                <a:latin typeface="Arial" panose="020B0604020202020204" pitchFamily="34" charset="0"/>
                <a:cs typeface="Arial" panose="020B0604020202020204" pitchFamily="34" charset="0"/>
              </a:rPr>
              <a:t>l</a:t>
            </a:r>
            <a:r>
              <a:rPr lang="en-GB" sz="1100" i="0" dirty="0" smtClean="0">
                <a:effectLst/>
                <a:latin typeface="Arial" panose="020B0604020202020204" pitchFamily="34" charset="0"/>
                <a:cs typeface="Arial" panose="020B0604020202020204" pitchFamily="34" charset="0"/>
              </a:rPr>
              <a:t> means the power to manipulate property without having legal title or possession, such as the dispatcher of a parcel delivery company, who has control of the distribution of the parcels without ownership, custody or possession.</a:t>
            </a:r>
            <a:r>
              <a:rPr lang="en-US" altLang="en-US" sz="1100" b="1" i="0" dirty="0" smtClean="0">
                <a:latin typeface="Arial" panose="020B0604020202020204" pitchFamily="34" charset="0"/>
                <a:cs typeface="Arial" panose="020B0604020202020204" pitchFamily="34" charset="0"/>
              </a:rPr>
              <a:t> </a:t>
            </a:r>
          </a:p>
          <a:p>
            <a:r>
              <a:rPr lang="en-US" altLang="en-US" sz="1100" dirty="0" smtClean="0">
                <a:latin typeface="Arial" panose="020B0604020202020204" pitchFamily="34" charset="0"/>
                <a:cs typeface="Arial" panose="020B0604020202020204" pitchFamily="34" charset="0"/>
              </a:rPr>
              <a:t>What</a:t>
            </a:r>
            <a:r>
              <a:rPr lang="en-US" altLang="en-US" sz="1100" baseline="0" dirty="0" smtClean="0">
                <a:latin typeface="Arial" panose="020B0604020202020204" pitchFamily="34" charset="0"/>
                <a:cs typeface="Arial" panose="020B0604020202020204" pitchFamily="34" charset="0"/>
              </a:rPr>
              <a:t> the offender intends to do need not be immediate, it can be at some time in the future</a:t>
            </a:r>
          </a:p>
          <a:p>
            <a:endParaRPr lang="en-US" altLang="en-US" sz="1100" dirty="0" smtClean="0">
              <a:latin typeface="Arial" panose="020B0604020202020204" pitchFamily="34" charset="0"/>
              <a:cs typeface="Arial" panose="020B0604020202020204" pitchFamily="34" charset="0"/>
            </a:endParaRPr>
          </a:p>
          <a:p>
            <a:r>
              <a:rPr lang="en-US" altLang="en-US" sz="1100" b="1" dirty="0" smtClean="0">
                <a:latin typeface="Arial" panose="020B0604020202020204" pitchFamily="34" charset="0"/>
                <a:cs typeface="Arial" panose="020B0604020202020204" pitchFamily="34" charset="0"/>
              </a:rPr>
              <a:t>Use</a:t>
            </a:r>
            <a:r>
              <a:rPr lang="en-US" altLang="en-US" sz="1100" b="1" baseline="0" dirty="0" smtClean="0">
                <a:latin typeface="Arial" panose="020B0604020202020204" pitchFamily="34" charset="0"/>
                <a:cs typeface="Arial" panose="020B0604020202020204" pitchFamily="34" charset="0"/>
              </a:rPr>
              <a:t> it, cause or permit another to use it</a:t>
            </a:r>
          </a:p>
          <a:p>
            <a:r>
              <a:rPr lang="en-US" altLang="en-US" sz="1100" b="0" baseline="0" dirty="0" smtClean="0">
                <a:latin typeface="Arial" panose="020B0604020202020204" pitchFamily="34" charset="0"/>
                <a:cs typeface="Arial" panose="020B0604020202020204" pitchFamily="34" charset="0"/>
              </a:rPr>
              <a:t>The suspect must be able to have custody or control over the article in order to </a:t>
            </a:r>
            <a:r>
              <a:rPr lang="en-US" altLang="en-US" sz="1100" b="0" baseline="0" dirty="0" err="1" smtClean="0">
                <a:latin typeface="Arial" panose="020B0604020202020204" pitchFamily="34" charset="0"/>
                <a:cs typeface="Arial" panose="020B0604020202020204" pitchFamily="34" charset="0"/>
              </a:rPr>
              <a:t>‘cause</a:t>
            </a:r>
            <a:r>
              <a:rPr lang="en-US" altLang="en-US" sz="1100" b="0" baseline="0" dirty="0" smtClean="0">
                <a:latin typeface="Arial" panose="020B0604020202020204" pitchFamily="34" charset="0"/>
                <a:cs typeface="Arial" panose="020B0604020202020204" pitchFamily="34" charset="0"/>
              </a:rPr>
              <a:t>’ or ‘permit’ its use. </a:t>
            </a:r>
            <a:r>
              <a:rPr lang="en-US" altLang="en-US" sz="1100" b="0" baseline="0" dirty="0" err="1" smtClean="0">
                <a:latin typeface="Arial" panose="020B0604020202020204" pitchFamily="34" charset="0"/>
                <a:cs typeface="Arial" panose="020B0604020202020204" pitchFamily="34" charset="0"/>
              </a:rPr>
              <a:t>Eg</a:t>
            </a:r>
            <a:r>
              <a:rPr lang="en-US" altLang="en-US" sz="1100" b="0" baseline="0" dirty="0" smtClean="0">
                <a:latin typeface="Arial" panose="020B0604020202020204" pitchFamily="34" charset="0"/>
                <a:cs typeface="Arial" panose="020B0604020202020204" pitchFamily="34" charset="0"/>
              </a:rPr>
              <a:t> a protester asks the leader of the group of protestors where the supply of spray paint is kept. The leader tells the protestor where to find them and helps to find them. </a:t>
            </a:r>
          </a:p>
          <a:p>
            <a:endParaRPr lang="en-US" altLang="en-US" sz="1100" dirty="0" smtClean="0">
              <a:latin typeface="Arial" panose="020B0604020202020204" pitchFamily="34" charset="0"/>
              <a:cs typeface="Arial" panose="020B0604020202020204" pitchFamily="34" charset="0"/>
            </a:endParaRPr>
          </a:p>
          <a:p>
            <a:r>
              <a:rPr lang="en-US" altLang="en-US" sz="1100" b="1" dirty="0" smtClean="0">
                <a:solidFill>
                  <a:srgbClr val="0000FF"/>
                </a:solidFill>
                <a:latin typeface="Arial" panose="020B0604020202020204" pitchFamily="34" charset="0"/>
                <a:cs typeface="Arial" panose="020B0604020202020204" pitchFamily="34" charset="0"/>
              </a:rPr>
              <a:t>Own property</a:t>
            </a:r>
          </a:p>
          <a:p>
            <a:r>
              <a:rPr lang="en-US" altLang="en-US" sz="1100" b="0" dirty="0" smtClean="0">
                <a:solidFill>
                  <a:srgbClr val="0000FF"/>
                </a:solidFill>
                <a:latin typeface="Arial" panose="020B0604020202020204" pitchFamily="34" charset="0"/>
                <a:cs typeface="Arial" panose="020B0604020202020204" pitchFamily="34" charset="0"/>
              </a:rPr>
              <a:t>The offender can damage/destroy</a:t>
            </a:r>
            <a:r>
              <a:rPr lang="en-US" altLang="en-US" sz="1100" b="0" baseline="0" dirty="0" smtClean="0">
                <a:solidFill>
                  <a:srgbClr val="0000FF"/>
                </a:solidFill>
                <a:latin typeface="Arial" panose="020B0604020202020204" pitchFamily="34" charset="0"/>
                <a:cs typeface="Arial" panose="020B0604020202020204" pitchFamily="34" charset="0"/>
              </a:rPr>
              <a:t> their own property or their own property that someone else is using</a:t>
            </a:r>
          </a:p>
          <a:p>
            <a:endParaRPr lang="en-US" altLang="en-US" sz="1100" b="1" dirty="0" smtClean="0">
              <a:solidFill>
                <a:srgbClr val="0000FF"/>
              </a:solidFill>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Triable either way – max 10 years imprisonment on indictment</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Power of arrest without warrant – Constables/other persons</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To decide whether this is an offence the following questions should be asked; (See next slide) </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16</a:t>
            </a:fld>
            <a:endParaRPr lang="en-GB"/>
          </a:p>
        </p:txBody>
      </p:sp>
    </p:spTree>
    <p:extLst>
      <p:ext uri="{BB962C8B-B14F-4D97-AF65-F5344CB8AC3E}">
        <p14:creationId xmlns:p14="http://schemas.microsoft.com/office/powerpoint/2010/main" val="14181359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smtClean="0">
                <a:latin typeface="Arial" charset="0"/>
              </a:rPr>
              <a:t>Only if the answers to these questions is </a:t>
            </a:r>
            <a:r>
              <a:rPr lang="en-US" altLang="en-US" sz="1100" b="1" u="sng" dirty="0" smtClean="0">
                <a:latin typeface="Arial" charset="0"/>
              </a:rPr>
              <a:t>YES</a:t>
            </a:r>
            <a:r>
              <a:rPr lang="en-US" altLang="en-US" sz="1100" dirty="0" smtClean="0">
                <a:latin typeface="Arial" charset="0"/>
              </a:rPr>
              <a:t> has the full offence been committed.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dirty="0" smtClean="0">
              <a:latin typeface="Arial"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smtClean="0">
                <a:latin typeface="Arial" charset="0"/>
              </a:rPr>
              <a:t>****Activity</a:t>
            </a:r>
            <a:r>
              <a:rPr lang="en-US" altLang="en-US" sz="1100" baseline="0" dirty="0" smtClean="0">
                <a:latin typeface="Arial" charset="0"/>
              </a:rPr>
              <a:t> – Trainer to ask students to complete remaining questions on worksheet.***** </a:t>
            </a:r>
            <a:endParaRPr lang="en-US" altLang="en-US" sz="1100" dirty="0" smtClean="0">
              <a:latin typeface="Arial" charset="0"/>
            </a:endParaRP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17</a:t>
            </a:fld>
            <a:endParaRPr lang="en-GB"/>
          </a:p>
        </p:txBody>
      </p:sp>
    </p:spTree>
    <p:extLst>
      <p:ext uri="{BB962C8B-B14F-4D97-AF65-F5344CB8AC3E}">
        <p14:creationId xmlns:p14="http://schemas.microsoft.com/office/powerpoint/2010/main" val="11633160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18</a:t>
            </a:fld>
            <a:endParaRPr lang="en-GB"/>
          </a:p>
        </p:txBody>
      </p:sp>
    </p:spTree>
    <p:extLst>
      <p:ext uri="{BB962C8B-B14F-4D97-AF65-F5344CB8AC3E}">
        <p14:creationId xmlns:p14="http://schemas.microsoft.com/office/powerpoint/2010/main" val="35766159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smtClean="0">
                <a:solidFill>
                  <a:schemeClr val="tx1"/>
                </a:solidFill>
                <a:effectLst/>
                <a:latin typeface="Arial" panose="020B0604020202020204" pitchFamily="34" charset="0"/>
                <a:ea typeface="+mn-ea"/>
                <a:cs typeface="Arial" panose="020B0604020202020204" pitchFamily="34" charset="0"/>
              </a:rPr>
              <a:t>Which of the following is true?</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POTTER and JERMYN both commit criminal damage.</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JERMYN commits damage but POTTER does </a:t>
            </a:r>
            <a:r>
              <a:rPr lang="en-GB" sz="1100" b="1" kern="1200" dirty="0" smtClean="0">
                <a:solidFill>
                  <a:schemeClr val="tx1"/>
                </a:solidFill>
                <a:effectLst/>
                <a:latin typeface="Arial" panose="020B0604020202020204" pitchFamily="34" charset="0"/>
                <a:ea typeface="+mn-ea"/>
                <a:cs typeface="Arial" panose="020B0604020202020204" pitchFamily="34" charset="0"/>
              </a:rPr>
              <a:t>not</a:t>
            </a:r>
            <a:r>
              <a:rPr lang="en-GB" sz="1100" kern="1200" dirty="0" smtClean="0">
                <a:solidFill>
                  <a:schemeClr val="tx1"/>
                </a:solidFill>
                <a:effectLst/>
                <a:latin typeface="Arial" panose="020B0604020202020204" pitchFamily="34" charset="0"/>
                <a:ea typeface="+mn-ea"/>
                <a:cs typeface="Arial" panose="020B0604020202020204" pitchFamily="34" charset="0"/>
              </a:rPr>
              <a:t>.</a:t>
            </a: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POTTER commits criminal damage but JERMYN does </a:t>
            </a:r>
            <a:r>
              <a:rPr lang="en-GB" sz="1100" b="1" kern="1200" dirty="0" smtClean="0">
                <a:solidFill>
                  <a:schemeClr val="tx1"/>
                </a:solidFill>
                <a:effectLst/>
                <a:latin typeface="Arial" panose="020B0604020202020204" pitchFamily="34" charset="0"/>
                <a:ea typeface="+mn-ea"/>
                <a:cs typeface="Arial" panose="020B0604020202020204" pitchFamily="34" charset="0"/>
              </a:rPr>
              <a:t>not</a:t>
            </a:r>
            <a:r>
              <a:rPr lang="en-GB" sz="1100" kern="1200" dirty="0" smtClean="0">
                <a:solidFill>
                  <a:schemeClr val="tx1"/>
                </a:solidFill>
                <a:effectLst/>
                <a:latin typeface="Arial" panose="020B0604020202020204" pitchFamily="34" charset="0"/>
                <a:ea typeface="+mn-ea"/>
                <a:cs typeface="Arial" panose="020B0604020202020204" pitchFamily="34" charset="0"/>
              </a:rPr>
              <a:t>.</a:t>
            </a:r>
          </a:p>
          <a:p>
            <a:pPr lvl="0"/>
            <a:r>
              <a:rPr lang="en-GB" sz="1100" b="1" kern="1200" dirty="0" smtClean="0">
                <a:solidFill>
                  <a:schemeClr val="tx1"/>
                </a:solidFill>
                <a:effectLst/>
                <a:latin typeface="Arial" panose="020B0604020202020204" pitchFamily="34" charset="0"/>
                <a:ea typeface="+mn-ea"/>
                <a:cs typeface="Arial" panose="020B0604020202020204" pitchFamily="34" charset="0"/>
              </a:rPr>
              <a:t>POTTER and JERMYN have a lawful excuse.</a:t>
            </a:r>
          </a:p>
          <a:p>
            <a:endParaRPr lang="en-GB" sz="1100" b="1" dirty="0" smtClean="0">
              <a:latin typeface="Arial" panose="020B0604020202020204" pitchFamily="34" charset="0"/>
              <a:cs typeface="Arial" panose="020B0604020202020204" pitchFamily="34" charset="0"/>
            </a:endParaRPr>
          </a:p>
          <a:p>
            <a:r>
              <a:rPr lang="en-GB" sz="1100" b="1" kern="1200" dirty="0" smtClean="0">
                <a:solidFill>
                  <a:schemeClr val="tx1"/>
                </a:solidFill>
                <a:effectLst/>
                <a:latin typeface="Arial" panose="020B0604020202020204" pitchFamily="34" charset="0"/>
                <a:ea typeface="+mn-ea"/>
                <a:cs typeface="Arial" panose="020B0604020202020204" pitchFamily="34" charset="0"/>
              </a:rPr>
              <a:t>ANSWER:</a:t>
            </a:r>
            <a:r>
              <a:rPr lang="en-GB" sz="1100" kern="1200" dirty="0" smtClean="0">
                <a:solidFill>
                  <a:schemeClr val="tx1"/>
                </a:solidFill>
                <a:effectLst/>
                <a:latin typeface="Arial" panose="020B0604020202020204" pitchFamily="34" charset="0"/>
                <a:ea typeface="+mn-ea"/>
                <a:cs typeface="Arial" panose="020B0604020202020204" pitchFamily="34" charset="0"/>
              </a:rPr>
              <a:t> D</a:t>
            </a:r>
          </a:p>
          <a:p>
            <a:r>
              <a:rPr lang="en-GB" sz="1100" kern="1200" dirty="0" smtClean="0">
                <a:solidFill>
                  <a:schemeClr val="tx1"/>
                </a:solidFill>
                <a:effectLst/>
                <a:latin typeface="Arial" panose="020B0604020202020204" pitchFamily="34" charset="0"/>
                <a:ea typeface="+mn-ea"/>
                <a:cs typeface="Arial" panose="020B0604020202020204" pitchFamily="34" charset="0"/>
              </a:rPr>
              <a:t>Both have a lawful excuse. In this instance when they break in and find the house empty the belief in their mind is that PURCELL would have consented had she known the circumstances.</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19</a:t>
            </a:fld>
            <a:endParaRPr lang="en-GB"/>
          </a:p>
        </p:txBody>
      </p:sp>
    </p:spTree>
    <p:extLst>
      <p:ext uri="{BB962C8B-B14F-4D97-AF65-F5344CB8AC3E}">
        <p14:creationId xmlns:p14="http://schemas.microsoft.com/office/powerpoint/2010/main" val="27747326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smtClean="0">
                <a:solidFill>
                  <a:schemeClr val="tx1"/>
                </a:solidFill>
                <a:effectLst/>
                <a:latin typeface="Arial" panose="020B0604020202020204" pitchFamily="34" charset="0"/>
                <a:ea typeface="+mn-ea"/>
                <a:cs typeface="Arial" panose="020B0604020202020204" pitchFamily="34" charset="0"/>
              </a:rPr>
              <a:t>Which of the following is true?</a:t>
            </a:r>
          </a:p>
          <a:p>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a. SNOW owes ROGERS money and therefore providing the amount of damage does not exceed the cost of the repairs no offence is committed.</a:t>
            </a:r>
          </a:p>
          <a:p>
            <a:pPr lvl="0"/>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lvl="0"/>
            <a:r>
              <a:rPr lang="en-GB" sz="1100" b="1" kern="1200" dirty="0" smtClean="0">
                <a:solidFill>
                  <a:schemeClr val="tx1"/>
                </a:solidFill>
                <a:effectLst/>
                <a:latin typeface="Arial" panose="020B0604020202020204" pitchFamily="34" charset="0"/>
                <a:ea typeface="+mn-ea"/>
                <a:cs typeface="Arial" panose="020B0604020202020204" pitchFamily="34" charset="0"/>
              </a:rPr>
              <a:t>b. If ROGERS intends SNOW to fear the damage to his car will be carried out he has committed an offence of threats to destroy or damage property.</a:t>
            </a:r>
          </a:p>
          <a:p>
            <a:pPr lvl="0"/>
            <a:endParaRPr lang="en-GB" sz="1100" b="1" kern="1200" dirty="0" smtClean="0">
              <a:solidFill>
                <a:schemeClr val="tx1"/>
              </a:solidFill>
              <a:effectLst/>
              <a:latin typeface="Arial" panose="020B0604020202020204" pitchFamily="34" charset="0"/>
              <a:ea typeface="+mn-ea"/>
              <a:cs typeface="Arial" panose="020B0604020202020204" pitchFamily="34" charset="0"/>
            </a:endParaRPr>
          </a:p>
          <a:p>
            <a:pPr lvl="0"/>
            <a:r>
              <a:rPr lang="en-GB" sz="1100" kern="1200" dirty="0" smtClean="0">
                <a:solidFill>
                  <a:schemeClr val="tx1"/>
                </a:solidFill>
                <a:effectLst/>
                <a:latin typeface="Arial" panose="020B0604020202020204" pitchFamily="34" charset="0"/>
                <a:ea typeface="+mn-ea"/>
                <a:cs typeface="Arial" panose="020B0604020202020204" pitchFamily="34" charset="0"/>
              </a:rPr>
              <a:t>c. Because SNOW is not in fear of the act being carried out then no offence is committed.</a:t>
            </a:r>
          </a:p>
          <a:p>
            <a:endParaRPr lang="en-GB" sz="1100" dirty="0" smtClean="0">
              <a:latin typeface="Arial" panose="020B0604020202020204" pitchFamily="34" charset="0"/>
              <a:cs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100" b="1" kern="1200" dirty="0" smtClean="0">
                <a:solidFill>
                  <a:schemeClr val="tx1"/>
                </a:solidFill>
                <a:effectLst/>
                <a:latin typeface="Arial" panose="020B0604020202020204" pitchFamily="34" charset="0"/>
                <a:ea typeface="+mn-ea"/>
                <a:cs typeface="Arial" panose="020B0604020202020204" pitchFamily="34" charset="0"/>
              </a:rPr>
              <a:t>ANSWER:</a:t>
            </a:r>
            <a:r>
              <a:rPr lang="en-GB" sz="1100" kern="1200" dirty="0" smtClean="0">
                <a:solidFill>
                  <a:schemeClr val="tx1"/>
                </a:solidFill>
                <a:effectLst/>
                <a:latin typeface="Arial" panose="020B0604020202020204" pitchFamily="34" charset="0"/>
                <a:ea typeface="+mn-ea"/>
                <a:cs typeface="Arial" panose="020B0604020202020204" pitchFamily="34" charset="0"/>
              </a:rPr>
              <a:t> B it is irrelevant that SNOW is not in fear of the damage being carried out. It is the intent of the offender that matters and in this case if ROGERS intends SNOW to believe he will damage the car the offence will be committed.</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20</a:t>
            </a:fld>
            <a:endParaRPr lang="en-GB"/>
          </a:p>
        </p:txBody>
      </p:sp>
    </p:spTree>
    <p:extLst>
      <p:ext uri="{BB962C8B-B14F-4D97-AF65-F5344CB8AC3E}">
        <p14:creationId xmlns:p14="http://schemas.microsoft.com/office/powerpoint/2010/main" val="25924118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Which of the following is true?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MORGAN had no idea his wife was inside and would never have harmed her, he has destroyed his own property therefore no offence of criminal damage or arson has been committed.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MORGAN set fire to his home and was reckless as to endangering the life of another therefore he commits an offence.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Nobody was harmed and MORGAN destroyed his own property so an offence of arson cannot have been committed.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ANSWER:</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B with an offence under section 1 (2) being committed where he has carried out a reckless act of criminal damage (Arson) that endangered the life of his wife.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E0376270-2F95-422F-9AC8-5A77EBD17525}" type="slidenum">
              <a:rPr lang="en-GB" smtClean="0"/>
              <a:t>21</a:t>
            </a:fld>
            <a:endParaRPr lang="en-GB"/>
          </a:p>
        </p:txBody>
      </p:sp>
    </p:spTree>
    <p:extLst>
      <p:ext uri="{BB962C8B-B14F-4D97-AF65-F5344CB8AC3E}">
        <p14:creationId xmlns:p14="http://schemas.microsoft.com/office/powerpoint/2010/main" val="26022394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Which of the following is true?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BENNETT commits no offences in respect of the Criminal Damage Act because he has not carried out the offence.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BENNETT commits an offence of having something with him intending to use them to destroy or damage property.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BENNETT has not reached the school property and it is not until then that any offence is committed.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ANSWER:</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B where BENNETT has articles in his possession with which he intends to commit criminal damage.</a:t>
            </a:r>
          </a:p>
          <a:p>
            <a:endParaRPr lang="en-GB" dirty="0" smtClean="0"/>
          </a:p>
          <a:p>
            <a:r>
              <a:rPr lang="en-GB" dirty="0" smtClean="0"/>
              <a:t>*Trainer to consider</a:t>
            </a:r>
            <a:r>
              <a:rPr lang="en-GB" baseline="0" dirty="0" smtClean="0"/>
              <a:t> finishing the worksheet as a plenary for </a:t>
            </a:r>
            <a:r>
              <a:rPr lang="en-GB" baseline="0" smtClean="0"/>
              <a:t>the lesson*</a:t>
            </a:r>
            <a:endParaRPr lang="en-GB" dirty="0" smtClean="0"/>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solidFill>
                  <a:srgbClr val="FF0000"/>
                </a:solidFill>
              </a:rPr>
              <a:t>*****Optional</a:t>
            </a:r>
            <a:r>
              <a:rPr lang="en-GB" baseline="0" dirty="0" smtClean="0">
                <a:solidFill>
                  <a:srgbClr val="FF0000"/>
                </a:solidFill>
              </a:rPr>
              <a:t> </a:t>
            </a:r>
            <a:r>
              <a:rPr lang="en-GB" baseline="0" dirty="0" err="1" smtClean="0">
                <a:solidFill>
                  <a:srgbClr val="FF0000"/>
                </a:solidFill>
              </a:rPr>
              <a:t>Kahoot</a:t>
            </a:r>
            <a:r>
              <a:rPr lang="en-GB" baseline="0" dirty="0" smtClean="0">
                <a:solidFill>
                  <a:srgbClr val="FF0000"/>
                </a:solidFill>
              </a:rPr>
              <a:t> quiz- </a:t>
            </a:r>
            <a:r>
              <a:rPr lang="en-GB" sz="1200" kern="1200" dirty="0" smtClean="0">
                <a:solidFill>
                  <a:schemeClr val="tx1"/>
                </a:solidFill>
                <a:effectLst/>
                <a:latin typeface="+mn-lt"/>
                <a:ea typeface="+mn-ea"/>
                <a:cs typeface="+mn-cs"/>
              </a:rPr>
              <a:t>https://create.kahoot.it/search?filter=1&amp;tags=criminal%20damage%20pa1&amp;query=criminal%20damage%20pa1</a:t>
            </a:r>
          </a:p>
          <a:p>
            <a:endParaRPr lang="en-GB" dirty="0" smtClean="0">
              <a:solidFill>
                <a:srgbClr val="FF0000"/>
              </a:solidFill>
            </a:endParaRPr>
          </a:p>
        </p:txBody>
      </p:sp>
      <p:sp>
        <p:nvSpPr>
          <p:cNvPr id="4" name="Slide Number Placeholder 3"/>
          <p:cNvSpPr>
            <a:spLocks noGrp="1"/>
          </p:cNvSpPr>
          <p:nvPr>
            <p:ph type="sldNum" sz="quarter" idx="10"/>
          </p:nvPr>
        </p:nvSpPr>
        <p:spPr/>
        <p:txBody>
          <a:bodyPr/>
          <a:lstStyle/>
          <a:p>
            <a:fld id="{E0376270-2F95-422F-9AC8-5A77EBD17525}" type="slidenum">
              <a:rPr lang="en-GB" smtClean="0"/>
              <a:t>22</a:t>
            </a:fld>
            <a:endParaRPr lang="en-GB"/>
          </a:p>
        </p:txBody>
      </p:sp>
    </p:spTree>
    <p:extLst>
      <p:ext uri="{BB962C8B-B14F-4D97-AF65-F5344CB8AC3E}">
        <p14:creationId xmlns:p14="http://schemas.microsoft.com/office/powerpoint/2010/main" val="21356818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1488934"/>
            <a:ext cx="10058400" cy="2836177"/>
          </a:xfrm>
        </p:spPr>
        <p:txBody>
          <a:bodyPr anchor="b">
            <a:normAutofit/>
          </a:bodyPr>
          <a:lstStyle>
            <a:lvl1pPr algn="l">
              <a:lnSpc>
                <a:spcPct val="85000"/>
              </a:lnSpc>
              <a:defRPr sz="8000" spc="-50" baseline="0">
                <a:solidFill>
                  <a:schemeClr val="tx1">
                    <a:lumMod val="85000"/>
                    <a:lumOff val="15000"/>
                  </a:schemeClr>
                </a:solidFill>
              </a:defRPr>
            </a:lvl1pPr>
          </a:lstStyle>
          <a:p>
            <a:r>
              <a:rPr lang="en-US" dirty="0"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522DF4D-9778-4A44-A2B5-142B30C3F3F0}" type="datetimeFigureOut">
              <a:rPr lang="en-GB" smtClean="0"/>
              <a:t>20/02/2019</a:t>
            </a:fld>
            <a:endParaRPr lang="en-GB"/>
          </a:p>
        </p:txBody>
      </p:sp>
      <p:sp>
        <p:nvSpPr>
          <p:cNvPr id="5" name="Footer Placeholder 4"/>
          <p:cNvSpPr>
            <a:spLocks noGrp="1"/>
          </p:cNvSpPr>
          <p:nvPr>
            <p:ph type="ftr" sz="quarter" idx="11"/>
          </p:nvPr>
        </p:nvSpPr>
        <p:spPr/>
        <p:txBody>
          <a:bodyPr/>
          <a:lstStyle>
            <a:lvl1pPr>
              <a:defRPr/>
            </a:lvl1pPr>
          </a:lstStyle>
          <a:p>
            <a:r>
              <a:rPr lang="en-GB" smtClean="0"/>
              <a:t>Year 1  </a:t>
            </a:r>
            <a:endParaRPr lang="en-GB" dirty="0"/>
          </a:p>
        </p:txBody>
      </p:sp>
      <p:sp>
        <p:nvSpPr>
          <p:cNvPr id="6" name="Slide Number Placeholder 5"/>
          <p:cNvSpPr>
            <a:spLocks noGrp="1"/>
          </p:cNvSpPr>
          <p:nvPr>
            <p:ph type="sldNum" sz="quarter" idx="12"/>
          </p:nvPr>
        </p:nvSpPr>
        <p:spPr/>
        <p:txBody>
          <a:bodyPr/>
          <a:lstStyle/>
          <a:p>
            <a:fld id="{BBC2B2D7-75A7-4FBE-B287-C80340B2CA86}"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10" name="Picture 9"/>
          <p:cNvPicPr>
            <a:picLocks noChangeAspect="1"/>
          </p:cNvPicPr>
          <p:nvPr userDrawn="1"/>
        </p:nvPicPr>
        <p:blipFill>
          <a:blip r:embed="rId2"/>
          <a:stretch>
            <a:fillRect/>
          </a:stretch>
        </p:blipFill>
        <p:spPr>
          <a:xfrm>
            <a:off x="4029922" y="194527"/>
            <a:ext cx="4230991" cy="755970"/>
          </a:xfrm>
          <a:prstGeom prst="rect">
            <a:avLst/>
          </a:prstGeom>
        </p:spPr>
      </p:pic>
    </p:spTree>
    <p:extLst>
      <p:ext uri="{BB962C8B-B14F-4D97-AF65-F5344CB8AC3E}">
        <p14:creationId xmlns:p14="http://schemas.microsoft.com/office/powerpoint/2010/main" val="1156014466"/>
      </p:ext>
    </p:extLst>
  </p:cSld>
  <p:clrMapOvr>
    <a:masterClrMapping/>
  </p:clrMapOvr>
  <p:hf sldNum="0" hdr="0" dt="0"/>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097280" y="1093077"/>
            <a:ext cx="10058400" cy="1274904"/>
          </a:xfrm>
        </p:spPr>
        <p:txBody>
          <a:bodyPr/>
          <a:lstStyle>
            <a:lvl1pPr marL="0">
              <a:defRPr/>
            </a:lvl1pPr>
          </a:lstStyle>
          <a:p>
            <a:r>
              <a:rPr lang="en-US" dirty="0" smtClean="0"/>
              <a:t>Click to edit Master title style</a:t>
            </a:r>
            <a:endParaRPr lang="en-US" dirty="0"/>
          </a:p>
        </p:txBody>
      </p:sp>
      <p:sp>
        <p:nvSpPr>
          <p:cNvPr id="3" name="Content Placeholder 2"/>
          <p:cNvSpPr>
            <a:spLocks noGrp="1"/>
          </p:cNvSpPr>
          <p:nvPr>
            <p:ph idx="1"/>
          </p:nvPr>
        </p:nvSpPr>
        <p:spPr>
          <a:xfrm>
            <a:off x="1097280" y="2554014"/>
            <a:ext cx="10058400" cy="331508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522DF4D-9778-4A44-A2B5-142B30C3F3F0}"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C2B2D7-75A7-4FBE-B287-C80340B2CA86}" type="slidenum">
              <a:rPr lang="en-GB" smtClean="0"/>
              <a:t>‹#›</a:t>
            </a:fld>
            <a:endParaRPr lang="en-GB"/>
          </a:p>
        </p:txBody>
      </p:sp>
      <p:pic>
        <p:nvPicPr>
          <p:cNvPr id="7" name="Picture 6"/>
          <p:cNvPicPr>
            <a:picLocks noChangeAspect="1"/>
          </p:cNvPicPr>
          <p:nvPr userDrawn="1"/>
        </p:nvPicPr>
        <p:blipFill>
          <a:blip r:embed="rId2"/>
          <a:stretch>
            <a:fillRect/>
          </a:stretch>
        </p:blipFill>
        <p:spPr>
          <a:xfrm>
            <a:off x="4010984" y="209926"/>
            <a:ext cx="4230991" cy="755970"/>
          </a:xfrm>
          <a:prstGeom prst="rect">
            <a:avLst/>
          </a:prstGeom>
        </p:spPr>
      </p:pic>
    </p:spTree>
    <p:extLst>
      <p:ext uri="{BB962C8B-B14F-4D97-AF65-F5344CB8AC3E}">
        <p14:creationId xmlns:p14="http://schemas.microsoft.com/office/powerpoint/2010/main" val="233161684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1010341"/>
            <a:ext cx="10058400" cy="952433"/>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80" y="2141080"/>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2141080"/>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522DF4D-9778-4A44-A2B5-142B30C3F3F0}"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C2B2D7-75A7-4FBE-B287-C80340B2CA86}" type="slidenum">
              <a:rPr lang="en-GB" smtClean="0"/>
              <a:t>‹#›</a:t>
            </a:fld>
            <a:endParaRPr lang="en-GB"/>
          </a:p>
        </p:txBody>
      </p:sp>
      <p:pic>
        <p:nvPicPr>
          <p:cNvPr id="2" name="Picture 1"/>
          <p:cNvPicPr>
            <a:picLocks noChangeAspect="1"/>
          </p:cNvPicPr>
          <p:nvPr userDrawn="1"/>
        </p:nvPicPr>
        <p:blipFill>
          <a:blip r:embed="rId2"/>
          <a:stretch>
            <a:fillRect/>
          </a:stretch>
        </p:blipFill>
        <p:spPr>
          <a:xfrm>
            <a:off x="4010984" y="165218"/>
            <a:ext cx="4230991" cy="755970"/>
          </a:xfrm>
          <a:prstGeom prst="rect">
            <a:avLst/>
          </a:prstGeom>
        </p:spPr>
      </p:pic>
    </p:spTree>
    <p:extLst>
      <p:ext uri="{BB962C8B-B14F-4D97-AF65-F5344CB8AC3E}">
        <p14:creationId xmlns:p14="http://schemas.microsoft.com/office/powerpoint/2010/main" val="3550519075"/>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1084332"/>
            <a:ext cx="6492240" cy="490498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522DF4D-9778-4A44-A2B5-142B30C3F3F0}" type="datetimeFigureOut">
              <a:rPr lang="en-GB" smtClean="0"/>
              <a:t>20/02/2019</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r>
              <a:rPr lang="en-GB" dirty="0" smtClean="0"/>
              <a:t>Year 1</a:t>
            </a:r>
            <a:endParaRPr lang="en-GB"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BC2B2D7-75A7-4FBE-B287-C80340B2CA86}" type="slidenum">
              <a:rPr lang="en-GB" smtClean="0"/>
              <a:t>‹#›</a:t>
            </a:fld>
            <a:endParaRPr lang="en-GB"/>
          </a:p>
        </p:txBody>
      </p:sp>
      <p:pic>
        <p:nvPicPr>
          <p:cNvPr id="10" name="Picture 9"/>
          <p:cNvPicPr>
            <a:picLocks noChangeAspect="1"/>
          </p:cNvPicPr>
          <p:nvPr userDrawn="1"/>
        </p:nvPicPr>
        <p:blipFill>
          <a:blip r:embed="rId2"/>
          <a:stretch>
            <a:fillRect/>
          </a:stretch>
        </p:blipFill>
        <p:spPr>
          <a:xfrm>
            <a:off x="5009204" y="216374"/>
            <a:ext cx="4230991" cy="755970"/>
          </a:xfrm>
          <a:prstGeom prst="rect">
            <a:avLst/>
          </a:prstGeom>
        </p:spPr>
      </p:pic>
    </p:spTree>
    <p:extLst>
      <p:ext uri="{BB962C8B-B14F-4D97-AF65-F5344CB8AC3E}">
        <p14:creationId xmlns:p14="http://schemas.microsoft.com/office/powerpoint/2010/main" val="427742846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522DF4D-9778-4A44-A2B5-142B30C3F3F0}"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C2B2D7-75A7-4FBE-B287-C80340B2CA86}" type="slidenum">
              <a:rPr lang="en-GB" smtClean="0"/>
              <a:t>‹#›</a:t>
            </a:fld>
            <a:endParaRPr lang="en-GB"/>
          </a:p>
        </p:txBody>
      </p:sp>
    </p:spTree>
    <p:extLst>
      <p:ext uri="{BB962C8B-B14F-4D97-AF65-F5344CB8AC3E}">
        <p14:creationId xmlns:p14="http://schemas.microsoft.com/office/powerpoint/2010/main" val="152625885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522DF4D-9778-4A44-A2B5-142B30C3F3F0}"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C2B2D7-75A7-4FBE-B287-C80340B2CA86}" type="slidenum">
              <a:rPr lang="en-GB" smtClean="0"/>
              <a:t>‹#›</a:t>
            </a:fld>
            <a:endParaRPr lang="en-GB"/>
          </a:p>
        </p:txBody>
      </p:sp>
    </p:spTree>
    <p:extLst>
      <p:ext uri="{BB962C8B-B14F-4D97-AF65-F5344CB8AC3E}">
        <p14:creationId xmlns:p14="http://schemas.microsoft.com/office/powerpoint/2010/main" val="4227225298"/>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522DF4D-9778-4A44-A2B5-142B30C3F3F0}"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C2B2D7-75A7-4FBE-B287-C80340B2CA86}" type="slidenum">
              <a:rPr lang="en-GB" smtClean="0"/>
              <a:t>‹#›</a:t>
            </a:fld>
            <a:endParaRPr lang="en-GB"/>
          </a:p>
        </p:txBody>
      </p:sp>
    </p:spTree>
    <p:extLst>
      <p:ext uri="{BB962C8B-B14F-4D97-AF65-F5344CB8AC3E}">
        <p14:creationId xmlns:p14="http://schemas.microsoft.com/office/powerpoint/2010/main" val="2670290429"/>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522DF4D-9778-4A44-A2B5-142B30C3F3F0}" type="datetimeFigureOut">
              <a:rPr lang="en-GB" smtClean="0"/>
              <a:t>20/02/2019</a:t>
            </a:fld>
            <a:endParaRPr lang="en-GB"/>
          </a:p>
        </p:txBody>
      </p:sp>
      <p:sp>
        <p:nvSpPr>
          <p:cNvPr id="4" name="Footer Placeholder 3"/>
          <p:cNvSpPr>
            <a:spLocks noGrp="1"/>
          </p:cNvSpPr>
          <p:nvPr>
            <p:ph type="ftr" sz="quarter" idx="11"/>
          </p:nvPr>
        </p:nvSpPr>
        <p:spPr/>
        <p:txBody>
          <a:bodyPr/>
          <a:lstStyle/>
          <a:p>
            <a:r>
              <a:rPr lang="en-GB" smtClean="0"/>
              <a:t>Year 1 </a:t>
            </a:r>
            <a:endParaRPr lang="en-GB" dirty="0"/>
          </a:p>
        </p:txBody>
      </p:sp>
      <p:sp>
        <p:nvSpPr>
          <p:cNvPr id="5" name="Slide Number Placeholder 4"/>
          <p:cNvSpPr>
            <a:spLocks noGrp="1"/>
          </p:cNvSpPr>
          <p:nvPr>
            <p:ph type="sldNum" sz="quarter" idx="12"/>
          </p:nvPr>
        </p:nvSpPr>
        <p:spPr/>
        <p:txBody>
          <a:bodyPr/>
          <a:lstStyle/>
          <a:p>
            <a:fld id="{BBC2B2D7-75A7-4FBE-B287-C80340B2CA86}" type="slidenum">
              <a:rPr lang="en-GB" smtClean="0"/>
              <a:t>‹#›</a:t>
            </a:fld>
            <a:endParaRPr lang="en-GB"/>
          </a:p>
        </p:txBody>
      </p:sp>
    </p:spTree>
    <p:extLst>
      <p:ext uri="{BB962C8B-B14F-4D97-AF65-F5344CB8AC3E}">
        <p14:creationId xmlns:p14="http://schemas.microsoft.com/office/powerpoint/2010/main" val="32828811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522DF4D-9778-4A44-A2B5-142B30C3F3F0}" type="datetimeFigureOut">
              <a:rPr lang="en-GB" smtClean="0"/>
              <a:t>20/02/2019</a:t>
            </a:fld>
            <a:endParaRPr lang="en-GB"/>
          </a:p>
        </p:txBody>
      </p:sp>
      <p:sp>
        <p:nvSpPr>
          <p:cNvPr id="4" name="Footer Placeholder 3"/>
          <p:cNvSpPr>
            <a:spLocks noGrp="1"/>
          </p:cNvSpPr>
          <p:nvPr>
            <p:ph type="ftr" sz="quarter" idx="11"/>
          </p:nvPr>
        </p:nvSpPr>
        <p:spPr/>
        <p:txBody>
          <a:bodyPr/>
          <a:lstStyle/>
          <a:p>
            <a:r>
              <a:rPr lang="en-GB" smtClean="0"/>
              <a:t>Year 1 </a:t>
            </a:r>
            <a:endParaRPr lang="en-GB" dirty="0"/>
          </a:p>
        </p:txBody>
      </p:sp>
      <p:sp>
        <p:nvSpPr>
          <p:cNvPr id="5" name="Slide Number Placeholder 4"/>
          <p:cNvSpPr>
            <a:spLocks noGrp="1"/>
          </p:cNvSpPr>
          <p:nvPr>
            <p:ph type="sldNum" sz="quarter" idx="12"/>
          </p:nvPr>
        </p:nvSpPr>
        <p:spPr/>
        <p:txBody>
          <a:bodyPr/>
          <a:lstStyle/>
          <a:p>
            <a:fld id="{BBC2B2D7-75A7-4FBE-B287-C80340B2CA86}" type="slidenum">
              <a:rPr lang="en-GB" smtClean="0"/>
              <a:t>‹#›</a:t>
            </a:fld>
            <a:endParaRPr lang="en-GB"/>
          </a:p>
        </p:txBody>
      </p:sp>
    </p:spTree>
    <p:extLst>
      <p:ext uri="{BB962C8B-B14F-4D97-AF65-F5344CB8AC3E}">
        <p14:creationId xmlns:p14="http://schemas.microsoft.com/office/powerpoint/2010/main" val="68501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522DF4D-9778-4A44-A2B5-142B30C3F3F0}" type="datetimeFigureOut">
              <a:rPr lang="en-GB" smtClean="0"/>
              <a:t>20/02/2019</a:t>
            </a:fld>
            <a:endParaRPr lang="en-GB"/>
          </a:p>
        </p:txBody>
      </p:sp>
      <p:sp>
        <p:nvSpPr>
          <p:cNvPr id="4" name="Footer Placeholder 3"/>
          <p:cNvSpPr>
            <a:spLocks noGrp="1"/>
          </p:cNvSpPr>
          <p:nvPr>
            <p:ph type="ftr" sz="quarter" idx="11"/>
          </p:nvPr>
        </p:nvSpPr>
        <p:spPr/>
        <p:txBody>
          <a:bodyPr/>
          <a:lstStyle/>
          <a:p>
            <a:r>
              <a:rPr lang="en-GB" smtClean="0"/>
              <a:t>Year 1 </a:t>
            </a:r>
            <a:endParaRPr lang="en-GB" dirty="0"/>
          </a:p>
        </p:txBody>
      </p:sp>
      <p:sp>
        <p:nvSpPr>
          <p:cNvPr id="5" name="Slide Number Placeholder 4"/>
          <p:cNvSpPr>
            <a:spLocks noGrp="1"/>
          </p:cNvSpPr>
          <p:nvPr>
            <p:ph type="sldNum" sz="quarter" idx="12"/>
          </p:nvPr>
        </p:nvSpPr>
        <p:spPr/>
        <p:txBody>
          <a:bodyPr/>
          <a:lstStyle/>
          <a:p>
            <a:fld id="{BBC2B2D7-75A7-4FBE-B287-C80340B2CA86}" type="slidenum">
              <a:rPr lang="en-GB" smtClean="0"/>
              <a:t>‹#›</a:t>
            </a:fld>
            <a:endParaRPr lang="en-GB"/>
          </a:p>
        </p:txBody>
      </p:sp>
    </p:spTree>
    <p:extLst>
      <p:ext uri="{BB962C8B-B14F-4D97-AF65-F5344CB8AC3E}">
        <p14:creationId xmlns:p14="http://schemas.microsoft.com/office/powerpoint/2010/main" val="4232307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D890110-1831-45F3-9327-C4B342DB0098}"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5963880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D890110-1831-45F3-9327-C4B342DB0098}"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22458202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D890110-1831-45F3-9327-C4B342DB0098}"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45144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D890110-1831-45F3-9327-C4B342DB0098}"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29832575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D890110-1831-45F3-9327-C4B342DB0098}" type="datetimeFigureOut">
              <a:rPr lang="en-GB" smtClean="0"/>
              <a:t>20/02/2019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32131986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D890110-1831-45F3-9327-C4B342DB0098}" type="datetimeFigureOut">
              <a:rPr lang="en-GB" smtClean="0"/>
              <a:t>20/02/2019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6675431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890110-1831-45F3-9327-C4B342DB0098}" type="datetimeFigureOut">
              <a:rPr lang="en-GB" smtClean="0"/>
              <a:t>20/02/2019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41996360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D890110-1831-45F3-9327-C4B342DB0098}"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17302243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D890110-1831-45F3-9327-C4B342DB0098}"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4487271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D890110-1831-45F3-9327-C4B342DB0098}"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39933665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D890110-1831-45F3-9327-C4B342DB0098}"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321127-6202-4D54-831E-318280FE5830}" type="slidenum">
              <a:rPr lang="en-GB" smtClean="0"/>
              <a:t>‹#›</a:t>
            </a:fld>
            <a:endParaRPr lang="en-GB"/>
          </a:p>
        </p:txBody>
      </p:sp>
    </p:spTree>
    <p:extLst>
      <p:ext uri="{BB962C8B-B14F-4D97-AF65-F5344CB8AC3E}">
        <p14:creationId xmlns:p14="http://schemas.microsoft.com/office/powerpoint/2010/main" val="413934620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1B4C70B-3EA6-40FC-9FCF-2AA7DD5A1CCD}"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102817806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1B4C70B-3EA6-40FC-9FCF-2AA7DD5A1CCD}"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26829967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1B4C70B-3EA6-40FC-9FCF-2AA7DD5A1CCD}"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364090478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1B4C70B-3EA6-40FC-9FCF-2AA7DD5A1CCD}"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87355942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1B4C70B-3EA6-40FC-9FCF-2AA7DD5A1CCD}" type="datetimeFigureOut">
              <a:rPr lang="en-GB" smtClean="0"/>
              <a:t>20/02/2019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41630663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1B4C70B-3EA6-40FC-9FCF-2AA7DD5A1CCD}" type="datetimeFigureOut">
              <a:rPr lang="en-GB" smtClean="0"/>
              <a:t>20/02/2019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34303461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B4C70B-3EA6-40FC-9FCF-2AA7DD5A1CCD}" type="datetimeFigureOut">
              <a:rPr lang="en-GB" smtClean="0"/>
              <a:t>20/02/2019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248724772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1B4C70B-3EA6-40FC-9FCF-2AA7DD5A1CCD}"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97212907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1B4C70B-3EA6-40FC-9FCF-2AA7DD5A1CCD}"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223389789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1B4C70B-3EA6-40FC-9FCF-2AA7DD5A1CCD}"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241318661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1B4C70B-3EA6-40FC-9FCF-2AA7DD5A1CCD}"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C929F4-F69B-4BEE-82E6-DA267446071A}" type="slidenum">
              <a:rPr lang="en-GB" smtClean="0"/>
              <a:t>‹#›</a:t>
            </a:fld>
            <a:endParaRPr lang="en-GB"/>
          </a:p>
        </p:txBody>
      </p:sp>
    </p:spTree>
    <p:extLst>
      <p:ext uri="{BB962C8B-B14F-4D97-AF65-F5344CB8AC3E}">
        <p14:creationId xmlns:p14="http://schemas.microsoft.com/office/powerpoint/2010/main" val="77460974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97E5D21-77B9-4FA4-91E5-7F9BFC77675F}"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237885808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97E5D21-77B9-4FA4-91E5-7F9BFC77675F}"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255487040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97E5D21-77B9-4FA4-91E5-7F9BFC77675F}"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328196487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97E5D21-77B9-4FA4-91E5-7F9BFC77675F}"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328243245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97E5D21-77B9-4FA4-91E5-7F9BFC77675F}" type="datetimeFigureOut">
              <a:rPr lang="en-GB" smtClean="0"/>
              <a:t>20/02/2019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56662742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97E5D21-77B9-4FA4-91E5-7F9BFC77675F}" type="datetimeFigureOut">
              <a:rPr lang="en-GB" smtClean="0"/>
              <a:t>20/02/2019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11145583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7E5D21-77B9-4FA4-91E5-7F9BFC77675F}" type="datetimeFigureOut">
              <a:rPr lang="en-GB" smtClean="0"/>
              <a:t>20/02/2019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122721323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97E5D21-77B9-4FA4-91E5-7F9BFC77675F}"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65230586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97E5D21-77B9-4FA4-91E5-7F9BFC77675F}"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21019250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97E5D21-77B9-4FA4-91E5-7F9BFC77675F}"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406170024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97E5D21-77B9-4FA4-91E5-7F9BFC77675F}"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6C7C2B-7EE7-4298-8112-C11FC8FF4CD2}" type="slidenum">
              <a:rPr lang="en-GB" smtClean="0"/>
              <a:t>‹#›</a:t>
            </a:fld>
            <a:endParaRPr lang="en-GB"/>
          </a:p>
        </p:txBody>
      </p:sp>
    </p:spTree>
    <p:extLst>
      <p:ext uri="{BB962C8B-B14F-4D97-AF65-F5344CB8AC3E}">
        <p14:creationId xmlns:p14="http://schemas.microsoft.com/office/powerpoint/2010/main" val="178633083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4485311-00AE-4E7D-91C3-225ACB353E9B}"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70015703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4485311-00AE-4E7D-91C3-225ACB353E9B}"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423463597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4485311-00AE-4E7D-91C3-225ACB353E9B}"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251021966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4485311-00AE-4E7D-91C3-225ACB353E9B}"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86620975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4485311-00AE-4E7D-91C3-225ACB353E9B}" type="datetimeFigureOut">
              <a:rPr lang="en-GB" smtClean="0"/>
              <a:t>20/02/2019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98309459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4485311-00AE-4E7D-91C3-225ACB353E9B}" type="datetimeFigureOut">
              <a:rPr lang="en-GB" smtClean="0"/>
              <a:t>20/02/2019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311900951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485311-00AE-4E7D-91C3-225ACB353E9B}" type="datetimeFigureOut">
              <a:rPr lang="en-GB" smtClean="0"/>
              <a:t>20/02/2019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409864072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4485311-00AE-4E7D-91C3-225ACB353E9B}"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237085121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4485311-00AE-4E7D-91C3-225ACB353E9B}"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106351259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4485311-00AE-4E7D-91C3-225ACB353E9B}"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2157931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4485311-00AE-4E7D-91C3-225ACB353E9B}"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16F649-1D5A-4259-977E-B0971C91DEEE}" type="slidenum">
              <a:rPr lang="en-GB" smtClean="0"/>
              <a:t>‹#›</a:t>
            </a:fld>
            <a:endParaRPr lang="en-GB"/>
          </a:p>
        </p:txBody>
      </p:sp>
    </p:spTree>
    <p:extLst>
      <p:ext uri="{BB962C8B-B14F-4D97-AF65-F5344CB8AC3E}">
        <p14:creationId xmlns:p14="http://schemas.microsoft.com/office/powerpoint/2010/main" val="200308829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20526746"/>
      </p:ext>
    </p:extLst>
  </p:cSld>
  <p:clrMapOvr>
    <a:masterClrMapping/>
  </p:clrMapOvr>
  <p:timing>
    <p:tnLst>
      <p:par>
        <p:cTn id="1" dur="indefinite" restart="never" nodeType="tmRoot"/>
      </p:par>
    </p:tnLst>
  </p:timing>
</p:sldLayout>
</file>

<file path=ppt/slideLayouts/slideLayout5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87382684"/>
      </p:ext>
    </p:extLst>
  </p:cSld>
  <p:clrMapOvr>
    <a:masterClrMapping/>
  </p:clrMapOvr>
  <p:timing>
    <p:tnLst>
      <p:par>
        <p:cTn id="1" dur="indefinite" restart="never" nodeType="tmRoot"/>
      </p:par>
    </p:tnLst>
  </p:timing>
</p:sldLayout>
</file>

<file path=ppt/slideLayouts/slideLayout5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59064349"/>
      </p:ext>
    </p:extLst>
  </p:cSld>
  <p:clrMapOvr>
    <a:masterClrMapping/>
  </p:clrMapOvr>
  <p:timing>
    <p:tnLst>
      <p:par>
        <p:cTn id="1" dur="indefinite" restart="never" nodeType="tmRoot"/>
      </p:par>
    </p:tnLst>
  </p:timing>
</p:sldLayout>
</file>

<file path=ppt/slideLayouts/slideLayout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42218025"/>
      </p:ext>
    </p:extLst>
  </p:cSld>
  <p:clrMapOvr>
    <a:masterClrMapping/>
  </p:clrMapOvr>
  <p:timing>
    <p:tnLst>
      <p:par>
        <p:cTn id="1" dur="indefinite" restart="never" nodeType="tmRoot"/>
      </p:par>
    </p:tnLst>
  </p:timing>
</p:sldLayout>
</file>

<file path=ppt/slideLayouts/slideLayout5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20/02/2019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202207"/>
      </p:ext>
    </p:extLst>
  </p:cSld>
  <p:clrMapOvr>
    <a:masterClrMapping/>
  </p:clrMapOvr>
  <p:timing>
    <p:tnLst>
      <p:par>
        <p:cTn id="1" dur="indefinite" restart="never" nodeType="tmRoot"/>
      </p:par>
    </p:tnLst>
  </p:timing>
</p:sldLayout>
</file>

<file path=ppt/slideLayouts/slideLayout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20/02/2019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67776629"/>
      </p:ext>
    </p:extLst>
  </p:cSld>
  <p:clrMapOvr>
    <a:masterClrMapping/>
  </p:clrMapOvr>
  <p:timing>
    <p:tnLst>
      <p:par>
        <p:cTn id="1" dur="indefinite" restart="never" nodeType="tmRoot"/>
      </p:par>
    </p:tnLst>
  </p:timing>
</p:sldLayout>
</file>

<file path=ppt/slideLayouts/slideLayout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20/02/2019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09240893"/>
      </p:ext>
    </p:extLst>
  </p:cSld>
  <p:clrMapOvr>
    <a:masterClrMapping/>
  </p:clrMapOvr>
  <p:timing>
    <p:tnLst>
      <p:par>
        <p:cTn id="1" dur="indefinite" restart="never" nodeType="tmRoot"/>
      </p:par>
    </p:tnLst>
  </p:timing>
</p:sldLayout>
</file>

<file path=ppt/slideLayouts/slideLayout6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17425608"/>
      </p:ext>
    </p:extLst>
  </p:cSld>
  <p:clrMapOvr>
    <a:masterClrMapping/>
  </p:clrMapOvr>
  <p:timing>
    <p:tnLst>
      <p:par>
        <p:cTn id="1" dur="indefinite" restart="never" nodeType="tmRoot"/>
      </p:par>
    </p:tnLst>
  </p:timing>
</p:sldLayout>
</file>

<file path=ppt/slideLayouts/slideLayout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00787434"/>
      </p:ext>
    </p:extLst>
  </p:cSld>
  <p:clrMapOvr>
    <a:masterClrMapping/>
  </p:clrMapOvr>
  <p:timing>
    <p:tnLst>
      <p:par>
        <p:cTn id="1" dur="indefinite" restart="never" nodeType="tmRoot"/>
      </p:par>
    </p:tnLst>
  </p:timing>
</p:sldLayout>
</file>

<file path=ppt/slideLayouts/slideLayout6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22899465"/>
      </p:ext>
    </p:extLst>
  </p:cSld>
  <p:clrMapOvr>
    <a:masterClrMapping/>
  </p:clrMapOvr>
  <p:timing>
    <p:tnLst>
      <p:par>
        <p:cTn id="1" dur="indefinite" restart="never" nodeType="tmRoot"/>
      </p:par>
    </p:tnLst>
  </p:timing>
</p:sldLayout>
</file>

<file path=ppt/slideLayouts/slideLayout6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68507494"/>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8.xml"/><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theme" Target="../theme/theme2.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12" Type="http://schemas.openxmlformats.org/officeDocument/2006/relationships/theme" Target="../theme/theme3.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slideLayout" Target="../slideLayouts/slideLayout32.xml"/><Relationship Id="rId5" Type="http://schemas.openxmlformats.org/officeDocument/2006/relationships/slideLayout" Target="../slideLayouts/slideLayout26.xml"/><Relationship Id="rId10" Type="http://schemas.openxmlformats.org/officeDocument/2006/relationships/slideLayout" Target="../slideLayouts/slideLayout31.xml"/><Relationship Id="rId4" Type="http://schemas.openxmlformats.org/officeDocument/2006/relationships/slideLayout" Target="../slideLayouts/slideLayout25.xml"/><Relationship Id="rId9" Type="http://schemas.openxmlformats.org/officeDocument/2006/relationships/slideLayout" Target="../slideLayouts/slideLayout30.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0.xml"/><Relationship Id="rId3" Type="http://schemas.openxmlformats.org/officeDocument/2006/relationships/slideLayout" Target="../slideLayouts/slideLayout35.xml"/><Relationship Id="rId7" Type="http://schemas.openxmlformats.org/officeDocument/2006/relationships/slideLayout" Target="../slideLayouts/slideLayout39.xml"/><Relationship Id="rId12" Type="http://schemas.openxmlformats.org/officeDocument/2006/relationships/theme" Target="../theme/theme4.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11" Type="http://schemas.openxmlformats.org/officeDocument/2006/relationships/slideLayout" Target="../slideLayouts/slideLayout43.xml"/><Relationship Id="rId5" Type="http://schemas.openxmlformats.org/officeDocument/2006/relationships/slideLayout" Target="../slideLayouts/slideLayout37.xml"/><Relationship Id="rId10" Type="http://schemas.openxmlformats.org/officeDocument/2006/relationships/slideLayout" Target="../slideLayouts/slideLayout42.xml"/><Relationship Id="rId4" Type="http://schemas.openxmlformats.org/officeDocument/2006/relationships/slideLayout" Target="../slideLayouts/slideLayout36.xml"/><Relationship Id="rId9" Type="http://schemas.openxmlformats.org/officeDocument/2006/relationships/slideLayout" Target="../slideLayouts/slideLayout41.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1.xml"/><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theme" Target="../theme/theme5.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0" Type="http://schemas.openxmlformats.org/officeDocument/2006/relationships/slideLayout" Target="../slideLayouts/slideLayout53.xml"/><Relationship Id="rId4" Type="http://schemas.openxmlformats.org/officeDocument/2006/relationships/slideLayout" Target="../slideLayouts/slideLayout47.xml"/><Relationship Id="rId9" Type="http://schemas.openxmlformats.org/officeDocument/2006/relationships/slideLayout" Target="../slideLayouts/slideLayout52.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2.xml"/><Relationship Id="rId3" Type="http://schemas.openxmlformats.org/officeDocument/2006/relationships/slideLayout" Target="../slideLayouts/slideLayout57.xml"/><Relationship Id="rId7" Type="http://schemas.openxmlformats.org/officeDocument/2006/relationships/slideLayout" Target="../slideLayouts/slideLayout61.xml"/><Relationship Id="rId12" Type="http://schemas.openxmlformats.org/officeDocument/2006/relationships/theme" Target="../theme/theme6.xml"/><Relationship Id="rId2" Type="http://schemas.openxmlformats.org/officeDocument/2006/relationships/slideLayout" Target="../slideLayouts/slideLayout56.xml"/><Relationship Id="rId1" Type="http://schemas.openxmlformats.org/officeDocument/2006/relationships/slideLayout" Target="../slideLayouts/slideLayout55.xml"/><Relationship Id="rId6" Type="http://schemas.openxmlformats.org/officeDocument/2006/relationships/slideLayout" Target="../slideLayouts/slideLayout60.xml"/><Relationship Id="rId11" Type="http://schemas.openxmlformats.org/officeDocument/2006/relationships/slideLayout" Target="../slideLayouts/slideLayout65.xml"/><Relationship Id="rId5" Type="http://schemas.openxmlformats.org/officeDocument/2006/relationships/slideLayout" Target="../slideLayouts/slideLayout59.xml"/><Relationship Id="rId10" Type="http://schemas.openxmlformats.org/officeDocument/2006/relationships/slideLayout" Target="../slideLayouts/slideLayout64.xml"/><Relationship Id="rId4" Type="http://schemas.openxmlformats.org/officeDocument/2006/relationships/slideLayout" Target="../slideLayouts/slideLayout58.xml"/><Relationship Id="rId9" Type="http://schemas.openxmlformats.org/officeDocument/2006/relationships/slideLayout" Target="../slideLayouts/slideLayout6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894331"/>
            <a:ext cx="10058400" cy="1041445"/>
          </a:xfrm>
          <a:prstGeom prst="rect">
            <a:avLst/>
          </a:prstGeom>
        </p:spPr>
        <p:txBody>
          <a:bodyPr vert="horz" lIns="91440" tIns="45720" rIns="91440" bIns="45720" rtlCol="0" anchor="b">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1097280" y="2201034"/>
            <a:ext cx="10058400" cy="36680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522DF4D-9778-4A44-A2B5-142B30C3F3F0}" type="datetimeFigureOut">
              <a:rPr lang="en-GB" smtClean="0"/>
              <a:t>20/02/2019</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r>
              <a:rPr lang="en-GB" smtClean="0"/>
              <a:t>Year 1 </a:t>
            </a:r>
            <a:endParaRPr lang="en-GB"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BBC2B2D7-75A7-4FBE-B287-C80340B2CA86}" type="slidenum">
              <a:rPr lang="en-GB" smtClean="0"/>
              <a:t>‹#›</a:t>
            </a:fld>
            <a:endParaRPr lang="en-GB"/>
          </a:p>
        </p:txBody>
      </p:sp>
      <p:cxnSp>
        <p:nvCxnSpPr>
          <p:cNvPr id="10" name="Straight Connector 9"/>
          <p:cNvCxnSpPr/>
          <p:nvPr/>
        </p:nvCxnSpPr>
        <p:spPr>
          <a:xfrm>
            <a:off x="1188720" y="2053434"/>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8" name="Picture 7"/>
          <p:cNvPicPr>
            <a:picLocks noChangeAspect="1"/>
          </p:cNvPicPr>
          <p:nvPr userDrawn="1"/>
        </p:nvPicPr>
        <p:blipFill>
          <a:blip r:embed="rId12"/>
          <a:stretch>
            <a:fillRect/>
          </a:stretch>
        </p:blipFill>
        <p:spPr>
          <a:xfrm>
            <a:off x="3980504" y="79532"/>
            <a:ext cx="4230991" cy="755970"/>
          </a:xfrm>
          <a:prstGeom prst="rect">
            <a:avLst/>
          </a:prstGeom>
        </p:spPr>
      </p:pic>
      <p:sp>
        <p:nvSpPr>
          <p:cNvPr id="11"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12"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1726020250"/>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Lst>
  <p:hf sldNum="0" hd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890110-1831-45F3-9327-C4B342DB0098}" type="datetimeFigureOut">
              <a:rPr lang="en-GB" smtClean="0"/>
              <a:t>20/02/2019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321127-6202-4D54-831E-318280FE5830}"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3810423369"/>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B4C70B-3EA6-40FC-9FCF-2AA7DD5A1CCD}" type="datetimeFigureOut">
              <a:rPr lang="en-GB" smtClean="0"/>
              <a:t>20/02/2019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C929F4-F69B-4BEE-82E6-DA267446071A}"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2771255429"/>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7E5D21-77B9-4FA4-91E5-7F9BFC77675F}" type="datetimeFigureOut">
              <a:rPr lang="en-GB" smtClean="0"/>
              <a:t>20/02/2019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6C7C2B-7EE7-4298-8112-C11FC8FF4CD2}"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185162210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485311-00AE-4E7D-91C3-225ACB353E9B}" type="datetimeFigureOut">
              <a:rPr lang="en-GB" smtClean="0"/>
              <a:t>20/02/2019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16F649-1D5A-4259-977E-B0971C91DEEE}"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150357057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20/02/2019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4112613211"/>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6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61.xml"/><Relationship Id="rId1" Type="http://schemas.openxmlformats.org/officeDocument/2006/relationships/tags" Target="../tags/tag1.xml"/><Relationship Id="rId4" Type="http://schemas.openxmlformats.org/officeDocument/2006/relationships/image" Target="../media/image6.jpg"/></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61.xml"/></Relationships>
</file>

<file path=ppt/slides/_rels/slide4.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tags" Target="../tags/tag4.xml"/><Relationship Id="rId7" Type="http://schemas.openxmlformats.org/officeDocument/2006/relationships/image" Target="../media/image6.jpg"/><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notesSlide" Target="../notesSlides/notesSlide4.xml"/><Relationship Id="rId5" Type="http://schemas.openxmlformats.org/officeDocument/2006/relationships/slideLayout" Target="../slideLayouts/slideLayout61.xml"/><Relationship Id="rId4" Type="http://schemas.openxmlformats.org/officeDocument/2006/relationships/tags" Target="../tags/tag5.xml"/><Relationship Id="rId9" Type="http://schemas.openxmlformats.org/officeDocument/2006/relationships/image" Target="../media/image8.jpeg"/></Relationships>
</file>

<file path=ppt/slides/_rels/slide5.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tags" Target="../tags/tag8.xml"/><Relationship Id="rId7" Type="http://schemas.openxmlformats.org/officeDocument/2006/relationships/image" Target="../media/image6.jpg"/><Relationship Id="rId2" Type="http://schemas.openxmlformats.org/officeDocument/2006/relationships/tags" Target="../tags/tag7.xml"/><Relationship Id="rId1" Type="http://schemas.openxmlformats.org/officeDocument/2006/relationships/tags" Target="../tags/tag6.xml"/><Relationship Id="rId6" Type="http://schemas.openxmlformats.org/officeDocument/2006/relationships/notesSlide" Target="../notesSlides/notesSlide5.xml"/><Relationship Id="rId5" Type="http://schemas.openxmlformats.org/officeDocument/2006/relationships/slideLayout" Target="../slideLayouts/slideLayout61.xml"/><Relationship Id="rId4" Type="http://schemas.openxmlformats.org/officeDocument/2006/relationships/tags" Target="../tags/tag9.xml"/><Relationship Id="rId9" Type="http://schemas.openxmlformats.org/officeDocument/2006/relationships/image" Target="../media/image10.jpeg"/></Relationships>
</file>

<file path=ppt/slides/_rels/slide6.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tags" Target="../tags/tag12.xml"/><Relationship Id="rId7" Type="http://schemas.openxmlformats.org/officeDocument/2006/relationships/notesSlide" Target="../notesSlides/notesSlide6.xml"/><Relationship Id="rId2" Type="http://schemas.openxmlformats.org/officeDocument/2006/relationships/tags" Target="../tags/tag11.xml"/><Relationship Id="rId1" Type="http://schemas.openxmlformats.org/officeDocument/2006/relationships/tags" Target="../tags/tag10.xml"/><Relationship Id="rId6" Type="http://schemas.openxmlformats.org/officeDocument/2006/relationships/slideLayout" Target="../slideLayouts/slideLayout61.xml"/><Relationship Id="rId11" Type="http://schemas.openxmlformats.org/officeDocument/2006/relationships/image" Target="../media/image13.jpeg"/><Relationship Id="rId5" Type="http://schemas.openxmlformats.org/officeDocument/2006/relationships/tags" Target="../tags/tag14.xml"/><Relationship Id="rId10" Type="http://schemas.openxmlformats.org/officeDocument/2006/relationships/image" Target="../media/image12.jpeg"/><Relationship Id="rId4" Type="http://schemas.openxmlformats.org/officeDocument/2006/relationships/tags" Target="../tags/tag13.xml"/><Relationship Id="rId9" Type="http://schemas.openxmlformats.org/officeDocument/2006/relationships/image" Target="../media/image11.jpeg"/></Relationships>
</file>

<file path=ppt/slides/_rels/slide7.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tags" Target="../tags/tag17.xml"/><Relationship Id="rId7" Type="http://schemas.openxmlformats.org/officeDocument/2006/relationships/image" Target="../media/image6.jpg"/><Relationship Id="rId2" Type="http://schemas.openxmlformats.org/officeDocument/2006/relationships/tags" Target="../tags/tag16.xml"/><Relationship Id="rId1" Type="http://schemas.openxmlformats.org/officeDocument/2006/relationships/tags" Target="../tags/tag15.xml"/><Relationship Id="rId6" Type="http://schemas.openxmlformats.org/officeDocument/2006/relationships/notesSlide" Target="../notesSlides/notesSlide7.xml"/><Relationship Id="rId5" Type="http://schemas.openxmlformats.org/officeDocument/2006/relationships/slideLayout" Target="../slideLayouts/slideLayout61.xml"/><Relationship Id="rId10" Type="http://schemas.openxmlformats.org/officeDocument/2006/relationships/image" Target="../media/image13.jpeg"/><Relationship Id="rId4" Type="http://schemas.openxmlformats.org/officeDocument/2006/relationships/tags" Target="../tags/tag18.xml"/><Relationship Id="rId9" Type="http://schemas.openxmlformats.org/officeDocument/2006/relationships/image" Target="../media/image12.jpeg"/></Relationships>
</file>

<file path=ppt/slides/_rels/slide8.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tags" Target="../tags/tag21.xml"/><Relationship Id="rId7" Type="http://schemas.openxmlformats.org/officeDocument/2006/relationships/image" Target="../media/image12.jpeg"/><Relationship Id="rId2" Type="http://schemas.openxmlformats.org/officeDocument/2006/relationships/tags" Target="../tags/tag20.xml"/><Relationship Id="rId1" Type="http://schemas.openxmlformats.org/officeDocument/2006/relationships/tags" Target="../tags/tag19.xml"/><Relationship Id="rId6" Type="http://schemas.openxmlformats.org/officeDocument/2006/relationships/image" Target="../media/image6.jpg"/><Relationship Id="rId5" Type="http://schemas.openxmlformats.org/officeDocument/2006/relationships/notesSlide" Target="../notesSlides/notesSlide8.xml"/><Relationship Id="rId4" Type="http://schemas.openxmlformats.org/officeDocument/2006/relationships/slideLayout" Target="../slideLayouts/slideLayout61.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9.xml"/><Relationship Id="rId1" Type="http://schemas.openxmlformats.org/officeDocument/2006/relationships/slideLayout" Target="../slideLayouts/slideLayout61.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61.xml"/><Relationship Id="rId1" Type="http://schemas.openxmlformats.org/officeDocument/2006/relationships/tags" Target="../tags/tag22.xml"/><Relationship Id="rId4" Type="http://schemas.openxmlformats.org/officeDocument/2006/relationships/image" Target="../media/image6.jp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61.xml"/><Relationship Id="rId1" Type="http://schemas.openxmlformats.org/officeDocument/2006/relationships/tags" Target="../tags/tag23.xml"/><Relationship Id="rId5" Type="http://schemas.openxmlformats.org/officeDocument/2006/relationships/image" Target="../media/image14.png"/><Relationship Id="rId4" Type="http://schemas.openxmlformats.org/officeDocument/2006/relationships/image" Target="../media/image6.jpg"/></Relationships>
</file>

<file path=ppt/slides/_rels/slide1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2.xml"/><Relationship Id="rId1" Type="http://schemas.openxmlformats.org/officeDocument/2006/relationships/slideLayout" Target="../slideLayouts/slideLayout6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1.xml"/><Relationship Id="rId2" Type="http://schemas.openxmlformats.org/officeDocument/2006/relationships/tags" Target="../tags/tag25.xml"/><Relationship Id="rId1" Type="http://schemas.openxmlformats.org/officeDocument/2006/relationships/tags" Target="../tags/tag24.xml"/><Relationship Id="rId6" Type="http://schemas.openxmlformats.org/officeDocument/2006/relationships/image" Target="../media/image15.jpeg"/><Relationship Id="rId5" Type="http://schemas.openxmlformats.org/officeDocument/2006/relationships/image" Target="../media/image6.jp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61.xml"/><Relationship Id="rId1" Type="http://schemas.openxmlformats.org/officeDocument/2006/relationships/tags" Target="../tags/tag26.xml"/><Relationship Id="rId4" Type="http://schemas.openxmlformats.org/officeDocument/2006/relationships/image" Target="../media/image6.jp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61.xml"/><Relationship Id="rId1" Type="http://schemas.openxmlformats.org/officeDocument/2006/relationships/tags" Target="../tags/tag27.xml"/><Relationship Id="rId5" Type="http://schemas.openxmlformats.org/officeDocument/2006/relationships/image" Target="../media/image14.png"/><Relationship Id="rId4" Type="http://schemas.openxmlformats.org/officeDocument/2006/relationships/image" Target="../media/image6.jp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61.xml"/><Relationship Id="rId1" Type="http://schemas.openxmlformats.org/officeDocument/2006/relationships/tags" Target="../tags/tag28.xml"/><Relationship Id="rId4" Type="http://schemas.openxmlformats.org/officeDocument/2006/relationships/image" Target="../media/image6.jp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61.xml"/><Relationship Id="rId1" Type="http://schemas.openxmlformats.org/officeDocument/2006/relationships/tags" Target="../tags/tag29.xml"/><Relationship Id="rId5" Type="http://schemas.openxmlformats.org/officeDocument/2006/relationships/image" Target="../media/image14.png"/><Relationship Id="rId4" Type="http://schemas.openxmlformats.org/officeDocument/2006/relationships/image" Target="../media/image6.jpg"/></Relationships>
</file>

<file path=ppt/slides/_rels/slide1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8.xml"/><Relationship Id="rId1" Type="http://schemas.openxmlformats.org/officeDocument/2006/relationships/slideLayout" Target="../slideLayouts/slideLayout61.xml"/><Relationship Id="rId4" Type="http://schemas.openxmlformats.org/officeDocument/2006/relationships/image" Target="../media/image16.jpeg"/></Relationships>
</file>

<file path=ppt/slides/_rels/slide1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9.xml"/><Relationship Id="rId1" Type="http://schemas.openxmlformats.org/officeDocument/2006/relationships/slideLayout" Target="../slideLayouts/slideLayout61.xml"/></Relationships>
</file>

<file path=ppt/slides/_rels/slide2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0.xml"/><Relationship Id="rId1" Type="http://schemas.openxmlformats.org/officeDocument/2006/relationships/slideLayout" Target="../slideLayouts/slideLayout61.xml"/></Relationships>
</file>

<file path=ppt/slides/_rels/slide2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1.xml"/><Relationship Id="rId1" Type="http://schemas.openxmlformats.org/officeDocument/2006/relationships/slideLayout" Target="../slideLayouts/slideLayout61.xml"/></Relationships>
</file>

<file path=ppt/slides/_rels/slide2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2.xml"/><Relationship Id="rId1" Type="http://schemas.openxmlformats.org/officeDocument/2006/relationships/slideLayout" Target="../slideLayouts/slideLayout6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226244" y="1643931"/>
            <a:ext cx="4821439"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Criminal Damage </a:t>
            </a:r>
            <a:endParaRPr kumimoji="0" lang="en-GB" sz="4000" b="1" i="0" u="none" strike="noStrike" kern="1200" cap="none" spc="0" normalizeH="0" baseline="0" noProof="0" dirty="0" smtClean="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002060"/>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27785" y="131473"/>
            <a:ext cx="792549" cy="957155"/>
          </a:xfrm>
          <a:prstGeom prst="rect">
            <a:avLst/>
          </a:prstGeom>
        </p:spPr>
      </p:pic>
    </p:spTree>
    <p:extLst>
      <p:ext uri="{BB962C8B-B14F-4D97-AF65-F5344CB8AC3E}">
        <p14:creationId xmlns:p14="http://schemas.microsoft.com/office/powerpoint/2010/main" val="251073550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custDataLst>
              <p:tags r:id="rId1"/>
            </p:custDataLst>
          </p:nvPr>
        </p:nvSpPr>
        <p:spPr>
          <a:xfrm>
            <a:off x="1888162" y="1189100"/>
            <a:ext cx="8221592" cy="4339650"/>
          </a:xfrm>
          <a:prstGeom prst="rect">
            <a:avLst/>
          </a:prstGeom>
          <a:noFill/>
        </p:spPr>
        <p:txBody>
          <a:bodyPr wrap="square" rtlCol="0">
            <a:spAutoFit/>
          </a:bodyPr>
          <a:lstStyle/>
          <a:p>
            <a:pPr algn="ctr" defTabSz="914400"/>
            <a:endParaRPr lang="en-GB" sz="2400" dirty="0">
              <a:solidFill>
                <a:prstClr val="black"/>
              </a:solidFill>
              <a:latin typeface="Arial" panose="020B0604020202020204" pitchFamily="34" charset="0"/>
              <a:cs typeface="Arial" panose="020B0604020202020204" pitchFamily="34" charset="0"/>
            </a:endParaRPr>
          </a:p>
          <a:p>
            <a:pPr algn="ctr" defTabSz="914400"/>
            <a:r>
              <a:rPr lang="en-GB" sz="2800" b="1" dirty="0" smtClean="0">
                <a:solidFill>
                  <a:srgbClr val="0000FF"/>
                </a:solidFill>
                <a:latin typeface="Arial" panose="020B0604020202020204" pitchFamily="34" charset="0"/>
                <a:cs typeface="Arial" panose="020B0604020202020204" pitchFamily="34" charset="0"/>
              </a:rPr>
              <a:t>Criminal Damage</a:t>
            </a:r>
          </a:p>
          <a:p>
            <a:pPr algn="ctr" defTabSz="914400"/>
            <a:r>
              <a:rPr lang="en-GB" sz="2800" b="1" dirty="0" smtClean="0">
                <a:solidFill>
                  <a:prstClr val="black"/>
                </a:solidFill>
                <a:latin typeface="Arial" panose="020B0604020202020204" pitchFamily="34" charset="0"/>
                <a:cs typeface="Arial" panose="020B0604020202020204" pitchFamily="34" charset="0"/>
              </a:rPr>
              <a:t>Section 1 </a:t>
            </a:r>
            <a:endParaRPr lang="en-GB" sz="2800" b="1" dirty="0">
              <a:solidFill>
                <a:prstClr val="black"/>
              </a:solidFill>
              <a:latin typeface="Arial" panose="020B0604020202020204" pitchFamily="34" charset="0"/>
              <a:cs typeface="Arial" panose="020B0604020202020204" pitchFamily="34" charset="0"/>
            </a:endParaRPr>
          </a:p>
          <a:p>
            <a:pPr algn="ctr" defTabSz="914400"/>
            <a:endParaRPr lang="en-GB" sz="2800" b="1" dirty="0" smtClean="0">
              <a:solidFill>
                <a:prstClr val="black"/>
              </a:solidFill>
              <a:latin typeface="Arial" panose="020B0604020202020204" pitchFamily="34" charset="0"/>
              <a:cs typeface="Arial" panose="020B0604020202020204" pitchFamily="34" charset="0"/>
            </a:endParaRPr>
          </a:p>
          <a:p>
            <a:pPr algn="ctr" defTabSz="914400"/>
            <a:r>
              <a:rPr lang="en-GB" sz="2800" b="1" dirty="0" smtClean="0">
                <a:solidFill>
                  <a:srgbClr val="0000FF"/>
                </a:solidFill>
                <a:latin typeface="Arial" panose="020B0604020202020204" pitchFamily="34" charset="0"/>
                <a:cs typeface="Arial" panose="020B0604020202020204" pitchFamily="34" charset="0"/>
              </a:rPr>
              <a:t>Threats to Damage</a:t>
            </a:r>
          </a:p>
          <a:p>
            <a:pPr algn="ctr" defTabSz="914400"/>
            <a:r>
              <a:rPr lang="en-GB" sz="2800" b="1" dirty="0" smtClean="0">
                <a:solidFill>
                  <a:prstClr val="black"/>
                </a:solidFill>
                <a:latin typeface="Arial" panose="020B0604020202020204" pitchFamily="34" charset="0"/>
                <a:cs typeface="Arial" panose="020B0604020202020204" pitchFamily="34" charset="0"/>
              </a:rPr>
              <a:t>Section 2 </a:t>
            </a:r>
            <a:endParaRPr lang="en-GB" sz="2800" b="1" dirty="0">
              <a:solidFill>
                <a:prstClr val="black"/>
              </a:solidFill>
              <a:latin typeface="Arial" panose="020B0604020202020204" pitchFamily="34" charset="0"/>
              <a:cs typeface="Arial" panose="020B0604020202020204" pitchFamily="34" charset="0"/>
            </a:endParaRPr>
          </a:p>
          <a:p>
            <a:pPr algn="ctr" defTabSz="914400"/>
            <a:endParaRPr lang="en-GB" sz="2800" b="1" dirty="0" smtClean="0">
              <a:solidFill>
                <a:prstClr val="black"/>
              </a:solidFill>
              <a:latin typeface="Arial" panose="020B0604020202020204" pitchFamily="34" charset="0"/>
              <a:cs typeface="Arial" panose="020B0604020202020204" pitchFamily="34" charset="0"/>
            </a:endParaRPr>
          </a:p>
          <a:p>
            <a:pPr algn="ctr" defTabSz="914400"/>
            <a:r>
              <a:rPr lang="en-GB" sz="2800" b="1" dirty="0" smtClean="0">
                <a:solidFill>
                  <a:srgbClr val="0000FF"/>
                </a:solidFill>
                <a:latin typeface="Arial" panose="020B0604020202020204" pitchFamily="34" charset="0"/>
                <a:cs typeface="Arial" panose="020B0604020202020204" pitchFamily="34" charset="0"/>
              </a:rPr>
              <a:t>Possessing an article with intent to</a:t>
            </a:r>
          </a:p>
          <a:p>
            <a:pPr algn="ctr" defTabSz="914400"/>
            <a:r>
              <a:rPr lang="en-GB" sz="2800" b="1" dirty="0">
                <a:solidFill>
                  <a:srgbClr val="0000FF"/>
                </a:solidFill>
                <a:latin typeface="Arial" panose="020B0604020202020204" pitchFamily="34" charset="0"/>
                <a:cs typeface="Arial" panose="020B0604020202020204" pitchFamily="34" charset="0"/>
              </a:rPr>
              <a:t>c</a:t>
            </a:r>
            <a:r>
              <a:rPr lang="en-GB" sz="2800" b="1" dirty="0" smtClean="0">
                <a:solidFill>
                  <a:srgbClr val="0000FF"/>
                </a:solidFill>
                <a:latin typeface="Arial" panose="020B0604020202020204" pitchFamily="34" charset="0"/>
                <a:cs typeface="Arial" panose="020B0604020202020204" pitchFamily="34" charset="0"/>
              </a:rPr>
              <a:t>ause criminal damage</a:t>
            </a:r>
          </a:p>
          <a:p>
            <a:pPr algn="ctr" defTabSz="914400"/>
            <a:r>
              <a:rPr lang="en-GB" sz="2800" b="1" dirty="0" smtClean="0">
                <a:solidFill>
                  <a:prstClr val="black"/>
                </a:solidFill>
                <a:latin typeface="Arial" panose="020B0604020202020204" pitchFamily="34" charset="0"/>
                <a:cs typeface="Arial" panose="020B0604020202020204" pitchFamily="34" charset="0"/>
              </a:rPr>
              <a:t>Section 3 </a:t>
            </a:r>
            <a:endParaRPr lang="en-GB" sz="2800" b="1" dirty="0">
              <a:solidFill>
                <a:prstClr val="black"/>
              </a:solidFill>
              <a:latin typeface="Arial" panose="020B0604020202020204" pitchFamily="34" charset="0"/>
              <a:cs typeface="Arial" panose="020B0604020202020204" pitchFamily="34" charset="0"/>
            </a:endParaRPr>
          </a:p>
        </p:txBody>
      </p:sp>
      <p:sp>
        <p:nvSpPr>
          <p:cNvPr id="3" name="TextBox 2"/>
          <p:cNvSpPr txBox="1"/>
          <p:nvPr/>
        </p:nvSpPr>
        <p:spPr>
          <a:xfrm>
            <a:off x="2074522" y="542769"/>
            <a:ext cx="7848872" cy="646331"/>
          </a:xfrm>
          <a:prstGeom prst="rect">
            <a:avLst/>
          </a:prstGeom>
          <a:solidFill>
            <a:srgbClr val="002060"/>
          </a:solidFill>
        </p:spPr>
        <p:txBody>
          <a:bodyPr wrap="square" rtlCol="0">
            <a:spAutoFit/>
          </a:bodyPr>
          <a:lstStyle/>
          <a:p>
            <a:pPr algn="ctr"/>
            <a:r>
              <a:rPr lang="en-GB" sz="3600" b="1" dirty="0" smtClean="0">
                <a:solidFill>
                  <a:schemeClr val="bg1"/>
                </a:solidFill>
              </a:rPr>
              <a:t>Criminal Damage Act 1971</a:t>
            </a:r>
            <a:endParaRPr lang="en-GB" sz="3600" b="1" dirty="0">
              <a:solidFill>
                <a:schemeClr val="bg1"/>
              </a:solidFill>
            </a:endParaRPr>
          </a:p>
        </p:txBody>
      </p:sp>
    </p:spTree>
    <p:extLst>
      <p:ext uri="{BB962C8B-B14F-4D97-AF65-F5344CB8AC3E}">
        <p14:creationId xmlns:p14="http://schemas.microsoft.com/office/powerpoint/2010/main" val="1470899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500"/>
                                        <p:tgtEl>
                                          <p:spTgt spid="2">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
                                            <p:txEl>
                                              <p:pRg st="2" end="2"/>
                                            </p:txEl>
                                          </p:spTgt>
                                        </p:tgtEl>
                                        <p:attrNameLst>
                                          <p:attrName>style.visibility</p:attrName>
                                        </p:attrNameLst>
                                      </p:cBhvr>
                                      <p:to>
                                        <p:strVal val="visible"/>
                                      </p:to>
                                    </p:set>
                                    <p:animEffect transition="in" filter="fade">
                                      <p:cBhvr>
                                        <p:cTn id="10" dur="500"/>
                                        <p:tgtEl>
                                          <p:spTgt spid="2">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animEffect transition="in" filter="fade">
                                      <p:cBhvr>
                                        <p:cTn id="15" dur="500"/>
                                        <p:tgtEl>
                                          <p:spTgt spid="2">
                                            <p:txEl>
                                              <p:pRg st="4" end="4"/>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2">
                                            <p:txEl>
                                              <p:pRg st="5" end="5"/>
                                            </p:txEl>
                                          </p:spTgt>
                                        </p:tgtEl>
                                        <p:attrNameLst>
                                          <p:attrName>style.visibility</p:attrName>
                                        </p:attrNameLst>
                                      </p:cBhvr>
                                      <p:to>
                                        <p:strVal val="visible"/>
                                      </p:to>
                                    </p:set>
                                    <p:animEffect transition="in" filter="fade">
                                      <p:cBhvr>
                                        <p:cTn id="18" dur="500"/>
                                        <p:tgtEl>
                                          <p:spTgt spid="2">
                                            <p:txEl>
                                              <p:pRg st="5" end="5"/>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2">
                                            <p:txEl>
                                              <p:pRg st="7" end="7"/>
                                            </p:txEl>
                                          </p:spTgt>
                                        </p:tgtEl>
                                        <p:attrNameLst>
                                          <p:attrName>style.visibility</p:attrName>
                                        </p:attrNameLst>
                                      </p:cBhvr>
                                      <p:to>
                                        <p:strVal val="visible"/>
                                      </p:to>
                                    </p:set>
                                    <p:animEffect transition="in" filter="fade">
                                      <p:cBhvr>
                                        <p:cTn id="23" dur="500"/>
                                        <p:tgtEl>
                                          <p:spTgt spid="2">
                                            <p:txEl>
                                              <p:pRg st="7" end="7"/>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2">
                                            <p:txEl>
                                              <p:pRg st="8" end="8"/>
                                            </p:txEl>
                                          </p:spTgt>
                                        </p:tgtEl>
                                        <p:attrNameLst>
                                          <p:attrName>style.visibility</p:attrName>
                                        </p:attrNameLst>
                                      </p:cBhvr>
                                      <p:to>
                                        <p:strVal val="visible"/>
                                      </p:to>
                                    </p:set>
                                    <p:animEffect transition="in" filter="fade">
                                      <p:cBhvr>
                                        <p:cTn id="26" dur="500"/>
                                        <p:tgtEl>
                                          <p:spTgt spid="2">
                                            <p:txEl>
                                              <p:pRg st="8" end="8"/>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2">
                                            <p:txEl>
                                              <p:pRg st="9" end="9"/>
                                            </p:txEl>
                                          </p:spTgt>
                                        </p:tgtEl>
                                        <p:attrNameLst>
                                          <p:attrName>style.visibility</p:attrName>
                                        </p:attrNameLst>
                                      </p:cBhvr>
                                      <p:to>
                                        <p:strVal val="visible"/>
                                      </p:to>
                                    </p:set>
                                    <p:animEffect transition="in" filter="fade">
                                      <p:cBhvr>
                                        <p:cTn id="29" dur="500"/>
                                        <p:tgtEl>
                                          <p:spTgt spid="2">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8"/>
          <p:cNvSpPr txBox="1">
            <a:spLocks/>
          </p:cNvSpPr>
          <p:nvPr/>
        </p:nvSpPr>
        <p:spPr>
          <a:xfrm>
            <a:off x="1097279" y="1643983"/>
            <a:ext cx="10058400" cy="3076297"/>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3600" b="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“A person who without </a:t>
            </a:r>
            <a:r>
              <a:rPr kumimoji="0" lang="en-GB" sz="3600" b="1" u="none" strike="noStrike" kern="1200" cap="none" spc="0" normalizeH="0" baseline="0" noProof="0" dirty="0" smtClean="0">
                <a:ln>
                  <a:noFill/>
                </a:ln>
                <a:solidFill>
                  <a:srgbClr val="FF0000"/>
                </a:solidFill>
                <a:effectLst/>
                <a:uLnTx/>
                <a:uFillTx/>
                <a:latin typeface="Calibri" panose="020F0502020204030204"/>
                <a:ea typeface="+mn-ea"/>
                <a:cs typeface="+mn-cs"/>
              </a:rPr>
              <a:t>lawful excuse</a:t>
            </a:r>
            <a:r>
              <a:rPr kumimoji="0" lang="en-GB" sz="3600" b="0" u="none" strike="noStrike" kern="1200" cap="none" spc="0" normalizeH="0" baseline="0" noProof="0" dirty="0" smtClean="0">
                <a:ln>
                  <a:noFill/>
                </a:ln>
                <a:solidFill>
                  <a:srgbClr val="FF0000"/>
                </a:solidFill>
                <a:effectLst/>
                <a:uLnTx/>
                <a:uFillTx/>
                <a:latin typeface="Calibri" panose="020F0502020204030204"/>
                <a:ea typeface="+mn-ea"/>
                <a:cs typeface="+mn-cs"/>
              </a:rPr>
              <a:t> </a:t>
            </a:r>
            <a:r>
              <a:rPr kumimoji="0" lang="en-GB" sz="360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destroys or damages </a:t>
            </a:r>
            <a:r>
              <a:rPr kumimoji="0" lang="en-GB" sz="3600" b="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any </a:t>
            </a:r>
            <a:r>
              <a:rPr kumimoji="0" lang="en-GB" sz="3600" b="1" u="none" strike="noStrike" kern="1200" cap="none" spc="0" normalizeH="0" baseline="0" noProof="0" dirty="0" smtClean="0">
                <a:ln>
                  <a:noFill/>
                </a:ln>
                <a:solidFill>
                  <a:srgbClr val="FF0000"/>
                </a:solidFill>
                <a:effectLst/>
                <a:uLnTx/>
                <a:uFillTx/>
                <a:latin typeface="Calibri" panose="020F0502020204030204"/>
                <a:ea typeface="+mn-ea"/>
                <a:cs typeface="+mn-cs"/>
              </a:rPr>
              <a:t>property belonging</a:t>
            </a:r>
            <a:r>
              <a:rPr kumimoji="0" lang="en-GB" sz="3600" b="0" u="none" strike="noStrike" kern="1200" cap="none" spc="0" normalizeH="0" baseline="0" noProof="0" dirty="0" smtClean="0">
                <a:ln>
                  <a:noFill/>
                </a:ln>
                <a:solidFill>
                  <a:srgbClr val="FF0000"/>
                </a:solidFill>
                <a:effectLst/>
                <a:uLnTx/>
                <a:uFillTx/>
                <a:latin typeface="Calibri" panose="020F0502020204030204"/>
                <a:ea typeface="+mn-ea"/>
                <a:cs typeface="+mn-cs"/>
              </a:rPr>
              <a:t> </a:t>
            </a:r>
            <a:r>
              <a:rPr kumimoji="0" lang="en-GB" sz="3600" b="1" u="none" strike="noStrike" kern="1200" cap="none" spc="0" normalizeH="0" baseline="0" noProof="0" dirty="0" smtClean="0">
                <a:ln>
                  <a:noFill/>
                </a:ln>
                <a:solidFill>
                  <a:srgbClr val="FF0000"/>
                </a:solidFill>
                <a:effectLst/>
                <a:uLnTx/>
                <a:uFillTx/>
                <a:latin typeface="Calibri" panose="020F0502020204030204"/>
                <a:ea typeface="+mn-ea"/>
                <a:cs typeface="+mn-cs"/>
              </a:rPr>
              <a:t>to another</a:t>
            </a:r>
            <a:r>
              <a:rPr kumimoji="0" lang="en-GB" sz="3600" b="0" u="none" strike="noStrike" kern="1200" cap="none" spc="0" normalizeH="0" baseline="0" noProof="0" dirty="0" smtClean="0">
                <a:ln>
                  <a:noFill/>
                </a:ln>
                <a:solidFill>
                  <a:srgbClr val="FF0000"/>
                </a:solidFill>
                <a:effectLst/>
                <a:uLnTx/>
                <a:uFillTx/>
                <a:latin typeface="Calibri" panose="020F0502020204030204"/>
                <a:ea typeface="+mn-ea"/>
                <a:cs typeface="+mn-cs"/>
              </a:rPr>
              <a:t> </a:t>
            </a:r>
            <a:r>
              <a:rPr kumimoji="0" lang="en-GB" sz="3600" b="1" u="none" strike="noStrike" kern="1200" cap="none" spc="0" normalizeH="0" baseline="0" noProof="0" dirty="0" smtClean="0">
                <a:ln>
                  <a:noFill/>
                </a:ln>
                <a:solidFill>
                  <a:srgbClr val="FF0000"/>
                </a:solidFill>
                <a:effectLst/>
                <a:uLnTx/>
                <a:uFillTx/>
                <a:latin typeface="Calibri" panose="020F0502020204030204"/>
                <a:ea typeface="+mn-ea"/>
                <a:cs typeface="+mn-cs"/>
              </a:rPr>
              <a:t>intending</a:t>
            </a:r>
            <a:r>
              <a:rPr kumimoji="0" lang="en-GB" sz="3600" b="0" u="none" strike="noStrike" kern="1200" cap="none" spc="0" normalizeH="0" baseline="0" noProof="0" dirty="0" smtClean="0">
                <a:ln>
                  <a:noFill/>
                </a:ln>
                <a:solidFill>
                  <a:srgbClr val="FF0000"/>
                </a:solidFill>
                <a:effectLst/>
                <a:uLnTx/>
                <a:uFillTx/>
                <a:latin typeface="Calibri" panose="020F0502020204030204"/>
                <a:ea typeface="+mn-ea"/>
                <a:cs typeface="+mn-cs"/>
              </a:rPr>
              <a:t> </a:t>
            </a:r>
            <a:r>
              <a:rPr kumimoji="0" lang="en-GB" sz="3600" b="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to</a:t>
            </a:r>
            <a:r>
              <a:rPr kumimoji="0" lang="en-GB" sz="3600" b="1"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 </a:t>
            </a:r>
            <a:r>
              <a:rPr kumimoji="0" lang="en-GB" sz="360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destroy or damage any such property       or being </a:t>
            </a:r>
            <a:r>
              <a:rPr kumimoji="0" lang="en-GB" sz="3600" b="1" u="none" strike="noStrike" kern="1200" cap="none" spc="0" normalizeH="0" baseline="0" noProof="0" dirty="0" smtClean="0">
                <a:ln>
                  <a:noFill/>
                </a:ln>
                <a:solidFill>
                  <a:srgbClr val="FF0000"/>
                </a:solidFill>
                <a:effectLst/>
                <a:uLnTx/>
                <a:uFillTx/>
                <a:latin typeface="Calibri" panose="020F0502020204030204"/>
                <a:ea typeface="+mn-ea"/>
                <a:cs typeface="+mn-cs"/>
              </a:rPr>
              <a:t>reckless</a:t>
            </a:r>
            <a:r>
              <a:rPr kumimoji="0" lang="en-GB" sz="360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 as to </a:t>
            </a:r>
            <a:r>
              <a:rPr kumimoji="0" lang="en-GB" sz="3600" b="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whether any such </a:t>
            </a:r>
            <a:r>
              <a:rPr kumimoji="0" lang="en-GB" sz="360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property would be destroyed or damaged </a:t>
            </a:r>
            <a:r>
              <a:rPr kumimoji="0" lang="en-GB" sz="3600" b="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shall be guilty of     an offence.”</a:t>
            </a:r>
            <a:endParaRPr kumimoji="0" lang="en-GB" sz="3600" b="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4" name="Rectangle 3"/>
          <p:cNvSpPr/>
          <p:nvPr/>
        </p:nvSpPr>
        <p:spPr>
          <a:xfrm>
            <a:off x="1932852" y="4985698"/>
            <a:ext cx="8387255" cy="400110"/>
          </a:xfrm>
          <a:prstGeom prst="rect">
            <a:avLst/>
          </a:prstGeom>
          <a:solidFill>
            <a:schemeClr val="accent1">
              <a:lumMod val="20000"/>
              <a:lumOff val="80000"/>
            </a:schemeClr>
          </a:solidFill>
        </p:spPr>
        <p:txBody>
          <a:bodyPr wrap="square">
            <a:spAutoFit/>
          </a:bodyPr>
          <a:lstStyle/>
          <a:p>
            <a:pPr lvl="0" algn="ctr" defTabSz="914400">
              <a:spcBef>
                <a:spcPct val="20000"/>
              </a:spcBef>
            </a:pPr>
            <a:r>
              <a:rPr lang="en-GB" sz="2000" b="1" dirty="0">
                <a:solidFill>
                  <a:prstClr val="black"/>
                </a:solidFill>
                <a:latin typeface="Arial" panose="020B0604020202020204" pitchFamily="34" charset="0"/>
                <a:cs typeface="Arial" panose="020B0604020202020204" pitchFamily="34" charset="0"/>
              </a:rPr>
              <a:t>Section 1(1) Criminal Damage Act 1971</a:t>
            </a:r>
          </a:p>
        </p:txBody>
      </p:sp>
      <p:sp>
        <p:nvSpPr>
          <p:cNvPr id="5" name="TextBox 4"/>
          <p:cNvSpPr txBox="1"/>
          <p:nvPr/>
        </p:nvSpPr>
        <p:spPr>
          <a:xfrm>
            <a:off x="2202043" y="541778"/>
            <a:ext cx="7848872" cy="646331"/>
          </a:xfrm>
          <a:prstGeom prst="rect">
            <a:avLst/>
          </a:prstGeom>
          <a:solidFill>
            <a:srgbClr val="002060"/>
          </a:solidFill>
        </p:spPr>
        <p:txBody>
          <a:bodyPr wrap="square" rtlCol="0">
            <a:spAutoFit/>
          </a:bodyPr>
          <a:lstStyle/>
          <a:p>
            <a:pPr algn="ctr"/>
            <a:r>
              <a:rPr lang="en-GB" sz="3600" b="1" dirty="0" smtClean="0">
                <a:solidFill>
                  <a:schemeClr val="bg1"/>
                </a:solidFill>
              </a:rPr>
              <a:t>What is Criminal Damage?</a:t>
            </a:r>
            <a:endParaRPr lang="en-GB" sz="3600" b="1" dirty="0">
              <a:solidFill>
                <a:schemeClr val="bg1"/>
              </a:solidFill>
            </a:endParaRPr>
          </a:p>
        </p:txBody>
      </p:sp>
    </p:spTree>
    <p:extLst>
      <p:ext uri="{BB962C8B-B14F-4D97-AF65-F5344CB8AC3E}">
        <p14:creationId xmlns:p14="http://schemas.microsoft.com/office/powerpoint/2010/main" val="851102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custDataLst>
              <p:tags r:id="rId1"/>
            </p:custDataLst>
          </p:nvPr>
        </p:nvPicPr>
        <p:blipFill>
          <a:blip r:embed="rId8" cstate="print">
            <a:extLst>
              <a:ext uri="{28A0092B-C50C-407E-A947-70E740481C1C}">
                <a14:useLocalDpi xmlns:a14="http://schemas.microsoft.com/office/drawing/2010/main" val="0"/>
              </a:ext>
            </a:extLst>
          </a:blip>
          <a:stretch>
            <a:fillRect/>
          </a:stretch>
        </p:blipFill>
        <p:spPr>
          <a:xfrm>
            <a:off x="6022428" y="1137653"/>
            <a:ext cx="3640866" cy="2213749"/>
          </a:xfrm>
          <a:prstGeom prst="rect">
            <a:avLst/>
          </a:prstGeom>
          <a:effectLst>
            <a:softEdge rad="317500"/>
          </a:effectLst>
        </p:spPr>
      </p:pic>
      <p:pic>
        <p:nvPicPr>
          <p:cNvPr id="4" name="Picture 3"/>
          <p:cNvPicPr>
            <a:picLocks noChangeAspect="1"/>
          </p:cNvPicPr>
          <p:nvPr>
            <p:custDataLst>
              <p:tags r:id="rId2"/>
            </p:custDataLst>
          </p:nvPr>
        </p:nvPicPr>
        <p:blipFill>
          <a:blip r:embed="rId9" cstate="print">
            <a:extLst>
              <a:ext uri="{28A0092B-C50C-407E-A947-70E740481C1C}">
                <a14:useLocalDpi xmlns:a14="http://schemas.microsoft.com/office/drawing/2010/main" val="0"/>
              </a:ext>
            </a:extLst>
          </a:blip>
          <a:stretch>
            <a:fillRect/>
          </a:stretch>
        </p:blipFill>
        <p:spPr>
          <a:xfrm>
            <a:off x="6079025" y="3403160"/>
            <a:ext cx="3527672" cy="2444634"/>
          </a:xfrm>
          <a:prstGeom prst="rect">
            <a:avLst/>
          </a:prstGeom>
          <a:effectLst>
            <a:softEdge rad="317500"/>
          </a:effectLst>
        </p:spPr>
      </p:pic>
      <p:sp>
        <p:nvSpPr>
          <p:cNvPr id="5" name="Rectangle 2"/>
          <p:cNvSpPr txBox="1">
            <a:spLocks noChangeArrowheads="1"/>
          </p:cNvSpPr>
          <p:nvPr>
            <p:custDataLst>
              <p:tags r:id="rId3"/>
            </p:custDataLst>
          </p:nvPr>
        </p:nvSpPr>
        <p:spPr>
          <a:xfrm>
            <a:off x="953357" y="1575421"/>
            <a:ext cx="3921992" cy="56207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3200" b="0" i="0" u="none" strike="noStrike" kern="1200" cap="none" spc="0" normalizeH="0" baseline="0" noProof="0" dirty="0" smtClean="0">
                <a:ln>
                  <a:noFill/>
                </a:ln>
                <a:solidFill>
                  <a:sysClr val="windowText" lastClr="000000"/>
                </a:solidFill>
                <a:effectLst/>
                <a:uLnTx/>
                <a:uFillTx/>
                <a:latin typeface="Calibri"/>
                <a:ea typeface="+mj-ea"/>
                <a:cs typeface="+mj-cs"/>
              </a:rPr>
              <a:t>	</a:t>
            </a:r>
            <a:r>
              <a:rPr lang="en-GB" altLang="en-US" sz="4000" b="1" dirty="0" smtClean="0">
                <a:solidFill>
                  <a:srgbClr val="0000FF"/>
                </a:solidFill>
                <a:latin typeface="Arial" panose="020B0604020202020204" pitchFamily="34" charset="0"/>
                <a:cs typeface="Arial" panose="020B0604020202020204" pitchFamily="34" charset="0"/>
              </a:rPr>
              <a:t>Consent </a:t>
            </a:r>
            <a:r>
              <a:rPr kumimoji="0" lang="en-GB" altLang="en-US" sz="4000" b="1" i="0" u="none" strike="noStrike" kern="1200" cap="none" spc="0" normalizeH="0" baseline="0" noProof="0" dirty="0" smtClean="0">
                <a:ln>
                  <a:noFill/>
                </a:ln>
                <a:solidFill>
                  <a:srgbClr val="0000FF"/>
                </a:solidFill>
                <a:effectLst/>
                <a:uLnTx/>
                <a:uFillTx/>
                <a:latin typeface="Arial" panose="020B0604020202020204" pitchFamily="34" charset="0"/>
                <a:ea typeface="+mj-ea"/>
                <a:cs typeface="Arial" panose="020B0604020202020204" pitchFamily="34" charset="0"/>
              </a:rPr>
              <a:t> </a:t>
            </a:r>
          </a:p>
        </p:txBody>
      </p:sp>
      <p:sp>
        <p:nvSpPr>
          <p:cNvPr id="6" name="Rectangle 2"/>
          <p:cNvSpPr txBox="1">
            <a:spLocks noChangeArrowheads="1"/>
          </p:cNvSpPr>
          <p:nvPr>
            <p:custDataLst>
              <p:tags r:id="rId4"/>
            </p:custDataLst>
          </p:nvPr>
        </p:nvSpPr>
        <p:spPr>
          <a:xfrm>
            <a:off x="1156595" y="4292682"/>
            <a:ext cx="3953385" cy="56207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altLang="en-US" sz="3200" dirty="0" smtClean="0">
                <a:solidFill>
                  <a:prstClr val="black"/>
                </a:solidFill>
                <a:latin typeface="Verdana" panose="020B0604030504040204" pitchFamily="34" charset="0"/>
                <a:ea typeface="Verdana" panose="020B0604030504040204" pitchFamily="34" charset="0"/>
                <a:cs typeface="Verdana" panose="020B0604030504040204" pitchFamily="34" charset="0"/>
              </a:rPr>
              <a:t>	</a:t>
            </a:r>
            <a:r>
              <a:rPr lang="en-GB" altLang="en-US" sz="4000" b="1" dirty="0" smtClean="0">
                <a:solidFill>
                  <a:srgbClr val="0000FF"/>
                </a:solidFill>
                <a:latin typeface="Arial" panose="020B0604020202020204" pitchFamily="34" charset="0"/>
                <a:ea typeface="Verdana" panose="020B0604030504040204" pitchFamily="34" charset="0"/>
                <a:cs typeface="Arial" panose="020B0604020202020204" pitchFamily="34" charset="0"/>
              </a:rPr>
              <a:t>Protection</a:t>
            </a:r>
          </a:p>
        </p:txBody>
      </p:sp>
      <p:sp>
        <p:nvSpPr>
          <p:cNvPr id="7" name="TextBox 6"/>
          <p:cNvSpPr txBox="1"/>
          <p:nvPr/>
        </p:nvSpPr>
        <p:spPr>
          <a:xfrm>
            <a:off x="2074522" y="207529"/>
            <a:ext cx="7848872" cy="646331"/>
          </a:xfrm>
          <a:prstGeom prst="rect">
            <a:avLst/>
          </a:prstGeom>
          <a:solidFill>
            <a:srgbClr val="002060"/>
          </a:solidFill>
        </p:spPr>
        <p:txBody>
          <a:bodyPr wrap="square" rtlCol="0">
            <a:spAutoFit/>
          </a:bodyPr>
          <a:lstStyle/>
          <a:p>
            <a:pPr algn="ctr"/>
            <a:r>
              <a:rPr lang="en-GB" sz="3600" b="1" dirty="0" smtClean="0">
                <a:solidFill>
                  <a:schemeClr val="bg1"/>
                </a:solidFill>
              </a:rPr>
              <a:t>Lawful Excuse</a:t>
            </a:r>
            <a:endParaRPr lang="en-GB" sz="3600" b="1" dirty="0">
              <a:solidFill>
                <a:schemeClr val="bg1"/>
              </a:solidFill>
            </a:endParaRPr>
          </a:p>
        </p:txBody>
      </p:sp>
    </p:spTree>
    <p:extLst>
      <p:ext uri="{BB962C8B-B14F-4D97-AF65-F5344CB8AC3E}">
        <p14:creationId xmlns:p14="http://schemas.microsoft.com/office/powerpoint/2010/main" val="3544262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pic>
        <p:nvPicPr>
          <p:cNvPr id="7" name="Picture 6"/>
          <p:cNvPicPr>
            <a:picLocks noChangeAspect="1"/>
          </p:cNvPicPr>
          <p:nvPr>
            <p:custDataLst>
              <p:tags r:id="rId1"/>
            </p:custDataLst>
          </p:nvPr>
        </p:nvPicPr>
        <p:blipFill rotWithShape="1">
          <a:blip r:embed="rId8" cstate="print">
            <a:extLst>
              <a:ext uri="{28A0092B-C50C-407E-A947-70E740481C1C}">
                <a14:useLocalDpi xmlns:a14="http://schemas.microsoft.com/office/drawing/2010/main" val="0"/>
              </a:ext>
            </a:extLst>
          </a:blip>
          <a:srcRect l="20429" t="22699" r="23143"/>
          <a:stretch/>
        </p:blipFill>
        <p:spPr>
          <a:xfrm>
            <a:off x="5979031" y="949637"/>
            <a:ext cx="3561998" cy="2030045"/>
          </a:xfrm>
          <a:prstGeom prst="rect">
            <a:avLst/>
          </a:prstGeom>
          <a:effectLst>
            <a:softEdge rad="317500"/>
          </a:effectLst>
        </p:spPr>
      </p:pic>
      <p:pic>
        <p:nvPicPr>
          <p:cNvPr id="8" name="Picture 7"/>
          <p:cNvPicPr>
            <a:picLocks noChangeAspect="1"/>
          </p:cNvPicPr>
          <p:nvPr>
            <p:custDataLst>
              <p:tags r:id="rId2"/>
            </p:custDataLst>
          </p:nvPr>
        </p:nvPicPr>
        <p:blipFill>
          <a:blip r:embed="rId9" cstate="print">
            <a:extLst>
              <a:ext uri="{28A0092B-C50C-407E-A947-70E740481C1C}">
                <a14:useLocalDpi xmlns:a14="http://schemas.microsoft.com/office/drawing/2010/main" val="0"/>
              </a:ext>
            </a:extLst>
          </a:blip>
          <a:stretch>
            <a:fillRect/>
          </a:stretch>
        </p:blipFill>
        <p:spPr>
          <a:xfrm>
            <a:off x="6329620" y="3464598"/>
            <a:ext cx="3211409" cy="2324199"/>
          </a:xfrm>
          <a:prstGeom prst="rect">
            <a:avLst/>
          </a:prstGeom>
          <a:ln>
            <a:noFill/>
          </a:ln>
          <a:effectLst>
            <a:softEdge rad="317500"/>
          </a:effectLst>
        </p:spPr>
      </p:pic>
      <p:sp>
        <p:nvSpPr>
          <p:cNvPr id="9" name="Rectangle 2"/>
          <p:cNvSpPr txBox="1">
            <a:spLocks noChangeArrowheads="1"/>
          </p:cNvSpPr>
          <p:nvPr>
            <p:custDataLst>
              <p:tags r:id="rId3"/>
            </p:custDataLst>
          </p:nvPr>
        </p:nvSpPr>
        <p:spPr>
          <a:xfrm>
            <a:off x="1441901" y="1683622"/>
            <a:ext cx="3888432" cy="56207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altLang="en-US" sz="3200" dirty="0" smtClean="0">
                <a:solidFill>
                  <a:prstClr val="black"/>
                </a:solidFill>
                <a:latin typeface="Verdana" panose="020B0604030504040204" pitchFamily="34" charset="0"/>
                <a:ea typeface="Verdana" panose="020B0604030504040204" pitchFamily="34" charset="0"/>
                <a:cs typeface="Verdana" panose="020B0604030504040204" pitchFamily="34" charset="0"/>
              </a:rPr>
              <a:t>	</a:t>
            </a:r>
            <a:r>
              <a:rPr lang="en-GB" altLang="en-US" sz="4000" b="1" dirty="0" smtClean="0">
                <a:solidFill>
                  <a:srgbClr val="0000FF"/>
                </a:solidFill>
                <a:latin typeface="Arial" panose="020B0604020202020204" pitchFamily="34" charset="0"/>
                <a:ea typeface="Verdana" panose="020B0604030504040204" pitchFamily="34" charset="0"/>
                <a:cs typeface="Arial" panose="020B0604020202020204" pitchFamily="34" charset="0"/>
              </a:rPr>
              <a:t>Destroy</a:t>
            </a:r>
          </a:p>
        </p:txBody>
      </p:sp>
      <p:sp>
        <p:nvSpPr>
          <p:cNvPr id="10" name="Rectangle 2"/>
          <p:cNvSpPr txBox="1">
            <a:spLocks noChangeArrowheads="1"/>
          </p:cNvSpPr>
          <p:nvPr>
            <p:custDataLst>
              <p:tags r:id="rId4"/>
            </p:custDataLst>
          </p:nvPr>
        </p:nvSpPr>
        <p:spPr>
          <a:xfrm>
            <a:off x="1441901" y="4345660"/>
            <a:ext cx="3764699" cy="56207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altLang="en-US" sz="3600" smtClean="0">
                <a:solidFill>
                  <a:srgbClr val="FF0000"/>
                </a:solidFill>
                <a:latin typeface="Arial" panose="020B0604020202020204" pitchFamily="34" charset="0"/>
                <a:cs typeface="Arial" panose="020B0604020202020204" pitchFamily="34" charset="0"/>
              </a:rPr>
              <a:t>	</a:t>
            </a:r>
            <a:r>
              <a:rPr lang="en-GB" altLang="en-US" sz="4000" b="1" smtClean="0">
                <a:solidFill>
                  <a:srgbClr val="0000FF"/>
                </a:solidFill>
                <a:latin typeface="Arial" panose="020B0604020202020204" pitchFamily="34" charset="0"/>
                <a:ea typeface="Verdana" panose="020B0604030504040204" pitchFamily="34" charset="0"/>
                <a:cs typeface="Arial" panose="020B0604020202020204" pitchFamily="34" charset="0"/>
              </a:rPr>
              <a:t>Damage</a:t>
            </a:r>
            <a:endParaRPr lang="en-GB" altLang="en-US" sz="4000" b="1" dirty="0" smtClean="0">
              <a:solidFill>
                <a:srgbClr val="0000FF"/>
              </a:solidFill>
              <a:latin typeface="Arial" panose="020B0604020202020204" pitchFamily="34" charset="0"/>
              <a:ea typeface="Verdana" panose="020B0604030504040204" pitchFamily="34" charset="0"/>
              <a:cs typeface="Arial" panose="020B0604020202020204" pitchFamily="34" charset="0"/>
            </a:endParaRPr>
          </a:p>
        </p:txBody>
      </p:sp>
    </p:spTree>
    <p:extLst>
      <p:ext uri="{BB962C8B-B14F-4D97-AF65-F5344CB8AC3E}">
        <p14:creationId xmlns:p14="http://schemas.microsoft.com/office/powerpoint/2010/main" val="32237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8">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9" cstate="print">
            <a:extLst>
              <a:ext uri="{28A0092B-C50C-407E-A947-70E740481C1C}">
                <a14:useLocalDpi xmlns:a14="http://schemas.microsoft.com/office/drawing/2010/main" val="0"/>
              </a:ext>
            </a:extLst>
          </a:blip>
          <a:srcRect l="22787"/>
          <a:stretch/>
        </p:blipFill>
        <p:spPr>
          <a:xfrm>
            <a:off x="6432332" y="797560"/>
            <a:ext cx="3101568" cy="2354117"/>
          </a:xfrm>
          <a:prstGeom prst="rect">
            <a:avLst/>
          </a:prstGeom>
          <a:effectLst>
            <a:softEdge rad="317500"/>
          </a:effectLst>
        </p:spPr>
      </p:pic>
      <p:pic>
        <p:nvPicPr>
          <p:cNvPr id="3" name="Picture 2"/>
          <p:cNvPicPr>
            <a:picLocks noChangeAspect="1"/>
          </p:cNvPicPr>
          <p:nvPr>
            <p:custDataLst>
              <p:tags r:id="rId2"/>
            </p:custDataLst>
          </p:nvPr>
        </p:nvPicPr>
        <p:blipFill rotWithShape="1">
          <a:blip r:embed="rId10" cstate="print">
            <a:extLst>
              <a:ext uri="{28A0092B-C50C-407E-A947-70E740481C1C}">
                <a14:useLocalDpi xmlns:a14="http://schemas.microsoft.com/office/drawing/2010/main" val="0"/>
              </a:ext>
            </a:extLst>
          </a:blip>
          <a:srcRect r="33398"/>
          <a:stretch/>
        </p:blipFill>
        <p:spPr>
          <a:xfrm>
            <a:off x="6268764" y="3418091"/>
            <a:ext cx="2528245" cy="2365567"/>
          </a:xfrm>
          <a:prstGeom prst="rect">
            <a:avLst/>
          </a:prstGeom>
          <a:effectLst>
            <a:softEdge rad="317500"/>
          </a:effectLst>
        </p:spPr>
      </p:pic>
      <p:pic>
        <p:nvPicPr>
          <p:cNvPr id="4" name="Picture 3"/>
          <p:cNvPicPr>
            <a:picLocks noChangeAspect="1"/>
          </p:cNvPicPr>
          <p:nvPr>
            <p:custDataLst>
              <p:tags r:id="rId3"/>
            </p:custDataLst>
          </p:nvPr>
        </p:nvPicPr>
        <p:blipFill>
          <a:blip r:embed="rId11" cstate="print">
            <a:extLst>
              <a:ext uri="{28A0092B-C50C-407E-A947-70E740481C1C}">
                <a14:useLocalDpi xmlns:a14="http://schemas.microsoft.com/office/drawing/2010/main" val="0"/>
              </a:ext>
            </a:extLst>
          </a:blip>
          <a:stretch>
            <a:fillRect/>
          </a:stretch>
        </p:blipFill>
        <p:spPr>
          <a:xfrm>
            <a:off x="9291652" y="3418091"/>
            <a:ext cx="1153982" cy="2332825"/>
          </a:xfrm>
          <a:prstGeom prst="rect">
            <a:avLst/>
          </a:prstGeom>
          <a:effectLst>
            <a:softEdge rad="63500"/>
          </a:effectLst>
        </p:spPr>
      </p:pic>
      <p:sp>
        <p:nvSpPr>
          <p:cNvPr id="5" name="Rectangle 2"/>
          <p:cNvSpPr txBox="1">
            <a:spLocks noChangeArrowheads="1"/>
          </p:cNvSpPr>
          <p:nvPr>
            <p:custDataLst>
              <p:tags r:id="rId4"/>
            </p:custDataLst>
          </p:nvPr>
        </p:nvSpPr>
        <p:spPr>
          <a:xfrm>
            <a:off x="1528528" y="1534207"/>
            <a:ext cx="4464496" cy="56207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3200" b="0" i="0" u="none" strike="noStrike" kern="1200" cap="none" spc="0" normalizeH="0" baseline="0" noProof="0" dirty="0" smtClean="0">
                <a:ln>
                  <a:noFill/>
                </a:ln>
                <a:solidFill>
                  <a:sysClr val="windowText" lastClr="000000"/>
                </a:solidFill>
                <a:effectLst/>
                <a:uLnTx/>
                <a:uFillTx/>
                <a:latin typeface="Calibri"/>
                <a:ea typeface="+mj-ea"/>
                <a:cs typeface="+mj-cs"/>
              </a:rPr>
              <a:t>	</a:t>
            </a:r>
            <a:r>
              <a:rPr kumimoji="0" lang="en-GB" altLang="en-US" sz="4000" b="1" i="0" u="none" strike="noStrike" kern="1200" cap="none" spc="0" normalizeH="0" baseline="0" noProof="0" dirty="0" smtClean="0">
                <a:ln>
                  <a:noFill/>
                </a:ln>
                <a:solidFill>
                  <a:srgbClr val="0000FF"/>
                </a:solidFill>
                <a:effectLst/>
                <a:uLnTx/>
                <a:uFillTx/>
                <a:latin typeface="Arial" panose="020B0604020202020204" pitchFamily="34" charset="0"/>
                <a:ea typeface="+mj-ea"/>
                <a:cs typeface="Arial" panose="020B0604020202020204" pitchFamily="34" charset="0"/>
              </a:rPr>
              <a:t>Property</a:t>
            </a:r>
            <a:endParaRPr kumimoji="0" lang="en-GB" altLang="en-US" sz="4000" b="1" i="0" u="none" strike="noStrike" kern="1200" cap="none" spc="0" normalizeH="0" baseline="0" noProof="0" dirty="0" smtClean="0">
              <a:ln>
                <a:noFill/>
              </a:ln>
              <a:solidFill>
                <a:srgbClr val="0000FF"/>
              </a:solidFill>
              <a:effectLst/>
              <a:uLnTx/>
              <a:uFillTx/>
              <a:latin typeface="Arial" panose="020B0604020202020204" pitchFamily="34" charset="0"/>
              <a:ea typeface="Verdana" panose="020B0604030504040204" pitchFamily="34" charset="0"/>
              <a:cs typeface="Arial" panose="020B0604020202020204" pitchFamily="34" charset="0"/>
            </a:endParaRPr>
          </a:p>
        </p:txBody>
      </p:sp>
      <p:sp>
        <p:nvSpPr>
          <p:cNvPr id="6" name="Rectangle 2"/>
          <p:cNvSpPr txBox="1">
            <a:spLocks noChangeArrowheads="1"/>
          </p:cNvSpPr>
          <p:nvPr>
            <p:custDataLst>
              <p:tags r:id="rId5"/>
            </p:custDataLst>
          </p:nvPr>
        </p:nvSpPr>
        <p:spPr>
          <a:xfrm>
            <a:off x="736128" y="4022429"/>
            <a:ext cx="5400600" cy="56207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altLang="en-US" sz="4000" b="1" dirty="0" smtClean="0">
                <a:solidFill>
                  <a:srgbClr val="0000FF"/>
                </a:solidFill>
                <a:latin typeface="Arial" panose="020B0604020202020204" pitchFamily="34" charset="0"/>
                <a:ea typeface="Verdana" panose="020B0604030504040204" pitchFamily="34" charset="0"/>
                <a:cs typeface="Arial" panose="020B0604020202020204" pitchFamily="34" charset="0"/>
              </a:rPr>
              <a:t>Belonging to another</a:t>
            </a:r>
          </a:p>
        </p:txBody>
      </p:sp>
    </p:spTree>
    <p:extLst>
      <p:ext uri="{BB962C8B-B14F-4D97-AF65-F5344CB8AC3E}">
        <p14:creationId xmlns:p14="http://schemas.microsoft.com/office/powerpoint/2010/main" val="4282050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8" cstate="print">
            <a:extLst>
              <a:ext uri="{28A0092B-C50C-407E-A947-70E740481C1C}">
                <a14:useLocalDpi xmlns:a14="http://schemas.microsoft.com/office/drawing/2010/main" val="0"/>
              </a:ext>
            </a:extLst>
          </a:blip>
          <a:srcRect l="22787"/>
          <a:stretch/>
        </p:blipFill>
        <p:spPr>
          <a:xfrm>
            <a:off x="6432332" y="797560"/>
            <a:ext cx="3101568" cy="2354117"/>
          </a:xfrm>
          <a:prstGeom prst="rect">
            <a:avLst/>
          </a:prstGeom>
          <a:effectLst>
            <a:softEdge rad="317500"/>
          </a:effectLst>
        </p:spPr>
      </p:pic>
      <p:pic>
        <p:nvPicPr>
          <p:cNvPr id="3" name="Picture 2"/>
          <p:cNvPicPr>
            <a:picLocks noChangeAspect="1"/>
          </p:cNvPicPr>
          <p:nvPr>
            <p:custDataLst>
              <p:tags r:id="rId2"/>
            </p:custDataLst>
          </p:nvPr>
        </p:nvPicPr>
        <p:blipFill rotWithShape="1">
          <a:blip r:embed="rId9" cstate="print">
            <a:extLst>
              <a:ext uri="{28A0092B-C50C-407E-A947-70E740481C1C}">
                <a14:useLocalDpi xmlns:a14="http://schemas.microsoft.com/office/drawing/2010/main" val="0"/>
              </a:ext>
            </a:extLst>
          </a:blip>
          <a:srcRect r="33398"/>
          <a:stretch/>
        </p:blipFill>
        <p:spPr>
          <a:xfrm>
            <a:off x="5904186" y="3418091"/>
            <a:ext cx="2528245" cy="2365567"/>
          </a:xfrm>
          <a:prstGeom prst="rect">
            <a:avLst/>
          </a:prstGeom>
          <a:effectLst>
            <a:softEdge rad="317500"/>
          </a:effectLst>
        </p:spPr>
      </p:pic>
      <p:pic>
        <p:nvPicPr>
          <p:cNvPr id="4" name="Picture 3"/>
          <p:cNvPicPr>
            <a:picLocks noChangeAspect="1"/>
          </p:cNvPicPr>
          <p:nvPr>
            <p:custDataLst>
              <p:tags r:id="rId3"/>
            </p:custDataLst>
          </p:nvPr>
        </p:nvPicPr>
        <p:blipFill>
          <a:blip r:embed="rId10" cstate="print">
            <a:extLst>
              <a:ext uri="{28A0092B-C50C-407E-A947-70E740481C1C}">
                <a14:useLocalDpi xmlns:a14="http://schemas.microsoft.com/office/drawing/2010/main" val="0"/>
              </a:ext>
            </a:extLst>
          </a:blip>
          <a:stretch>
            <a:fillRect/>
          </a:stretch>
        </p:blipFill>
        <p:spPr>
          <a:xfrm>
            <a:off x="8692562" y="3434463"/>
            <a:ext cx="1153982" cy="2332825"/>
          </a:xfrm>
          <a:prstGeom prst="rect">
            <a:avLst/>
          </a:prstGeom>
          <a:effectLst>
            <a:softEdge rad="63500"/>
          </a:effectLst>
        </p:spPr>
      </p:pic>
      <p:sp>
        <p:nvSpPr>
          <p:cNvPr id="5" name="Rectangle 2"/>
          <p:cNvSpPr txBox="1">
            <a:spLocks noChangeArrowheads="1"/>
          </p:cNvSpPr>
          <p:nvPr>
            <p:custDataLst>
              <p:tags r:id="rId4"/>
            </p:custDataLst>
          </p:nvPr>
        </p:nvSpPr>
        <p:spPr>
          <a:xfrm>
            <a:off x="472966" y="2417076"/>
            <a:ext cx="5218387" cy="56207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GB" altLang="en-US" sz="5400" b="0" i="0" u="none" strike="noStrike" kern="1200" cap="none" spc="0" normalizeH="0" baseline="0" noProof="0" dirty="0" smtClean="0">
                <a:ln>
                  <a:noFill/>
                </a:ln>
                <a:solidFill>
                  <a:sysClr val="windowText" lastClr="000000"/>
                </a:solidFill>
                <a:effectLst/>
                <a:uLnTx/>
                <a:uFillTx/>
                <a:latin typeface="Calibri"/>
              </a:rPr>
              <a:t>	</a:t>
            </a:r>
            <a:r>
              <a:rPr lang="en-GB" altLang="en-US" sz="5400" b="1" dirty="0" smtClean="0">
                <a:solidFill>
                  <a:srgbClr val="0000FF"/>
                </a:solidFill>
                <a:latin typeface="Arial" panose="020B0604020202020204" pitchFamily="34" charset="0"/>
                <a:cs typeface="Arial" panose="020B0604020202020204" pitchFamily="34" charset="0"/>
              </a:rPr>
              <a:t>Intent </a:t>
            </a:r>
            <a:endParaRPr kumimoji="0" lang="en-GB" altLang="en-US" sz="5400" b="1" i="0" u="none" strike="noStrike" kern="1200" cap="none" spc="0" normalizeH="0" baseline="0" noProof="0" dirty="0" smtClean="0">
              <a:ln>
                <a:noFill/>
              </a:ln>
              <a:solidFill>
                <a:srgbClr val="0000FF"/>
              </a:solidFill>
              <a:effectLst/>
              <a:uLnTx/>
              <a:uFillTx/>
              <a:latin typeface="Arial" panose="020B0604020202020204" pitchFamily="34" charset="0"/>
              <a:ea typeface="Verdana" panose="020B0604030504040204" pitchFamily="34" charset="0"/>
              <a:cs typeface="Arial" panose="020B0604020202020204" pitchFamily="34" charset="0"/>
            </a:endParaRPr>
          </a:p>
        </p:txBody>
      </p:sp>
    </p:spTree>
    <p:extLst>
      <p:ext uri="{BB962C8B-B14F-4D97-AF65-F5344CB8AC3E}">
        <p14:creationId xmlns:p14="http://schemas.microsoft.com/office/powerpoint/2010/main" val="2372103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custDataLst>
              <p:tags r:id="rId1"/>
            </p:custDataLst>
          </p:nvPr>
        </p:nvSpPr>
        <p:spPr>
          <a:xfrm>
            <a:off x="378066" y="491559"/>
            <a:ext cx="10693873" cy="56207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z="4000" b="1" dirty="0" smtClean="0">
                <a:solidFill>
                  <a:srgbClr val="0000FF"/>
                </a:solidFill>
                <a:latin typeface="Arial" panose="020B0604020202020204" pitchFamily="34" charset="0"/>
                <a:ea typeface="Verdana" panose="020B0604030504040204" pitchFamily="34" charset="0"/>
                <a:cs typeface="Arial" panose="020B0604020202020204" pitchFamily="34" charset="0"/>
              </a:rPr>
              <a:t>Reckless</a:t>
            </a:r>
          </a:p>
        </p:txBody>
      </p:sp>
      <p:pic>
        <p:nvPicPr>
          <p:cNvPr id="3" name="Picture 2"/>
          <p:cNvPicPr>
            <a:picLocks noChangeAspect="1"/>
          </p:cNvPicPr>
          <p:nvPr>
            <p:custDataLst>
              <p:tags r:id="rId2"/>
            </p:custDataLst>
          </p:nvPr>
        </p:nvPicPr>
        <p:blipFill rotWithShape="1">
          <a:blip r:embed="rId7" cstate="print">
            <a:extLst>
              <a:ext uri="{28A0092B-C50C-407E-A947-70E740481C1C}">
                <a14:useLocalDpi xmlns:a14="http://schemas.microsoft.com/office/drawing/2010/main" val="0"/>
              </a:ext>
            </a:extLst>
          </a:blip>
          <a:srcRect r="33398"/>
          <a:stretch/>
        </p:blipFill>
        <p:spPr>
          <a:xfrm>
            <a:off x="5998779" y="2738106"/>
            <a:ext cx="3019097" cy="2824836"/>
          </a:xfrm>
          <a:prstGeom prst="rect">
            <a:avLst/>
          </a:prstGeom>
          <a:effectLst>
            <a:softEdge rad="317500"/>
          </a:effectLst>
        </p:spPr>
      </p:pic>
      <p:pic>
        <p:nvPicPr>
          <p:cNvPr id="4" name="Picture 3"/>
          <p:cNvPicPr>
            <a:picLocks noChangeAspect="1"/>
          </p:cNvPicPr>
          <p:nvPr>
            <p:custDataLst>
              <p:tags r:id="rId3"/>
            </p:custDataLst>
          </p:nvPr>
        </p:nvPicPr>
        <p:blipFill>
          <a:blip r:embed="rId8" cstate="print">
            <a:extLst>
              <a:ext uri="{28A0092B-C50C-407E-A947-70E740481C1C}">
                <a14:useLocalDpi xmlns:a14="http://schemas.microsoft.com/office/drawing/2010/main" val="0"/>
              </a:ext>
            </a:extLst>
          </a:blip>
          <a:stretch>
            <a:fillRect/>
          </a:stretch>
        </p:blipFill>
        <p:spPr>
          <a:xfrm>
            <a:off x="9291652" y="1447771"/>
            <a:ext cx="1153982" cy="2332825"/>
          </a:xfrm>
          <a:prstGeom prst="rect">
            <a:avLst/>
          </a:prstGeom>
          <a:effectLst>
            <a:softEdge rad="63500"/>
          </a:effectLst>
        </p:spPr>
      </p:pic>
      <p:sp>
        <p:nvSpPr>
          <p:cNvPr id="5" name="Content Placeholder 2"/>
          <p:cNvSpPr txBox="1">
            <a:spLocks/>
          </p:cNvSpPr>
          <p:nvPr/>
        </p:nvSpPr>
        <p:spPr>
          <a:xfrm>
            <a:off x="823504" y="1166734"/>
            <a:ext cx="4901499" cy="3314700"/>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r>
              <a:rPr kumimoji="0" lang="en-GB" altLang="en-US" sz="2400" b="1" i="0" u="sng" strike="noStrike" kern="1200" cap="none" spc="0" normalizeH="0" baseline="0" noProof="0" dirty="0" smtClean="0">
                <a:ln>
                  <a:noFill/>
                </a:ln>
                <a:solidFill>
                  <a:srgbClr val="000000"/>
                </a:solidFill>
                <a:effectLst/>
                <a:uLnTx/>
                <a:uFillTx/>
                <a:latin typeface="Calibri" panose="020F0502020204030204"/>
                <a:ea typeface="+mn-ea"/>
                <a:cs typeface="+mn-cs"/>
              </a:rPr>
              <a:t>Step 1</a:t>
            </a:r>
          </a:p>
          <a:p>
            <a:pPr marL="0" marR="0" lvl="0" indent="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r>
              <a:rPr kumimoji="0" lang="en-GB" altLang="en-US" sz="2400" b="0" i="0" u="none" strike="noStrike" kern="1200" cap="none" spc="0" normalizeH="0" baseline="0" noProof="0" dirty="0" smtClean="0">
                <a:ln>
                  <a:noFill/>
                </a:ln>
                <a:solidFill>
                  <a:srgbClr val="000000"/>
                </a:solidFill>
                <a:effectLst/>
                <a:uLnTx/>
                <a:uFillTx/>
                <a:latin typeface="Calibri" panose="020F0502020204030204"/>
                <a:ea typeface="+mn-ea"/>
                <a:cs typeface="+mn-cs"/>
              </a:rPr>
              <a:t>The defendant is subjectively aware of the risk – they foresee the risk – of the consequence either destruction or damage being caused</a:t>
            </a:r>
          </a:p>
          <a:p>
            <a:pPr marL="0" marR="0" lvl="0" indent="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r>
              <a:rPr kumimoji="0" lang="en-GB" altLang="en-US" sz="2400" b="0" i="0" u="none" strike="noStrike" kern="1200" cap="none" spc="0" normalizeH="0" baseline="0" noProof="0" dirty="0" smtClean="0">
                <a:ln>
                  <a:noFill/>
                </a:ln>
                <a:solidFill>
                  <a:srgbClr val="000000"/>
                </a:solidFill>
                <a:effectLst/>
                <a:uLnTx/>
                <a:uFillTx/>
                <a:latin typeface="Calibri" panose="020F0502020204030204"/>
                <a:ea typeface="+mn-ea"/>
                <a:cs typeface="+mn-cs"/>
              </a:rPr>
              <a:t>i.e. they have internally registered the risk</a:t>
            </a: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r>
              <a:rPr kumimoji="0" lang="en-GB" altLang="en-US" sz="2400" b="1" i="0" u="sng" strike="noStrike" kern="1200" cap="none" spc="0" normalizeH="0" baseline="0" noProof="0" dirty="0" smtClean="0">
                <a:ln>
                  <a:noFill/>
                </a:ln>
                <a:solidFill>
                  <a:srgbClr val="000000"/>
                </a:solidFill>
                <a:effectLst/>
                <a:uLnTx/>
                <a:uFillTx/>
                <a:latin typeface="Calibri" panose="020F0502020204030204"/>
                <a:ea typeface="+mn-ea"/>
                <a:cs typeface="+mn-cs"/>
              </a:rPr>
              <a:t>Step 2</a:t>
            </a:r>
          </a:p>
          <a:p>
            <a:pPr marL="0" marR="0" lvl="0" indent="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r>
              <a:rPr kumimoji="0" lang="en-GB" altLang="en-US" sz="2400" b="0" i="0" u="none" strike="noStrike" kern="1200" cap="none" spc="0" normalizeH="0" baseline="0" noProof="0" dirty="0" smtClean="0">
                <a:ln>
                  <a:noFill/>
                </a:ln>
                <a:solidFill>
                  <a:srgbClr val="000000"/>
                </a:solidFill>
                <a:effectLst/>
                <a:uLnTx/>
                <a:uFillTx/>
                <a:latin typeface="Calibri" panose="020F0502020204030204"/>
                <a:ea typeface="+mn-ea"/>
                <a:cs typeface="+mn-cs"/>
              </a:rPr>
              <a:t>They nevertheless go ahead and unreasonably take the risk anyway</a:t>
            </a:r>
          </a:p>
          <a:p>
            <a:pPr marL="0" marR="0" lvl="0" indent="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altLang="en-US" sz="2400" b="1" i="0" u="none" strike="noStrike" kern="1200" cap="none" spc="0" normalizeH="0" baseline="0" noProof="0" dirty="0" smtClean="0">
              <a:ln>
                <a:noFill/>
              </a:ln>
              <a:solidFill>
                <a:srgbClr val="000000"/>
              </a:solidFill>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altLang="en-US" sz="2400" b="1" i="0" u="none" strike="noStrike" kern="1200" cap="none" spc="0" normalizeH="0" baseline="0" noProof="0" dirty="0" smtClean="0">
              <a:ln>
                <a:noFill/>
              </a:ln>
              <a:solidFill>
                <a:srgbClr val="000000"/>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400" b="0" i="0" u="none" strike="noStrike" kern="1200" cap="none" spc="0" normalizeH="0" baseline="0" noProof="0" dirty="0" smtClean="0">
              <a:ln>
                <a:noFill/>
              </a:ln>
              <a:solidFill>
                <a:srgbClr val="000000"/>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4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3635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5">
                                            <p:txEl>
                                              <p:pRg st="0" end="0"/>
                                            </p:txEl>
                                          </p:spTgt>
                                        </p:tgtEl>
                                        <p:attrNameLst>
                                          <p:attrName>style.visibility</p:attrName>
                                        </p:attrNameLst>
                                      </p:cBhvr>
                                      <p:to>
                                        <p:strVal val="visible"/>
                                      </p:to>
                                    </p:set>
                                    <p:anim calcmode="lin" valueType="num">
                                      <p:cBhvr additive="base">
                                        <p:cTn id="18"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5">
                                            <p:txEl>
                                              <p:pRg st="1" end="1"/>
                                            </p:txEl>
                                          </p:spTgt>
                                        </p:tgtEl>
                                        <p:attrNameLst>
                                          <p:attrName>style.visibility</p:attrName>
                                        </p:attrNameLst>
                                      </p:cBhvr>
                                      <p:to>
                                        <p:strVal val="visible"/>
                                      </p:to>
                                    </p:set>
                                    <p:anim calcmode="lin" valueType="num">
                                      <p:cBhvr additive="base">
                                        <p:cTn id="24"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5">
                                            <p:txEl>
                                              <p:pRg st="2" end="2"/>
                                            </p:txEl>
                                          </p:spTgt>
                                        </p:tgtEl>
                                        <p:attrNameLst>
                                          <p:attrName>style.visibility</p:attrName>
                                        </p:attrNameLst>
                                      </p:cBhvr>
                                      <p:to>
                                        <p:strVal val="visible"/>
                                      </p:to>
                                    </p:set>
                                    <p:anim calcmode="lin" valueType="num">
                                      <p:cBhvr additive="base">
                                        <p:cTn id="30"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5">
                                            <p:txEl>
                                              <p:pRg st="3" end="3"/>
                                            </p:txEl>
                                          </p:spTgt>
                                        </p:tgtEl>
                                        <p:attrNameLst>
                                          <p:attrName>style.visibility</p:attrName>
                                        </p:attrNameLst>
                                      </p:cBhvr>
                                      <p:to>
                                        <p:strVal val="visible"/>
                                      </p:to>
                                    </p:set>
                                    <p:anim calcmode="lin" valueType="num">
                                      <p:cBhvr additive="base">
                                        <p:cTn id="36"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5">
                                            <p:txEl>
                                              <p:pRg st="4" end="4"/>
                                            </p:txEl>
                                          </p:spTgt>
                                        </p:tgtEl>
                                        <p:attrNameLst>
                                          <p:attrName>style.visibility</p:attrName>
                                        </p:attrNameLst>
                                      </p:cBhvr>
                                      <p:to>
                                        <p:strVal val="visible"/>
                                      </p:to>
                                    </p:set>
                                    <p:anim calcmode="lin" valueType="num">
                                      <p:cBhvr additive="base">
                                        <p:cTn id="42"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1309974" y="1596040"/>
            <a:ext cx="10450830" cy="4878388"/>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90000"/>
              </a:lnSpc>
              <a:spcBef>
                <a:spcPts val="1200"/>
              </a:spcBef>
              <a:spcAft>
                <a:spcPts val="200"/>
              </a:spcAft>
              <a:buClr>
                <a:srgbClr val="E48312"/>
              </a:buClr>
              <a:buSzPct val="100000"/>
              <a:buFont typeface="Arial" panose="020B0604020202020204" pitchFamily="34" charset="0"/>
              <a:buChar char="•"/>
              <a:tabLst/>
              <a:defRPr/>
            </a:pPr>
            <a:r>
              <a:rPr kumimoji="0" lang="en-GB" altLang="en-US" sz="2400" b="0" i="0" u="none" strike="noStrike" kern="1200" cap="none" spc="0" normalizeH="0" baseline="0" noProof="0" dirty="0" smtClean="0">
                <a:ln>
                  <a:noFill/>
                </a:ln>
                <a:solidFill>
                  <a:srgbClr val="000000"/>
                </a:solidFill>
                <a:effectLst/>
                <a:uLnTx/>
                <a:uFillTx/>
                <a:latin typeface="Calibri" panose="020F0502020204030204"/>
                <a:ea typeface="+mn-ea"/>
                <a:cs typeface="+mn-cs"/>
              </a:rPr>
              <a:t>The basic offence of Criminal Damage relates only to damaging property belonging to another</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Arial" panose="020B0604020202020204" pitchFamily="34" charset="0"/>
              <a:buChar char="•"/>
              <a:tabLst/>
              <a:defRPr/>
            </a:pPr>
            <a:r>
              <a:rPr kumimoji="0" lang="en-GB" altLang="en-US" sz="2400" b="0" i="0" u="none" strike="noStrike" kern="1200" cap="none" spc="0" normalizeH="0" baseline="0" noProof="0" dirty="0" smtClean="0">
                <a:ln>
                  <a:noFill/>
                </a:ln>
                <a:solidFill>
                  <a:srgbClr val="000000"/>
                </a:solidFill>
                <a:effectLst/>
                <a:uLnTx/>
                <a:uFillTx/>
                <a:latin typeface="Calibri" panose="020F0502020204030204"/>
                <a:ea typeface="+mn-ea"/>
                <a:cs typeface="+mn-cs"/>
              </a:rPr>
              <a:t>Therefore, it will not be possible to commit the basic offence of Criminal Damage by damaging/destroying your own property</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Arial" panose="020B0604020202020204" pitchFamily="34" charset="0"/>
              <a:buChar char="•"/>
              <a:tabLst/>
              <a:defRPr/>
            </a:pPr>
            <a:r>
              <a:rPr kumimoji="0" lang="en-GB" altLang="en-US" sz="2400" b="0" i="0" u="none" strike="noStrike" kern="1200" cap="none" spc="0" normalizeH="0" baseline="0" noProof="0" dirty="0" smtClean="0">
                <a:ln>
                  <a:noFill/>
                </a:ln>
                <a:solidFill>
                  <a:srgbClr val="000000"/>
                </a:solidFill>
                <a:effectLst/>
                <a:uLnTx/>
                <a:uFillTx/>
                <a:latin typeface="Calibri" panose="020F0502020204030204"/>
                <a:ea typeface="+mn-ea"/>
                <a:cs typeface="+mn-cs"/>
              </a:rPr>
              <a:t>The </a:t>
            </a:r>
            <a:r>
              <a:rPr kumimoji="0" lang="en-GB" altLang="en-US" sz="2400" b="0" i="0" u="none" strike="noStrike" kern="1200" cap="none" spc="0" normalizeH="0" baseline="0" noProof="0" dirty="0" smtClean="0">
                <a:ln>
                  <a:noFill/>
                </a:ln>
                <a:solidFill>
                  <a:srgbClr val="FF0000"/>
                </a:solidFill>
                <a:effectLst/>
                <a:uLnTx/>
                <a:uFillTx/>
                <a:latin typeface="Calibri" panose="020F0502020204030204"/>
                <a:ea typeface="+mn-ea"/>
                <a:cs typeface="+mn-cs"/>
              </a:rPr>
              <a:t>exception</a:t>
            </a:r>
            <a:r>
              <a:rPr kumimoji="0" lang="en-GB" altLang="en-US" sz="2400" b="0" i="0" u="none" strike="noStrike" kern="1200" cap="none" spc="0" normalizeH="0" baseline="0" noProof="0" dirty="0" smtClean="0">
                <a:ln>
                  <a:noFill/>
                </a:ln>
                <a:solidFill>
                  <a:srgbClr val="000000"/>
                </a:solidFill>
                <a:effectLst/>
                <a:uLnTx/>
                <a:uFillTx/>
                <a:latin typeface="Calibri" panose="020F0502020204030204"/>
                <a:ea typeface="+mn-ea"/>
                <a:cs typeface="+mn-cs"/>
              </a:rPr>
              <a:t> to this rule involves situations where the property damaged/destroyed belongs to BOTH themselves and another by virtue of either:</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Arial" panose="020B0604020202020204" pitchFamily="34" charset="0"/>
              <a:buChar char="•"/>
              <a:tabLst/>
              <a:defRPr/>
            </a:pPr>
            <a:r>
              <a:rPr kumimoji="0" lang="en-GB" altLang="en-US" sz="2400" b="0" i="0" u="none" strike="noStrike" kern="1200" cap="none" spc="0" normalizeH="0" baseline="0" noProof="0" dirty="0" smtClean="0">
                <a:ln>
                  <a:noFill/>
                </a:ln>
                <a:solidFill>
                  <a:srgbClr val="000000"/>
                </a:solidFill>
                <a:effectLst/>
                <a:uLnTx/>
                <a:uFillTx/>
                <a:latin typeface="Calibri" panose="020F0502020204030204"/>
                <a:ea typeface="+mn-ea"/>
                <a:cs typeface="+mn-cs"/>
              </a:rPr>
              <a:t>Joint ownership – i.e. proprietary interest</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Arial" panose="020B0604020202020204" pitchFamily="34" charset="0"/>
              <a:buChar char="•"/>
              <a:tabLst/>
              <a:defRPr/>
            </a:pPr>
            <a:r>
              <a:rPr kumimoji="0" lang="en-GB" altLang="en-US" sz="2400" b="0" i="0" u="none" strike="noStrike" kern="1200" cap="none" spc="0" normalizeH="0" baseline="0" noProof="0" dirty="0" smtClean="0">
                <a:ln>
                  <a:noFill/>
                </a:ln>
                <a:solidFill>
                  <a:srgbClr val="000000"/>
                </a:solidFill>
                <a:effectLst/>
                <a:uLnTx/>
                <a:uFillTx/>
                <a:latin typeface="Calibri" panose="020F0502020204030204"/>
                <a:ea typeface="+mn-ea"/>
                <a:cs typeface="+mn-cs"/>
              </a:rPr>
              <a:t>Another party has custody or control of the property</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Arial" panose="020B0604020202020204" pitchFamily="34" charset="0"/>
              <a:buChar char="•"/>
              <a:tabLst/>
              <a:defRPr/>
            </a:pPr>
            <a:r>
              <a:rPr kumimoji="0" lang="en-GB" altLang="en-US" sz="2400" b="0" i="0" u="none" strike="noStrike" kern="1200" cap="none" spc="0" normalizeH="0" baseline="0" noProof="0" dirty="0" smtClean="0">
                <a:ln>
                  <a:noFill/>
                </a:ln>
                <a:solidFill>
                  <a:srgbClr val="000000"/>
                </a:solidFill>
                <a:effectLst/>
                <a:uLnTx/>
                <a:uFillTx/>
                <a:latin typeface="Calibri" panose="020F0502020204030204"/>
                <a:ea typeface="+mn-ea"/>
                <a:cs typeface="+mn-cs"/>
              </a:rPr>
              <a:t>Another party is in charge of the property</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4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4" name="TextBox 3"/>
          <p:cNvSpPr txBox="1"/>
          <p:nvPr/>
        </p:nvSpPr>
        <p:spPr>
          <a:xfrm>
            <a:off x="2050138" y="487945"/>
            <a:ext cx="7848872" cy="646331"/>
          </a:xfrm>
          <a:prstGeom prst="rect">
            <a:avLst/>
          </a:prstGeom>
          <a:solidFill>
            <a:srgbClr val="002060"/>
          </a:solidFill>
        </p:spPr>
        <p:txBody>
          <a:bodyPr wrap="square" rtlCol="0">
            <a:spAutoFit/>
          </a:bodyPr>
          <a:lstStyle/>
          <a:p>
            <a:pPr algn="ctr"/>
            <a:r>
              <a:rPr lang="en-GB" sz="3600" b="1" dirty="0" smtClean="0">
                <a:solidFill>
                  <a:schemeClr val="bg1"/>
                </a:solidFill>
              </a:rPr>
              <a:t>Can you Damage your own Property?</a:t>
            </a:r>
            <a:endParaRPr lang="en-GB" sz="3600" b="1" dirty="0">
              <a:solidFill>
                <a:schemeClr val="bg1"/>
              </a:solidFill>
            </a:endParaRPr>
          </a:p>
        </p:txBody>
      </p:sp>
    </p:spTree>
    <p:extLst>
      <p:ext uri="{BB962C8B-B14F-4D97-AF65-F5344CB8AC3E}">
        <p14:creationId xmlns:p14="http://schemas.microsoft.com/office/powerpoint/2010/main" val="2834873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custDataLst>
              <p:tags r:id="rId1"/>
            </p:custDataLst>
          </p:nvPr>
        </p:nvSpPr>
        <p:spPr>
          <a:xfrm>
            <a:off x="1678478" y="1084155"/>
            <a:ext cx="8640960" cy="4154984"/>
          </a:xfrm>
          <a:prstGeom prst="rect">
            <a:avLst/>
          </a:prstGeom>
          <a:noFill/>
        </p:spPr>
        <p:txBody>
          <a:bodyPr wrap="square" rtlCol="0">
            <a:spAutoFit/>
          </a:bodyPr>
          <a:lstStyle/>
          <a:p>
            <a:pPr algn="ctr" defTabSz="914400"/>
            <a:r>
              <a:rPr lang="en-GB" sz="2400" dirty="0" smtClean="0">
                <a:solidFill>
                  <a:prstClr val="black"/>
                </a:solidFill>
                <a:latin typeface="Arial" panose="020B0604020202020204" pitchFamily="34" charset="0"/>
                <a:cs typeface="Arial" panose="020B0604020202020204" pitchFamily="34" charset="0"/>
              </a:rPr>
              <a:t>A </a:t>
            </a:r>
            <a:r>
              <a:rPr lang="en-GB" sz="2400" dirty="0">
                <a:solidFill>
                  <a:prstClr val="black"/>
                </a:solidFill>
                <a:latin typeface="Arial" panose="020B0604020202020204" pitchFamily="34" charset="0"/>
                <a:cs typeface="Arial" panose="020B0604020202020204" pitchFamily="34" charset="0"/>
              </a:rPr>
              <a:t>person </a:t>
            </a:r>
            <a:r>
              <a:rPr lang="en-GB" sz="2400" dirty="0" smtClean="0">
                <a:solidFill>
                  <a:prstClr val="black"/>
                </a:solidFill>
                <a:latin typeface="Arial" panose="020B0604020202020204" pitchFamily="34" charset="0"/>
                <a:cs typeface="Arial" panose="020B0604020202020204" pitchFamily="34" charset="0"/>
              </a:rPr>
              <a:t>who </a:t>
            </a:r>
            <a:r>
              <a:rPr lang="en-GB" sz="2400" dirty="0">
                <a:solidFill>
                  <a:prstClr val="black"/>
                </a:solidFill>
                <a:latin typeface="Arial" panose="020B0604020202020204" pitchFamily="34" charset="0"/>
                <a:cs typeface="Arial" panose="020B0604020202020204" pitchFamily="34" charset="0"/>
              </a:rPr>
              <a:t>without lawful excuse, destroys or damages any property, whether belonging to himself or another -</a:t>
            </a:r>
          </a:p>
          <a:p>
            <a:pPr algn="ctr" defTabSz="914400"/>
            <a:endParaRPr lang="en-GB" sz="2400" dirty="0">
              <a:solidFill>
                <a:prstClr val="black"/>
              </a:solidFill>
              <a:latin typeface="Arial" panose="020B0604020202020204" pitchFamily="34" charset="0"/>
              <a:cs typeface="Arial" panose="020B0604020202020204" pitchFamily="34" charset="0"/>
            </a:endParaRPr>
          </a:p>
          <a:p>
            <a:pPr marL="514350" indent="-514350" algn="ctr" defTabSz="914400">
              <a:buFontTx/>
              <a:buAutoNum type="alphaLcParenBoth"/>
            </a:pPr>
            <a:r>
              <a:rPr lang="en-GB" sz="2400" dirty="0" smtClean="0">
                <a:solidFill>
                  <a:prstClr val="black"/>
                </a:solidFill>
                <a:latin typeface="Arial" panose="020B0604020202020204" pitchFamily="34" charset="0"/>
                <a:cs typeface="Arial" panose="020B0604020202020204" pitchFamily="34" charset="0"/>
              </a:rPr>
              <a:t>intending </a:t>
            </a:r>
            <a:r>
              <a:rPr lang="en-GB" sz="2400" dirty="0">
                <a:solidFill>
                  <a:prstClr val="black"/>
                </a:solidFill>
                <a:latin typeface="Arial" panose="020B0604020202020204" pitchFamily="34" charset="0"/>
                <a:cs typeface="Arial" panose="020B0604020202020204" pitchFamily="34" charset="0"/>
              </a:rPr>
              <a:t>to destroy or damage any property or being reckless as to whether any property would be destroyed or damaged; </a:t>
            </a:r>
            <a:endParaRPr lang="en-GB" sz="2400" dirty="0" smtClean="0">
              <a:solidFill>
                <a:prstClr val="black"/>
              </a:solidFill>
              <a:latin typeface="Arial" panose="020B0604020202020204" pitchFamily="34" charset="0"/>
              <a:cs typeface="Arial" panose="020B0604020202020204" pitchFamily="34" charset="0"/>
            </a:endParaRPr>
          </a:p>
          <a:p>
            <a:pPr algn="ctr" defTabSz="914400"/>
            <a:r>
              <a:rPr lang="en-GB" sz="2400" b="1" dirty="0" smtClean="0">
                <a:solidFill>
                  <a:srgbClr val="FF0000"/>
                </a:solidFill>
                <a:latin typeface="Arial" panose="020B0604020202020204" pitchFamily="34" charset="0"/>
                <a:cs typeface="Arial" panose="020B0604020202020204" pitchFamily="34" charset="0"/>
              </a:rPr>
              <a:t>and </a:t>
            </a:r>
            <a:endParaRPr lang="en-GB" sz="2400" b="1" dirty="0">
              <a:solidFill>
                <a:srgbClr val="FF0000"/>
              </a:solidFill>
              <a:latin typeface="Arial" panose="020B0604020202020204" pitchFamily="34" charset="0"/>
              <a:cs typeface="Arial" panose="020B0604020202020204" pitchFamily="34" charset="0"/>
            </a:endParaRPr>
          </a:p>
          <a:p>
            <a:pPr algn="ctr" defTabSz="914400"/>
            <a:r>
              <a:rPr lang="en-GB" sz="2400" dirty="0">
                <a:solidFill>
                  <a:prstClr val="black"/>
                </a:solidFill>
                <a:latin typeface="Arial" panose="020B0604020202020204" pitchFamily="34" charset="0"/>
                <a:cs typeface="Arial" panose="020B0604020202020204" pitchFamily="34" charset="0"/>
              </a:rPr>
              <a:t>(b) intending by the destruction or damage to </a:t>
            </a:r>
            <a:r>
              <a:rPr lang="en-GB" sz="2400" b="1" dirty="0">
                <a:solidFill>
                  <a:srgbClr val="FF0000"/>
                </a:solidFill>
                <a:latin typeface="Arial" panose="020B0604020202020204" pitchFamily="34" charset="0"/>
                <a:cs typeface="Arial" panose="020B0604020202020204" pitchFamily="34" charset="0"/>
              </a:rPr>
              <a:t>endanger the life of another </a:t>
            </a:r>
            <a:r>
              <a:rPr lang="en-GB" sz="2400" dirty="0">
                <a:solidFill>
                  <a:prstClr val="black"/>
                </a:solidFill>
                <a:latin typeface="Arial" panose="020B0604020202020204" pitchFamily="34" charset="0"/>
                <a:cs typeface="Arial" panose="020B0604020202020204" pitchFamily="34" charset="0"/>
              </a:rPr>
              <a:t>or being reckless as to whether the life of another would be thereby endangered</a:t>
            </a:r>
            <a:r>
              <a:rPr lang="en-GB" sz="2400" dirty="0" smtClean="0">
                <a:solidFill>
                  <a:prstClr val="black"/>
                </a:solidFill>
                <a:latin typeface="Arial" panose="020B0604020202020204" pitchFamily="34" charset="0"/>
                <a:cs typeface="Arial" panose="020B0604020202020204" pitchFamily="34" charset="0"/>
              </a:rPr>
              <a:t>;</a:t>
            </a:r>
          </a:p>
          <a:p>
            <a:pPr algn="ctr" defTabSz="914400"/>
            <a:endParaRPr lang="en-GB" sz="2400" dirty="0">
              <a:solidFill>
                <a:prstClr val="black"/>
              </a:solidFill>
              <a:latin typeface="Arial" panose="020B0604020202020204" pitchFamily="34" charset="0"/>
              <a:cs typeface="Arial" panose="020B0604020202020204" pitchFamily="34" charset="0"/>
            </a:endParaRPr>
          </a:p>
        </p:txBody>
      </p:sp>
      <p:sp>
        <p:nvSpPr>
          <p:cNvPr id="4" name="TextBox 3"/>
          <p:cNvSpPr txBox="1"/>
          <p:nvPr/>
        </p:nvSpPr>
        <p:spPr>
          <a:xfrm>
            <a:off x="2074522" y="207529"/>
            <a:ext cx="7848872" cy="646331"/>
          </a:xfrm>
          <a:prstGeom prst="rect">
            <a:avLst/>
          </a:prstGeom>
          <a:solidFill>
            <a:srgbClr val="002060"/>
          </a:solidFill>
        </p:spPr>
        <p:txBody>
          <a:bodyPr wrap="square" rtlCol="0">
            <a:spAutoFit/>
          </a:bodyPr>
          <a:lstStyle/>
          <a:p>
            <a:pPr algn="ctr"/>
            <a:r>
              <a:rPr lang="en-GB" sz="3600" b="1" dirty="0" smtClean="0">
                <a:solidFill>
                  <a:schemeClr val="bg1"/>
                </a:solidFill>
              </a:rPr>
              <a:t>Damage Endangering Another’s Life</a:t>
            </a:r>
            <a:endParaRPr lang="en-GB" sz="3600" b="1" dirty="0">
              <a:solidFill>
                <a:schemeClr val="bg1"/>
              </a:solidFill>
            </a:endParaRPr>
          </a:p>
        </p:txBody>
      </p:sp>
      <p:sp>
        <p:nvSpPr>
          <p:cNvPr id="5" name="Rectangle 4"/>
          <p:cNvSpPr/>
          <p:nvPr/>
        </p:nvSpPr>
        <p:spPr>
          <a:xfrm>
            <a:off x="3540528" y="5271600"/>
            <a:ext cx="4916859" cy="400110"/>
          </a:xfrm>
          <a:prstGeom prst="rect">
            <a:avLst/>
          </a:prstGeom>
          <a:solidFill>
            <a:schemeClr val="accent1">
              <a:lumMod val="20000"/>
              <a:lumOff val="80000"/>
            </a:schemeClr>
          </a:solidFill>
        </p:spPr>
        <p:txBody>
          <a:bodyPr wrap="none">
            <a:spAutoFit/>
          </a:bodyPr>
          <a:lstStyle/>
          <a:p>
            <a:pPr algn="ctr" defTabSz="914400"/>
            <a:r>
              <a:rPr lang="en-GB" sz="2000" b="1" dirty="0">
                <a:solidFill>
                  <a:prstClr val="black"/>
                </a:solidFill>
                <a:latin typeface="Arial" panose="020B0604020202020204" pitchFamily="34" charset="0"/>
                <a:cs typeface="Arial" panose="020B0604020202020204" pitchFamily="34" charset="0"/>
              </a:rPr>
              <a:t>Section 1(2) Criminal Damage Act 1971</a:t>
            </a:r>
          </a:p>
        </p:txBody>
      </p:sp>
    </p:spTree>
    <p:extLst>
      <p:ext uri="{BB962C8B-B14F-4D97-AF65-F5344CB8AC3E}">
        <p14:creationId xmlns:p14="http://schemas.microsoft.com/office/powerpoint/2010/main" val="960463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custDataLst>
              <p:tags r:id="rId1"/>
            </p:custDataLst>
          </p:nvPr>
        </p:nvSpPr>
        <p:spPr>
          <a:xfrm>
            <a:off x="920331" y="853860"/>
            <a:ext cx="10157253" cy="5262979"/>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smtClean="0">
                <a:ln>
                  <a:noFill/>
                </a:ln>
                <a:solidFill>
                  <a:srgbClr val="0000FF"/>
                </a:solidFill>
                <a:effectLst/>
                <a:uLnTx/>
                <a:uFillTx/>
                <a:latin typeface="Arial" panose="020B0604020202020204" pitchFamily="34" charset="0"/>
                <a:cs typeface="Arial" panose="020B0604020202020204" pitchFamily="34" charset="0"/>
              </a:rPr>
              <a:t>1. </a:t>
            </a:r>
            <a:r>
              <a:rPr kumimoji="0" lang="en-GB"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Has someone:</a:t>
            </a:r>
          </a:p>
          <a:p>
            <a:pPr marL="457200" marR="0" lvl="0" indent="-45720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destroyed or damaged property,</a:t>
            </a:r>
          </a:p>
          <a:p>
            <a:pPr marL="457200" marR="0" lvl="0" indent="-45720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without lawful excuse,</a:t>
            </a:r>
            <a:r>
              <a:rPr kumimoji="0" lang="en-GB" sz="2800" b="0" i="0" u="none" strike="noStrike" kern="0" cap="none" spc="0" normalizeH="0" noProof="0" dirty="0" smtClean="0">
                <a:ln>
                  <a:noFill/>
                </a:ln>
                <a:solidFill>
                  <a:prstClr val="black"/>
                </a:solidFill>
                <a:effectLst/>
                <a:uLnTx/>
                <a:uFillTx/>
                <a:latin typeface="Arial" panose="020B0604020202020204" pitchFamily="34" charset="0"/>
                <a:cs typeface="Arial" panose="020B0604020202020204" pitchFamily="34" charset="0"/>
              </a:rPr>
              <a:t> </a:t>
            </a:r>
            <a:r>
              <a:rPr kumimoji="0" lang="en-GB"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whether their own or someone else’s?</a:t>
            </a: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dirty="0" smtClean="0">
              <a:ln>
                <a:noFill/>
              </a:ln>
              <a:solidFill>
                <a:prstClr val="black"/>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smtClean="0">
                <a:ln>
                  <a:noFill/>
                </a:ln>
                <a:solidFill>
                  <a:srgbClr val="0000FF"/>
                </a:solidFill>
                <a:effectLst/>
                <a:uLnTx/>
                <a:uFillTx/>
                <a:latin typeface="Arial" panose="020B0604020202020204" pitchFamily="34" charset="0"/>
                <a:cs typeface="Arial" panose="020B0604020202020204" pitchFamily="34" charset="0"/>
              </a:rPr>
              <a:t>2. </a:t>
            </a:r>
            <a:r>
              <a:rPr kumimoji="0" lang="en-GB"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Did they either:</a:t>
            </a:r>
          </a:p>
          <a:p>
            <a:pPr marL="457200" marR="0" lvl="0" indent="-45720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intend the damage/destruction </a:t>
            </a:r>
            <a:r>
              <a:rPr kumimoji="0" lang="en-GB" sz="28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or</a:t>
            </a:r>
            <a:r>
              <a:rPr kumimoji="0" lang="en-GB"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a:t>
            </a:r>
          </a:p>
          <a:p>
            <a:pPr marL="457200" marR="0" lvl="0" indent="-45720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were they reckless as to the possible damage/destruction?</a:t>
            </a: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dirty="0" smtClean="0">
              <a:ln>
                <a:noFill/>
              </a:ln>
              <a:solidFill>
                <a:prstClr val="black"/>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GB" sz="2800" b="1" i="0" u="none" strike="noStrike" kern="0" cap="none" spc="0" normalizeH="0" baseline="0" noProof="0" dirty="0" smtClean="0">
                <a:ln>
                  <a:noFill/>
                </a:ln>
                <a:solidFill>
                  <a:srgbClr val="0000FF"/>
                </a:solidFill>
                <a:effectLst/>
                <a:uLnTx/>
                <a:uFillTx/>
                <a:latin typeface="Arial" panose="020B0604020202020204" pitchFamily="34" charset="0"/>
                <a:cs typeface="Arial" panose="020B0604020202020204" pitchFamily="34" charset="0"/>
              </a:rPr>
              <a:t>3. </a:t>
            </a:r>
            <a:r>
              <a:rPr kumimoji="0" lang="en-GB"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Did they:</a:t>
            </a:r>
          </a:p>
          <a:p>
            <a:pPr marL="457200" marR="0" lvl="0" indent="-45720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intend the damage to endanger someone else’s life </a:t>
            </a:r>
            <a:r>
              <a:rPr kumimoji="0" lang="en-GB" sz="28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or </a:t>
            </a:r>
          </a:p>
          <a:p>
            <a:pPr marL="457200" marR="0" lvl="0" indent="-45720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were they reckless as to whether it might endanger life?</a:t>
            </a:r>
          </a:p>
        </p:txBody>
      </p:sp>
      <p:sp>
        <p:nvSpPr>
          <p:cNvPr id="4" name="TextBox 3"/>
          <p:cNvSpPr txBox="1"/>
          <p:nvPr/>
        </p:nvSpPr>
        <p:spPr>
          <a:xfrm>
            <a:off x="2074522" y="207529"/>
            <a:ext cx="7848872" cy="646331"/>
          </a:xfrm>
          <a:prstGeom prst="rect">
            <a:avLst/>
          </a:prstGeom>
          <a:solidFill>
            <a:srgbClr val="002060"/>
          </a:solidFill>
        </p:spPr>
        <p:txBody>
          <a:bodyPr wrap="square" rtlCol="0">
            <a:spAutoFit/>
          </a:bodyPr>
          <a:lstStyle/>
          <a:p>
            <a:pPr algn="ctr"/>
            <a:r>
              <a:rPr lang="en-GB" sz="3600" b="1" dirty="0" smtClean="0">
                <a:solidFill>
                  <a:schemeClr val="bg1"/>
                </a:solidFill>
              </a:rPr>
              <a:t>Ask yourself these questions ….</a:t>
            </a:r>
            <a:endParaRPr lang="en-GB" sz="3600" b="1" dirty="0">
              <a:solidFill>
                <a:schemeClr val="bg1"/>
              </a:solidFill>
            </a:endParaRPr>
          </a:p>
        </p:txBody>
      </p:sp>
      <p:pic>
        <p:nvPicPr>
          <p:cNvPr id="5" name="Picture 4"/>
          <p:cNvPicPr>
            <a:picLocks noChangeAspect="1"/>
          </p:cNvPicPr>
          <p:nvPr/>
        </p:nvPicPr>
        <p:blipFill>
          <a:blip r:embed="rId5"/>
          <a:stretch>
            <a:fillRect/>
          </a:stretch>
        </p:blipFill>
        <p:spPr>
          <a:xfrm>
            <a:off x="10115550" y="1634560"/>
            <a:ext cx="1371600" cy="1935299"/>
          </a:xfrm>
          <a:prstGeom prst="rect">
            <a:avLst/>
          </a:prstGeom>
        </p:spPr>
      </p:pic>
    </p:spTree>
    <p:extLst>
      <p:ext uri="{BB962C8B-B14F-4D97-AF65-F5344CB8AC3E}">
        <p14:creationId xmlns:p14="http://schemas.microsoft.com/office/powerpoint/2010/main" val="3130643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1352166" y="1395075"/>
            <a:ext cx="10058400" cy="4154984"/>
          </a:xfrm>
          <a:prstGeom prst="rect">
            <a:avLst/>
          </a:prstGeom>
        </p:spPr>
        <p:txBody>
          <a:bodyPr wrap="square">
            <a:spAutoFit/>
          </a:bodyPr>
          <a:lstStyle/>
          <a:p>
            <a:pPr marL="342900" marR="0" lvl="0" indent="-34290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0" cap="none" spc="0" normalizeH="0" baseline="0" noProof="0" dirty="0" smtClean="0">
                <a:ln>
                  <a:noFill/>
                </a:ln>
                <a:solidFill>
                  <a:srgbClr val="000000"/>
                </a:solidFill>
                <a:effectLst/>
                <a:uLnTx/>
                <a:uFillTx/>
              </a:rPr>
              <a:t>You will be divided into 3 groups.</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0" cap="none" spc="0" normalizeH="0" baseline="0" noProof="0" dirty="0" smtClean="0">
                <a:ln>
                  <a:noFill/>
                </a:ln>
                <a:solidFill>
                  <a:srgbClr val="000000"/>
                </a:solidFill>
                <a:effectLst/>
                <a:uLnTx/>
                <a:uFillTx/>
              </a:rPr>
              <a:t>Each group will be given </a:t>
            </a:r>
            <a:r>
              <a:rPr kumimoji="0" lang="en-GB" sz="2400" b="1" i="0" u="none" strike="noStrike" kern="0" cap="none" spc="0" normalizeH="0" baseline="0" noProof="0" dirty="0" smtClean="0">
                <a:ln>
                  <a:noFill/>
                </a:ln>
                <a:solidFill>
                  <a:srgbClr val="000000"/>
                </a:solidFill>
                <a:effectLst/>
                <a:uLnTx/>
                <a:uFillTx/>
              </a:rPr>
              <a:t>40 minutes </a:t>
            </a:r>
            <a:r>
              <a:rPr kumimoji="0" lang="en-GB" sz="2400" b="0" i="0" u="none" strike="noStrike" kern="0" cap="none" spc="0" normalizeH="0" baseline="0" noProof="0" dirty="0" smtClean="0">
                <a:ln>
                  <a:noFill/>
                </a:ln>
                <a:solidFill>
                  <a:srgbClr val="000000"/>
                </a:solidFill>
                <a:effectLst/>
                <a:uLnTx/>
                <a:uFillTx/>
              </a:rPr>
              <a:t>to </a:t>
            </a:r>
            <a:r>
              <a:rPr kumimoji="0" lang="en-GB" sz="2400" b="1" i="0" u="none" strike="noStrike" kern="0" cap="none" spc="0" normalizeH="0" baseline="0" noProof="0" dirty="0" smtClean="0">
                <a:ln>
                  <a:noFill/>
                </a:ln>
                <a:solidFill>
                  <a:srgbClr val="000000"/>
                </a:solidFill>
                <a:effectLst/>
                <a:uLnTx/>
                <a:uFillTx/>
              </a:rPr>
              <a:t>research</a:t>
            </a:r>
            <a:r>
              <a:rPr kumimoji="0" lang="en-GB" sz="2400" b="0" i="0" u="none" strike="noStrike" kern="0" cap="none" spc="0" normalizeH="0" baseline="0" noProof="0" dirty="0" smtClean="0">
                <a:ln>
                  <a:noFill/>
                </a:ln>
                <a:solidFill>
                  <a:srgbClr val="000000"/>
                </a:solidFill>
                <a:effectLst/>
                <a:uLnTx/>
                <a:uFillTx/>
              </a:rPr>
              <a:t> an </a:t>
            </a:r>
            <a:r>
              <a:rPr kumimoji="0" lang="en-GB" sz="2400" b="1" i="0" u="none" strike="noStrike" kern="0" cap="none" spc="0" normalizeH="0" baseline="0" noProof="0" dirty="0" smtClean="0">
                <a:ln>
                  <a:noFill/>
                </a:ln>
                <a:solidFill>
                  <a:srgbClr val="000000"/>
                </a:solidFill>
                <a:effectLst/>
                <a:uLnTx/>
                <a:uFillTx/>
              </a:rPr>
              <a:t>offence</a:t>
            </a:r>
            <a:r>
              <a:rPr kumimoji="0" lang="en-GB" sz="2400" b="0" i="0" u="none" strike="noStrike" kern="0" cap="none" spc="0" normalizeH="0" baseline="0" noProof="0" dirty="0" smtClean="0">
                <a:ln>
                  <a:noFill/>
                </a:ln>
                <a:solidFill>
                  <a:srgbClr val="000000"/>
                </a:solidFill>
                <a:effectLst/>
                <a:uLnTx/>
                <a:uFillTx/>
              </a:rPr>
              <a:t>. </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0" cap="none" spc="0" normalizeH="0" baseline="0" noProof="0" dirty="0" smtClean="0">
                <a:ln>
                  <a:noFill/>
                </a:ln>
                <a:solidFill>
                  <a:srgbClr val="000000"/>
                </a:solidFill>
                <a:effectLst/>
                <a:uLnTx/>
                <a:uFillTx/>
              </a:rPr>
              <a:t>Your group are then </a:t>
            </a:r>
            <a:r>
              <a:rPr kumimoji="0" lang="en-GB" sz="2400" b="1" i="0" u="none" strike="noStrike" kern="0" cap="none" spc="0" normalizeH="0" baseline="0" noProof="0" dirty="0" smtClean="0">
                <a:ln>
                  <a:noFill/>
                </a:ln>
                <a:solidFill>
                  <a:srgbClr val="000000"/>
                </a:solidFill>
                <a:effectLst/>
                <a:uLnTx/>
                <a:uFillTx/>
              </a:rPr>
              <a:t>responsible</a:t>
            </a:r>
            <a:r>
              <a:rPr kumimoji="0" lang="en-GB" sz="2400" b="0" i="0" u="none" strike="noStrike" kern="0" cap="none" spc="0" normalizeH="0" baseline="0" noProof="0" dirty="0" smtClean="0">
                <a:ln>
                  <a:noFill/>
                </a:ln>
                <a:solidFill>
                  <a:srgbClr val="000000"/>
                </a:solidFill>
                <a:effectLst/>
                <a:uLnTx/>
                <a:uFillTx/>
              </a:rPr>
              <a:t> for </a:t>
            </a:r>
            <a:r>
              <a:rPr kumimoji="0" lang="en-GB" sz="2400" b="1" i="0" u="none" strike="noStrike" kern="0" cap="none" spc="0" normalizeH="0" baseline="0" noProof="0" dirty="0" smtClean="0">
                <a:ln>
                  <a:noFill/>
                </a:ln>
                <a:solidFill>
                  <a:srgbClr val="000000"/>
                </a:solidFill>
                <a:effectLst/>
                <a:uLnTx/>
                <a:uFillTx/>
              </a:rPr>
              <a:t>teaching this offence to the class</a:t>
            </a:r>
            <a:r>
              <a:rPr kumimoji="0" lang="en-GB" sz="2400" b="0" i="0" u="none" strike="noStrike" kern="0" cap="none" spc="0" normalizeH="0" baseline="0" noProof="0" dirty="0" smtClean="0">
                <a:ln>
                  <a:noFill/>
                </a:ln>
                <a:solidFill>
                  <a:srgbClr val="000000"/>
                </a:solidFill>
                <a:effectLst/>
                <a:uLnTx/>
                <a:uFillTx/>
              </a:rPr>
              <a:t>.</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0" cap="none" spc="0" normalizeH="0" baseline="0" noProof="0" dirty="0" smtClean="0">
                <a:ln>
                  <a:noFill/>
                </a:ln>
                <a:solidFill>
                  <a:srgbClr val="000000"/>
                </a:solidFill>
                <a:effectLst/>
                <a:uLnTx/>
                <a:uFillTx/>
              </a:rPr>
              <a:t>You may use </a:t>
            </a:r>
            <a:r>
              <a:rPr kumimoji="0" lang="en-GB" sz="2400" b="1" i="0" u="none" strike="noStrike" kern="0" cap="none" spc="0" normalizeH="0" baseline="0" noProof="0" dirty="0" smtClean="0">
                <a:ln>
                  <a:noFill/>
                </a:ln>
                <a:solidFill>
                  <a:srgbClr val="000000"/>
                </a:solidFill>
                <a:effectLst/>
                <a:uLnTx/>
                <a:uFillTx/>
              </a:rPr>
              <a:t>any means </a:t>
            </a:r>
            <a:r>
              <a:rPr kumimoji="0" lang="en-GB" sz="2400" b="0" i="0" u="none" strike="noStrike" kern="0" cap="none" spc="0" normalizeH="0" baseline="0" noProof="0" dirty="0" smtClean="0">
                <a:ln>
                  <a:noFill/>
                </a:ln>
                <a:solidFill>
                  <a:srgbClr val="000000"/>
                </a:solidFill>
                <a:effectLst/>
                <a:uLnTx/>
                <a:uFillTx/>
              </a:rPr>
              <a:t>you wish to </a:t>
            </a:r>
            <a:r>
              <a:rPr kumimoji="0" lang="en-GB" sz="2400" b="1" i="0" u="none" strike="noStrike" kern="0" cap="none" spc="0" normalizeH="0" baseline="0" noProof="0" dirty="0" smtClean="0">
                <a:ln>
                  <a:noFill/>
                </a:ln>
                <a:solidFill>
                  <a:srgbClr val="000000"/>
                </a:solidFill>
                <a:effectLst/>
                <a:uLnTx/>
                <a:uFillTx/>
              </a:rPr>
              <a:t>research</a:t>
            </a:r>
            <a:r>
              <a:rPr kumimoji="0" lang="en-GB" sz="2400" b="0" i="0" u="none" strike="noStrike" kern="0" cap="none" spc="0" normalizeH="0" baseline="0" noProof="0" dirty="0" smtClean="0">
                <a:ln>
                  <a:noFill/>
                </a:ln>
                <a:solidFill>
                  <a:srgbClr val="000000"/>
                </a:solidFill>
                <a:effectLst/>
                <a:uLnTx/>
                <a:uFillTx/>
              </a:rPr>
              <a:t> the </a:t>
            </a:r>
            <a:r>
              <a:rPr kumimoji="0" lang="en-GB" sz="2400" b="1" i="0" u="none" strike="noStrike" kern="0" cap="none" spc="0" normalizeH="0" baseline="0" noProof="0" dirty="0" smtClean="0">
                <a:ln>
                  <a:noFill/>
                </a:ln>
                <a:solidFill>
                  <a:srgbClr val="000000"/>
                </a:solidFill>
                <a:effectLst/>
                <a:uLnTx/>
                <a:uFillTx/>
              </a:rPr>
              <a:t>offence</a:t>
            </a:r>
            <a:r>
              <a:rPr kumimoji="0" lang="en-GB" sz="2400" b="0" i="0" u="none" strike="noStrike" kern="0" cap="none" spc="0" normalizeH="0" baseline="0" noProof="0" dirty="0" smtClean="0">
                <a:ln>
                  <a:noFill/>
                </a:ln>
                <a:solidFill>
                  <a:srgbClr val="000000"/>
                </a:solidFill>
                <a:effectLst/>
                <a:uLnTx/>
                <a:uFillTx/>
              </a:rPr>
              <a:t> and </a:t>
            </a:r>
            <a:r>
              <a:rPr kumimoji="0" lang="en-GB" sz="2400" b="1" i="0" u="none" strike="noStrike" kern="0" cap="none" spc="0" normalizeH="0" baseline="0" noProof="0" dirty="0" smtClean="0">
                <a:ln>
                  <a:noFill/>
                </a:ln>
                <a:solidFill>
                  <a:srgbClr val="000000"/>
                </a:solidFill>
                <a:effectLst/>
                <a:uLnTx/>
                <a:uFillTx/>
              </a:rPr>
              <a:t>teach the class.</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0" cap="none" spc="0" normalizeH="0" baseline="0" noProof="0" dirty="0" smtClean="0">
                <a:ln>
                  <a:noFill/>
                </a:ln>
                <a:solidFill>
                  <a:srgbClr val="000000"/>
                </a:solidFill>
                <a:effectLst/>
                <a:uLnTx/>
                <a:uFillTx/>
              </a:rPr>
              <a:t>Your </a:t>
            </a:r>
            <a:r>
              <a:rPr kumimoji="0" lang="en-GB" sz="2400" b="1" i="0" u="none" strike="noStrike" kern="0" cap="none" spc="0" normalizeH="0" baseline="0" noProof="0" dirty="0" smtClean="0">
                <a:ln>
                  <a:noFill/>
                </a:ln>
                <a:solidFill>
                  <a:srgbClr val="000000"/>
                </a:solidFill>
                <a:effectLst/>
                <a:uLnTx/>
                <a:uFillTx/>
              </a:rPr>
              <a:t>presentation</a:t>
            </a:r>
            <a:r>
              <a:rPr kumimoji="0" lang="en-GB" sz="2400" b="0" i="0" u="none" strike="noStrike" kern="0" cap="none" spc="0" normalizeH="0" baseline="0" noProof="0" dirty="0" smtClean="0">
                <a:ln>
                  <a:noFill/>
                </a:ln>
                <a:solidFill>
                  <a:srgbClr val="000000"/>
                </a:solidFill>
                <a:effectLst/>
                <a:uLnTx/>
                <a:uFillTx/>
              </a:rPr>
              <a:t> should last </a:t>
            </a:r>
            <a:r>
              <a:rPr kumimoji="0" lang="en-GB" sz="2400" b="1" i="0" u="none" strike="noStrike" kern="0" cap="none" spc="0" normalizeH="0" baseline="0" noProof="0" dirty="0" smtClean="0">
                <a:ln>
                  <a:noFill/>
                </a:ln>
                <a:solidFill>
                  <a:srgbClr val="000000"/>
                </a:solidFill>
                <a:effectLst/>
                <a:uLnTx/>
                <a:uFillTx/>
              </a:rPr>
              <a:t>10 minutes</a:t>
            </a:r>
            <a:r>
              <a:rPr kumimoji="0" lang="en-GB" sz="2400" b="0" i="0" u="none" strike="noStrike" kern="0" cap="none" spc="0" normalizeH="0" baseline="0" noProof="0" dirty="0" smtClean="0">
                <a:ln>
                  <a:noFill/>
                </a:ln>
                <a:solidFill>
                  <a:srgbClr val="000000"/>
                </a:solidFill>
                <a:effectLst/>
                <a:uLnTx/>
                <a:uFillTx/>
              </a:rPr>
              <a:t>. </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0" cap="none" spc="0" normalizeH="0" baseline="0" noProof="0" dirty="0" smtClean="0">
              <a:ln>
                <a:noFill/>
              </a:ln>
              <a:solidFill>
                <a:srgbClr val="000000"/>
              </a:solidFill>
              <a:effectLst/>
              <a:uLnTx/>
              <a:uFillTx/>
            </a:endParaRP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0" cap="none" spc="0" normalizeH="0" baseline="0" noProof="0" dirty="0" smtClean="0">
                <a:ln>
                  <a:noFill/>
                </a:ln>
                <a:solidFill>
                  <a:srgbClr val="000000"/>
                </a:solidFill>
                <a:effectLst/>
                <a:uLnTx/>
                <a:uFillTx/>
              </a:rPr>
              <a:t>Group 1 </a:t>
            </a:r>
            <a:r>
              <a:rPr kumimoji="0" lang="en-GB" sz="2400" b="0" i="0" u="none" strike="noStrike" kern="0" cap="none" spc="0" normalizeH="0" baseline="0" noProof="0" dirty="0" smtClean="0">
                <a:ln>
                  <a:noFill/>
                </a:ln>
                <a:solidFill>
                  <a:srgbClr val="000000"/>
                </a:solidFill>
                <a:effectLst/>
                <a:uLnTx/>
                <a:uFillTx/>
              </a:rPr>
              <a:t>– Arson </a:t>
            </a:r>
            <a:r>
              <a:rPr kumimoji="0" lang="en-GB" sz="1600" b="0" i="0" u="none" strike="noStrike" kern="0" cap="none" spc="0" normalizeH="0" baseline="0" noProof="0" dirty="0" smtClean="0">
                <a:ln>
                  <a:noFill/>
                </a:ln>
                <a:solidFill>
                  <a:srgbClr val="000000"/>
                </a:solidFill>
                <a:effectLst/>
                <a:uLnTx/>
                <a:uFillTx/>
              </a:rPr>
              <a:t>Section 1(3) Criminal Damage Act 1971 </a:t>
            </a:r>
          </a:p>
          <a:p>
            <a:pPr marL="285750" indent="-285750" defTabSz="914400">
              <a:buFont typeface="Arial" panose="020B0604020202020204" pitchFamily="34" charset="0"/>
              <a:buChar char="•"/>
            </a:pPr>
            <a:r>
              <a:rPr lang="en-GB" sz="2400" b="1" kern="0" dirty="0">
                <a:solidFill>
                  <a:srgbClr val="000000"/>
                </a:solidFill>
              </a:rPr>
              <a:t>Group </a:t>
            </a:r>
            <a:r>
              <a:rPr lang="en-GB" sz="2400" b="1" kern="0" dirty="0" smtClean="0">
                <a:solidFill>
                  <a:srgbClr val="000000"/>
                </a:solidFill>
              </a:rPr>
              <a:t>2 </a:t>
            </a:r>
            <a:r>
              <a:rPr lang="en-GB" sz="2400" kern="0" dirty="0">
                <a:solidFill>
                  <a:srgbClr val="000000"/>
                </a:solidFill>
              </a:rPr>
              <a:t>– Threats to commit </a:t>
            </a:r>
            <a:r>
              <a:rPr lang="en-GB" sz="2400" kern="0" dirty="0" smtClean="0">
                <a:solidFill>
                  <a:srgbClr val="000000"/>
                </a:solidFill>
              </a:rPr>
              <a:t>damage </a:t>
            </a:r>
            <a:r>
              <a:rPr lang="en-GB" sz="1600" kern="0" dirty="0" smtClean="0">
                <a:solidFill>
                  <a:srgbClr val="000000"/>
                </a:solidFill>
              </a:rPr>
              <a:t>Section 2 Criminal Damage Act 1971 </a:t>
            </a:r>
            <a:endParaRPr lang="en-GB" sz="1600" kern="0" dirty="0">
              <a:solidFill>
                <a:srgbClr val="000000"/>
              </a:solidFill>
            </a:endParaRP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0" cap="none" spc="0" normalizeH="0" baseline="0" noProof="0" dirty="0" smtClean="0">
                <a:ln>
                  <a:noFill/>
                </a:ln>
                <a:solidFill>
                  <a:srgbClr val="000000"/>
                </a:solidFill>
                <a:effectLst/>
                <a:uLnTx/>
                <a:uFillTx/>
              </a:rPr>
              <a:t>Group 3 </a:t>
            </a:r>
            <a:r>
              <a:rPr kumimoji="0" lang="en-GB" sz="2400" b="0" i="0" u="none" strike="noStrike" kern="0" cap="none" spc="0" normalizeH="0" baseline="0" noProof="0" dirty="0" smtClean="0">
                <a:ln>
                  <a:noFill/>
                </a:ln>
                <a:solidFill>
                  <a:srgbClr val="000000"/>
                </a:solidFill>
                <a:effectLst/>
                <a:uLnTx/>
                <a:uFillTx/>
              </a:rPr>
              <a:t>– Possession of an article with intent to cause damage </a:t>
            </a:r>
            <a:r>
              <a:rPr kumimoji="0" lang="en-GB" sz="1600" b="0" i="0" u="none" strike="noStrike" kern="0" cap="none" spc="0" normalizeH="0" baseline="0" noProof="0" dirty="0" smtClean="0">
                <a:ln>
                  <a:noFill/>
                </a:ln>
                <a:solidFill>
                  <a:srgbClr val="000000"/>
                </a:solidFill>
                <a:effectLst/>
                <a:uLnTx/>
                <a:uFillTx/>
              </a:rPr>
              <a:t>Section 3 Criminal Damage Act 1971 </a:t>
            </a:r>
          </a:p>
        </p:txBody>
      </p:sp>
      <p:sp>
        <p:nvSpPr>
          <p:cNvPr id="4" name="TextBox 3"/>
          <p:cNvSpPr txBox="1"/>
          <p:nvPr/>
        </p:nvSpPr>
        <p:spPr>
          <a:xfrm>
            <a:off x="2074522" y="207529"/>
            <a:ext cx="7848872" cy="646331"/>
          </a:xfrm>
          <a:prstGeom prst="rect">
            <a:avLst/>
          </a:prstGeom>
          <a:solidFill>
            <a:srgbClr val="002060"/>
          </a:solidFill>
        </p:spPr>
        <p:txBody>
          <a:bodyPr wrap="square" rtlCol="0">
            <a:spAutoFit/>
          </a:bodyPr>
          <a:lstStyle/>
          <a:p>
            <a:pPr algn="ctr"/>
            <a:r>
              <a:rPr lang="en-GB" sz="3600" b="1" dirty="0" smtClean="0">
                <a:solidFill>
                  <a:schemeClr val="bg1"/>
                </a:solidFill>
              </a:rPr>
              <a:t>Group Activity</a:t>
            </a:r>
            <a:endParaRPr lang="en-GB" sz="3600" b="1" dirty="0">
              <a:solidFill>
                <a:schemeClr val="bg1"/>
              </a:solidFill>
            </a:endParaRPr>
          </a:p>
        </p:txBody>
      </p:sp>
    </p:spTree>
    <p:extLst>
      <p:ext uri="{BB962C8B-B14F-4D97-AF65-F5344CB8AC3E}">
        <p14:creationId xmlns:p14="http://schemas.microsoft.com/office/powerpoint/2010/main" val="188845931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6" cstate="print">
            <a:extLst>
              <a:ext uri="{28A0092B-C50C-407E-A947-70E740481C1C}">
                <a14:useLocalDpi xmlns:a14="http://schemas.microsoft.com/office/drawing/2010/main" val="0"/>
              </a:ext>
            </a:extLst>
          </a:blip>
          <a:stretch>
            <a:fillRect/>
          </a:stretch>
        </p:blipFill>
        <p:spPr>
          <a:xfrm>
            <a:off x="6089340" y="361621"/>
            <a:ext cx="5194920" cy="4608512"/>
          </a:xfrm>
          <a:prstGeom prst="rect">
            <a:avLst/>
          </a:prstGeom>
          <a:effectLst>
            <a:softEdge rad="635000"/>
          </a:effectLst>
        </p:spPr>
      </p:pic>
      <p:sp>
        <p:nvSpPr>
          <p:cNvPr id="3" name="TextBox 2"/>
          <p:cNvSpPr txBox="1"/>
          <p:nvPr/>
        </p:nvSpPr>
        <p:spPr>
          <a:xfrm>
            <a:off x="2051720" y="5212994"/>
            <a:ext cx="8075240" cy="584775"/>
          </a:xfrm>
          <a:prstGeom prst="rect">
            <a:avLst/>
          </a:prstGeom>
          <a:noFill/>
        </p:spPr>
        <p:txBody>
          <a:bodyPr wrap="square" rtlCol="0">
            <a:spAutoFit/>
          </a:bodyPr>
          <a:lstStyle/>
          <a:p>
            <a:pPr algn="ctr" defTabSz="914400"/>
            <a:r>
              <a:rPr lang="en-GB" sz="3200" b="1" dirty="0">
                <a:solidFill>
                  <a:srgbClr val="FF0000"/>
                </a:solidFill>
                <a:latin typeface="Arial" panose="020B0604020202020204" pitchFamily="34" charset="0"/>
                <a:cs typeface="Arial" panose="020B0604020202020204" pitchFamily="34" charset="0"/>
              </a:rPr>
              <a:t>Section </a:t>
            </a:r>
            <a:r>
              <a:rPr lang="en-GB" sz="3200" b="1" dirty="0" smtClean="0">
                <a:solidFill>
                  <a:srgbClr val="FF0000"/>
                </a:solidFill>
                <a:latin typeface="Arial" panose="020B0604020202020204" pitchFamily="34" charset="0"/>
                <a:cs typeface="Arial" panose="020B0604020202020204" pitchFamily="34" charset="0"/>
              </a:rPr>
              <a:t>1(3) </a:t>
            </a:r>
            <a:r>
              <a:rPr lang="en-GB" sz="3200" b="1" dirty="0">
                <a:solidFill>
                  <a:srgbClr val="FF0000"/>
                </a:solidFill>
                <a:latin typeface="Arial" panose="020B0604020202020204" pitchFamily="34" charset="0"/>
                <a:cs typeface="Arial" panose="020B0604020202020204" pitchFamily="34" charset="0"/>
              </a:rPr>
              <a:t>Criminal Damage Act 1971</a:t>
            </a:r>
          </a:p>
        </p:txBody>
      </p:sp>
      <p:sp>
        <p:nvSpPr>
          <p:cNvPr id="4" name="Rectangle 2"/>
          <p:cNvSpPr txBox="1">
            <a:spLocks noChangeArrowheads="1"/>
          </p:cNvSpPr>
          <p:nvPr>
            <p:custDataLst>
              <p:tags r:id="rId2"/>
            </p:custDataLst>
          </p:nvPr>
        </p:nvSpPr>
        <p:spPr>
          <a:xfrm>
            <a:off x="1387882" y="2384840"/>
            <a:ext cx="3515193" cy="56207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altLang="en-US" sz="3200" dirty="0" smtClean="0">
                <a:solidFill>
                  <a:prstClr val="black"/>
                </a:solidFill>
                <a:latin typeface="Verdana" panose="020B0604030504040204" pitchFamily="34" charset="0"/>
                <a:ea typeface="Verdana" panose="020B0604030504040204" pitchFamily="34" charset="0"/>
                <a:cs typeface="Verdana" panose="020B0604030504040204" pitchFamily="34" charset="0"/>
              </a:rPr>
              <a:t>	</a:t>
            </a:r>
            <a:r>
              <a:rPr lang="en-GB" altLang="en-US" sz="4000" b="1" dirty="0" smtClean="0">
                <a:solidFill>
                  <a:srgbClr val="0000FF"/>
                </a:solidFill>
                <a:latin typeface="Arial" panose="020B0604020202020204" pitchFamily="34" charset="0"/>
                <a:ea typeface="Verdana" panose="020B0604030504040204" pitchFamily="34" charset="0"/>
                <a:cs typeface="Arial" panose="020B0604020202020204" pitchFamily="34" charset="0"/>
              </a:rPr>
              <a:t>Arson</a:t>
            </a:r>
          </a:p>
        </p:txBody>
      </p:sp>
    </p:spTree>
    <p:extLst>
      <p:ext uri="{BB962C8B-B14F-4D97-AF65-F5344CB8AC3E}">
        <p14:creationId xmlns:p14="http://schemas.microsoft.com/office/powerpoint/2010/main" val="270782605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custDataLst>
              <p:tags r:id="rId1"/>
            </p:custDataLst>
          </p:nvPr>
        </p:nvSpPr>
        <p:spPr>
          <a:xfrm>
            <a:off x="1784741" y="1384014"/>
            <a:ext cx="8428431" cy="4154984"/>
          </a:xfrm>
          <a:prstGeom prst="rect">
            <a:avLst/>
          </a:prstGeom>
          <a:noFill/>
        </p:spPr>
        <p:txBody>
          <a:bodyPr wrap="square" rtlCol="0">
            <a:spAutoFit/>
          </a:bodyPr>
          <a:lstStyle/>
          <a:p>
            <a:pPr algn="ctr" defTabSz="914400"/>
            <a:r>
              <a:rPr lang="en-GB" sz="2400" dirty="0" smtClean="0">
                <a:solidFill>
                  <a:prstClr val="black"/>
                </a:solidFill>
                <a:latin typeface="Arial" panose="020B0604020202020204" pitchFamily="34" charset="0"/>
                <a:cs typeface="Arial" panose="020B0604020202020204" pitchFamily="34" charset="0"/>
              </a:rPr>
              <a:t>A person without </a:t>
            </a:r>
            <a:r>
              <a:rPr lang="en-GB" sz="2400" b="1" dirty="0" smtClean="0">
                <a:solidFill>
                  <a:srgbClr val="FF0000"/>
                </a:solidFill>
                <a:latin typeface="Arial" panose="020B0604020202020204" pitchFamily="34" charset="0"/>
                <a:cs typeface="Arial" panose="020B0604020202020204" pitchFamily="34" charset="0"/>
              </a:rPr>
              <a:t>lawful excuse </a:t>
            </a:r>
          </a:p>
          <a:p>
            <a:pPr algn="ctr" defTabSz="914400"/>
            <a:r>
              <a:rPr lang="en-GB" sz="2400" dirty="0" smtClean="0">
                <a:solidFill>
                  <a:prstClr val="black"/>
                </a:solidFill>
                <a:latin typeface="Arial" panose="020B0604020202020204" pitchFamily="34" charset="0"/>
                <a:cs typeface="Arial" panose="020B0604020202020204" pitchFamily="34" charset="0"/>
              </a:rPr>
              <a:t>makes to another a </a:t>
            </a:r>
            <a:r>
              <a:rPr lang="en-GB" sz="2400" b="1" dirty="0" smtClean="0">
                <a:solidFill>
                  <a:srgbClr val="FF0000"/>
                </a:solidFill>
                <a:latin typeface="Arial" panose="020B0604020202020204" pitchFamily="34" charset="0"/>
                <a:cs typeface="Arial" panose="020B0604020202020204" pitchFamily="34" charset="0"/>
              </a:rPr>
              <a:t>threat,</a:t>
            </a:r>
            <a:r>
              <a:rPr lang="en-GB" sz="2400" dirty="0" smtClean="0">
                <a:solidFill>
                  <a:prstClr val="black"/>
                </a:solidFill>
                <a:latin typeface="Arial" panose="020B0604020202020204" pitchFamily="34" charset="0"/>
                <a:cs typeface="Arial" panose="020B0604020202020204" pitchFamily="34" charset="0"/>
              </a:rPr>
              <a:t> </a:t>
            </a:r>
            <a:r>
              <a:rPr lang="en-GB" sz="2400" b="1" dirty="0" smtClean="0">
                <a:solidFill>
                  <a:srgbClr val="FF0000"/>
                </a:solidFill>
                <a:latin typeface="Arial" panose="020B0604020202020204" pitchFamily="34" charset="0"/>
                <a:cs typeface="Arial" panose="020B0604020202020204" pitchFamily="34" charset="0"/>
              </a:rPr>
              <a:t>intending</a:t>
            </a:r>
            <a:r>
              <a:rPr lang="en-GB" sz="2400" dirty="0" smtClean="0">
                <a:solidFill>
                  <a:prstClr val="black"/>
                </a:solidFill>
                <a:latin typeface="Arial" panose="020B0604020202020204" pitchFamily="34" charset="0"/>
                <a:cs typeface="Arial" panose="020B0604020202020204" pitchFamily="34" charset="0"/>
              </a:rPr>
              <a:t> that the other would fear it would be carried out</a:t>
            </a:r>
          </a:p>
          <a:p>
            <a:pPr algn="ctr" defTabSz="914400"/>
            <a:endParaRPr lang="en-GB" sz="2400" dirty="0" smtClean="0">
              <a:solidFill>
                <a:prstClr val="black"/>
              </a:solidFill>
              <a:latin typeface="Arial" panose="020B0604020202020204" pitchFamily="34" charset="0"/>
              <a:cs typeface="Arial" panose="020B0604020202020204" pitchFamily="34" charset="0"/>
            </a:endParaRPr>
          </a:p>
          <a:p>
            <a:pPr algn="ctr" defTabSz="914400"/>
            <a:r>
              <a:rPr lang="en-GB" sz="2400" dirty="0" smtClean="0">
                <a:solidFill>
                  <a:prstClr val="black"/>
                </a:solidFill>
                <a:latin typeface="Arial" panose="020B0604020202020204" pitchFamily="34" charset="0"/>
                <a:cs typeface="Arial" panose="020B0604020202020204" pitchFamily="34" charset="0"/>
              </a:rPr>
              <a:t>To </a:t>
            </a:r>
            <a:r>
              <a:rPr lang="en-GB" sz="2400" b="1" dirty="0" smtClean="0">
                <a:solidFill>
                  <a:srgbClr val="FF0000"/>
                </a:solidFill>
                <a:latin typeface="Arial" panose="020B0604020202020204" pitchFamily="34" charset="0"/>
                <a:cs typeface="Arial" panose="020B0604020202020204" pitchFamily="34" charset="0"/>
              </a:rPr>
              <a:t>destroy or damage </a:t>
            </a:r>
            <a:r>
              <a:rPr lang="en-GB" sz="2400" dirty="0" smtClean="0">
                <a:solidFill>
                  <a:prstClr val="black"/>
                </a:solidFill>
                <a:latin typeface="Arial" panose="020B0604020202020204" pitchFamily="34" charset="0"/>
                <a:cs typeface="Arial" panose="020B0604020202020204" pitchFamily="34" charset="0"/>
              </a:rPr>
              <a:t>any property belonging to that other or a third person</a:t>
            </a:r>
          </a:p>
          <a:p>
            <a:pPr algn="ctr" defTabSz="914400"/>
            <a:r>
              <a:rPr lang="en-GB" sz="2400" dirty="0" smtClean="0">
                <a:solidFill>
                  <a:srgbClr val="FF0000"/>
                </a:solidFill>
                <a:latin typeface="Arial" panose="020B0604020202020204" pitchFamily="34" charset="0"/>
                <a:cs typeface="Arial" panose="020B0604020202020204" pitchFamily="34" charset="0"/>
              </a:rPr>
              <a:t>or</a:t>
            </a:r>
          </a:p>
          <a:p>
            <a:pPr algn="ctr" defTabSz="914400"/>
            <a:r>
              <a:rPr lang="en-GB" sz="2400" dirty="0" smtClean="0">
                <a:solidFill>
                  <a:prstClr val="black"/>
                </a:solidFill>
                <a:latin typeface="Arial" panose="020B0604020202020204" pitchFamily="34" charset="0"/>
                <a:cs typeface="Arial" panose="020B0604020202020204" pitchFamily="34" charset="0"/>
              </a:rPr>
              <a:t>To destroy or damage their </a:t>
            </a:r>
            <a:r>
              <a:rPr lang="en-GB" sz="2400" b="1" dirty="0" smtClean="0">
                <a:solidFill>
                  <a:srgbClr val="FF0000"/>
                </a:solidFill>
                <a:latin typeface="Arial" panose="020B0604020202020204" pitchFamily="34" charset="0"/>
                <a:cs typeface="Arial" panose="020B0604020202020204" pitchFamily="34" charset="0"/>
              </a:rPr>
              <a:t>own property </a:t>
            </a:r>
            <a:r>
              <a:rPr lang="en-GB" sz="2400" dirty="0" smtClean="0">
                <a:solidFill>
                  <a:prstClr val="black"/>
                </a:solidFill>
                <a:latin typeface="Arial" panose="020B0604020202020204" pitchFamily="34" charset="0"/>
                <a:cs typeface="Arial" panose="020B0604020202020204" pitchFamily="34" charset="0"/>
              </a:rPr>
              <a:t>in a way which they know is likely to </a:t>
            </a:r>
            <a:r>
              <a:rPr lang="en-GB" sz="2400" b="1" dirty="0" smtClean="0">
                <a:solidFill>
                  <a:srgbClr val="FF0000"/>
                </a:solidFill>
                <a:latin typeface="Arial" panose="020B0604020202020204" pitchFamily="34" charset="0"/>
                <a:cs typeface="Arial" panose="020B0604020202020204" pitchFamily="34" charset="0"/>
              </a:rPr>
              <a:t>endanger the life </a:t>
            </a:r>
            <a:r>
              <a:rPr lang="en-GB" sz="2400" dirty="0" smtClean="0">
                <a:solidFill>
                  <a:prstClr val="black"/>
                </a:solidFill>
                <a:latin typeface="Arial" panose="020B0604020202020204" pitchFamily="34" charset="0"/>
                <a:cs typeface="Arial" panose="020B0604020202020204" pitchFamily="34" charset="0"/>
              </a:rPr>
              <a:t>of that other or a third person</a:t>
            </a:r>
          </a:p>
          <a:p>
            <a:pPr algn="ctr" defTabSz="914400"/>
            <a:endParaRPr lang="en-GB" sz="2400" dirty="0" smtClean="0">
              <a:solidFill>
                <a:prstClr val="black"/>
              </a:solidFill>
              <a:latin typeface="Arial" panose="020B0604020202020204" pitchFamily="34" charset="0"/>
              <a:cs typeface="Arial" panose="020B0604020202020204" pitchFamily="34" charset="0"/>
            </a:endParaRPr>
          </a:p>
        </p:txBody>
      </p:sp>
      <p:sp>
        <p:nvSpPr>
          <p:cNvPr id="4" name="TextBox 3"/>
          <p:cNvSpPr txBox="1"/>
          <p:nvPr/>
        </p:nvSpPr>
        <p:spPr>
          <a:xfrm>
            <a:off x="2074520" y="367481"/>
            <a:ext cx="7848872" cy="646331"/>
          </a:xfrm>
          <a:prstGeom prst="rect">
            <a:avLst/>
          </a:prstGeom>
          <a:solidFill>
            <a:srgbClr val="002060"/>
          </a:solidFill>
        </p:spPr>
        <p:txBody>
          <a:bodyPr wrap="square" rtlCol="0">
            <a:spAutoFit/>
          </a:bodyPr>
          <a:lstStyle/>
          <a:p>
            <a:pPr algn="ctr"/>
            <a:r>
              <a:rPr lang="en-GB" sz="3600" b="1" dirty="0" smtClean="0">
                <a:solidFill>
                  <a:schemeClr val="bg1"/>
                </a:solidFill>
              </a:rPr>
              <a:t>Threats to Destroy or Damage Property</a:t>
            </a:r>
            <a:endParaRPr lang="en-GB" sz="3600" b="1" dirty="0">
              <a:solidFill>
                <a:schemeClr val="bg1"/>
              </a:solidFill>
            </a:endParaRPr>
          </a:p>
        </p:txBody>
      </p:sp>
      <p:sp>
        <p:nvSpPr>
          <p:cNvPr id="5" name="Rectangle 4"/>
          <p:cNvSpPr/>
          <p:nvPr/>
        </p:nvSpPr>
        <p:spPr>
          <a:xfrm>
            <a:off x="3696820" y="5410784"/>
            <a:ext cx="4604273" cy="400110"/>
          </a:xfrm>
          <a:prstGeom prst="rect">
            <a:avLst/>
          </a:prstGeom>
          <a:solidFill>
            <a:schemeClr val="accent1">
              <a:lumMod val="20000"/>
              <a:lumOff val="80000"/>
            </a:schemeClr>
          </a:solidFill>
        </p:spPr>
        <p:txBody>
          <a:bodyPr wrap="none">
            <a:spAutoFit/>
          </a:bodyPr>
          <a:lstStyle/>
          <a:p>
            <a:pPr algn="ctr" defTabSz="914400"/>
            <a:r>
              <a:rPr lang="en-GB" sz="2000" b="1" dirty="0">
                <a:solidFill>
                  <a:prstClr val="black"/>
                </a:solidFill>
                <a:latin typeface="Arial" panose="020B0604020202020204" pitchFamily="34" charset="0"/>
                <a:cs typeface="Arial" panose="020B0604020202020204" pitchFamily="34" charset="0"/>
              </a:rPr>
              <a:t>Section 2 Criminal Damage Act 1971</a:t>
            </a:r>
          </a:p>
        </p:txBody>
      </p:sp>
    </p:spTree>
    <p:extLst>
      <p:ext uri="{BB962C8B-B14F-4D97-AF65-F5344CB8AC3E}">
        <p14:creationId xmlns:p14="http://schemas.microsoft.com/office/powerpoint/2010/main" val="2750279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fade">
                                      <p:cBhvr>
                                        <p:cTn id="10" dur="500"/>
                                        <p:tgtEl>
                                          <p:spTgt spid="2">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Effect transition="in" filter="fade">
                                      <p:cBhvr>
                                        <p:cTn id="15" dur="500"/>
                                        <p:tgtEl>
                                          <p:spTgt spid="2">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2">
                                            <p:txEl>
                                              <p:pRg st="4" end="4"/>
                                            </p:txEl>
                                          </p:spTgt>
                                        </p:tgtEl>
                                        <p:attrNameLst>
                                          <p:attrName>style.visibility</p:attrName>
                                        </p:attrNameLst>
                                      </p:cBhvr>
                                      <p:to>
                                        <p:strVal val="visible"/>
                                      </p:to>
                                    </p:set>
                                    <p:animEffect transition="in" filter="fade">
                                      <p:cBhvr>
                                        <p:cTn id="18" dur="500"/>
                                        <p:tgtEl>
                                          <p:spTgt spid="2">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animEffect transition="in" filter="fade">
                                      <p:cBhvr>
                                        <p:cTn id="23"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custDataLst>
              <p:tags r:id="rId1"/>
            </p:custDataLst>
          </p:nvPr>
        </p:nvSpPr>
        <p:spPr>
          <a:xfrm>
            <a:off x="812844" y="1348809"/>
            <a:ext cx="7399184" cy="4031873"/>
          </a:xfrm>
          <a:prstGeom prst="rect">
            <a:avLst/>
          </a:prstGeom>
          <a:noFill/>
        </p:spPr>
        <p:txBody>
          <a:bodyPr wrap="square" rtlCol="0">
            <a:spAutoFit/>
          </a:bodyPr>
          <a:lstStyle/>
          <a:p>
            <a:pPr marL="514350" indent="-514350" defTabSz="914400">
              <a:buFont typeface="+mj-lt"/>
              <a:buAutoNum type="arabicPeriod"/>
            </a:pPr>
            <a:r>
              <a:rPr lang="en-GB" sz="3200" dirty="0" smtClean="0">
                <a:solidFill>
                  <a:prstClr val="black"/>
                </a:solidFill>
                <a:latin typeface="Arial" panose="020B0604020202020204" pitchFamily="34" charset="0"/>
                <a:cs typeface="Arial" panose="020B0604020202020204" pitchFamily="34" charset="0"/>
              </a:rPr>
              <a:t>Has the person threatened someone else that they will damage that person’s or another person’s property?</a:t>
            </a:r>
          </a:p>
          <a:p>
            <a:pPr defTabSz="914400"/>
            <a:endParaRPr lang="en-GB" sz="3200" dirty="0" smtClean="0">
              <a:solidFill>
                <a:prstClr val="black"/>
              </a:solidFill>
              <a:latin typeface="Arial" panose="020B0604020202020204" pitchFamily="34" charset="0"/>
              <a:cs typeface="Arial" panose="020B0604020202020204" pitchFamily="34" charset="0"/>
            </a:endParaRPr>
          </a:p>
          <a:p>
            <a:pPr defTabSz="914400"/>
            <a:r>
              <a:rPr lang="en-GB" sz="3200" dirty="0" smtClean="0">
                <a:solidFill>
                  <a:prstClr val="black"/>
                </a:solidFill>
                <a:latin typeface="Arial" panose="020B0604020202020204" pitchFamily="34" charset="0"/>
                <a:cs typeface="Arial" panose="020B0604020202020204" pitchFamily="34" charset="0"/>
              </a:rPr>
              <a:t>2. Did they intend that the threatened  </a:t>
            </a:r>
          </a:p>
          <a:p>
            <a:pPr defTabSz="914400"/>
            <a:r>
              <a:rPr lang="en-GB" sz="3200" dirty="0" smtClean="0">
                <a:solidFill>
                  <a:prstClr val="black"/>
                </a:solidFill>
                <a:latin typeface="Arial" panose="020B0604020202020204" pitchFamily="34" charset="0"/>
                <a:cs typeface="Arial" panose="020B0604020202020204" pitchFamily="34" charset="0"/>
              </a:rPr>
              <a:t>    person would fear that the threat </a:t>
            </a:r>
          </a:p>
          <a:p>
            <a:pPr defTabSz="914400"/>
            <a:r>
              <a:rPr lang="en-GB" sz="3200" dirty="0" smtClean="0">
                <a:solidFill>
                  <a:prstClr val="black"/>
                </a:solidFill>
                <a:latin typeface="Arial" panose="020B0604020202020204" pitchFamily="34" charset="0"/>
                <a:cs typeface="Arial" panose="020B0604020202020204" pitchFamily="34" charset="0"/>
              </a:rPr>
              <a:t>    would be carried out?</a:t>
            </a:r>
            <a:endParaRPr lang="en-GB" sz="3200" dirty="0">
              <a:solidFill>
                <a:prstClr val="black"/>
              </a:solidFill>
              <a:latin typeface="Arial" panose="020B0604020202020204" pitchFamily="34" charset="0"/>
              <a:cs typeface="Arial" panose="020B0604020202020204" pitchFamily="34" charset="0"/>
            </a:endParaRPr>
          </a:p>
        </p:txBody>
      </p:sp>
      <p:sp>
        <p:nvSpPr>
          <p:cNvPr id="6" name="TextBox 5"/>
          <p:cNvSpPr txBox="1"/>
          <p:nvPr/>
        </p:nvSpPr>
        <p:spPr>
          <a:xfrm>
            <a:off x="2074522" y="207529"/>
            <a:ext cx="7848872" cy="646331"/>
          </a:xfrm>
          <a:prstGeom prst="rect">
            <a:avLst/>
          </a:prstGeom>
          <a:solidFill>
            <a:srgbClr val="002060"/>
          </a:solidFill>
        </p:spPr>
        <p:txBody>
          <a:bodyPr wrap="square" rtlCol="0">
            <a:spAutoFit/>
          </a:bodyPr>
          <a:lstStyle/>
          <a:p>
            <a:pPr algn="ctr"/>
            <a:r>
              <a:rPr lang="en-GB" sz="3600" b="1" dirty="0" smtClean="0">
                <a:solidFill>
                  <a:schemeClr val="bg1"/>
                </a:solidFill>
              </a:rPr>
              <a:t>Ask yourself these questions ….</a:t>
            </a:r>
            <a:endParaRPr lang="en-GB" sz="3600" b="1" dirty="0">
              <a:solidFill>
                <a:schemeClr val="bg1"/>
              </a:solidFill>
            </a:endParaRPr>
          </a:p>
        </p:txBody>
      </p:sp>
      <p:pic>
        <p:nvPicPr>
          <p:cNvPr id="7" name="Picture 6"/>
          <p:cNvPicPr>
            <a:picLocks noChangeAspect="1"/>
          </p:cNvPicPr>
          <p:nvPr/>
        </p:nvPicPr>
        <p:blipFill>
          <a:blip r:embed="rId5"/>
          <a:stretch>
            <a:fillRect/>
          </a:stretch>
        </p:blipFill>
        <p:spPr>
          <a:xfrm>
            <a:off x="8820150" y="1348810"/>
            <a:ext cx="2857500" cy="4031873"/>
          </a:xfrm>
          <a:prstGeom prst="rect">
            <a:avLst/>
          </a:prstGeom>
        </p:spPr>
      </p:pic>
    </p:spTree>
    <p:extLst>
      <p:ext uri="{BB962C8B-B14F-4D97-AF65-F5344CB8AC3E}">
        <p14:creationId xmlns:p14="http://schemas.microsoft.com/office/powerpoint/2010/main" val="404397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fade">
                                      <p:cBhvr>
                                        <p:cTn id="12" dur="500"/>
                                        <p:tgtEl>
                                          <p:spTgt spid="2">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Effect transition="in" filter="fade">
                                      <p:cBhvr>
                                        <p:cTn id="15" dur="500"/>
                                        <p:tgtEl>
                                          <p:spTgt spid="2">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2">
                                            <p:txEl>
                                              <p:pRg st="4" end="4"/>
                                            </p:txEl>
                                          </p:spTgt>
                                        </p:tgtEl>
                                        <p:attrNameLst>
                                          <p:attrName>style.visibility</p:attrName>
                                        </p:attrNameLst>
                                      </p:cBhvr>
                                      <p:to>
                                        <p:strVal val="visible"/>
                                      </p:to>
                                    </p:set>
                                    <p:animEffect transition="in" filter="fade">
                                      <p:cBhvr>
                                        <p:cTn id="18"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6" name="TextBox 5"/>
          <p:cNvSpPr txBox="1"/>
          <p:nvPr>
            <p:custDataLst>
              <p:tags r:id="rId1"/>
            </p:custDataLst>
          </p:nvPr>
        </p:nvSpPr>
        <p:spPr>
          <a:xfrm>
            <a:off x="304800" y="1196677"/>
            <a:ext cx="11582400" cy="3847207"/>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2800" b="0" i="0" u="none" strike="noStrike" kern="0" cap="none" spc="0" normalizeH="0" baseline="0" noProof="0" dirty="0" smtClean="0">
              <a:ln>
                <a:noFill/>
              </a:ln>
              <a:solidFill>
                <a:prstClr val="black"/>
              </a:solidFill>
              <a:effectLst/>
              <a:uLnTx/>
              <a:uFillTx/>
            </a:endParaRPr>
          </a:p>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An offence is committed by a person who has an </a:t>
            </a:r>
            <a:r>
              <a:rPr kumimoji="0" lang="en-GB" sz="24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article</a:t>
            </a:r>
            <a:r>
              <a:rPr kumimoji="0" lang="en-GB" sz="2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in their custody or under their control, </a:t>
            </a:r>
            <a:r>
              <a:rPr kumimoji="0" lang="en-GB" sz="24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intending</a:t>
            </a:r>
            <a:r>
              <a:rPr kumimoji="0" lang="en-GB" sz="2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 without lawful excuse, to </a:t>
            </a:r>
            <a:r>
              <a:rPr kumimoji="0" lang="en-GB" sz="24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use it or cause or permit </a:t>
            </a:r>
            <a:r>
              <a:rPr kumimoji="0" lang="en-GB" sz="2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another to use it to </a:t>
            </a: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endParaRPr>
          </a:p>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to </a:t>
            </a:r>
            <a:r>
              <a:rPr kumimoji="0" lang="en-GB" sz="24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destroy/or damage </a:t>
            </a:r>
            <a:r>
              <a:rPr kumimoji="0" lang="en-GB" sz="2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any </a:t>
            </a:r>
            <a:r>
              <a:rPr kumimoji="0" lang="en-GB" sz="24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property belonging to some other person</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400" b="1"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OR</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To </a:t>
            </a:r>
            <a:r>
              <a:rPr kumimoji="0" lang="en-GB" sz="24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destroy/or damage </a:t>
            </a:r>
            <a:r>
              <a:rPr kumimoji="0" lang="en-GB" sz="2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their own or the user’s property in a way which they know is likely to </a:t>
            </a:r>
            <a:r>
              <a:rPr kumimoji="0" lang="en-GB" sz="2400" b="1"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endanger the life </a:t>
            </a:r>
            <a:r>
              <a:rPr kumimoji="0" lang="en-GB" sz="2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rPr>
              <a:t>of some other person</a:t>
            </a: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2400" b="0" i="0" u="none" strike="noStrike" kern="0" cap="none" spc="0" normalizeH="0" baseline="0" noProof="0" dirty="0" smtClean="0">
              <a:ln>
                <a:noFill/>
              </a:ln>
              <a:solidFill>
                <a:prstClr val="black"/>
              </a:solidFill>
              <a:effectLst/>
              <a:uLnTx/>
              <a:uFillTx/>
              <a:latin typeface="Arial" panose="020B0604020202020204" pitchFamily="34" charset="0"/>
              <a:cs typeface="Arial" panose="020B0604020202020204" pitchFamily="34" charset="0"/>
            </a:endParaRPr>
          </a:p>
        </p:txBody>
      </p:sp>
      <p:sp>
        <p:nvSpPr>
          <p:cNvPr id="4" name="TextBox 3"/>
          <p:cNvSpPr txBox="1"/>
          <p:nvPr/>
        </p:nvSpPr>
        <p:spPr>
          <a:xfrm>
            <a:off x="304800" y="207529"/>
            <a:ext cx="11582400" cy="1200329"/>
          </a:xfrm>
          <a:prstGeom prst="rect">
            <a:avLst/>
          </a:prstGeom>
          <a:solidFill>
            <a:srgbClr val="002060"/>
          </a:solidFill>
        </p:spPr>
        <p:txBody>
          <a:bodyPr wrap="square" rtlCol="0">
            <a:spAutoFit/>
          </a:bodyPr>
          <a:lstStyle/>
          <a:p>
            <a:pPr algn="ctr"/>
            <a:r>
              <a:rPr lang="en-GB" sz="3600" b="1" dirty="0" smtClean="0">
                <a:solidFill>
                  <a:schemeClr val="bg1"/>
                </a:solidFill>
              </a:rPr>
              <a:t>Possessing anything with intent to destroy or damage property or endanger life</a:t>
            </a:r>
            <a:endParaRPr lang="en-GB" sz="3600" b="1" dirty="0">
              <a:solidFill>
                <a:schemeClr val="bg1"/>
              </a:solidFill>
            </a:endParaRPr>
          </a:p>
        </p:txBody>
      </p:sp>
      <p:sp>
        <p:nvSpPr>
          <p:cNvPr id="2" name="Rectangle 1"/>
          <p:cNvSpPr/>
          <p:nvPr/>
        </p:nvSpPr>
        <p:spPr>
          <a:xfrm>
            <a:off x="3789118" y="5194652"/>
            <a:ext cx="4613763" cy="400110"/>
          </a:xfrm>
          <a:prstGeom prst="rect">
            <a:avLst/>
          </a:prstGeom>
          <a:solidFill>
            <a:schemeClr val="accent1">
              <a:lumMod val="20000"/>
              <a:lumOff val="80000"/>
            </a:schemeClr>
          </a:solidFill>
        </p:spPr>
        <p:txBody>
          <a:bodyPr wrap="none">
            <a:spAutoFit/>
          </a:bodyPr>
          <a:lstStyle/>
          <a:p>
            <a:pPr lvl="0" algn="ctr" defTabSz="914400">
              <a:defRPr/>
            </a:pPr>
            <a:r>
              <a:rPr lang="en-GB" sz="2000" b="1" kern="0" dirty="0">
                <a:solidFill>
                  <a:prstClr val="black"/>
                </a:solidFill>
                <a:latin typeface="Arial" panose="020B0604020202020204" pitchFamily="34" charset="0"/>
                <a:cs typeface="Arial" panose="020B0604020202020204" pitchFamily="34" charset="0"/>
              </a:rPr>
              <a:t>Section 3 Criminal Damage Act 1971</a:t>
            </a:r>
          </a:p>
        </p:txBody>
      </p:sp>
    </p:spTree>
    <p:extLst>
      <p:ext uri="{BB962C8B-B14F-4D97-AF65-F5344CB8AC3E}">
        <p14:creationId xmlns:p14="http://schemas.microsoft.com/office/powerpoint/2010/main" val="95817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custDataLst>
              <p:tags r:id="rId1"/>
            </p:custDataLst>
          </p:nvPr>
        </p:nvSpPr>
        <p:spPr>
          <a:xfrm>
            <a:off x="1036186" y="1097763"/>
            <a:ext cx="7783964" cy="4893647"/>
          </a:xfrm>
          <a:prstGeom prst="rect">
            <a:avLst/>
          </a:prstGeom>
          <a:noFill/>
        </p:spPr>
        <p:txBody>
          <a:bodyPr wrap="square" rtlCol="0">
            <a:spAutoFit/>
          </a:bodyPr>
          <a:lstStyle/>
          <a:p>
            <a:pPr defTabSz="914400"/>
            <a:r>
              <a:rPr lang="en-GB" sz="2400" dirty="0" smtClean="0">
                <a:solidFill>
                  <a:prstClr val="black"/>
                </a:solidFill>
                <a:latin typeface="Arial" panose="020B0604020202020204" pitchFamily="34" charset="0"/>
                <a:cs typeface="Arial" panose="020B0604020202020204" pitchFamily="34" charset="0"/>
              </a:rPr>
              <a:t>1. Was the item in their custody or control?</a:t>
            </a:r>
          </a:p>
          <a:p>
            <a:pPr defTabSz="914400"/>
            <a:endParaRPr lang="en-GB" sz="2400" dirty="0">
              <a:solidFill>
                <a:prstClr val="black"/>
              </a:solidFill>
              <a:latin typeface="Arial" panose="020B0604020202020204" pitchFamily="34" charset="0"/>
              <a:cs typeface="Arial" panose="020B0604020202020204" pitchFamily="34" charset="0"/>
            </a:endParaRPr>
          </a:p>
          <a:p>
            <a:pPr defTabSz="914400"/>
            <a:r>
              <a:rPr lang="en-GB" sz="2400" dirty="0" smtClean="0">
                <a:solidFill>
                  <a:prstClr val="black"/>
                </a:solidFill>
                <a:latin typeface="Arial" panose="020B0604020202020204" pitchFamily="34" charset="0"/>
                <a:cs typeface="Arial" panose="020B0604020202020204" pitchFamily="34" charset="0"/>
              </a:rPr>
              <a:t>2. Did they intend to use it, or allow another to use</a:t>
            </a:r>
          </a:p>
          <a:p>
            <a:pPr defTabSz="914400"/>
            <a:r>
              <a:rPr lang="en-GB" sz="2400" dirty="0">
                <a:solidFill>
                  <a:prstClr val="black"/>
                </a:solidFill>
                <a:latin typeface="Arial" panose="020B0604020202020204" pitchFamily="34" charset="0"/>
                <a:cs typeface="Arial" panose="020B0604020202020204" pitchFamily="34" charset="0"/>
              </a:rPr>
              <a:t> </a:t>
            </a:r>
            <a:r>
              <a:rPr lang="en-GB" sz="2400" dirty="0" smtClean="0">
                <a:solidFill>
                  <a:prstClr val="black"/>
                </a:solidFill>
                <a:latin typeface="Arial" panose="020B0604020202020204" pitchFamily="34" charset="0"/>
                <a:cs typeface="Arial" panose="020B0604020202020204" pitchFamily="34" charset="0"/>
              </a:rPr>
              <a:t>   it, to cause damage to property?</a:t>
            </a:r>
          </a:p>
          <a:p>
            <a:pPr defTabSz="914400"/>
            <a:endParaRPr lang="en-GB" sz="2400" dirty="0">
              <a:solidFill>
                <a:prstClr val="black"/>
              </a:solidFill>
              <a:latin typeface="Arial" panose="020B0604020202020204" pitchFamily="34" charset="0"/>
              <a:cs typeface="Arial" panose="020B0604020202020204" pitchFamily="34" charset="0"/>
            </a:endParaRPr>
          </a:p>
          <a:p>
            <a:pPr defTabSz="914400"/>
            <a:r>
              <a:rPr lang="en-GB" sz="2400" dirty="0" smtClean="0">
                <a:solidFill>
                  <a:prstClr val="black"/>
                </a:solidFill>
                <a:latin typeface="Arial" panose="020B0604020202020204" pitchFamily="34" charset="0"/>
                <a:cs typeface="Arial" panose="020B0604020202020204" pitchFamily="34" charset="0"/>
              </a:rPr>
              <a:t>3. Did the property belong to another?</a:t>
            </a:r>
          </a:p>
          <a:p>
            <a:pPr defTabSz="914400"/>
            <a:endParaRPr lang="en-GB" sz="2400" dirty="0">
              <a:solidFill>
                <a:prstClr val="black"/>
              </a:solidFill>
              <a:latin typeface="Arial" panose="020B0604020202020204" pitchFamily="34" charset="0"/>
              <a:cs typeface="Arial" panose="020B0604020202020204" pitchFamily="34" charset="0"/>
            </a:endParaRPr>
          </a:p>
          <a:p>
            <a:pPr defTabSz="914400"/>
            <a:r>
              <a:rPr lang="en-GB" sz="2400" dirty="0" smtClean="0">
                <a:solidFill>
                  <a:prstClr val="black"/>
                </a:solidFill>
                <a:latin typeface="Arial" panose="020B0604020202020204" pitchFamily="34" charset="0"/>
                <a:cs typeface="Arial" panose="020B0604020202020204" pitchFamily="34" charset="0"/>
              </a:rPr>
              <a:t>4. Did they have no lawful excuse?</a:t>
            </a:r>
          </a:p>
          <a:p>
            <a:pPr defTabSz="914400"/>
            <a:endParaRPr lang="en-GB" sz="2400" dirty="0">
              <a:solidFill>
                <a:prstClr val="black"/>
              </a:solidFill>
              <a:latin typeface="Arial" panose="020B0604020202020204" pitchFamily="34" charset="0"/>
              <a:cs typeface="Arial" panose="020B0604020202020204" pitchFamily="34" charset="0"/>
            </a:endParaRPr>
          </a:p>
          <a:p>
            <a:pPr defTabSz="914400"/>
            <a:r>
              <a:rPr lang="en-GB" sz="2400" dirty="0" smtClean="0">
                <a:solidFill>
                  <a:prstClr val="black"/>
                </a:solidFill>
                <a:latin typeface="Arial" panose="020B0604020202020204" pitchFamily="34" charset="0"/>
                <a:cs typeface="Arial" panose="020B0604020202020204" pitchFamily="34" charset="0"/>
              </a:rPr>
              <a:t>5. If the property belonged to themselves or the user, </a:t>
            </a:r>
          </a:p>
          <a:p>
            <a:pPr defTabSz="914400"/>
            <a:r>
              <a:rPr lang="en-GB" sz="2400" dirty="0" smtClean="0">
                <a:solidFill>
                  <a:prstClr val="black"/>
                </a:solidFill>
                <a:latin typeface="Arial" panose="020B0604020202020204" pitchFamily="34" charset="0"/>
                <a:cs typeface="Arial" panose="020B0604020202020204" pitchFamily="34" charset="0"/>
              </a:rPr>
              <a:t>   did they intend to use it, or cause or permit another</a:t>
            </a:r>
          </a:p>
          <a:p>
            <a:pPr defTabSz="914400"/>
            <a:r>
              <a:rPr lang="en-GB" sz="2400" dirty="0">
                <a:solidFill>
                  <a:prstClr val="black"/>
                </a:solidFill>
                <a:latin typeface="Arial" panose="020B0604020202020204" pitchFamily="34" charset="0"/>
                <a:cs typeface="Arial" panose="020B0604020202020204" pitchFamily="34" charset="0"/>
              </a:rPr>
              <a:t> </a:t>
            </a:r>
            <a:r>
              <a:rPr lang="en-GB" sz="2400" dirty="0" smtClean="0">
                <a:solidFill>
                  <a:prstClr val="black"/>
                </a:solidFill>
                <a:latin typeface="Arial" panose="020B0604020202020204" pitchFamily="34" charset="0"/>
                <a:cs typeface="Arial" panose="020B0604020202020204" pitchFamily="34" charset="0"/>
              </a:rPr>
              <a:t>  to use it , in a way which they knew was likely to </a:t>
            </a:r>
          </a:p>
          <a:p>
            <a:pPr defTabSz="914400"/>
            <a:r>
              <a:rPr lang="en-GB" sz="2400" dirty="0" smtClean="0">
                <a:solidFill>
                  <a:prstClr val="black"/>
                </a:solidFill>
                <a:latin typeface="Arial" panose="020B0604020202020204" pitchFamily="34" charset="0"/>
                <a:cs typeface="Arial" panose="020B0604020202020204" pitchFamily="34" charset="0"/>
              </a:rPr>
              <a:t>   endanger the life of another?   </a:t>
            </a:r>
            <a:endParaRPr lang="en-GB" sz="2400" dirty="0">
              <a:solidFill>
                <a:prstClr val="black"/>
              </a:solidFill>
              <a:latin typeface="Arial" panose="020B0604020202020204" pitchFamily="34" charset="0"/>
              <a:cs typeface="Arial" panose="020B0604020202020204" pitchFamily="34" charset="0"/>
            </a:endParaRPr>
          </a:p>
        </p:txBody>
      </p:sp>
      <p:sp>
        <p:nvSpPr>
          <p:cNvPr id="4" name="TextBox 3"/>
          <p:cNvSpPr txBox="1"/>
          <p:nvPr/>
        </p:nvSpPr>
        <p:spPr>
          <a:xfrm>
            <a:off x="2074522" y="207529"/>
            <a:ext cx="7848872" cy="646331"/>
          </a:xfrm>
          <a:prstGeom prst="rect">
            <a:avLst/>
          </a:prstGeom>
          <a:solidFill>
            <a:srgbClr val="002060"/>
          </a:solidFill>
        </p:spPr>
        <p:txBody>
          <a:bodyPr wrap="square" rtlCol="0">
            <a:spAutoFit/>
          </a:bodyPr>
          <a:lstStyle/>
          <a:p>
            <a:pPr algn="ctr"/>
            <a:r>
              <a:rPr lang="en-GB" sz="3600" b="1" dirty="0" smtClean="0">
                <a:solidFill>
                  <a:schemeClr val="bg1"/>
                </a:solidFill>
              </a:rPr>
              <a:t>Ask yourself these questions ….</a:t>
            </a:r>
            <a:endParaRPr lang="en-GB" sz="3600" b="1" dirty="0">
              <a:solidFill>
                <a:schemeClr val="bg1"/>
              </a:solidFill>
            </a:endParaRPr>
          </a:p>
        </p:txBody>
      </p:sp>
      <p:pic>
        <p:nvPicPr>
          <p:cNvPr id="5" name="Picture 4"/>
          <p:cNvPicPr>
            <a:picLocks noChangeAspect="1"/>
          </p:cNvPicPr>
          <p:nvPr/>
        </p:nvPicPr>
        <p:blipFill>
          <a:blip r:embed="rId5"/>
          <a:stretch>
            <a:fillRect/>
          </a:stretch>
        </p:blipFill>
        <p:spPr>
          <a:xfrm>
            <a:off x="8820150" y="1348810"/>
            <a:ext cx="2857500" cy="4031873"/>
          </a:xfrm>
          <a:prstGeom prst="rect">
            <a:avLst/>
          </a:prstGeom>
        </p:spPr>
      </p:pic>
    </p:spTree>
    <p:extLst>
      <p:ext uri="{BB962C8B-B14F-4D97-AF65-F5344CB8AC3E}">
        <p14:creationId xmlns:p14="http://schemas.microsoft.com/office/powerpoint/2010/main" val="4016094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descr="\\Client\G$\CKP Images\Induction\Questions 6.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387536" y="1000746"/>
            <a:ext cx="5688631" cy="44644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329091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a:xfrm>
            <a:off x="723901" y="1071836"/>
            <a:ext cx="10744200" cy="597666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smtClean="0">
                <a:ln>
                  <a:noFill/>
                </a:ln>
                <a:solidFill>
                  <a:sysClr val="windowText" lastClr="000000"/>
                </a:solidFill>
                <a:effectLst/>
                <a:uLnTx/>
                <a:uFillTx/>
                <a:latin typeface="Calibri"/>
                <a:ea typeface="+mn-ea"/>
                <a:cs typeface="+mn-cs"/>
              </a:rPr>
              <a:t>PURCELL is out for the day to visit her elderly mother. Her friend JERMYN arrives at PURCELL’S house and cannot get a reply. JERMYN knows that PURCELL is diabetic and that on more than one occasion she has become unconscious. JERMYN is unable to gain entry, and so stops a passer by to help. JERMYN explains the problem to POTTER who smashes a window in order to get inside.</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smtClean="0">
                <a:ln>
                  <a:noFill/>
                </a:ln>
                <a:solidFill>
                  <a:sysClr val="windowText" lastClr="000000"/>
                </a:solidFill>
                <a:effectLst/>
                <a:uLnTx/>
                <a:uFillTx/>
                <a:latin typeface="Calibri"/>
                <a:ea typeface="+mn-ea"/>
                <a:cs typeface="+mn-cs"/>
              </a:rPr>
              <a:t>Q: What offence, if any, has been committed</a:t>
            </a:r>
            <a:r>
              <a:rPr kumimoji="0" lang="en-GB" sz="2400" b="1" i="0" u="none" strike="noStrike" kern="1200" cap="none" spc="0" normalizeH="0" noProof="0" dirty="0" smtClean="0">
                <a:ln>
                  <a:noFill/>
                </a:ln>
                <a:solidFill>
                  <a:sysClr val="windowText" lastClr="000000"/>
                </a:solidFill>
                <a:effectLst/>
                <a:uLnTx/>
                <a:uFillTx/>
                <a:latin typeface="Calibri"/>
                <a:ea typeface="+mn-ea"/>
                <a:cs typeface="+mn-cs"/>
              </a:rPr>
              <a:t> </a:t>
            </a:r>
            <a:r>
              <a:rPr kumimoji="0" lang="en-GB" sz="2400" b="1" i="0" u="none" strike="noStrike" kern="1200" cap="none" spc="0" normalizeH="0" baseline="0" noProof="0" dirty="0" smtClean="0">
                <a:ln>
                  <a:noFill/>
                </a:ln>
                <a:solidFill>
                  <a:sysClr val="windowText" lastClr="000000"/>
                </a:solidFill>
                <a:effectLst/>
                <a:uLnTx/>
                <a:uFillTx/>
                <a:latin typeface="Calibri"/>
                <a:ea typeface="+mn-ea"/>
                <a:cs typeface="+mn-cs"/>
              </a:rPr>
              <a:t>and by whom?</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lvl="1" indent="-342900">
              <a:buFont typeface="+mj-lt"/>
              <a:buAutoNum type="alphaUcPeriod"/>
              <a:defRPr/>
            </a:pPr>
            <a:r>
              <a:rPr kumimoji="0" lang="en-GB" sz="2400" b="0" i="0" u="none" strike="noStrike" kern="1200" cap="none" spc="0" normalizeH="0" baseline="0" noProof="0" dirty="0" smtClean="0">
                <a:ln>
                  <a:noFill/>
                </a:ln>
                <a:solidFill>
                  <a:sysClr val="windowText" lastClr="000000"/>
                </a:solidFill>
                <a:effectLst/>
                <a:uLnTx/>
                <a:uFillTx/>
                <a:latin typeface="Calibri"/>
                <a:ea typeface="+mn-ea"/>
                <a:cs typeface="+mn-cs"/>
              </a:rPr>
              <a:t>POTTER and JERMYN both commit criminal damage.</a:t>
            </a:r>
          </a:p>
          <a:p>
            <a:pPr lvl="1" indent="-342900">
              <a:buFont typeface="+mj-lt"/>
              <a:buAutoNum type="alphaUcPeriod"/>
              <a:defRPr/>
            </a:pPr>
            <a:r>
              <a:rPr kumimoji="0" lang="en-GB" sz="2400" b="0" i="0" u="none" strike="noStrike" kern="1200" cap="none" spc="0" normalizeH="0" baseline="0" noProof="0" dirty="0" smtClean="0">
                <a:ln>
                  <a:noFill/>
                </a:ln>
                <a:solidFill>
                  <a:sysClr val="windowText" lastClr="000000"/>
                </a:solidFill>
                <a:effectLst/>
                <a:uLnTx/>
                <a:uFillTx/>
                <a:latin typeface="Calibri"/>
                <a:ea typeface="+mn-ea"/>
                <a:cs typeface="+mn-cs"/>
              </a:rPr>
              <a:t>JERMYN commits damage but POTTER does not.</a:t>
            </a:r>
          </a:p>
          <a:p>
            <a:pPr lvl="1" indent="-342900">
              <a:buFont typeface="+mj-lt"/>
              <a:buAutoNum type="alphaUcPeriod"/>
              <a:defRPr/>
            </a:pPr>
            <a:r>
              <a:rPr kumimoji="0" lang="en-GB" sz="2400" b="0" i="0" u="none" strike="noStrike" kern="1200" cap="none" spc="0" normalizeH="0" baseline="0" noProof="0" dirty="0" smtClean="0">
                <a:ln>
                  <a:noFill/>
                </a:ln>
                <a:solidFill>
                  <a:sysClr val="windowText" lastClr="000000"/>
                </a:solidFill>
                <a:effectLst/>
                <a:uLnTx/>
                <a:uFillTx/>
                <a:latin typeface="Calibri"/>
                <a:ea typeface="+mn-ea"/>
                <a:cs typeface="+mn-cs"/>
              </a:rPr>
              <a:t>POTTER commits criminal damage but JERMYN does not.</a:t>
            </a:r>
          </a:p>
          <a:p>
            <a:pPr lvl="1" indent="-342900">
              <a:buFont typeface="+mj-lt"/>
              <a:buAutoNum type="alphaUcPeriod"/>
              <a:defRPr/>
            </a:pPr>
            <a:r>
              <a:rPr kumimoji="0" lang="en-GB" sz="2400" b="0" i="0" u="none" strike="noStrike" kern="1200" cap="none" spc="0" normalizeH="0" baseline="0" noProof="0" dirty="0" smtClean="0">
                <a:ln>
                  <a:noFill/>
                </a:ln>
                <a:solidFill>
                  <a:sysClr val="windowText" lastClr="000000"/>
                </a:solidFill>
                <a:effectLst/>
                <a:uLnTx/>
                <a:uFillTx/>
                <a:latin typeface="Calibri"/>
                <a:ea typeface="+mn-ea"/>
                <a:cs typeface="+mn-cs"/>
              </a:rPr>
              <a:t>POTTER and JERMYN have a lawful excuse.</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18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3" name="TextBox 2"/>
          <p:cNvSpPr txBox="1"/>
          <p:nvPr/>
        </p:nvSpPr>
        <p:spPr>
          <a:xfrm>
            <a:off x="2074522" y="207529"/>
            <a:ext cx="7848872" cy="646331"/>
          </a:xfrm>
          <a:prstGeom prst="rect">
            <a:avLst/>
          </a:prstGeom>
          <a:solidFill>
            <a:srgbClr val="002060"/>
          </a:solidFill>
        </p:spPr>
        <p:txBody>
          <a:bodyPr wrap="square" rtlCol="0">
            <a:spAutoFit/>
          </a:bodyPr>
          <a:lstStyle/>
          <a:p>
            <a:pPr algn="ctr"/>
            <a:r>
              <a:rPr lang="en-GB" sz="3600" b="1" dirty="0" smtClean="0">
                <a:solidFill>
                  <a:schemeClr val="bg1"/>
                </a:solidFill>
              </a:rPr>
              <a:t>Scenario 1</a:t>
            </a:r>
            <a:endParaRPr lang="en-GB" sz="3600" b="1" dirty="0">
              <a:solidFill>
                <a:schemeClr val="bg1"/>
              </a:solidFill>
            </a:endParaRPr>
          </a:p>
        </p:txBody>
      </p:sp>
    </p:spTree>
    <p:extLst>
      <p:ext uri="{BB962C8B-B14F-4D97-AF65-F5344CB8AC3E}">
        <p14:creationId xmlns:p14="http://schemas.microsoft.com/office/powerpoint/2010/main" val="2022710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a:xfrm>
            <a:off x="704850" y="1021920"/>
            <a:ext cx="10687050" cy="547260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200" b="0" i="0" u="none" strike="noStrike" kern="1200" cap="none" spc="0" normalizeH="0" baseline="0" noProof="0" dirty="0" smtClean="0">
                <a:ln>
                  <a:noFill/>
                </a:ln>
                <a:solidFill>
                  <a:sysClr val="windowText" lastClr="000000"/>
                </a:solidFill>
                <a:effectLst/>
                <a:uLnTx/>
                <a:uFillTx/>
                <a:latin typeface="Calibri"/>
                <a:ea typeface="+mn-ea"/>
                <a:cs typeface="+mn-cs"/>
              </a:rPr>
              <a:t>SNOW is confronted in his local pub by ROGERS.  ROGERS tells SNOW that unless he pays his bill for the work carried out on his roof he will smash up SNOW’S car with a hammer.  SNOW thinks the threats are funny and has no belief that ROGERS will damage his car.</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smtClean="0">
                <a:ln>
                  <a:noFill/>
                </a:ln>
                <a:solidFill>
                  <a:sysClr val="windowText" lastClr="000000"/>
                </a:solidFill>
                <a:effectLst/>
                <a:uLnTx/>
                <a:uFillTx/>
                <a:latin typeface="Calibri"/>
                <a:ea typeface="+mn-ea"/>
                <a:cs typeface="+mn-cs"/>
              </a:rPr>
              <a:t>Q: What offence, if any, has been committed?</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2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857250" lvl="1" indent="-457200">
              <a:buFont typeface="+mj-lt"/>
              <a:buAutoNum type="alphaUcPeriod"/>
              <a:defRPr/>
            </a:pPr>
            <a:r>
              <a:rPr kumimoji="0" lang="en-GB" sz="2200" b="0" i="0" u="none" strike="noStrike" kern="1200" cap="none" spc="0" normalizeH="0" baseline="0" noProof="0" dirty="0" smtClean="0">
                <a:ln>
                  <a:noFill/>
                </a:ln>
                <a:solidFill>
                  <a:sysClr val="windowText" lastClr="000000"/>
                </a:solidFill>
                <a:effectLst/>
                <a:uLnTx/>
                <a:uFillTx/>
                <a:latin typeface="Calibri"/>
                <a:ea typeface="+mn-ea"/>
                <a:cs typeface="+mn-cs"/>
              </a:rPr>
              <a:t>SNOW owes ROGERS money and therefore providing the amount of damage does not exceed the cost of the repairs no offence is committed.</a:t>
            </a:r>
          </a:p>
          <a:p>
            <a:pPr marL="457200" marR="0" lvl="0" indent="-457200" algn="l" defTabSz="914400" rtl="0" eaLnBrk="1" fontAlgn="auto" latinLnBrk="0" hangingPunct="1">
              <a:lnSpc>
                <a:spcPct val="100000"/>
              </a:lnSpc>
              <a:spcBef>
                <a:spcPct val="20000"/>
              </a:spcBef>
              <a:spcAft>
                <a:spcPts val="0"/>
              </a:spcAft>
              <a:buClrTx/>
              <a:buSzTx/>
              <a:buFont typeface="+mj-lt"/>
              <a:buAutoNum type="alphaUcPeriod"/>
              <a:tabLst/>
              <a:defRPr/>
            </a:pPr>
            <a:endParaRPr kumimoji="0" lang="en-GB" sz="22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857250" lvl="1" indent="-457200">
              <a:buFont typeface="+mj-lt"/>
              <a:buAutoNum type="alphaUcPeriod" startAt="2"/>
              <a:defRPr/>
            </a:pPr>
            <a:r>
              <a:rPr kumimoji="0" lang="en-GB" sz="2200" b="0" i="0" u="none" strike="noStrike" kern="1200" cap="none" spc="0" normalizeH="0" baseline="0" noProof="0" dirty="0" smtClean="0">
                <a:ln>
                  <a:noFill/>
                </a:ln>
                <a:solidFill>
                  <a:sysClr val="windowText" lastClr="000000"/>
                </a:solidFill>
                <a:effectLst/>
                <a:uLnTx/>
                <a:uFillTx/>
                <a:latin typeface="Calibri"/>
                <a:ea typeface="+mn-ea"/>
                <a:cs typeface="+mn-cs"/>
              </a:rPr>
              <a:t>If ROGERS intends SNOW to fear the damage to his car will be carried out he has committed an offence of threats to destroy or damage property.</a:t>
            </a:r>
          </a:p>
          <a:p>
            <a:pPr marL="457200" marR="0" lvl="0" indent="-457200" algn="l" defTabSz="914400" rtl="0" eaLnBrk="1" fontAlgn="auto" latinLnBrk="0" hangingPunct="1">
              <a:lnSpc>
                <a:spcPct val="100000"/>
              </a:lnSpc>
              <a:spcBef>
                <a:spcPct val="20000"/>
              </a:spcBef>
              <a:spcAft>
                <a:spcPts val="0"/>
              </a:spcAft>
              <a:buClrTx/>
              <a:buSzTx/>
              <a:buFont typeface="+mj-lt"/>
              <a:buAutoNum type="alphaUcPeriod"/>
              <a:tabLst/>
              <a:defRPr/>
            </a:pPr>
            <a:endParaRPr kumimoji="0" lang="en-GB" sz="2200" b="1"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857250" lvl="1" indent="-457200">
              <a:buFont typeface="+mj-lt"/>
              <a:buAutoNum type="alphaUcPeriod" startAt="3"/>
              <a:defRPr/>
            </a:pPr>
            <a:r>
              <a:rPr kumimoji="0" lang="en-GB" sz="2200" b="0" i="0" u="none" strike="noStrike" kern="1200" cap="none" spc="0" normalizeH="0" baseline="0" noProof="0" dirty="0" smtClean="0">
                <a:ln>
                  <a:noFill/>
                </a:ln>
                <a:solidFill>
                  <a:sysClr val="windowText" lastClr="000000"/>
                </a:solidFill>
                <a:effectLst/>
                <a:uLnTx/>
                <a:uFillTx/>
                <a:latin typeface="Calibri"/>
                <a:ea typeface="+mn-ea"/>
                <a:cs typeface="+mn-cs"/>
              </a:rPr>
              <a:t>Because SNOW is not in fear of the act being carried out then no offence is committed.</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0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3" name="TextBox 2"/>
          <p:cNvSpPr txBox="1"/>
          <p:nvPr/>
        </p:nvSpPr>
        <p:spPr>
          <a:xfrm>
            <a:off x="2074522" y="207529"/>
            <a:ext cx="7848872" cy="646331"/>
          </a:xfrm>
          <a:prstGeom prst="rect">
            <a:avLst/>
          </a:prstGeom>
          <a:solidFill>
            <a:srgbClr val="002060"/>
          </a:solidFill>
        </p:spPr>
        <p:txBody>
          <a:bodyPr wrap="square" rtlCol="0">
            <a:spAutoFit/>
          </a:bodyPr>
          <a:lstStyle/>
          <a:p>
            <a:pPr algn="ctr"/>
            <a:r>
              <a:rPr lang="en-GB" sz="3600" b="1" dirty="0" smtClean="0">
                <a:solidFill>
                  <a:schemeClr val="bg1"/>
                </a:solidFill>
              </a:rPr>
              <a:t>Scenario 2</a:t>
            </a:r>
            <a:endParaRPr lang="en-GB" sz="3600" b="1" dirty="0">
              <a:solidFill>
                <a:schemeClr val="bg1"/>
              </a:solidFill>
            </a:endParaRPr>
          </a:p>
        </p:txBody>
      </p:sp>
    </p:spTree>
    <p:extLst>
      <p:ext uri="{BB962C8B-B14F-4D97-AF65-F5344CB8AC3E}">
        <p14:creationId xmlns:p14="http://schemas.microsoft.com/office/powerpoint/2010/main" val="3204154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a:xfrm>
            <a:off x="543744" y="953344"/>
            <a:ext cx="11340828" cy="590465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100" b="0" i="0" u="none" strike="noStrike" kern="1200" cap="none" spc="0" normalizeH="0" baseline="0" noProof="0" dirty="0" smtClean="0">
                <a:ln>
                  <a:noFill/>
                </a:ln>
                <a:solidFill>
                  <a:sysClr val="windowText" lastClr="000000"/>
                </a:solidFill>
                <a:effectLst/>
                <a:uLnTx/>
                <a:uFillTx/>
                <a:latin typeface="Calibri"/>
                <a:ea typeface="+mn-ea"/>
                <a:cs typeface="+mn-cs"/>
              </a:rPr>
              <a:t>MORGAN and his wife have had an argument, and his wife has decided to leave him.  MORGAN goes to the pub and after an hour he returns to the house believing his wife has gone. There he sets fire to a petrol soaked rag placed in the letterbox and watches his house burn to the ground.  MORGAN’S wife having been trapped inside by flames manages to escape through a rear window to safety.</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100" b="1" i="0" u="none" strike="noStrike" kern="1200" cap="none" spc="0" normalizeH="0" baseline="0" noProof="0" dirty="0" smtClean="0">
                <a:ln>
                  <a:noFill/>
                </a:ln>
                <a:solidFill>
                  <a:sysClr val="windowText" lastClr="000000"/>
                </a:solidFill>
                <a:effectLst/>
                <a:uLnTx/>
                <a:uFillTx/>
                <a:latin typeface="Calibri"/>
                <a:ea typeface="+mn-ea"/>
                <a:cs typeface="+mn-cs"/>
              </a:rPr>
              <a:t>Q: What offence has been committed and by</a:t>
            </a:r>
            <a:r>
              <a:rPr kumimoji="0" lang="en-GB" sz="2100" b="1" i="0" u="none" strike="noStrike" kern="1200" cap="none" spc="0" normalizeH="0" noProof="0" dirty="0" smtClean="0">
                <a:ln>
                  <a:noFill/>
                </a:ln>
                <a:solidFill>
                  <a:sysClr val="windowText" lastClr="000000"/>
                </a:solidFill>
                <a:effectLst/>
                <a:uLnTx/>
                <a:uFillTx/>
                <a:latin typeface="Calibri"/>
                <a:ea typeface="+mn-ea"/>
                <a:cs typeface="+mn-cs"/>
              </a:rPr>
              <a:t> </a:t>
            </a:r>
            <a:r>
              <a:rPr kumimoji="0" lang="en-GB" sz="2100" b="1" i="0" u="none" strike="noStrike" kern="1200" cap="none" spc="0" normalizeH="0" baseline="0" noProof="0" dirty="0" smtClean="0">
                <a:ln>
                  <a:noFill/>
                </a:ln>
                <a:solidFill>
                  <a:sysClr val="windowText" lastClr="000000"/>
                </a:solidFill>
                <a:effectLst/>
                <a:uLnTx/>
                <a:uFillTx/>
                <a:latin typeface="Calibri"/>
                <a:ea typeface="+mn-ea"/>
                <a:cs typeface="+mn-cs"/>
              </a:rPr>
              <a:t>whom?</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1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857250" lvl="1" indent="-457200">
              <a:buFont typeface="+mj-lt"/>
              <a:buAutoNum type="alphaUcPeriod"/>
              <a:defRPr/>
            </a:pPr>
            <a:r>
              <a:rPr kumimoji="0" lang="en-GB" sz="2100" b="0" i="0" u="none" strike="noStrike" kern="1200" cap="none" spc="0" normalizeH="0" baseline="0" noProof="0" dirty="0" smtClean="0">
                <a:ln>
                  <a:noFill/>
                </a:ln>
                <a:solidFill>
                  <a:sysClr val="windowText" lastClr="000000"/>
                </a:solidFill>
                <a:effectLst/>
                <a:uLnTx/>
                <a:uFillTx/>
                <a:latin typeface="Calibri"/>
                <a:ea typeface="+mn-ea"/>
                <a:cs typeface="+mn-cs"/>
              </a:rPr>
              <a:t>MORGAN had no idea his wife was inside and would never have harmed her, he has destroyed his own property therefore no offence of criminal damage or arson has been committed.</a:t>
            </a:r>
          </a:p>
          <a:p>
            <a:pPr marL="400050" lvl="1" indent="0">
              <a:buNone/>
              <a:defRPr/>
            </a:pPr>
            <a:endParaRPr kumimoji="0" lang="en-GB" sz="21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857250" lvl="1" indent="-457200">
              <a:buFont typeface="+mj-lt"/>
              <a:buAutoNum type="alphaUcPeriod" startAt="2"/>
              <a:defRPr/>
            </a:pPr>
            <a:r>
              <a:rPr kumimoji="0" lang="en-GB" sz="2100" b="0" i="0" u="none" strike="noStrike" kern="1200" cap="none" spc="0" normalizeH="0" baseline="0" noProof="0" dirty="0" smtClean="0">
                <a:ln>
                  <a:noFill/>
                </a:ln>
                <a:solidFill>
                  <a:sysClr val="windowText" lastClr="000000"/>
                </a:solidFill>
                <a:effectLst/>
                <a:uLnTx/>
                <a:uFillTx/>
                <a:latin typeface="Calibri"/>
                <a:ea typeface="+mn-ea"/>
                <a:cs typeface="+mn-cs"/>
              </a:rPr>
              <a:t>MORGAN set fire to his home and was reckless as to endangering the life of another therefore he commits an offence.</a:t>
            </a:r>
          </a:p>
          <a:p>
            <a:pPr marL="400050" lvl="1" indent="0">
              <a:buNone/>
              <a:defRPr/>
            </a:pPr>
            <a:endParaRPr kumimoji="0" lang="en-GB" sz="21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857250" lvl="1" indent="-457200">
              <a:buFont typeface="+mj-lt"/>
              <a:buAutoNum type="alphaUcPeriod" startAt="3"/>
              <a:defRPr/>
            </a:pPr>
            <a:r>
              <a:rPr kumimoji="0" lang="en-GB" sz="2100" b="0" i="0" u="none" strike="noStrike" kern="1200" cap="none" spc="0" normalizeH="0" baseline="0" noProof="0" dirty="0" smtClean="0">
                <a:ln>
                  <a:noFill/>
                </a:ln>
                <a:solidFill>
                  <a:sysClr val="windowText" lastClr="000000"/>
                </a:solidFill>
                <a:effectLst/>
                <a:uLnTx/>
                <a:uFillTx/>
                <a:latin typeface="Calibri"/>
                <a:ea typeface="+mn-ea"/>
                <a:cs typeface="+mn-cs"/>
              </a:rPr>
              <a:t>Nobody was harmed and MORGAN destroyed his own property so an offence of arson cannot have been committed.</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0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3" name="TextBox 2"/>
          <p:cNvSpPr txBox="1"/>
          <p:nvPr/>
        </p:nvSpPr>
        <p:spPr>
          <a:xfrm>
            <a:off x="2074522" y="207529"/>
            <a:ext cx="7848872" cy="646331"/>
          </a:xfrm>
          <a:prstGeom prst="rect">
            <a:avLst/>
          </a:prstGeom>
          <a:solidFill>
            <a:srgbClr val="002060"/>
          </a:solidFill>
        </p:spPr>
        <p:txBody>
          <a:bodyPr wrap="square" rtlCol="0">
            <a:spAutoFit/>
          </a:bodyPr>
          <a:lstStyle/>
          <a:p>
            <a:pPr algn="ctr"/>
            <a:r>
              <a:rPr lang="en-GB" sz="3600" b="1" dirty="0" smtClean="0">
                <a:solidFill>
                  <a:schemeClr val="bg1"/>
                </a:solidFill>
              </a:rPr>
              <a:t>Scenario 3</a:t>
            </a:r>
            <a:endParaRPr lang="en-GB" sz="3600" b="1" dirty="0">
              <a:solidFill>
                <a:schemeClr val="bg1"/>
              </a:solidFill>
            </a:endParaRPr>
          </a:p>
        </p:txBody>
      </p:sp>
    </p:spTree>
    <p:extLst>
      <p:ext uri="{BB962C8B-B14F-4D97-AF65-F5344CB8AC3E}">
        <p14:creationId xmlns:p14="http://schemas.microsoft.com/office/powerpoint/2010/main" val="95608943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Content Placeholder 2"/>
          <p:cNvSpPr txBox="1">
            <a:spLocks/>
          </p:cNvSpPr>
          <p:nvPr/>
        </p:nvSpPr>
        <p:spPr>
          <a:xfrm>
            <a:off x="583325" y="853860"/>
            <a:ext cx="11240814" cy="528945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200" b="0" i="0" u="none" strike="noStrike" kern="1200" cap="none" spc="0" normalizeH="0" baseline="0" noProof="0" dirty="0" smtClean="0">
                <a:ln>
                  <a:noFill/>
                </a:ln>
                <a:solidFill>
                  <a:sysClr val="windowText" lastClr="000000"/>
                </a:solidFill>
                <a:effectLst/>
                <a:uLnTx/>
                <a:uFillTx/>
                <a:latin typeface="Calibri"/>
                <a:ea typeface="+mn-ea"/>
                <a:cs typeface="+mn-cs"/>
              </a:rPr>
              <a:t>BENNETT is fed up with school, he longs for the school holiday which does not start for another 4 weeks. He decides that if he burns the school down he can begin his holiday immediately. He sets off from home at 3am with a can of petrol and a box of matches, however before he gets to the school he is stopped by police.</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200" b="1" i="0" u="none" strike="noStrike" kern="1200" cap="none" spc="0" normalizeH="0" baseline="0" noProof="0" dirty="0" smtClean="0">
                <a:ln>
                  <a:noFill/>
                </a:ln>
                <a:solidFill>
                  <a:sysClr val="windowText" lastClr="000000"/>
                </a:solidFill>
                <a:effectLst/>
                <a:uLnTx/>
                <a:uFillTx/>
                <a:latin typeface="Calibri"/>
                <a:ea typeface="+mn-ea"/>
                <a:cs typeface="+mn-cs"/>
              </a:rPr>
              <a:t>Q: What offence has been committed?</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2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857250" lvl="1" indent="-457200">
              <a:buFont typeface="+mj-lt"/>
              <a:buAutoNum type="alphaUcPeriod"/>
              <a:defRPr/>
            </a:pPr>
            <a:r>
              <a:rPr kumimoji="0" lang="en-GB" sz="2200" b="0" i="0" u="none" strike="noStrike" kern="1200" cap="none" spc="0" normalizeH="0" baseline="0" noProof="0" dirty="0" smtClean="0">
                <a:ln>
                  <a:noFill/>
                </a:ln>
                <a:solidFill>
                  <a:sysClr val="windowText" lastClr="000000"/>
                </a:solidFill>
                <a:effectLst/>
                <a:uLnTx/>
                <a:uFillTx/>
                <a:latin typeface="Calibri"/>
                <a:ea typeface="+mn-ea"/>
                <a:cs typeface="+mn-cs"/>
              </a:rPr>
              <a:t>BENNETT commits no offences in respect of the Criminal Damage Act because he has not carried out the offence.</a:t>
            </a:r>
          </a:p>
          <a:p>
            <a:pPr marL="400050" lvl="1" indent="0">
              <a:buNone/>
              <a:defRPr/>
            </a:pPr>
            <a:endParaRPr kumimoji="0" lang="en-GB" sz="22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857250" lvl="1" indent="-457200">
              <a:buFont typeface="+mj-lt"/>
              <a:buAutoNum type="alphaUcPeriod" startAt="2"/>
              <a:defRPr/>
            </a:pPr>
            <a:r>
              <a:rPr kumimoji="0" lang="en-GB" sz="2200" b="0" i="0" u="none" strike="noStrike" kern="1200" cap="none" spc="0" normalizeH="0" baseline="0" noProof="0" dirty="0" smtClean="0">
                <a:ln>
                  <a:noFill/>
                </a:ln>
                <a:solidFill>
                  <a:sysClr val="windowText" lastClr="000000"/>
                </a:solidFill>
                <a:effectLst/>
                <a:uLnTx/>
                <a:uFillTx/>
                <a:latin typeface="Calibri"/>
                <a:ea typeface="+mn-ea"/>
                <a:cs typeface="+mn-cs"/>
              </a:rPr>
              <a:t>BENNETT commits an offence of having something with him intending to use them to destroy or damage property.</a:t>
            </a:r>
          </a:p>
          <a:p>
            <a:pPr marL="400050" lvl="1" indent="0">
              <a:buNone/>
              <a:defRPr/>
            </a:pPr>
            <a:endParaRPr kumimoji="0" lang="en-GB" sz="2200" b="0" i="0" u="none" strike="noStrike" kern="1200" cap="none" spc="0" normalizeH="0" baseline="0" noProof="0" dirty="0" smtClean="0">
              <a:ln>
                <a:noFill/>
              </a:ln>
              <a:solidFill>
                <a:sysClr val="windowText" lastClr="000000"/>
              </a:solidFill>
              <a:effectLst/>
              <a:uLnTx/>
              <a:uFillTx/>
              <a:latin typeface="Calibri"/>
              <a:ea typeface="+mn-ea"/>
              <a:cs typeface="+mn-cs"/>
            </a:endParaRPr>
          </a:p>
          <a:p>
            <a:pPr marL="857250" lvl="1" indent="-457200">
              <a:buFont typeface="+mj-lt"/>
              <a:buAutoNum type="alphaUcPeriod" startAt="3"/>
              <a:defRPr/>
            </a:pPr>
            <a:r>
              <a:rPr kumimoji="0" lang="en-GB" sz="2200" b="0" i="0" u="none" strike="noStrike" kern="1200" cap="none" spc="0" normalizeH="0" baseline="0" noProof="0" dirty="0" smtClean="0">
                <a:ln>
                  <a:noFill/>
                </a:ln>
                <a:solidFill>
                  <a:sysClr val="windowText" lastClr="000000"/>
                </a:solidFill>
                <a:effectLst/>
                <a:uLnTx/>
                <a:uFillTx/>
                <a:latin typeface="Calibri"/>
                <a:ea typeface="+mn-ea"/>
                <a:cs typeface="+mn-cs"/>
              </a:rPr>
              <a:t>BENNETT has not reached the school property and it is not until then that any offence is committed.</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0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3" name="TextBox 2"/>
          <p:cNvSpPr txBox="1"/>
          <p:nvPr/>
        </p:nvSpPr>
        <p:spPr>
          <a:xfrm>
            <a:off x="2074522" y="207529"/>
            <a:ext cx="7848872" cy="646331"/>
          </a:xfrm>
          <a:prstGeom prst="rect">
            <a:avLst/>
          </a:prstGeom>
          <a:solidFill>
            <a:srgbClr val="002060"/>
          </a:solidFill>
        </p:spPr>
        <p:txBody>
          <a:bodyPr wrap="square" rtlCol="0">
            <a:spAutoFit/>
          </a:bodyPr>
          <a:lstStyle/>
          <a:p>
            <a:pPr algn="ctr"/>
            <a:r>
              <a:rPr lang="en-GB" sz="3600" b="1" dirty="0" smtClean="0">
                <a:solidFill>
                  <a:schemeClr val="bg1"/>
                </a:solidFill>
              </a:rPr>
              <a:t>Scenario 4</a:t>
            </a:r>
            <a:endParaRPr lang="en-GB" sz="3600" b="1" dirty="0">
              <a:solidFill>
                <a:schemeClr val="bg1"/>
              </a:solidFill>
            </a:endParaRPr>
          </a:p>
        </p:txBody>
      </p:sp>
    </p:spTree>
    <p:extLst>
      <p:ext uri="{BB962C8B-B14F-4D97-AF65-F5344CB8AC3E}">
        <p14:creationId xmlns:p14="http://schemas.microsoft.com/office/powerpoint/2010/main" val="3839999391"/>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8&quot;/&gt;&lt;lineCharCount val=&quot;1&quot;/&gt;&lt;lineCharCount val=&quot;32&quot;/&gt;&lt;lineCharCount val=&quot;1&quot;/&gt;&lt;lineCharCount val=&quot;1&quot;/&gt;&lt;lineCharCount val=&quot;42&quot;/&gt;&lt;lineCharCount val=&quot;1&quot;/&gt;&lt;lineCharCount val=&quot;1&quot;/&gt;&lt;lineCharCount val=&quot;46&quot;/&gt;&lt;lineCharCount val=&quot;6&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INFO" val="&lt;ThreeDShapeInfo&gt;&lt;uuid val=&quot;{E5E061CC-B6BD-4D48-9A90-43169C6247D9}&quot;/&gt;&lt;isInvalidForFieldText val=&quot;0&quot;/&gt;&lt;Image&gt;&lt;filename val=&quot;C:\DOCUME~1\swp54152\LOCALS~1\Temp\PR\data\asimages\{E5E061CC-B6BD-4D48-9A90-43169C6247D9}_18.png&quot;/&gt;&lt;left val=&quot;342&quot;/&gt;&lt;top val=&quot;43&quot;/&gt;&lt;width val=&quot;369&quot;/&gt;&lt;height val=&quot;238&quot;/&gt;&lt;hasText val=&quot;1&quot;/&gt;&lt;/Image&gt;&lt;/ThreeDShapeInfo&gt;"/>
</p:tagLst>
</file>

<file path=ppt/tags/tag3.xml><?xml version="1.0" encoding="utf-8"?>
<p:tagLst xmlns:a="http://schemas.openxmlformats.org/drawingml/2006/main" xmlns:r="http://schemas.openxmlformats.org/officeDocument/2006/relationships" xmlns:p="http://schemas.openxmlformats.org/presentationml/2006/main">
  <p:tag name="PRESENTER_SHAPEINFO" val="&lt;ThreeDShapeInfo&gt;&lt;uuid val=&quot;{07760848-E0AB-40A3-9242-50DA34493CB2}&quot;/&gt;&lt;isInvalidForFieldText val=&quot;0&quot;/&gt;&lt;Image&gt;&lt;filename val=&quot;C:\DOCUME~1\swp54152\LOCALS~1\Temp\PR\data\asimages\{07760848-E0AB-40A3-9242-50DA34493CB2}_18.png&quot;/&gt;&lt;left val=&quot;342&quot;/&gt;&lt;top val=&quot;280&quot;/&gt;&lt;width val=&quot;369&quot;/&gt;&lt;height val=&quot;245&quot;/&gt;&lt;hasText val=&quot;1&quot;/&gt;&lt;/Image&gt;&lt;/ThreeDShape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1&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1&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INFO" val="&lt;ThreeDShapeInfo&gt;&lt;uuid val=&quot;{739F830E-F505-4A7F-BA76-0E9DA1E79A16}&quot;/&gt;&lt;isInvalidForFieldText val=&quot;0&quot;/&gt;&lt;Image&gt;&lt;filename val=&quot;C:\DOCUME~1\swp54152\LOCALS~1\Temp\PR\data\asimages\{739F830E-F505-4A7F-BA76-0E9DA1E79A16}_20.png&quot;/&gt;&lt;left val=&quot;376&quot;/&gt;&lt;top val=&quot;11&quot;/&gt;&lt;width val=&quot;308&quot;/&gt;&lt;height val=&quot;237&quot;/&gt;&lt;hasText val=&quot;1&quot;/&gt;&lt;/Image&gt;&lt;/ThreeDShapeInfo&gt;"/>
</p:tagLst>
</file>

<file path=ppt/tags/tag7.xml><?xml version="1.0" encoding="utf-8"?>
<p:tagLst xmlns:a="http://schemas.openxmlformats.org/drawingml/2006/main" xmlns:r="http://schemas.openxmlformats.org/officeDocument/2006/relationships" xmlns:p="http://schemas.openxmlformats.org/presentationml/2006/main">
  <p:tag name="PRESENTER_SHAPEINFO" val="&lt;ThreeDShapeInfo&gt;&lt;uuid val=&quot;{87737142-96CA-45EF-A11D-8406C6D88FE4}&quot;/&gt;&lt;isInvalidForFieldText val=&quot;0&quot;/&gt;&lt;Image&gt;&lt;filename val=&quot;C:\DOCUME~1\swp54152\LOCALS~1\Temp\PR\data\asimages\{87737142-96CA-45EF-A11D-8406C6D88FE4}_20.png&quot;/&gt;&lt;left val=&quot;376&quot;/&gt;&lt;top val=&quot;272&quot;/&gt;&lt;width val=&quot;296&quot;/&gt;&lt;height val=&quot;260&quot;/&gt;&lt;hasText val=&quot;1&quot;/&gt;&lt;/Image&gt;&lt;/ThreeDShape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8&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10.xml><?xml version="1.0" encoding="utf-8"?>
<p:tagLst xmlns:a="http://schemas.openxmlformats.org/drawingml/2006/main" xmlns:r="http://schemas.openxmlformats.org/officeDocument/2006/relationships" xmlns:p="http://schemas.openxmlformats.org/presentationml/2006/main">
  <p:tag name="PRESENTER_SHAPEINFO" val="&lt;ThreeDShapeInfo&gt;&lt;uuid val=&quot;{3AA54769-D547-4047-84CC-A37D783DC1F7}&quot;/&gt;&lt;isInvalidForFieldText val=&quot;0&quot;/&gt;&lt;Image&gt;&lt;filename val=&quot;C:\DOCUME~1\swp54152\LOCALS~1\Temp\PR\data\asimages\{3AA54769-D547-4047-84CC-A37D783DC1F7}_21.png&quot;/&gt;&lt;left val=&quot;421&quot;/&gt;&lt;top val=&quot;30&quot;/&gt;&lt;width val=&quot;285&quot;/&gt;&lt;height val=&quot;255&quot;/&gt;&lt;hasText val=&quot;1&quot;/&gt;&lt;/Image&gt;&lt;/ThreeDShapeInfo&gt;"/>
</p:tagLst>
</file>

<file path=ppt/tags/tag11.xml><?xml version="1.0" encoding="utf-8"?>
<p:tagLst xmlns:a="http://schemas.openxmlformats.org/drawingml/2006/main" xmlns:r="http://schemas.openxmlformats.org/officeDocument/2006/relationships" xmlns:p="http://schemas.openxmlformats.org/presentationml/2006/main">
  <p:tag name="PRESENTER_SHAPEINFO" val="&lt;ThreeDShapeInfo&gt;&lt;uuid val=&quot;{B8451C54-8EFD-49E8-A7A3-1293B90A0D86}&quot;/&gt;&lt;isInvalidForFieldText val=&quot;0&quot;/&gt;&lt;Image&gt;&lt;filename val=&quot;C:\DOCUME~1\swp54152\LOCALS~1\Temp\PR\data\asimages\{B8451C54-8EFD-49E8-A7A3-1293B90A0D86}_21.png&quot;/&gt;&lt;left val=&quot;421&quot;/&gt;&lt;top val=&quot;291&quot;/&gt;&lt;width val=&quot;265&quot;/&gt;&lt;height val=&quot;243&quot;/&gt;&lt;hasText val=&quot;1&quot;/&gt;&lt;/Image&gt;&lt;/ThreeDShapeInfo&gt;"/>
</p:tagLst>
</file>

<file path=ppt/tags/tag12.xml><?xml version="1.0" encoding="utf-8"?>
<p:tagLst xmlns:a="http://schemas.openxmlformats.org/drawingml/2006/main" xmlns:r="http://schemas.openxmlformats.org/officeDocument/2006/relationships" xmlns:p="http://schemas.openxmlformats.org/presentationml/2006/main">
  <p:tag name="PRESENTER_SHAPEINFO" val="&lt;ThreeDShapeInfo&gt;&lt;uuid val=&quot;{51E91981-6737-4E76-9294-BD495C8696E6}&quot;/&gt;&lt;isInvalidForFieldText val=&quot;0&quot;/&gt;&lt;Image&gt;&lt;filename val=&quot;C:\DOCUME~1\swp54152\LOCALS~1\Temp\PR\data\asimages\{51E91981-6737-4E76-9294-BD495C8696E6}_21.png&quot;/&gt;&lt;left val=&quot;628&quot;/&gt;&lt;top val=&quot;331&quot;/&gt;&lt;width val=&quot;84&quot;/&gt;&lt;height val=&quot;185&quot;/&gt;&lt;hasText val=&quot;1&quot;/&gt;&lt;/Image&gt;&lt;/ThreeDShapeInfo&gt;"/>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1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9&quot;/&gt;&lt;/TableIndex&gt;&lt;/ShapeTextInfo&gt;"/>
</p:tagLst>
</file>

<file path=ppt/tags/tag15.xml><?xml version="1.0" encoding="utf-8"?>
<p:tagLst xmlns:a="http://schemas.openxmlformats.org/drawingml/2006/main" xmlns:r="http://schemas.openxmlformats.org/officeDocument/2006/relationships" xmlns:p="http://schemas.openxmlformats.org/presentationml/2006/main">
  <p:tag name="PRESENTER_SHAPEINFO" val="&lt;ThreeDShapeInfo&gt;&lt;uuid val=&quot;{3AA54769-D547-4047-84CC-A37D783DC1F7}&quot;/&gt;&lt;isInvalidForFieldText val=&quot;0&quot;/&gt;&lt;Image&gt;&lt;filename val=&quot;C:\DOCUME~1\swp54152\LOCALS~1\Temp\PR\data\asimages\{3AA54769-D547-4047-84CC-A37D783DC1F7}_21.png&quot;/&gt;&lt;left val=&quot;421&quot;/&gt;&lt;top val=&quot;30&quot;/&gt;&lt;width val=&quot;285&quot;/&gt;&lt;height val=&quot;255&quot;/&gt;&lt;hasText val=&quot;1&quot;/&gt;&lt;/Image&gt;&lt;/ThreeDShapeInfo&gt;"/>
</p:tagLst>
</file>

<file path=ppt/tags/tag16.xml><?xml version="1.0" encoding="utf-8"?>
<p:tagLst xmlns:a="http://schemas.openxmlformats.org/drawingml/2006/main" xmlns:r="http://schemas.openxmlformats.org/officeDocument/2006/relationships" xmlns:p="http://schemas.openxmlformats.org/presentationml/2006/main">
  <p:tag name="PRESENTER_SHAPEINFO" val="&lt;ThreeDShapeInfo&gt;&lt;uuid val=&quot;{B8451C54-8EFD-49E8-A7A3-1293B90A0D86}&quot;/&gt;&lt;isInvalidForFieldText val=&quot;0&quot;/&gt;&lt;Image&gt;&lt;filename val=&quot;C:\DOCUME~1\swp54152\LOCALS~1\Temp\PR\data\asimages\{B8451C54-8EFD-49E8-A7A3-1293B90A0D86}_21.png&quot;/&gt;&lt;left val=&quot;421&quot;/&gt;&lt;top val=&quot;291&quot;/&gt;&lt;width val=&quot;265&quot;/&gt;&lt;height val=&quot;243&quot;/&gt;&lt;hasText val=&quot;1&quot;/&gt;&lt;/Image&gt;&lt;/ThreeDShapeInfo&gt;"/>
</p:tagLst>
</file>

<file path=ppt/tags/tag17.xml><?xml version="1.0" encoding="utf-8"?>
<p:tagLst xmlns:a="http://schemas.openxmlformats.org/drawingml/2006/main" xmlns:r="http://schemas.openxmlformats.org/officeDocument/2006/relationships" xmlns:p="http://schemas.openxmlformats.org/presentationml/2006/main">
  <p:tag name="PRESENTER_SHAPEINFO" val="&lt;ThreeDShapeInfo&gt;&lt;uuid val=&quot;{51E91981-6737-4E76-9294-BD495C8696E6}&quot;/&gt;&lt;isInvalidForFieldText val=&quot;0&quot;/&gt;&lt;Image&gt;&lt;filename val=&quot;C:\DOCUME~1\swp54152\LOCALS~1\Temp\PR\data\asimages\{51E91981-6737-4E76-9294-BD495C8696E6}_21.png&quot;/&gt;&lt;left val=&quot;628&quot;/&gt;&lt;top val=&quot;331&quot;/&gt;&lt;width val=&quot;84&quot;/&gt;&lt;height val=&quot;185&quot;/&gt;&lt;hasText val=&quot;1&quot;/&gt;&lt;/Image&gt;&lt;/ThreeDShapeInfo&gt;"/>
</p:tagLst>
</file>

<file path=ppt/tags/tag1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1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9&quot;/&gt;&lt;/TableIndex&gt;&lt;/ShapeTextInfo&gt;"/>
</p:tagLst>
</file>

<file path=ppt/tags/tag20.xml><?xml version="1.0" encoding="utf-8"?>
<p:tagLst xmlns:a="http://schemas.openxmlformats.org/drawingml/2006/main" xmlns:r="http://schemas.openxmlformats.org/officeDocument/2006/relationships" xmlns:p="http://schemas.openxmlformats.org/presentationml/2006/main">
  <p:tag name="PRESENTER_SHAPEINFO" val="&lt;ThreeDShapeInfo&gt;&lt;uuid val=&quot;{B8451C54-8EFD-49E8-A7A3-1293B90A0D86}&quot;/&gt;&lt;isInvalidForFieldText val=&quot;0&quot;/&gt;&lt;Image&gt;&lt;filename val=&quot;C:\DOCUME~1\swp54152\LOCALS~1\Temp\PR\data\asimages\{B8451C54-8EFD-49E8-A7A3-1293B90A0D86}_21.png&quot;/&gt;&lt;left val=&quot;421&quot;/&gt;&lt;top val=&quot;291&quot;/&gt;&lt;width val=&quot;265&quot;/&gt;&lt;height val=&quot;243&quot;/&gt;&lt;hasText val=&quot;1&quot;/&gt;&lt;/Image&gt;&lt;/ThreeDShapeInfo&gt;"/>
</p:tagLst>
</file>

<file path=ppt/tags/tag21.xml><?xml version="1.0" encoding="utf-8"?>
<p:tagLst xmlns:a="http://schemas.openxmlformats.org/drawingml/2006/main" xmlns:r="http://schemas.openxmlformats.org/officeDocument/2006/relationships" xmlns:p="http://schemas.openxmlformats.org/presentationml/2006/main">
  <p:tag name="PRESENTER_SHAPEINFO" val="&lt;ThreeDShapeInfo&gt;&lt;uuid val=&quot;{51E91981-6737-4E76-9294-BD495C8696E6}&quot;/&gt;&lt;isInvalidForFieldText val=&quot;0&quot;/&gt;&lt;Image&gt;&lt;filename val=&quot;C:\DOCUME~1\swp54152\LOCALS~1\Temp\PR\data\asimages\{51E91981-6737-4E76-9294-BD495C8696E6}_21.png&quot;/&gt;&lt;left val=&quot;628&quot;/&gt;&lt;top val=&quot;331&quot;/&gt;&lt;width val=&quot;84&quot;/&gt;&lt;height val=&quot;185&quot;/&gt;&lt;hasText val=&quot;1&quot;/&gt;&lt;/Image&gt;&lt;/ThreeDShapeInfo&gt;"/>
</p:tagLst>
</file>

<file path=ppt/tags/tag2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3&quot;/&gt;&lt;lineCharCount val=&quot;43&quot;/&gt;&lt;lineCharCount val=&quot;38&quot;/&gt;&lt;lineCharCount val=&quot;32&quot;/&gt;&lt;lineCharCount val=&quot;37&quot;/&gt;&lt;lineCharCount val=&quot;45&quot;/&gt;&lt;lineCharCount val=&quot;21&quot;/&gt;&lt;lineCharCount val=&quot;4&quot;/&gt;&lt;lineCharCount val=&quot;39&quot;/&gt;&lt;lineCharCount val=&quot;47&quot;/&gt;&lt;lineCharCount val=&quot;40&quot;/&gt;&lt;lineCharCount val=&quot;22&quot;/&gt;&lt;lineCharCount val=&quot;1&quot;/&gt;&lt;lineCharCount val=&quot;37&quot;/&gt;&lt;/TableIndex&gt;&lt;/ShapeTextInfo&gt;"/>
</p:tagLst>
</file>

<file path=ppt/tags/tag2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37&quot;/&gt;&lt;lineCharCount val=&quot;47&quot;/&gt;&lt;lineCharCount val=&quot;23&quot;/&gt;&lt;lineCharCount val=&quot;1&quot;/&gt;&lt;lineCharCount val=&quot;33&quot;/&gt;&lt;lineCharCount val=&quot;47&quot;/&gt;&lt;lineCharCount val=&quot;33&quot;/&gt;&lt;lineCharCount val=&quot;1&quot;/&gt;&lt;lineCharCount val=&quot;45&quot;/&gt;&lt;lineCharCount val=&quot;48&quot;/&gt;&lt;lineCharCount val=&quot;31&quot;/&gt;&lt;/TableIndex&gt;&lt;/ShapeTextInfo&gt;"/>
</p:tagLst>
</file>

<file path=ppt/tags/tag24.xml><?xml version="1.0" encoding="utf-8"?>
<p:tagLst xmlns:a="http://schemas.openxmlformats.org/drawingml/2006/main" xmlns:r="http://schemas.openxmlformats.org/officeDocument/2006/relationships" xmlns:p="http://schemas.openxmlformats.org/presentationml/2006/main">
  <p:tag name="PRESENTER_SHAPEINFO" val="&lt;ThreeDShapeInfo&gt;&lt;uuid val=&quot;{22376454-0221-4982-A39A-B409DF685B76}&quot;/&gt;&lt;isInvalidForFieldText val=&quot;0&quot;/&gt;&lt;Image&gt;&lt;filename val=&quot;C:\DOCUME~1\swp54152\LOCALS~1\Temp\PR\data\asimages\{22376454-0221-4982-A39A-B409DF685B76}_22.png&quot;/&gt;&lt;left val=&quot;180&quot;/&gt;&lt;top val=&quot;104&quot;/&gt;&lt;width val=&quot;504&quot;/&gt;&lt;height val=&quot;336&quot;/&gt;&lt;hasText val=&quot;1&quot;/&gt;&lt;/Image&gt;&lt;/ThreeDShapeInfo&gt;"/>
</p:tagLst>
</file>

<file path=ppt/tags/tag2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6&quot;/&gt;&lt;/TableIndex&gt;&lt;/ShapeTextInfo&gt;"/>
</p:tagLst>
</file>

<file path=ppt/tags/tag2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4&quot;/&gt;&lt;lineCharCount val=&quot;32&quot;/&gt;&lt;lineCharCount val=&quot;1&quot;/&gt;&lt;lineCharCount val=&quot;45&quot;/&gt;&lt;lineCharCount val=&quot;42&quot;/&gt;&lt;lineCharCount val=&quot;1&quot;/&gt;&lt;lineCharCount val=&quot;34&quot;/&gt;&lt;lineCharCount val=&quot;42&quot;/&gt;&lt;lineCharCount val=&quot;1&quot;/&gt;&lt;lineCharCount val=&quot;3&quot;/&gt;&lt;lineCharCount val=&quot;45&quot;/&gt;&lt;lineCharCount val=&quot;47&quot;/&gt;&lt;lineCharCount val=&quot;32&quot;/&gt;&lt;lineCharCount val=&quot;1&quot;/&gt;&lt;lineCharCount val=&quot;34&quot;/&gt;&lt;/TableIndex&gt;&lt;/ShapeTextInfo&gt;"/>
</p:tagLst>
</file>

<file path=ppt/tags/tag2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39&quot;/&gt;&lt;lineCharCount val=&quot;39&quot;/&gt;&lt;lineCharCount val=&quot;27&quot;/&gt;&lt;lineCharCount val=&quot;1&quot;/&gt;&lt;lineCharCount val=&quot;1&quot;/&gt;&lt;lineCharCount val=&quot;1&quot;/&gt;&lt;lineCharCount val=&quot;36&quot;/&gt;&lt;lineCharCount val=&quot;40&quot;/&gt;&lt;lineCharCount val=&quot;15&quot;/&gt;&lt;/TableIndex&gt;&lt;/ShapeTextInfo&gt;"/>
</p:tagLst>
</file>

<file path=ppt/tags/tag2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4&quot;/&gt;&lt;lineCharCount val=&quot;1&quot;/&gt;&lt;lineCharCount val=&quot;44&quot;/&gt;&lt;lineCharCount val=&quot;41&quot;/&gt;&lt;lineCharCount val=&quot;45&quot;/&gt;&lt;lineCharCount val=&quot;48&quot;/&gt;&lt;lineCharCount val=&quot;1&quot;/&gt;&lt;lineCharCount val=&quot;44&quot;/&gt;&lt;lineCharCount val=&quot;21&quot;/&gt;&lt;lineCharCount val=&quot;1&quot;/&gt;&lt;lineCharCount val=&quot;3&quot;/&gt;&lt;lineCharCount val=&quot;45&quot;/&gt;&lt;lineCharCount val=&quot;47&quot;/&gt;&lt;lineCharCount val=&quot;39&quot;/&gt;&lt;lineCharCount val=&quot;34&quot;/&gt;&lt;/TableIndex&gt;&lt;/ShapeTextInfo&gt;"/>
</p:tagLst>
</file>

<file path=ppt/tags/tag2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4&quot;/&gt;&lt;lineCharCount val=&quot;42&quot;/&gt;&lt;lineCharCount val=&quot;1&quot;/&gt;&lt;lineCharCount val=&quot;47&quot;/&gt;&lt;lineCharCount val=&quot;37&quot;/&gt;&lt;lineCharCount val=&quot;1&quot;/&gt;&lt;lineCharCount val=&quot;36&quot;/&gt;&lt;lineCharCount val=&quot;1&quot;/&gt;&lt;lineCharCount val=&quot;32&quot;/&gt;&lt;lineCharCount val=&quot;1&quot;/&gt;&lt;lineCharCount val=&quot;46&quot;/&gt;&lt;lineCharCount val=&quot;45&quot;/&gt;&lt;lineCharCount val=&quot;47&quot;/&gt;&lt;lineCharCount val=&quot;40&quot;/&gt;&lt;lineCharCount val=&quot;8&quot;/&gt;&lt;/TableIndex&gt;&lt;/ShapeTextInfo&gt;"/>
</p:tagLst>
</file>

<file path=ppt/theme/theme1.xml><?xml version="1.0" encoding="utf-8"?>
<a:theme xmlns:a="http://schemas.openxmlformats.org/drawingml/2006/main" name="1_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3_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549</TotalTime>
  <Words>4136</Words>
  <Application>Microsoft Office PowerPoint</Application>
  <PresentationFormat>Widescreen</PresentationFormat>
  <Paragraphs>411</Paragraphs>
  <Slides>22</Slides>
  <Notes>22</Notes>
  <HiddenSlides>0</HiddenSlides>
  <MMClips>0</MMClips>
  <ScaleCrop>false</ScaleCrop>
  <HeadingPairs>
    <vt:vector size="6" baseType="variant">
      <vt:variant>
        <vt:lpstr>Fonts Used</vt:lpstr>
      </vt:variant>
      <vt:variant>
        <vt:i4>6</vt:i4>
      </vt:variant>
      <vt:variant>
        <vt:lpstr>Theme</vt:lpstr>
      </vt:variant>
      <vt:variant>
        <vt:i4>6</vt:i4>
      </vt:variant>
      <vt:variant>
        <vt:lpstr>Slide Titles</vt:lpstr>
      </vt:variant>
      <vt:variant>
        <vt:i4>22</vt:i4>
      </vt:variant>
    </vt:vector>
  </HeadingPairs>
  <TitlesOfParts>
    <vt:vector size="34" baseType="lpstr">
      <vt:lpstr>Arial</vt:lpstr>
      <vt:lpstr>Calibri</vt:lpstr>
      <vt:lpstr>Calibri Light</vt:lpstr>
      <vt:lpstr>Microsoft Sans Serif</vt:lpstr>
      <vt:lpstr>Tahoma</vt:lpstr>
      <vt:lpstr>Verdana</vt:lpstr>
      <vt:lpstr>1_Retrospect</vt:lpstr>
      <vt:lpstr>3_Custom Design</vt:lpstr>
      <vt:lpstr>2_Custom Design</vt:lpstr>
      <vt:lpstr>1_Custom Design</vt:lpstr>
      <vt:lpstr>Custom Design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Rowe Jason</dc:creator>
  <cp:lastModifiedBy>Jones,Sarah swp5354</cp:lastModifiedBy>
  <cp:revision>57</cp:revision>
  <cp:lastPrinted>2018-08-28T09:18:34Z</cp:lastPrinted>
  <dcterms:created xsi:type="dcterms:W3CDTF">2018-02-13T11:16:18Z</dcterms:created>
  <dcterms:modified xsi:type="dcterms:W3CDTF">2019-02-20T14:41:39Z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2cc2ab6b-6e5e-4a2f-924f-e11bcd7200ad</vt:lpwstr>
  </property>
  <property fmtid="{D5CDD505-2E9C-101B-9397-08002B2CF9AE}" pid="6" name="Classification">
    <vt:lpwstr>OFFICIAL</vt:lpwstr>
  </property>
  <property fmtid="{D5CDD505-2E9C-101B-9397-08002B2CF9AE}" pid="7" name="Visibility">
    <vt:lpwstr>NOT VISIBLE</vt:lpwstr>
  </property>
</Properties>
</file>