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77" autoAdjust="0"/>
    <p:restoredTop sz="94660"/>
  </p:normalViewPr>
  <p:slideViewPr>
    <p:cSldViewPr snapToGrid="0">
      <p:cViewPr>
        <p:scale>
          <a:sx n="90" d="100"/>
          <a:sy n="90" d="100"/>
        </p:scale>
        <p:origin x="355"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1723335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4178117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828296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2A54E0-22BD-4C08-B7AE-0DED7DA6813A}"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2257317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2A54E0-22BD-4C08-B7AE-0DED7DA6813A}" type="datetimeFigureOut">
              <a:rPr lang="en-GB" smtClean="0"/>
              <a:t>05/01/2022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67189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412163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432232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3756036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2A54E0-22BD-4C08-B7AE-0DED7DA6813A}"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3092571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2A54E0-22BD-4C08-B7AE-0DED7DA6813A}"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744011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4169499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13061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150877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36459475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3989786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41374806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2A54E0-22BD-4C08-B7AE-0DED7DA6813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EE705F-0AF6-4063-8A52-0298F099A727}" type="slidenum">
              <a:rPr lang="en-GB" smtClean="0"/>
              <a:t>‹#›</a:t>
            </a:fld>
            <a:endParaRPr lang="en-GB"/>
          </a:p>
        </p:txBody>
      </p:sp>
    </p:spTree>
    <p:extLst>
      <p:ext uri="{BB962C8B-B14F-4D97-AF65-F5344CB8AC3E}">
        <p14:creationId xmlns:p14="http://schemas.microsoft.com/office/powerpoint/2010/main" val="3551468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52A54E0-22BD-4C08-B7AE-0DED7DA6813A}" type="datetimeFigureOut">
              <a:rPr lang="en-GB" smtClean="0"/>
              <a:t>05/01/2022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7EE705F-0AF6-4063-8A52-0298F099A727}" type="slidenum">
              <a:rPr lang="en-GB" smtClean="0"/>
              <a:t>‹#›</a:t>
            </a:fld>
            <a:endParaRPr lang="en-GB"/>
          </a:p>
        </p:txBody>
      </p:sp>
    </p:spTree>
    <p:extLst>
      <p:ext uri="{BB962C8B-B14F-4D97-AF65-F5344CB8AC3E}">
        <p14:creationId xmlns:p14="http://schemas.microsoft.com/office/powerpoint/2010/main" val="124724470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png"/><Relationship Id="rId7"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statista.com/topics/2532/virtual-reality-vr/" TargetMode="External"/><Relationship Id="rId3" Type="http://schemas.openxmlformats.org/officeDocument/2006/relationships/hyperlink" Target="https://www.thedigitalfix.com/gaming/review/budget-cuts/" TargetMode="External"/><Relationship Id="rId7" Type="http://schemas.openxmlformats.org/officeDocument/2006/relationships/hyperlink" Target="https://railwaywondersoftheworld.com/russian_locomotives.html" TargetMode="External"/><Relationship Id="rId2" Type="http://schemas.openxmlformats.org/officeDocument/2006/relationships/hyperlink" Target="https://www.xrtoday.com/virtual-reality/tilt-brush-review-a-new-reality-for-artists/" TargetMode="External"/><Relationship Id="rId1" Type="http://schemas.openxmlformats.org/officeDocument/2006/relationships/slideLayout" Target="../slideLayouts/slideLayout2.xml"/><Relationship Id="rId6" Type="http://schemas.openxmlformats.org/officeDocument/2006/relationships/hyperlink" Target="https://www.bahn.com/en/trains/ice-ice-sprinter" TargetMode="External"/><Relationship Id="rId5" Type="http://schemas.openxmlformats.org/officeDocument/2006/relationships/hyperlink" Target="https://slate.com/culture/2016/01/martha-cooper-and-henry-chalfants-subway-art-is-the-bible-of-graffiti-art-in-new-york-city.html" TargetMode="External"/><Relationship Id="rId10" Type="http://schemas.openxmlformats.org/officeDocument/2006/relationships/hyperlink" Target="https://en.wikipedia.org/wiki/File:207th_Street_Yard_Train_of_Many_Colors.JPG" TargetMode="External"/><Relationship Id="rId4" Type="http://schemas.openxmlformats.org/officeDocument/2006/relationships/hyperlink" Target="https://hiphopdx.com/news/id.54358/title.style-wars-graffiti-artists-are-painting-new-york-city-subway-trains-top-to-bottom-again" TargetMode="External"/><Relationship Id="rId9" Type="http://schemas.openxmlformats.org/officeDocument/2006/relationships/hyperlink" Target="https://pixels.com/featured/train-yard-fence-twoblueowls-photography.html"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8B508-99FB-4D54-870F-FBCFDE5DE9EA}"/>
              </a:ext>
            </a:extLst>
          </p:cNvPr>
          <p:cNvSpPr>
            <a:spLocks noGrp="1"/>
          </p:cNvSpPr>
          <p:nvPr>
            <p:ph type="ctrTitle"/>
          </p:nvPr>
        </p:nvSpPr>
        <p:spPr>
          <a:xfrm>
            <a:off x="4872012" y="1447800"/>
            <a:ext cx="5222325" cy="3329581"/>
          </a:xfrm>
        </p:spPr>
        <p:txBody>
          <a:bodyPr>
            <a:normAutofit/>
          </a:bodyPr>
          <a:lstStyle/>
          <a:p>
            <a:r>
              <a:rPr lang="en-GB" sz="6100" dirty="0">
                <a:solidFill>
                  <a:srgbClr val="EBEBEB"/>
                </a:solidFill>
              </a:rPr>
              <a:t>Graffiti Getaway Presentation</a:t>
            </a:r>
          </a:p>
        </p:txBody>
      </p:sp>
      <p:sp>
        <p:nvSpPr>
          <p:cNvPr id="3" name="Subtitle 2">
            <a:extLst>
              <a:ext uri="{FF2B5EF4-FFF2-40B4-BE49-F238E27FC236}">
                <a16:creationId xmlns:a16="http://schemas.microsoft.com/office/drawing/2014/main" id="{541CA6E6-DDD7-48FD-9455-3BB76481424C}"/>
              </a:ext>
            </a:extLst>
          </p:cNvPr>
          <p:cNvSpPr>
            <a:spLocks noGrp="1"/>
          </p:cNvSpPr>
          <p:nvPr>
            <p:ph type="subTitle" idx="1"/>
          </p:nvPr>
        </p:nvSpPr>
        <p:spPr>
          <a:xfrm>
            <a:off x="4872012" y="4777380"/>
            <a:ext cx="5222326" cy="861420"/>
          </a:xfrm>
        </p:spPr>
        <p:txBody>
          <a:bodyPr>
            <a:normAutofit/>
          </a:bodyPr>
          <a:lstStyle/>
          <a:p>
            <a:r>
              <a:rPr lang="en-GB">
                <a:solidFill>
                  <a:schemeClr val="tx2">
                    <a:lumMod val="40000"/>
                    <a:lumOff val="60000"/>
                  </a:schemeClr>
                </a:solidFill>
              </a:rPr>
              <a:t>By Owain Kell</a:t>
            </a: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Game controller">
            <a:extLst>
              <a:ext uri="{FF2B5EF4-FFF2-40B4-BE49-F238E27FC236}">
                <a16:creationId xmlns:a16="http://schemas.microsoft.com/office/drawing/2014/main" id="{4139E284-5E0B-4446-8308-6482C05669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48265503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39B6B-1B07-4B6F-94D5-7CE9746F699F}"/>
              </a:ext>
            </a:extLst>
          </p:cNvPr>
          <p:cNvSpPr>
            <a:spLocks noGrp="1"/>
          </p:cNvSpPr>
          <p:nvPr>
            <p:ph type="title"/>
          </p:nvPr>
        </p:nvSpPr>
        <p:spPr>
          <a:xfrm>
            <a:off x="648930" y="629266"/>
            <a:ext cx="6188190" cy="1622321"/>
          </a:xfrm>
        </p:spPr>
        <p:txBody>
          <a:bodyPr>
            <a:normAutofit/>
          </a:bodyPr>
          <a:lstStyle/>
          <a:p>
            <a:r>
              <a:rPr lang="en-GB">
                <a:solidFill>
                  <a:srgbClr val="EBEBEB"/>
                </a:solidFill>
              </a:rPr>
              <a:t>The game idea</a:t>
            </a:r>
          </a:p>
        </p:txBody>
      </p:sp>
      <p:sp>
        <p:nvSpPr>
          <p:cNvPr id="23" name="Content Placeholder 2">
            <a:extLst>
              <a:ext uri="{FF2B5EF4-FFF2-40B4-BE49-F238E27FC236}">
                <a16:creationId xmlns:a16="http://schemas.microsoft.com/office/drawing/2014/main" id="{A6AC6144-281E-466D-B39D-0324A427D660}"/>
              </a:ext>
            </a:extLst>
          </p:cNvPr>
          <p:cNvSpPr>
            <a:spLocks noGrp="1"/>
          </p:cNvSpPr>
          <p:nvPr>
            <p:ph idx="1"/>
          </p:nvPr>
        </p:nvSpPr>
        <p:spPr>
          <a:xfrm>
            <a:off x="528507" y="1440426"/>
            <a:ext cx="8993089" cy="5246348"/>
          </a:xfrm>
        </p:spPr>
        <p:txBody>
          <a:bodyPr>
            <a:normAutofit/>
          </a:bodyPr>
          <a:lstStyle/>
          <a:p>
            <a:r>
              <a:rPr lang="en-GB" dirty="0">
                <a:solidFill>
                  <a:srgbClr val="FFFFFF"/>
                </a:solidFill>
              </a:rPr>
              <a:t>A virtual Reality game where you sneak into old railyards from across the world, and spray paint on the locomotives and stock within each level.</a:t>
            </a:r>
          </a:p>
          <a:p>
            <a:r>
              <a:rPr lang="en-GB" dirty="0">
                <a:solidFill>
                  <a:srgbClr val="FFFFFF"/>
                </a:solidFill>
              </a:rPr>
              <a:t>The beginning part of each mission will involve the player sneaking into the rail yards</a:t>
            </a:r>
          </a:p>
          <a:p>
            <a:r>
              <a:rPr lang="en-GB" dirty="0">
                <a:solidFill>
                  <a:srgbClr val="FFFFFF"/>
                </a:solidFill>
              </a:rPr>
              <a:t>The ending of the mission will have the player have complete creative freedom, painting what they want onto the locomotive/stock.</a:t>
            </a:r>
          </a:p>
          <a:p>
            <a:r>
              <a:rPr lang="en-GB" dirty="0">
                <a:solidFill>
                  <a:srgbClr val="FFFFFF"/>
                </a:solidFill>
              </a:rPr>
              <a:t>The game will have two main themes, at the start a dark and sneaky theme, for when the player sneaks into the area, and then a lighter calmer theme for the painting process</a:t>
            </a:r>
          </a:p>
          <a:p>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Tree>
    <p:extLst>
      <p:ext uri="{BB962C8B-B14F-4D97-AF65-F5344CB8AC3E}">
        <p14:creationId xmlns:p14="http://schemas.microsoft.com/office/powerpoint/2010/main" val="1394326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72C45-70C6-4B24-AB7A-A788740F3B1F}"/>
              </a:ext>
            </a:extLst>
          </p:cNvPr>
          <p:cNvSpPr>
            <a:spLocks noGrp="1"/>
          </p:cNvSpPr>
          <p:nvPr>
            <p:ph type="title"/>
          </p:nvPr>
        </p:nvSpPr>
        <p:spPr/>
        <p:txBody>
          <a:bodyPr/>
          <a:lstStyle/>
          <a:p>
            <a:r>
              <a:rPr lang="en-GB" dirty="0"/>
              <a:t>Game features </a:t>
            </a:r>
          </a:p>
        </p:txBody>
      </p:sp>
      <p:sp>
        <p:nvSpPr>
          <p:cNvPr id="3" name="Content Placeholder 2">
            <a:extLst>
              <a:ext uri="{FF2B5EF4-FFF2-40B4-BE49-F238E27FC236}">
                <a16:creationId xmlns:a16="http://schemas.microsoft.com/office/drawing/2014/main" id="{DAE25F42-C532-4915-B121-3219CA425536}"/>
              </a:ext>
            </a:extLst>
          </p:cNvPr>
          <p:cNvSpPr>
            <a:spLocks noGrp="1"/>
          </p:cNvSpPr>
          <p:nvPr>
            <p:ph idx="1"/>
          </p:nvPr>
        </p:nvSpPr>
        <p:spPr/>
        <p:txBody>
          <a:bodyPr/>
          <a:lstStyle/>
          <a:p>
            <a:r>
              <a:rPr lang="en-GB" dirty="0">
                <a:solidFill>
                  <a:srgbClr val="FFFFFF"/>
                </a:solidFill>
              </a:rPr>
              <a:t>Rewards within the mission will be the ability to paint what the player wants on the trains</a:t>
            </a:r>
          </a:p>
          <a:p>
            <a:r>
              <a:rPr lang="en-GB" dirty="0">
                <a:solidFill>
                  <a:srgbClr val="FFFFFF"/>
                </a:solidFill>
              </a:rPr>
              <a:t>Multiple modes with in the game, like challenge mode, creative mode or scenic mode.</a:t>
            </a:r>
          </a:p>
          <a:p>
            <a:r>
              <a:rPr lang="en-GB" dirty="0">
                <a:solidFill>
                  <a:srgbClr val="FFFFFF"/>
                </a:solidFill>
              </a:rPr>
              <a:t>Multiple enemy's/obstacles to overcome</a:t>
            </a:r>
          </a:p>
          <a:p>
            <a:r>
              <a:rPr lang="en-GB" dirty="0">
                <a:solidFill>
                  <a:srgbClr val="FFFFFF"/>
                </a:solidFill>
              </a:rPr>
              <a:t>Multiple unlocks like more paint colours or secret levels</a:t>
            </a:r>
          </a:p>
          <a:p>
            <a:r>
              <a:rPr lang="en-GB" dirty="0">
                <a:solidFill>
                  <a:srgbClr val="FFFFFF"/>
                </a:solidFill>
              </a:rPr>
              <a:t>Codex for history or extra knowledge</a:t>
            </a:r>
          </a:p>
          <a:p>
            <a:r>
              <a:rPr lang="en-GB" dirty="0">
                <a:solidFill>
                  <a:srgbClr val="FFFFFF"/>
                </a:solidFill>
              </a:rPr>
              <a:t>Multiple time periods/country's as levels</a:t>
            </a:r>
          </a:p>
          <a:p>
            <a:pPr marL="0" indent="0">
              <a:buNone/>
            </a:pPr>
            <a:endParaRPr lang="en-GB" dirty="0">
              <a:solidFill>
                <a:srgbClr val="FFFFFF"/>
              </a:solidFill>
            </a:endParaRPr>
          </a:p>
          <a:p>
            <a:endParaRPr lang="en-GB" dirty="0"/>
          </a:p>
        </p:txBody>
      </p:sp>
    </p:spTree>
    <p:extLst>
      <p:ext uri="{BB962C8B-B14F-4D97-AF65-F5344CB8AC3E}">
        <p14:creationId xmlns:p14="http://schemas.microsoft.com/office/powerpoint/2010/main" val="4088136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E093-BD4E-4ABD-9144-6EE937B2AEBA}"/>
              </a:ext>
            </a:extLst>
          </p:cNvPr>
          <p:cNvSpPr>
            <a:spLocks noGrp="1"/>
          </p:cNvSpPr>
          <p:nvPr>
            <p:ph type="title"/>
          </p:nvPr>
        </p:nvSpPr>
        <p:spPr/>
        <p:txBody>
          <a:bodyPr/>
          <a:lstStyle/>
          <a:p>
            <a:r>
              <a:rPr lang="en-GB" dirty="0"/>
              <a:t>Obstacles and </a:t>
            </a:r>
            <a:r>
              <a:rPr lang="en-GB" dirty="0" err="1"/>
              <a:t>enemes</a:t>
            </a:r>
            <a:endParaRPr lang="en-GB" dirty="0"/>
          </a:p>
        </p:txBody>
      </p:sp>
      <p:sp>
        <p:nvSpPr>
          <p:cNvPr id="3" name="Content Placeholder 2">
            <a:extLst>
              <a:ext uri="{FF2B5EF4-FFF2-40B4-BE49-F238E27FC236}">
                <a16:creationId xmlns:a16="http://schemas.microsoft.com/office/drawing/2014/main" id="{066CF833-D0EC-473B-8ACA-D6046C4AD5DA}"/>
              </a:ext>
            </a:extLst>
          </p:cNvPr>
          <p:cNvSpPr>
            <a:spLocks noGrp="1"/>
          </p:cNvSpPr>
          <p:nvPr>
            <p:ph idx="1"/>
          </p:nvPr>
        </p:nvSpPr>
        <p:spPr/>
        <p:txBody>
          <a:bodyPr/>
          <a:lstStyle/>
          <a:p>
            <a:r>
              <a:rPr lang="en-GB" dirty="0"/>
              <a:t>2 main types of enemies, with variation on them</a:t>
            </a:r>
            <a:br>
              <a:rPr lang="en-GB" dirty="0"/>
            </a:br>
            <a:r>
              <a:rPr lang="en-GB" dirty="0"/>
              <a:t>a guard and a guard dog.</a:t>
            </a:r>
          </a:p>
          <a:p>
            <a:r>
              <a:rPr lang="en-GB" dirty="0"/>
              <a:t>Variations include stronger police type guards with stronger weapons.</a:t>
            </a:r>
          </a:p>
          <a:p>
            <a:r>
              <a:rPr lang="en-GB" dirty="0"/>
              <a:t>Environmental obstacles include fences, walls, doors and block passageways</a:t>
            </a:r>
          </a:p>
          <a:p>
            <a:r>
              <a:rPr lang="en-GB" dirty="0"/>
              <a:t>Extra obstacles include CCTV cameras, and laser trip wire to alert guards.</a:t>
            </a:r>
            <a:br>
              <a:rPr lang="en-GB" dirty="0"/>
            </a:br>
            <a:endParaRPr lang="en-GB" dirty="0"/>
          </a:p>
        </p:txBody>
      </p:sp>
    </p:spTree>
    <p:extLst>
      <p:ext uri="{BB962C8B-B14F-4D97-AF65-F5344CB8AC3E}">
        <p14:creationId xmlns:p14="http://schemas.microsoft.com/office/powerpoint/2010/main" val="2151908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58145-41BE-4F33-8E6C-3C70C8772C7B}"/>
              </a:ext>
            </a:extLst>
          </p:cNvPr>
          <p:cNvSpPr>
            <a:spLocks noGrp="1"/>
          </p:cNvSpPr>
          <p:nvPr>
            <p:ph type="title"/>
          </p:nvPr>
        </p:nvSpPr>
        <p:spPr>
          <a:xfrm>
            <a:off x="688354" y="458288"/>
            <a:ext cx="6685580" cy="925409"/>
          </a:xfrm>
        </p:spPr>
        <p:txBody>
          <a:bodyPr/>
          <a:lstStyle/>
          <a:p>
            <a:r>
              <a:rPr lang="en-GB" dirty="0"/>
              <a:t>Concepts on obstacles </a:t>
            </a:r>
          </a:p>
        </p:txBody>
      </p:sp>
      <p:sp>
        <p:nvSpPr>
          <p:cNvPr id="3" name="Content Placeholder 2">
            <a:extLst>
              <a:ext uri="{FF2B5EF4-FFF2-40B4-BE49-F238E27FC236}">
                <a16:creationId xmlns:a16="http://schemas.microsoft.com/office/drawing/2014/main" id="{A47403BA-A5FF-4131-B6AD-6F8F8BCCBF6C}"/>
              </a:ext>
            </a:extLst>
          </p:cNvPr>
          <p:cNvSpPr>
            <a:spLocks noGrp="1"/>
          </p:cNvSpPr>
          <p:nvPr>
            <p:ph idx="1"/>
          </p:nvPr>
        </p:nvSpPr>
        <p:spPr/>
        <p:txBody>
          <a:bodyPr/>
          <a:lstStyle/>
          <a:p>
            <a:endParaRPr lang="en-GB" dirty="0"/>
          </a:p>
        </p:txBody>
      </p:sp>
      <p:pic>
        <p:nvPicPr>
          <p:cNvPr id="1026" name="Picture 2" descr="No description available.">
            <a:extLst>
              <a:ext uri="{FF2B5EF4-FFF2-40B4-BE49-F238E27FC236}">
                <a16:creationId xmlns:a16="http://schemas.microsoft.com/office/drawing/2014/main" id="{F004D3D3-4616-4673-A86C-0C98FEA973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702683" y="711636"/>
            <a:ext cx="2852966" cy="3803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 description available.">
            <a:extLst>
              <a:ext uri="{FF2B5EF4-FFF2-40B4-BE49-F238E27FC236}">
                <a16:creationId xmlns:a16="http://schemas.microsoft.com/office/drawing/2014/main" id="{9E12F6FC-5615-4F71-820B-54CB2D94C9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4506637" y="711636"/>
            <a:ext cx="2852968" cy="380395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description available.">
            <a:extLst>
              <a:ext uri="{FF2B5EF4-FFF2-40B4-BE49-F238E27FC236}">
                <a16:creationId xmlns:a16="http://schemas.microsoft.com/office/drawing/2014/main" id="{8FB2375B-3850-4782-8B7A-CF3C4563DE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310592" y="711635"/>
            <a:ext cx="2852967" cy="38039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4E3C906-5EA7-41CD-A33C-2B8ABFA518F4}"/>
              </a:ext>
            </a:extLst>
          </p:cNvPr>
          <p:cNvPicPr>
            <a:picLocks noChangeAspect="1"/>
          </p:cNvPicPr>
          <p:nvPr/>
        </p:nvPicPr>
        <p:blipFill>
          <a:blip r:embed="rId5"/>
          <a:stretch>
            <a:fillRect/>
          </a:stretch>
        </p:blipFill>
        <p:spPr>
          <a:xfrm>
            <a:off x="2330949" y="4005030"/>
            <a:ext cx="2647856" cy="2817903"/>
          </a:xfrm>
          <a:prstGeom prst="rect">
            <a:avLst/>
          </a:prstGeom>
        </p:spPr>
      </p:pic>
      <p:pic>
        <p:nvPicPr>
          <p:cNvPr id="7" name="Picture 6">
            <a:extLst>
              <a:ext uri="{FF2B5EF4-FFF2-40B4-BE49-F238E27FC236}">
                <a16:creationId xmlns:a16="http://schemas.microsoft.com/office/drawing/2014/main" id="{E15BDFC6-CB41-4BBB-9EA0-37CEBEEF0B30}"/>
              </a:ext>
            </a:extLst>
          </p:cNvPr>
          <p:cNvPicPr>
            <a:picLocks noChangeAspect="1"/>
          </p:cNvPicPr>
          <p:nvPr/>
        </p:nvPicPr>
        <p:blipFill>
          <a:blip r:embed="rId6"/>
          <a:stretch>
            <a:fillRect/>
          </a:stretch>
        </p:blipFill>
        <p:spPr>
          <a:xfrm>
            <a:off x="7945447" y="3932075"/>
            <a:ext cx="2035370" cy="2852968"/>
          </a:xfrm>
          <a:prstGeom prst="rect">
            <a:avLst/>
          </a:prstGeom>
        </p:spPr>
      </p:pic>
    </p:spTree>
    <p:extLst>
      <p:ext uri="{BB962C8B-B14F-4D97-AF65-F5344CB8AC3E}">
        <p14:creationId xmlns:p14="http://schemas.microsoft.com/office/powerpoint/2010/main" val="2931769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9CBDA-BF35-4FC6-ABAD-B8E8E3D5EE54}"/>
              </a:ext>
            </a:extLst>
          </p:cNvPr>
          <p:cNvSpPr>
            <a:spLocks noGrp="1"/>
          </p:cNvSpPr>
          <p:nvPr>
            <p:ph type="title"/>
          </p:nvPr>
        </p:nvSpPr>
        <p:spPr/>
        <p:txBody>
          <a:bodyPr/>
          <a:lstStyle/>
          <a:p>
            <a:r>
              <a:rPr lang="en-GB" dirty="0"/>
              <a:t>maps</a:t>
            </a:r>
          </a:p>
        </p:txBody>
      </p:sp>
      <p:sp>
        <p:nvSpPr>
          <p:cNvPr id="3" name="Content Placeholder 2">
            <a:extLst>
              <a:ext uri="{FF2B5EF4-FFF2-40B4-BE49-F238E27FC236}">
                <a16:creationId xmlns:a16="http://schemas.microsoft.com/office/drawing/2014/main" id="{0EEC55A9-0950-469A-B988-D9760C70C6E2}"/>
              </a:ext>
            </a:extLst>
          </p:cNvPr>
          <p:cNvSpPr>
            <a:spLocks noGrp="1"/>
          </p:cNvSpPr>
          <p:nvPr>
            <p:ph idx="1"/>
          </p:nvPr>
        </p:nvSpPr>
        <p:spPr/>
        <p:txBody>
          <a:bodyPr/>
          <a:lstStyle/>
          <a:p>
            <a:r>
              <a:rPr lang="en-GB" dirty="0"/>
              <a:t>The maps can show off different time periods or different countries as each railway through out the years have changed, and are  different across the world</a:t>
            </a:r>
          </a:p>
          <a:p>
            <a:r>
              <a:rPr lang="en-GB" dirty="0"/>
              <a:t>There can be a mix of small and large maps</a:t>
            </a:r>
          </a:p>
          <a:p>
            <a:r>
              <a:rPr lang="en-GB" dirty="0"/>
              <a:t>Each will be a mix of physical obstacles, and AI ones</a:t>
            </a:r>
          </a:p>
          <a:p>
            <a:endParaRPr lang="en-GB" dirty="0"/>
          </a:p>
        </p:txBody>
      </p:sp>
      <p:pic>
        <p:nvPicPr>
          <p:cNvPr id="4" name="Picture 3">
            <a:extLst>
              <a:ext uri="{FF2B5EF4-FFF2-40B4-BE49-F238E27FC236}">
                <a16:creationId xmlns:a16="http://schemas.microsoft.com/office/drawing/2014/main" id="{4442D964-E724-45C4-B931-DDF616CE45E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3312" y="3952391"/>
            <a:ext cx="3789701" cy="2842276"/>
          </a:xfrm>
          <a:prstGeom prst="rect">
            <a:avLst/>
          </a:prstGeom>
          <a:noFill/>
          <a:ln>
            <a:noFill/>
          </a:ln>
        </p:spPr>
      </p:pic>
      <p:pic>
        <p:nvPicPr>
          <p:cNvPr id="5" name="Picture 4" descr="Train yard fence Photograph by Twoblueowls Photography">
            <a:extLst>
              <a:ext uri="{FF2B5EF4-FFF2-40B4-BE49-F238E27FC236}">
                <a16:creationId xmlns:a16="http://schemas.microsoft.com/office/drawing/2014/main" id="{CFFB47BA-A4A8-4FC6-8AB8-AFC0A6AB16F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41339" y="3952391"/>
            <a:ext cx="4501545" cy="2765039"/>
          </a:xfrm>
          <a:prstGeom prst="rect">
            <a:avLst/>
          </a:prstGeom>
          <a:noFill/>
          <a:ln>
            <a:noFill/>
          </a:ln>
        </p:spPr>
      </p:pic>
    </p:spTree>
    <p:extLst>
      <p:ext uri="{BB962C8B-B14F-4D97-AF65-F5344CB8AC3E}">
        <p14:creationId xmlns:p14="http://schemas.microsoft.com/office/powerpoint/2010/main" val="2064732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455ED-D06D-4C2C-9A07-82E15ED651C8}"/>
              </a:ext>
            </a:extLst>
          </p:cNvPr>
          <p:cNvSpPr>
            <a:spLocks noGrp="1"/>
          </p:cNvSpPr>
          <p:nvPr>
            <p:ph type="title"/>
          </p:nvPr>
        </p:nvSpPr>
        <p:spPr/>
        <p:txBody>
          <a:bodyPr/>
          <a:lstStyle/>
          <a:p>
            <a:r>
              <a:rPr lang="en-GB" dirty="0"/>
              <a:t>Players role in the game </a:t>
            </a:r>
            <a:br>
              <a:rPr lang="en-GB" dirty="0"/>
            </a:br>
            <a:endParaRPr lang="en-GB" dirty="0"/>
          </a:p>
        </p:txBody>
      </p:sp>
      <p:sp>
        <p:nvSpPr>
          <p:cNvPr id="3" name="Content Placeholder 2">
            <a:extLst>
              <a:ext uri="{FF2B5EF4-FFF2-40B4-BE49-F238E27FC236}">
                <a16:creationId xmlns:a16="http://schemas.microsoft.com/office/drawing/2014/main" id="{5CC1B6B1-BA05-434B-96C7-5F3CB9FAB269}"/>
              </a:ext>
            </a:extLst>
          </p:cNvPr>
          <p:cNvSpPr>
            <a:spLocks noGrp="1"/>
          </p:cNvSpPr>
          <p:nvPr>
            <p:ph idx="1"/>
          </p:nvPr>
        </p:nvSpPr>
        <p:spPr/>
        <p:txBody>
          <a:bodyPr/>
          <a:lstStyle/>
          <a:p>
            <a:r>
              <a:rPr lang="en-GB" dirty="0"/>
              <a:t>To sneak into different rail yards and spray paint onto old railway locomotives and stock</a:t>
            </a:r>
          </a:p>
          <a:p>
            <a:r>
              <a:rPr lang="en-GB" dirty="0"/>
              <a:t>To get past guards and other obstacles either stealthy, or aggressive.</a:t>
            </a:r>
          </a:p>
          <a:p>
            <a:r>
              <a:rPr lang="en-GB" dirty="0"/>
              <a:t>To get the most points in each level to unlock bonus items and to show off.</a:t>
            </a:r>
          </a:p>
          <a:p>
            <a:r>
              <a:rPr lang="en-GB" dirty="0"/>
              <a:t>To have complete creative control over what they paint</a:t>
            </a:r>
          </a:p>
        </p:txBody>
      </p:sp>
    </p:spTree>
    <p:extLst>
      <p:ext uri="{BB962C8B-B14F-4D97-AF65-F5344CB8AC3E}">
        <p14:creationId xmlns:p14="http://schemas.microsoft.com/office/powerpoint/2010/main" val="4132668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6AE2B-C0E6-4209-ACA5-13484616F7E5}"/>
              </a:ext>
            </a:extLst>
          </p:cNvPr>
          <p:cNvSpPr>
            <a:spLocks noGrp="1"/>
          </p:cNvSpPr>
          <p:nvPr>
            <p:ph type="title"/>
          </p:nvPr>
        </p:nvSpPr>
        <p:spPr/>
        <p:txBody>
          <a:bodyPr/>
          <a:lstStyle/>
          <a:p>
            <a:r>
              <a:rPr lang="en-GB" dirty="0"/>
              <a:t>Iterations during design process </a:t>
            </a:r>
          </a:p>
        </p:txBody>
      </p:sp>
      <p:sp>
        <p:nvSpPr>
          <p:cNvPr id="3" name="Content Placeholder 2">
            <a:extLst>
              <a:ext uri="{FF2B5EF4-FFF2-40B4-BE49-F238E27FC236}">
                <a16:creationId xmlns:a16="http://schemas.microsoft.com/office/drawing/2014/main" id="{B89F26CA-27AE-4B10-AF57-D7D7993BD94F}"/>
              </a:ext>
            </a:extLst>
          </p:cNvPr>
          <p:cNvSpPr>
            <a:spLocks noGrp="1"/>
          </p:cNvSpPr>
          <p:nvPr>
            <p:ph idx="1"/>
          </p:nvPr>
        </p:nvSpPr>
        <p:spPr/>
        <p:txBody>
          <a:bodyPr/>
          <a:lstStyle/>
          <a:p>
            <a:r>
              <a:rPr lang="en-GB" dirty="0"/>
              <a:t>Many assets can be reused, weather within the game world (track, walls, obstacles etc)  or remade to new assets (rolling stock, buildings, enemies)</a:t>
            </a:r>
          </a:p>
          <a:p>
            <a:r>
              <a:rPr lang="en-GB" dirty="0"/>
              <a:t>Though due to how many countries that are planned some will have to be cut due to how much work will have to be made</a:t>
            </a:r>
          </a:p>
          <a:p>
            <a:r>
              <a:rPr lang="en-GB" dirty="0"/>
              <a:t>This would include Environment, Locomotives, Rolling stock, characters, and buildings. Since different countries can be vastly different to one another. </a:t>
            </a:r>
          </a:p>
        </p:txBody>
      </p:sp>
      <p:pic>
        <p:nvPicPr>
          <p:cNvPr id="2050" name="Picture 2" descr="No description available.">
            <a:extLst>
              <a:ext uri="{FF2B5EF4-FFF2-40B4-BE49-F238E27FC236}">
                <a16:creationId xmlns:a16="http://schemas.microsoft.com/office/drawing/2014/main" id="{149B94BE-59C3-492E-81CC-BFCFFF70BA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995493" y="4412325"/>
            <a:ext cx="2096293" cy="279505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o description available.">
            <a:extLst>
              <a:ext uri="{FF2B5EF4-FFF2-40B4-BE49-F238E27FC236}">
                <a16:creationId xmlns:a16="http://schemas.microsoft.com/office/drawing/2014/main" id="{8C69B5A3-0264-4D49-B9E7-55A02BB8B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5102622" y="4091913"/>
            <a:ext cx="2370932" cy="3161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213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A6516-9DB7-49A3-BBE3-1CAC6D616E54}"/>
              </a:ext>
            </a:extLst>
          </p:cNvPr>
          <p:cNvSpPr>
            <a:spLocks noGrp="1"/>
          </p:cNvSpPr>
          <p:nvPr>
            <p:ph type="title"/>
          </p:nvPr>
        </p:nvSpPr>
        <p:spPr>
          <a:xfrm>
            <a:off x="648930" y="629266"/>
            <a:ext cx="6188190" cy="1622321"/>
          </a:xfrm>
        </p:spPr>
        <p:txBody>
          <a:bodyPr>
            <a:normAutofit/>
          </a:bodyPr>
          <a:lstStyle/>
          <a:p>
            <a:r>
              <a:rPr lang="en-GB">
                <a:solidFill>
                  <a:srgbClr val="EBEBEB"/>
                </a:solidFill>
              </a:rPr>
              <a:t>Background research</a:t>
            </a:r>
          </a:p>
        </p:txBody>
      </p:sp>
      <p:sp>
        <p:nvSpPr>
          <p:cNvPr id="3" name="Content Placeholder 2">
            <a:extLst>
              <a:ext uri="{FF2B5EF4-FFF2-40B4-BE49-F238E27FC236}">
                <a16:creationId xmlns:a16="http://schemas.microsoft.com/office/drawing/2014/main" id="{B4742975-6295-474F-8AB8-568CACA455A8}"/>
              </a:ext>
            </a:extLst>
          </p:cNvPr>
          <p:cNvSpPr>
            <a:spLocks noGrp="1"/>
          </p:cNvSpPr>
          <p:nvPr>
            <p:ph idx="1"/>
          </p:nvPr>
        </p:nvSpPr>
        <p:spPr>
          <a:xfrm>
            <a:off x="648930" y="2438400"/>
            <a:ext cx="6188189" cy="3785419"/>
          </a:xfrm>
        </p:spPr>
        <p:txBody>
          <a:bodyPr>
            <a:normAutofit fontScale="92500" lnSpcReduction="20000"/>
          </a:bodyPr>
          <a:lstStyle/>
          <a:p>
            <a:r>
              <a:rPr lang="en-GB" dirty="0">
                <a:solidFill>
                  <a:srgbClr val="FFFFFF"/>
                </a:solidFill>
              </a:rPr>
              <a:t>Budget cuts is a survival game that focus’s on stealth</a:t>
            </a:r>
          </a:p>
          <a:p>
            <a:r>
              <a:rPr lang="en-GB" dirty="0">
                <a:solidFill>
                  <a:srgbClr val="FFFFFF"/>
                </a:solidFill>
              </a:rPr>
              <a:t>The game shows off how fun and intense sneaking through levels can be</a:t>
            </a:r>
          </a:p>
          <a:p>
            <a:r>
              <a:rPr lang="en-GB" dirty="0">
                <a:solidFill>
                  <a:srgbClr val="FFFFFF"/>
                </a:solidFill>
              </a:rPr>
              <a:t>The Digital Fix Review on the game said:</a:t>
            </a:r>
            <a:br>
              <a:rPr lang="en-GB" dirty="0">
                <a:solidFill>
                  <a:srgbClr val="FFFFFF"/>
                </a:solidFill>
              </a:rPr>
            </a:br>
            <a:r>
              <a:rPr lang="en-GB" dirty="0">
                <a:solidFill>
                  <a:srgbClr val="FFFFFF"/>
                </a:solidFill>
              </a:rPr>
              <a:t>“Budget Cuts, on the whole, follows the template set by many popular VR games, move, rotate and teleport to your various objectives, throw stuff about, rifle through peoples draws and generally cause virtual chaos. I really enjoyed working out how to traverse each room, I loved using the teleport gun and enjoyed tackling the hordes of metallic foes laid before me”</a:t>
            </a:r>
          </a:p>
        </p:txBody>
      </p:sp>
      <p:sp>
        <p:nvSpPr>
          <p:cNvPr id="307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074" name="Picture 2" descr="Save 50% on Budget Cuts on Steam">
            <a:extLst>
              <a:ext uri="{FF2B5EF4-FFF2-40B4-BE49-F238E27FC236}">
                <a16:creationId xmlns:a16="http://schemas.microsoft.com/office/drawing/2014/main" id="{098985FD-F55F-4B8C-9FD1-593C3B9158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90" r="46978"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080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1CC1562-C3A9-4ED3-B8DE-00E7732BA5CA}"/>
              </a:ext>
            </a:extLst>
          </p:cNvPr>
          <p:cNvPicPr>
            <a:picLocks noGrp="1" noChangeAspect="1"/>
          </p:cNvPicPr>
          <p:nvPr>
            <p:ph idx="1"/>
          </p:nvPr>
        </p:nvPicPr>
        <p:blipFill rotWithShape="1">
          <a:blip r:embed="rId2"/>
          <a:srcRect l="4444" r="1" b="1"/>
          <a:stretch/>
        </p:blipFill>
        <p:spPr>
          <a:xfrm>
            <a:off x="6500042" y="1387439"/>
            <a:ext cx="4407207" cy="2479044"/>
          </a:xfrm>
          <a:prstGeom prst="rect">
            <a:avLst/>
          </a:prstGeom>
          <a:effectLst/>
        </p:spPr>
      </p:pic>
      <p:sp>
        <p:nvSpPr>
          <p:cNvPr id="2" name="Title 1">
            <a:extLst>
              <a:ext uri="{FF2B5EF4-FFF2-40B4-BE49-F238E27FC236}">
                <a16:creationId xmlns:a16="http://schemas.microsoft.com/office/drawing/2014/main" id="{A1DBF494-7D66-457D-82CE-F2ACAA8EA15F}"/>
              </a:ext>
            </a:extLst>
          </p:cNvPr>
          <p:cNvSpPr>
            <a:spLocks noGrp="1"/>
          </p:cNvSpPr>
          <p:nvPr>
            <p:ph type="title"/>
          </p:nvPr>
        </p:nvSpPr>
        <p:spPr>
          <a:xfrm>
            <a:off x="450650" y="519413"/>
            <a:ext cx="9149350" cy="868026"/>
          </a:xfrm>
        </p:spPr>
        <p:txBody>
          <a:bodyPr vert="horz" lIns="91440" tIns="45720" rIns="91440" bIns="45720" rtlCol="0" anchor="b">
            <a:normAutofit/>
          </a:bodyPr>
          <a:lstStyle/>
          <a:p>
            <a:r>
              <a:rPr lang="en-US" sz="4800" b="0" i="0" kern="1200" dirty="0">
                <a:solidFill>
                  <a:srgbClr val="EBEBEB"/>
                </a:solidFill>
                <a:latin typeface="+mj-lt"/>
                <a:ea typeface="+mj-ea"/>
                <a:cs typeface="+mj-cs"/>
              </a:rPr>
              <a:t>Steam Statistics</a:t>
            </a:r>
          </a:p>
        </p:txBody>
      </p:sp>
      <p:sp>
        <p:nvSpPr>
          <p:cNvPr id="3" name="TextBox 2">
            <a:extLst>
              <a:ext uri="{FF2B5EF4-FFF2-40B4-BE49-F238E27FC236}">
                <a16:creationId xmlns:a16="http://schemas.microsoft.com/office/drawing/2014/main" id="{5D95B6E7-5696-456A-A598-D0575CCC7C6C}"/>
              </a:ext>
            </a:extLst>
          </p:cNvPr>
          <p:cNvSpPr txBox="1"/>
          <p:nvPr/>
        </p:nvSpPr>
        <p:spPr>
          <a:xfrm>
            <a:off x="558800" y="1693333"/>
            <a:ext cx="5782733" cy="1477328"/>
          </a:xfrm>
          <a:prstGeom prst="rect">
            <a:avLst/>
          </a:prstGeom>
          <a:noFill/>
        </p:spPr>
        <p:txBody>
          <a:bodyPr wrap="square" rtlCol="0">
            <a:spAutoFit/>
          </a:bodyPr>
          <a:lstStyle/>
          <a:p>
            <a:r>
              <a:rPr lang="en-GB" dirty="0"/>
              <a:t>The steam store has mostly “very Positive” reviews on the game</a:t>
            </a:r>
          </a:p>
          <a:p>
            <a:endParaRPr lang="en-GB" dirty="0"/>
          </a:p>
          <a:p>
            <a:r>
              <a:rPr lang="en-GB" dirty="0"/>
              <a:t>This shows how popular stealth based games can be if done correctly.</a:t>
            </a:r>
          </a:p>
        </p:txBody>
      </p:sp>
    </p:spTree>
    <p:extLst>
      <p:ext uri="{BB962C8B-B14F-4D97-AF65-F5344CB8AC3E}">
        <p14:creationId xmlns:p14="http://schemas.microsoft.com/office/powerpoint/2010/main" val="225430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BDA29-566F-4BAE-BA9E-D8CBCD2A41C6}"/>
              </a:ext>
            </a:extLst>
          </p:cNvPr>
          <p:cNvSpPr>
            <a:spLocks noGrp="1"/>
          </p:cNvSpPr>
          <p:nvPr>
            <p:ph type="title"/>
          </p:nvPr>
        </p:nvSpPr>
        <p:spPr>
          <a:xfrm>
            <a:off x="650669" y="629266"/>
            <a:ext cx="3330328" cy="1641986"/>
          </a:xfrm>
        </p:spPr>
        <p:txBody>
          <a:bodyPr>
            <a:normAutofit/>
          </a:bodyPr>
          <a:lstStyle/>
          <a:p>
            <a:r>
              <a:rPr lang="en-GB" dirty="0"/>
              <a:t>Tilt Brush</a:t>
            </a:r>
          </a:p>
        </p:txBody>
      </p:sp>
      <p:pic>
        <p:nvPicPr>
          <p:cNvPr id="4100" name="Picture 4" descr="Google&amp;#39;s VR Painting Tool Tilt Brush Gets Some Add-ons">
            <a:extLst>
              <a:ext uri="{FF2B5EF4-FFF2-40B4-BE49-F238E27FC236}">
                <a16:creationId xmlns:a16="http://schemas.microsoft.com/office/drawing/2014/main" id="{ECBE3F33-E9B4-4991-99ED-2A33718702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97" r="24688" b="-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FF49949-24F6-4D29-9C75-4D9ECA7C20C5}"/>
              </a:ext>
            </a:extLst>
          </p:cNvPr>
          <p:cNvSpPr>
            <a:spLocks noGrp="1"/>
          </p:cNvSpPr>
          <p:nvPr>
            <p:ph idx="1"/>
          </p:nvPr>
        </p:nvSpPr>
        <p:spPr>
          <a:xfrm>
            <a:off x="287867" y="1371600"/>
            <a:ext cx="3693130" cy="4876799"/>
          </a:xfrm>
        </p:spPr>
        <p:txBody>
          <a:bodyPr>
            <a:normAutofit/>
          </a:bodyPr>
          <a:lstStyle/>
          <a:p>
            <a:r>
              <a:rPr lang="en-GB" dirty="0"/>
              <a:t>This is a popular painting game for the VR platform</a:t>
            </a:r>
          </a:p>
          <a:p>
            <a:r>
              <a:rPr lang="en-GB" dirty="0"/>
              <a:t>This game allows you to be creative with no boundaries</a:t>
            </a:r>
          </a:p>
          <a:p>
            <a:r>
              <a:rPr lang="en-GB" dirty="0"/>
              <a:t>XR Today said “The Tilt Brush experience is so impressive; it’s already won a number of awards.” stating “that Tilt Brush is an immersive VR experience, created for the artist with their eye on the future.”</a:t>
            </a:r>
          </a:p>
        </p:txBody>
      </p:sp>
    </p:spTree>
    <p:extLst>
      <p:ext uri="{BB962C8B-B14F-4D97-AF65-F5344CB8AC3E}">
        <p14:creationId xmlns:p14="http://schemas.microsoft.com/office/powerpoint/2010/main" val="1985923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296AE-0A17-41CB-BB87-940D10D18D78}"/>
              </a:ext>
            </a:extLst>
          </p:cNvPr>
          <p:cNvSpPr>
            <a:spLocks noGrp="1"/>
          </p:cNvSpPr>
          <p:nvPr>
            <p:ph type="title"/>
          </p:nvPr>
        </p:nvSpPr>
        <p:spPr/>
        <p:txBody>
          <a:bodyPr/>
          <a:lstStyle/>
          <a:p>
            <a:r>
              <a:rPr lang="en-GB" dirty="0"/>
              <a:t>Steam statistics</a:t>
            </a:r>
          </a:p>
        </p:txBody>
      </p:sp>
      <p:sp>
        <p:nvSpPr>
          <p:cNvPr id="3" name="Content Placeholder 2">
            <a:extLst>
              <a:ext uri="{FF2B5EF4-FFF2-40B4-BE49-F238E27FC236}">
                <a16:creationId xmlns:a16="http://schemas.microsoft.com/office/drawing/2014/main" id="{DCEE8290-30B5-4A89-8865-29EC72A35D13}"/>
              </a:ext>
            </a:extLst>
          </p:cNvPr>
          <p:cNvSpPr>
            <a:spLocks noGrp="1"/>
          </p:cNvSpPr>
          <p:nvPr>
            <p:ph idx="1"/>
          </p:nvPr>
        </p:nvSpPr>
        <p:spPr>
          <a:xfrm>
            <a:off x="1103313" y="2052918"/>
            <a:ext cx="4992688" cy="4195481"/>
          </a:xfrm>
        </p:spPr>
        <p:txBody>
          <a:bodyPr/>
          <a:lstStyle/>
          <a:p>
            <a:r>
              <a:rPr lang="en-GB" dirty="0"/>
              <a:t>The game has very positive reviews</a:t>
            </a:r>
          </a:p>
          <a:p>
            <a:endParaRPr lang="en-GB" dirty="0"/>
          </a:p>
          <a:p>
            <a:r>
              <a:rPr lang="en-GB" dirty="0"/>
              <a:t>This shows how popular a art game can be if its done correctly. </a:t>
            </a:r>
          </a:p>
        </p:txBody>
      </p:sp>
      <p:pic>
        <p:nvPicPr>
          <p:cNvPr id="5" name="Picture 4">
            <a:extLst>
              <a:ext uri="{FF2B5EF4-FFF2-40B4-BE49-F238E27FC236}">
                <a16:creationId xmlns:a16="http://schemas.microsoft.com/office/drawing/2014/main" id="{56046513-3950-44CC-9E64-66FE91167277}"/>
              </a:ext>
            </a:extLst>
          </p:cNvPr>
          <p:cNvPicPr>
            <a:picLocks noChangeAspect="1"/>
          </p:cNvPicPr>
          <p:nvPr/>
        </p:nvPicPr>
        <p:blipFill>
          <a:blip r:embed="rId2"/>
          <a:stretch>
            <a:fillRect/>
          </a:stretch>
        </p:blipFill>
        <p:spPr>
          <a:xfrm>
            <a:off x="5944932" y="1686165"/>
            <a:ext cx="6566157" cy="3485669"/>
          </a:xfrm>
          <a:prstGeom prst="rect">
            <a:avLst/>
          </a:prstGeom>
        </p:spPr>
      </p:pic>
    </p:spTree>
    <p:extLst>
      <p:ext uri="{BB962C8B-B14F-4D97-AF65-F5344CB8AC3E}">
        <p14:creationId xmlns:p14="http://schemas.microsoft.com/office/powerpoint/2010/main" val="2452392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E420F-044B-48EF-8AA0-943C4066661E}"/>
              </a:ext>
            </a:extLst>
          </p:cNvPr>
          <p:cNvSpPr>
            <a:spLocks noGrp="1"/>
          </p:cNvSpPr>
          <p:nvPr>
            <p:ph type="title"/>
          </p:nvPr>
        </p:nvSpPr>
        <p:spPr/>
        <p:txBody>
          <a:bodyPr/>
          <a:lstStyle/>
          <a:p>
            <a:r>
              <a:rPr lang="en-GB" dirty="0"/>
              <a:t>Combining two popular VR genres</a:t>
            </a:r>
          </a:p>
        </p:txBody>
      </p:sp>
      <p:sp>
        <p:nvSpPr>
          <p:cNvPr id="3" name="Content Placeholder 2">
            <a:extLst>
              <a:ext uri="{FF2B5EF4-FFF2-40B4-BE49-F238E27FC236}">
                <a16:creationId xmlns:a16="http://schemas.microsoft.com/office/drawing/2014/main" id="{C3BDD06D-166A-45CF-8668-FE91F31B8243}"/>
              </a:ext>
            </a:extLst>
          </p:cNvPr>
          <p:cNvSpPr>
            <a:spLocks noGrp="1"/>
          </p:cNvSpPr>
          <p:nvPr>
            <p:ph idx="1"/>
          </p:nvPr>
        </p:nvSpPr>
        <p:spPr/>
        <p:txBody>
          <a:bodyPr/>
          <a:lstStyle/>
          <a:p>
            <a:r>
              <a:rPr lang="en-GB" dirty="0"/>
              <a:t>Combing both stealth survival and art can work well</a:t>
            </a:r>
          </a:p>
          <a:p>
            <a:r>
              <a:rPr lang="en-GB" dirty="0"/>
              <a:t>Both already have large followings and successful games</a:t>
            </a:r>
          </a:p>
          <a:p>
            <a:r>
              <a:rPr lang="en-GB" dirty="0"/>
              <a:t>Can be for players who want a challenge or who want to create</a:t>
            </a:r>
          </a:p>
          <a:p>
            <a:r>
              <a:rPr lang="en-GB" dirty="0"/>
              <a:t>A great platform to learn about railway and art history</a:t>
            </a:r>
          </a:p>
        </p:txBody>
      </p:sp>
    </p:spTree>
    <p:extLst>
      <p:ext uri="{BB962C8B-B14F-4D97-AF65-F5344CB8AC3E}">
        <p14:creationId xmlns:p14="http://schemas.microsoft.com/office/powerpoint/2010/main" val="151039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35813-6850-43D0-828F-85827F9F57C2}"/>
              </a:ext>
            </a:extLst>
          </p:cNvPr>
          <p:cNvSpPr>
            <a:spLocks noGrp="1"/>
          </p:cNvSpPr>
          <p:nvPr>
            <p:ph type="title"/>
          </p:nvPr>
        </p:nvSpPr>
        <p:spPr/>
        <p:txBody>
          <a:bodyPr/>
          <a:lstStyle/>
          <a:p>
            <a:r>
              <a:rPr lang="en-GB" dirty="0"/>
              <a:t>Railways/Railyards</a:t>
            </a:r>
          </a:p>
        </p:txBody>
      </p:sp>
      <p:sp>
        <p:nvSpPr>
          <p:cNvPr id="3" name="Content Placeholder 2">
            <a:extLst>
              <a:ext uri="{FF2B5EF4-FFF2-40B4-BE49-F238E27FC236}">
                <a16:creationId xmlns:a16="http://schemas.microsoft.com/office/drawing/2014/main" id="{B3D5CDD5-5151-4417-A001-4097E699B1D1}"/>
              </a:ext>
            </a:extLst>
          </p:cNvPr>
          <p:cNvSpPr>
            <a:spLocks noGrp="1"/>
          </p:cNvSpPr>
          <p:nvPr>
            <p:ph idx="1"/>
          </p:nvPr>
        </p:nvSpPr>
        <p:spPr/>
        <p:txBody>
          <a:bodyPr/>
          <a:lstStyle/>
          <a:p>
            <a:r>
              <a:rPr lang="en-GB" dirty="0"/>
              <a:t>Can show off different countries railways, and different time periods</a:t>
            </a:r>
          </a:p>
          <a:p>
            <a:r>
              <a:rPr lang="en-GB" dirty="0"/>
              <a:t>Can include history for each locomotive or stock shown</a:t>
            </a:r>
          </a:p>
          <a:p>
            <a:r>
              <a:rPr lang="en-GB" dirty="0"/>
              <a:t>Each new environment can be a chance to show off other country's looks</a:t>
            </a:r>
          </a:p>
          <a:p>
            <a:r>
              <a:rPr lang="en-GB" dirty="0"/>
              <a:t>Will show off unique and different locomotive ranging from different engine types, designers and companies.</a:t>
            </a:r>
          </a:p>
        </p:txBody>
      </p:sp>
    </p:spTree>
    <p:extLst>
      <p:ext uri="{BB962C8B-B14F-4D97-AF65-F5344CB8AC3E}">
        <p14:creationId xmlns:p14="http://schemas.microsoft.com/office/powerpoint/2010/main" val="285967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AD9E7-A905-414F-9EDB-4EE92B1AA58B}"/>
              </a:ext>
            </a:extLst>
          </p:cNvPr>
          <p:cNvSpPr>
            <a:spLocks noGrp="1"/>
          </p:cNvSpPr>
          <p:nvPr>
            <p:ph type="title"/>
          </p:nvPr>
        </p:nvSpPr>
        <p:spPr>
          <a:xfrm>
            <a:off x="647701" y="452718"/>
            <a:ext cx="4765226" cy="1400530"/>
          </a:xfrm>
        </p:spPr>
        <p:txBody>
          <a:bodyPr>
            <a:normAutofit/>
          </a:bodyPr>
          <a:lstStyle/>
          <a:p>
            <a:r>
              <a:rPr lang="en-GB" dirty="0"/>
              <a:t>New York subway </a:t>
            </a:r>
          </a:p>
        </p:txBody>
      </p:sp>
      <p:pic>
        <p:nvPicPr>
          <p:cNvPr id="5122" name="Picture 2" descr="Style Wars: Graffiti Artists Are Painting New York City Subway Trains Top-To-Bottom Again">
            <a:extLst>
              <a:ext uri="{FF2B5EF4-FFF2-40B4-BE49-F238E27FC236}">
                <a16:creationId xmlns:a16="http://schemas.microsoft.com/office/drawing/2014/main" id="{18064D30-C873-4CAF-B95F-28FB60C4C7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849" r="3" b="2033"/>
          <a:stretch/>
        </p:blipFill>
        <p:spPr bwMode="auto">
          <a:xfrm>
            <a:off x="6103423" y="-2"/>
            <a:ext cx="6087038" cy="3429461"/>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C4FC9395-363F-4303-9B88-F5B9F15A2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9C7608C-EB82-4EB3-A552-59C4DCE595ED}"/>
              </a:ext>
            </a:extLst>
          </p:cNvPr>
          <p:cNvSpPr>
            <a:spLocks noGrp="1"/>
          </p:cNvSpPr>
          <p:nvPr>
            <p:ph idx="1"/>
          </p:nvPr>
        </p:nvSpPr>
        <p:spPr>
          <a:xfrm>
            <a:off x="647701" y="2052918"/>
            <a:ext cx="4764245" cy="4195481"/>
          </a:xfrm>
        </p:spPr>
        <p:txBody>
          <a:bodyPr>
            <a:normAutofit/>
          </a:bodyPr>
          <a:lstStyle/>
          <a:p>
            <a:r>
              <a:rPr lang="en-GB" dirty="0"/>
              <a:t>Inspiration </a:t>
            </a:r>
          </a:p>
          <a:p>
            <a:r>
              <a:rPr lang="en-GB" dirty="0"/>
              <a:t>Where it started</a:t>
            </a:r>
          </a:p>
          <a:p>
            <a:r>
              <a:rPr lang="en-GB" dirty="0"/>
              <a:t>Vast history</a:t>
            </a:r>
          </a:p>
          <a:p>
            <a:r>
              <a:rPr lang="en-GB" dirty="0"/>
              <a:t>Good basis for easier levels</a:t>
            </a:r>
          </a:p>
          <a:p>
            <a:r>
              <a:rPr lang="en-GB" dirty="0"/>
              <a:t>Long trains, good canvas for art</a:t>
            </a:r>
          </a:p>
        </p:txBody>
      </p:sp>
      <p:pic>
        <p:nvPicPr>
          <p:cNvPr id="5124" name="Picture 4">
            <a:extLst>
              <a:ext uri="{FF2B5EF4-FFF2-40B4-BE49-F238E27FC236}">
                <a16:creationId xmlns:a16="http://schemas.microsoft.com/office/drawing/2014/main" id="{F59DE30C-4F7E-42FC-B50D-C36DC56AEF2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773" r="3" b="5093"/>
          <a:stretch/>
        </p:blipFill>
        <p:spPr bwMode="auto">
          <a:xfrm>
            <a:off x="6103423" y="3429460"/>
            <a:ext cx="6087038" cy="3428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10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E293202-0B46-4F9D-B451-102735568EE1}"/>
              </a:ext>
            </a:extLst>
          </p:cNvPr>
          <p:cNvSpPr>
            <a:spLocks noGrp="1"/>
          </p:cNvSpPr>
          <p:nvPr>
            <p:ph type="title"/>
          </p:nvPr>
        </p:nvSpPr>
        <p:spPr>
          <a:xfrm>
            <a:off x="5411931" y="452718"/>
            <a:ext cx="4638903" cy="1400530"/>
          </a:xfrm>
        </p:spPr>
        <p:txBody>
          <a:bodyPr>
            <a:normAutofit/>
          </a:bodyPr>
          <a:lstStyle/>
          <a:p>
            <a:r>
              <a:rPr lang="en-GB" dirty="0"/>
              <a:t>1930s Wales</a:t>
            </a:r>
          </a:p>
        </p:txBody>
      </p:sp>
      <p:sp>
        <p:nvSpPr>
          <p:cNvPr id="8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154" name="Picture 10" descr="GWR Coaches">
            <a:extLst>
              <a:ext uri="{FF2B5EF4-FFF2-40B4-BE49-F238E27FC236}">
                <a16:creationId xmlns:a16="http://schemas.microsoft.com/office/drawing/2014/main" id="{DE3B470E-932D-423B-AB81-92A11B96FD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27" r="1190" b="3"/>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CC28523-5F3B-43F2-843E-E2B0BBA95E46}"/>
              </a:ext>
            </a:extLst>
          </p:cNvPr>
          <p:cNvSpPr>
            <a:spLocks noGrp="1"/>
          </p:cNvSpPr>
          <p:nvPr>
            <p:ph idx="1"/>
          </p:nvPr>
        </p:nvSpPr>
        <p:spPr>
          <a:xfrm>
            <a:off x="5410950" y="2052918"/>
            <a:ext cx="4638903" cy="4195481"/>
          </a:xfrm>
        </p:spPr>
        <p:txBody>
          <a:bodyPr>
            <a:normAutofit/>
          </a:bodyPr>
          <a:lstStyle/>
          <a:p>
            <a:r>
              <a:rPr lang="en-GB" dirty="0"/>
              <a:t>Historic railway</a:t>
            </a:r>
          </a:p>
          <a:p>
            <a:r>
              <a:rPr lang="en-GB" dirty="0"/>
              <a:t>Plenty of locomotives and stock to choose from</a:t>
            </a:r>
          </a:p>
          <a:p>
            <a:r>
              <a:rPr lang="en-GB" dirty="0"/>
              <a:t>Unique locomotive</a:t>
            </a:r>
          </a:p>
          <a:p>
            <a:r>
              <a:rPr lang="en-GB" dirty="0"/>
              <a:t>Ability to spray paint on something that cant be done on today</a:t>
            </a:r>
          </a:p>
          <a:p>
            <a:r>
              <a:rPr lang="en-GB" dirty="0"/>
              <a:t>Allows Historic levels and interesting history in the codex to be made</a:t>
            </a:r>
          </a:p>
        </p:txBody>
      </p:sp>
      <p:pic>
        <p:nvPicPr>
          <p:cNvPr id="6152" name="Picture 8" descr="wilts - general view of swindon gwr loco shed | John Law | Flickr">
            <a:extLst>
              <a:ext uri="{FF2B5EF4-FFF2-40B4-BE49-F238E27FC236}">
                <a16:creationId xmlns:a16="http://schemas.microsoft.com/office/drawing/2014/main" id="{200A6CBB-3250-4AC8-A1F2-C0A0DF392E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247" r="18116" b="2"/>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625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6B8378B-40A1-4E70-B357-8BC8B121DCF0}"/>
              </a:ext>
            </a:extLst>
          </p:cNvPr>
          <p:cNvSpPr>
            <a:spLocks noGrp="1"/>
          </p:cNvSpPr>
          <p:nvPr>
            <p:ph type="title"/>
          </p:nvPr>
        </p:nvSpPr>
        <p:spPr>
          <a:xfrm>
            <a:off x="688005" y="546352"/>
            <a:ext cx="3342459" cy="2107696"/>
          </a:xfrm>
        </p:spPr>
        <p:txBody>
          <a:bodyPr vert="horz" lIns="91440" tIns="45720" rIns="91440" bIns="45720" rtlCol="0" anchor="b">
            <a:normAutofit/>
          </a:bodyPr>
          <a:lstStyle/>
          <a:p>
            <a:r>
              <a:rPr lang="en-US" sz="6000" dirty="0"/>
              <a:t>German ICE </a:t>
            </a:r>
          </a:p>
        </p:txBody>
      </p:sp>
      <p:pic>
        <p:nvPicPr>
          <p:cNvPr id="7170" name="Picture 2" descr="ICE trains and ICE Sprinter: High-speed travel">
            <a:extLst>
              <a:ext uri="{FF2B5EF4-FFF2-40B4-BE49-F238E27FC236}">
                <a16:creationId xmlns:a16="http://schemas.microsoft.com/office/drawing/2014/main" id="{68432445-7319-443F-8C88-95D076EBC1A1}"/>
              </a:ext>
            </a:extLst>
          </p:cNvPr>
          <p:cNvPicPr>
            <a:picLocks noGrp="1" noChangeAspect="1" noChangeArrowheads="1"/>
          </p:cNvPicPr>
          <p:nvPr>
            <p:ph idx="1"/>
          </p:nvPr>
        </p:nvPicPr>
        <p:blipFill rotWithShape="1">
          <a:blip r:embed="rId7">
            <a:extLst>
              <a:ext uri="{28A0092B-C50C-407E-A947-70E740481C1C}">
                <a14:useLocalDpi xmlns:a14="http://schemas.microsoft.com/office/drawing/2010/main" val="0"/>
              </a:ext>
            </a:extLst>
          </a:blip>
          <a:srcRect t="9127"/>
          <a:stretch/>
        </p:blipFill>
        <p:spPr bwMode="auto">
          <a:xfrm>
            <a:off x="4645234" y="10"/>
            <a:ext cx="7546766" cy="3428990"/>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ADCC2544-19B6-433D-9192-0ACEF2DA8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172" name="Picture 4" descr="ICE trains and ICE Sprinter: High-speed travel">
            <a:extLst>
              <a:ext uri="{FF2B5EF4-FFF2-40B4-BE49-F238E27FC236}">
                <a16:creationId xmlns:a16="http://schemas.microsoft.com/office/drawing/2014/main" id="{35CFABB7-3BA5-4FB7-BBA7-0F735AB7E91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9139"/>
          <a:stretch/>
        </p:blipFill>
        <p:spPr bwMode="auto">
          <a:xfrm>
            <a:off x="4643695" y="3429462"/>
            <a:ext cx="7546766" cy="34285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781500-52D8-43AC-9617-367201807251}"/>
              </a:ext>
            </a:extLst>
          </p:cNvPr>
          <p:cNvSpPr txBox="1"/>
          <p:nvPr/>
        </p:nvSpPr>
        <p:spPr>
          <a:xfrm>
            <a:off x="474133" y="2892347"/>
            <a:ext cx="4037012" cy="2308324"/>
          </a:xfrm>
          <a:prstGeom prst="rect">
            <a:avLst/>
          </a:prstGeom>
          <a:noFill/>
        </p:spPr>
        <p:txBody>
          <a:bodyPr wrap="square" rtlCol="0">
            <a:spAutoFit/>
          </a:bodyPr>
          <a:lstStyle/>
          <a:p>
            <a:r>
              <a:rPr lang="en-GB" dirty="0"/>
              <a:t>.Allows representation of German locations and locomotives </a:t>
            </a:r>
          </a:p>
          <a:p>
            <a:endParaRPr lang="en-GB" dirty="0"/>
          </a:p>
          <a:p>
            <a:r>
              <a:rPr lang="en-GB" dirty="0"/>
              <a:t>.unique railway history being shown</a:t>
            </a:r>
          </a:p>
          <a:p>
            <a:endParaRPr lang="en-GB" dirty="0"/>
          </a:p>
          <a:p>
            <a:endParaRPr lang="en-GB" dirty="0"/>
          </a:p>
          <a:p>
            <a:endParaRPr lang="en-GB" dirty="0"/>
          </a:p>
        </p:txBody>
      </p:sp>
    </p:spTree>
    <p:extLst>
      <p:ext uri="{BB962C8B-B14F-4D97-AF65-F5344CB8AC3E}">
        <p14:creationId xmlns:p14="http://schemas.microsoft.com/office/powerpoint/2010/main" val="2964424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BD8ED75-5CC5-4B83-A81C-18EA97953F04}"/>
              </a:ext>
            </a:extLst>
          </p:cNvPr>
          <p:cNvSpPr>
            <a:spLocks noGrp="1"/>
          </p:cNvSpPr>
          <p:nvPr>
            <p:ph type="title"/>
          </p:nvPr>
        </p:nvSpPr>
        <p:spPr>
          <a:xfrm>
            <a:off x="5411931" y="452718"/>
            <a:ext cx="4638903" cy="1400530"/>
          </a:xfrm>
        </p:spPr>
        <p:txBody>
          <a:bodyPr>
            <a:normAutofit/>
          </a:bodyPr>
          <a:lstStyle/>
          <a:p>
            <a:r>
              <a:rPr lang="en-GB" dirty="0"/>
              <a:t>1915 </a:t>
            </a:r>
            <a:r>
              <a:rPr lang="en-GB" dirty="0" err="1"/>
              <a:t>russia</a:t>
            </a:r>
            <a:endParaRPr lang="en-GB" dirty="0"/>
          </a:p>
        </p:txBody>
      </p:sp>
      <p:sp>
        <p:nvSpPr>
          <p:cNvPr id="7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194" name="Picture 2" descr="Russian Steam Locomotives - Railway Wonders of the World">
            <a:extLst>
              <a:ext uri="{FF2B5EF4-FFF2-40B4-BE49-F238E27FC236}">
                <a16:creationId xmlns:a16="http://schemas.microsoft.com/office/drawing/2014/main" id="{8DBEBA20-61BD-449D-80C8-EBBA8691D9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17" r="10361" b="1"/>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200" name="Content Placeholder 8199">
            <a:extLst>
              <a:ext uri="{FF2B5EF4-FFF2-40B4-BE49-F238E27FC236}">
                <a16:creationId xmlns:a16="http://schemas.microsoft.com/office/drawing/2014/main" id="{A9D28FC9-9A12-4898-A599-9F4F5B2C7B64}"/>
              </a:ext>
            </a:extLst>
          </p:cNvPr>
          <p:cNvSpPr>
            <a:spLocks noGrp="1"/>
          </p:cNvSpPr>
          <p:nvPr>
            <p:ph idx="1"/>
          </p:nvPr>
        </p:nvSpPr>
        <p:spPr>
          <a:xfrm>
            <a:off x="5410950" y="2052918"/>
            <a:ext cx="4638903" cy="4195481"/>
          </a:xfrm>
        </p:spPr>
        <p:txBody>
          <a:bodyPr>
            <a:normAutofit/>
          </a:bodyPr>
          <a:lstStyle/>
          <a:p>
            <a:r>
              <a:rPr lang="en-US" dirty="0"/>
              <a:t> show off unique lesser-known Russian locomotive </a:t>
            </a:r>
          </a:p>
          <a:p>
            <a:r>
              <a:rPr lang="en-US" dirty="0"/>
              <a:t>Vastly different environment and rail network </a:t>
            </a:r>
          </a:p>
          <a:p>
            <a:r>
              <a:rPr lang="en-US" dirty="0"/>
              <a:t>More history and facts for the codex</a:t>
            </a:r>
          </a:p>
        </p:txBody>
      </p:sp>
      <p:pic>
        <p:nvPicPr>
          <p:cNvPr id="8196" name="Picture 4" descr="Russian Class E 0-10-0 steam locomotive">
            <a:extLst>
              <a:ext uri="{FF2B5EF4-FFF2-40B4-BE49-F238E27FC236}">
                <a16:creationId xmlns:a16="http://schemas.microsoft.com/office/drawing/2014/main" id="{4DC3F7FB-51A6-4FD5-9390-3934A3448A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736" r="16615"/>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400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36DD9-3734-46C7-87DB-A5E5C5610557}"/>
              </a:ext>
            </a:extLst>
          </p:cNvPr>
          <p:cNvSpPr>
            <a:spLocks noGrp="1"/>
          </p:cNvSpPr>
          <p:nvPr>
            <p:ph type="title"/>
          </p:nvPr>
        </p:nvSpPr>
        <p:spPr/>
        <p:txBody>
          <a:bodyPr/>
          <a:lstStyle/>
          <a:p>
            <a:r>
              <a:rPr lang="en-GB" dirty="0"/>
              <a:t>Intended demographic</a:t>
            </a:r>
          </a:p>
        </p:txBody>
      </p:sp>
      <p:sp>
        <p:nvSpPr>
          <p:cNvPr id="3" name="Content Placeholder 2">
            <a:extLst>
              <a:ext uri="{FF2B5EF4-FFF2-40B4-BE49-F238E27FC236}">
                <a16:creationId xmlns:a16="http://schemas.microsoft.com/office/drawing/2014/main" id="{2157AD5D-C67E-4707-BD87-6A0C358B5C6F}"/>
              </a:ext>
            </a:extLst>
          </p:cNvPr>
          <p:cNvSpPr>
            <a:spLocks noGrp="1"/>
          </p:cNvSpPr>
          <p:nvPr>
            <p:ph idx="1"/>
          </p:nvPr>
        </p:nvSpPr>
        <p:spPr/>
        <p:txBody>
          <a:bodyPr/>
          <a:lstStyle/>
          <a:p>
            <a:r>
              <a:rPr lang="en-GB" dirty="0"/>
              <a:t>Players interested in art and graffiti art</a:t>
            </a:r>
          </a:p>
          <a:p>
            <a:r>
              <a:rPr lang="en-GB" dirty="0"/>
              <a:t>Players who are interest in survival stealth game</a:t>
            </a:r>
          </a:p>
          <a:p>
            <a:r>
              <a:rPr lang="en-GB" dirty="0"/>
              <a:t>Players who would like challenges </a:t>
            </a:r>
          </a:p>
          <a:p>
            <a:r>
              <a:rPr lang="en-GB" dirty="0"/>
              <a:t>Intended for most players </a:t>
            </a:r>
          </a:p>
          <a:p>
            <a:r>
              <a:rPr lang="en-GB" dirty="0"/>
              <a:t>Aimed </a:t>
            </a:r>
            <a:r>
              <a:rPr lang="en-GB" dirty="0" err="1"/>
              <a:t>Pegi</a:t>
            </a:r>
            <a:r>
              <a:rPr lang="en-GB" dirty="0"/>
              <a:t> rating would be 12</a:t>
            </a:r>
          </a:p>
          <a:p>
            <a:r>
              <a:rPr lang="en-GB" dirty="0"/>
              <a:t>Aimed ES</a:t>
            </a:r>
            <a:r>
              <a:rPr lang="en-US" dirty="0"/>
              <a:t>RB rating would be Teen</a:t>
            </a:r>
            <a:endParaRPr lang="en-GB" dirty="0"/>
          </a:p>
        </p:txBody>
      </p:sp>
    </p:spTree>
    <p:extLst>
      <p:ext uri="{BB962C8B-B14F-4D97-AF65-F5344CB8AC3E}">
        <p14:creationId xmlns:p14="http://schemas.microsoft.com/office/powerpoint/2010/main" val="2788405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66EC6-477C-426F-8B86-CE00893A92D6}"/>
              </a:ext>
            </a:extLst>
          </p:cNvPr>
          <p:cNvSpPr>
            <a:spLocks noGrp="1"/>
          </p:cNvSpPr>
          <p:nvPr>
            <p:ph type="title"/>
          </p:nvPr>
        </p:nvSpPr>
        <p:spPr/>
        <p:txBody>
          <a:bodyPr/>
          <a:lstStyle/>
          <a:p>
            <a:r>
              <a:rPr lang="en-GB" dirty="0"/>
              <a:t>Justification of design</a:t>
            </a:r>
          </a:p>
        </p:txBody>
      </p:sp>
      <p:sp>
        <p:nvSpPr>
          <p:cNvPr id="3" name="Content Placeholder 2">
            <a:extLst>
              <a:ext uri="{FF2B5EF4-FFF2-40B4-BE49-F238E27FC236}">
                <a16:creationId xmlns:a16="http://schemas.microsoft.com/office/drawing/2014/main" id="{D12B1E3D-3C15-4CD9-A9D6-78181A1A6A43}"/>
              </a:ext>
            </a:extLst>
          </p:cNvPr>
          <p:cNvSpPr>
            <a:spLocks noGrp="1"/>
          </p:cNvSpPr>
          <p:nvPr>
            <p:ph idx="1"/>
          </p:nvPr>
        </p:nvSpPr>
        <p:spPr/>
        <p:txBody>
          <a:bodyPr/>
          <a:lstStyle/>
          <a:p>
            <a:r>
              <a:rPr lang="en-US" dirty="0"/>
              <a:t>Nothing similar in concept to the game (both Art and survival)</a:t>
            </a:r>
          </a:p>
          <a:p>
            <a:r>
              <a:rPr lang="en-US" dirty="0"/>
              <a:t>Popular fans of art, survival and railways can enjoy a game like this</a:t>
            </a:r>
          </a:p>
          <a:p>
            <a:r>
              <a:rPr lang="en-US" dirty="0"/>
              <a:t>VR is growing massively “</a:t>
            </a:r>
            <a:r>
              <a:rPr lang="en-GB" dirty="0"/>
              <a:t>Virtual reality (VR) is a simulated experience like or completely different from the real world. ... The industry is growing at a fast pace, with the global VR market size projected to increase from less than five billion U.S. dollars in 2021 to more than 12 billion U.S. dollars by 2024.” – </a:t>
            </a:r>
            <a:r>
              <a:rPr lang="en-GB" dirty="0" err="1"/>
              <a:t>Statisa</a:t>
            </a:r>
            <a:endParaRPr lang="en-GB" dirty="0"/>
          </a:p>
          <a:p>
            <a:r>
              <a:rPr lang="en-GB" dirty="0"/>
              <a:t>Would stand out on the VR market.</a:t>
            </a:r>
          </a:p>
        </p:txBody>
      </p:sp>
    </p:spTree>
    <p:extLst>
      <p:ext uri="{BB962C8B-B14F-4D97-AF65-F5344CB8AC3E}">
        <p14:creationId xmlns:p14="http://schemas.microsoft.com/office/powerpoint/2010/main" val="2393414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3751-B954-4873-86BA-480EAF69428A}"/>
              </a:ext>
            </a:extLst>
          </p:cNvPr>
          <p:cNvSpPr>
            <a:spLocks noGrp="1"/>
          </p:cNvSpPr>
          <p:nvPr>
            <p:ph type="title"/>
          </p:nvPr>
        </p:nvSpPr>
        <p:spPr/>
        <p:txBody>
          <a:bodyPr/>
          <a:lstStyle/>
          <a:p>
            <a:r>
              <a:rPr lang="en-GB" dirty="0"/>
              <a:t>Proposed implementation of the project</a:t>
            </a:r>
          </a:p>
        </p:txBody>
      </p:sp>
      <p:sp>
        <p:nvSpPr>
          <p:cNvPr id="3" name="Content Placeholder 2">
            <a:extLst>
              <a:ext uri="{FF2B5EF4-FFF2-40B4-BE49-F238E27FC236}">
                <a16:creationId xmlns:a16="http://schemas.microsoft.com/office/drawing/2014/main" id="{94F40927-FC72-4483-8367-A5F14AD11C52}"/>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C4741540-141F-4324-8B67-2A7D43140FE1}"/>
              </a:ext>
            </a:extLst>
          </p:cNvPr>
          <p:cNvPicPr>
            <a:picLocks noChangeAspect="1"/>
          </p:cNvPicPr>
          <p:nvPr/>
        </p:nvPicPr>
        <p:blipFill>
          <a:blip r:embed="rId2"/>
          <a:stretch>
            <a:fillRect/>
          </a:stretch>
        </p:blipFill>
        <p:spPr>
          <a:xfrm>
            <a:off x="0" y="1966382"/>
            <a:ext cx="12192000" cy="3569196"/>
          </a:xfrm>
          <a:prstGeom prst="rect">
            <a:avLst/>
          </a:prstGeom>
        </p:spPr>
      </p:pic>
    </p:spTree>
    <p:extLst>
      <p:ext uri="{BB962C8B-B14F-4D97-AF65-F5344CB8AC3E}">
        <p14:creationId xmlns:p14="http://schemas.microsoft.com/office/powerpoint/2010/main" val="9101756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B0408-9533-4638-9D04-F5BB0592D184}"/>
              </a:ext>
            </a:extLst>
          </p:cNvPr>
          <p:cNvSpPr>
            <a:spLocks noGrp="1"/>
          </p:cNvSpPr>
          <p:nvPr>
            <p:ph type="title"/>
          </p:nvPr>
        </p:nvSpPr>
        <p:spPr/>
        <p:txBody>
          <a:bodyPr/>
          <a:lstStyle/>
          <a:p>
            <a:r>
              <a:rPr lang="en-US" dirty="0"/>
              <a:t>Any Questions?</a:t>
            </a:r>
            <a:endParaRPr lang="en-GB" dirty="0"/>
          </a:p>
        </p:txBody>
      </p:sp>
      <p:sp>
        <p:nvSpPr>
          <p:cNvPr id="3" name="Content Placeholder 2">
            <a:extLst>
              <a:ext uri="{FF2B5EF4-FFF2-40B4-BE49-F238E27FC236}">
                <a16:creationId xmlns:a16="http://schemas.microsoft.com/office/drawing/2014/main" id="{3739D243-CA9B-4BC4-8918-3E846E8B81B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53386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9377-EC4C-4145-BAB5-F20EEB2F7CE9}"/>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BBCDCDA2-F881-4653-9F8E-2D5DFC44714E}"/>
              </a:ext>
            </a:extLst>
          </p:cNvPr>
          <p:cNvSpPr>
            <a:spLocks noGrp="1"/>
          </p:cNvSpPr>
          <p:nvPr>
            <p:ph idx="1"/>
          </p:nvPr>
        </p:nvSpPr>
        <p:spPr/>
        <p:txBody>
          <a:bodyPr>
            <a:normAutofit fontScale="2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Steam store page tilt brush -https://store.steampowered.com/app/327140/</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Tilt_Brush</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Steam store page budget cuts -https://store.steampowered.com/app/400940/</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Budget_Cuts</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XR today review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https://www.xrtoday.com/virtual-reality/tilt-brush-review-a-new-reality-for-artists/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digital fix review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https://www.thedigitalfix.com/gaming/review/budget-cuts/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New York Train Image-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https://hiphopdx.com/news/id.54358/title.style-wars-graffiti-artists-are-painting-new-york-city-subway-trains-top-to-bottom-again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New York Train Image- 2-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https://slate.com/culture/2016/01/martha-cooper-and-henry-chalfants-subway-art-is-the-bible-of-graffiti-art-in-new-york-city.html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GWR Train image 1 -https://www.flickr.com/photos/johnmightycat/39375544980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GWR coaches -https://coaches-library.weebly.com/gwr-coaches.html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Ice 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https://www.bahn.com/en/trains/ice-ice-sprinter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Ice 2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https://www.bahn.com/en/trains/ice-ice-sprinter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Russian trains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https://railwaywondersoftheworld.com/russian_locomotives.html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Statisa</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8"/>
              </a:rPr>
              <a:t>https://www.statista.com/topics/2532/virtual-reality-vr/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Black and white railway image </a:t>
            </a:r>
            <a:r>
              <a:rPr lang="en-GB" sz="1800" u="sng" dirty="0">
                <a:solidFill>
                  <a:srgbClr val="58C1BA"/>
                </a:solidFill>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 https://pixels.com/featured/train-yard-fence-twoblueowls-photography.html</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New York Switcher yard image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https://en.wikipedia.org/wiki/File:207th_Street_Yard_Train_of_Many_Colors.JPG</a:t>
            </a:r>
            <a:endPar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17762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F3F0A-9062-4116-A8A7-70DAD8607CBB}"/>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2759CF0F-9C6C-47CC-841A-2F6E8CA1F932}"/>
              </a:ext>
            </a:extLst>
          </p:cNvPr>
          <p:cNvSpPr>
            <a:spLocks noGrp="1"/>
          </p:cNvSpPr>
          <p:nvPr>
            <p:ph idx="1"/>
          </p:nvPr>
        </p:nvSpPr>
        <p:spPr/>
        <p:txBody>
          <a:body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Pegi</a:t>
            </a:r>
            <a:r>
              <a:rPr lang="en-GB" sz="1800" dirty="0">
                <a:effectLst/>
                <a:latin typeface="Calibri" panose="020F0502020204030204" pitchFamily="34" charset="0"/>
                <a:ea typeface="Calibri" panose="020F0502020204030204" pitchFamily="34" charset="0"/>
                <a:cs typeface="Times New Roman" panose="02020603050405020304" pitchFamily="18" charset="0"/>
              </a:rPr>
              <a:t> Ratings, the system was created in 2003 by ISFE (Interactive Software Federation of Europe)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ESRB, Created in 1993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Valve, an American video game developer, publisher, and digital distribution company, founded in 1996 by Gabe Newell</a:t>
            </a:r>
          </a:p>
          <a:p>
            <a:r>
              <a:rPr lang="en-GB" sz="1800" dirty="0">
                <a:latin typeface="Calibri" panose="020F0502020204030204" pitchFamily="34" charset="0"/>
                <a:ea typeface="Calibri" panose="020F0502020204030204" pitchFamily="34" charset="0"/>
                <a:cs typeface="Times New Roman" panose="02020603050405020304" pitchFamily="18" charset="0"/>
              </a:rPr>
              <a:t>Great Western Railway, invented in 1833 by Isambard Kingdom Brunel.</a:t>
            </a:r>
          </a:p>
          <a:p>
            <a:r>
              <a:rPr lang="en-GB" sz="1800" dirty="0">
                <a:latin typeface="Calibri" panose="020F0502020204030204" pitchFamily="34" charset="0"/>
                <a:ea typeface="Calibri" panose="020F0502020204030204" pitchFamily="34" charset="0"/>
                <a:cs typeface="Times New Roman" panose="02020603050405020304" pitchFamily="18" charset="0"/>
              </a:rPr>
              <a:t>Budget Cuts is an independent virtual reality stealth game developed and published by Swedish studio Neat Corporation. Created in 2018.</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Tilt Brush is a room-scale 3D-painting virtual-reality application available from Google, made in 2016 by google.</a:t>
            </a:r>
          </a:p>
          <a:p>
            <a:endParaRPr lang="en-GB" dirty="0"/>
          </a:p>
        </p:txBody>
      </p:sp>
    </p:spTree>
    <p:extLst>
      <p:ext uri="{BB962C8B-B14F-4D97-AF65-F5344CB8AC3E}">
        <p14:creationId xmlns:p14="http://schemas.microsoft.com/office/powerpoint/2010/main" val="3621580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609</TotalTime>
  <Words>1357</Words>
  <Application>Microsoft Office PowerPoint</Application>
  <PresentationFormat>Widescreen</PresentationFormat>
  <Paragraphs>117</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Ion</vt:lpstr>
      <vt:lpstr>Graffiti Getaway Presentation</vt:lpstr>
      <vt:lpstr>The game idea</vt:lpstr>
      <vt:lpstr>Game features </vt:lpstr>
      <vt:lpstr>Obstacles and enemes</vt:lpstr>
      <vt:lpstr>Concepts on obstacles </vt:lpstr>
      <vt:lpstr>maps</vt:lpstr>
      <vt:lpstr>Players role in the game  </vt:lpstr>
      <vt:lpstr>Iterations during design process </vt:lpstr>
      <vt:lpstr>Background research</vt:lpstr>
      <vt:lpstr>Steam Statistics</vt:lpstr>
      <vt:lpstr>Tilt Brush</vt:lpstr>
      <vt:lpstr>Steam statistics</vt:lpstr>
      <vt:lpstr>Combining two popular VR genres</vt:lpstr>
      <vt:lpstr>Railways/Railyards</vt:lpstr>
      <vt:lpstr>New York subway </vt:lpstr>
      <vt:lpstr>1930s Wales</vt:lpstr>
      <vt:lpstr>German ICE </vt:lpstr>
      <vt:lpstr>1915 russia</vt:lpstr>
      <vt:lpstr>Intended demographic</vt:lpstr>
      <vt:lpstr>Justification of design</vt:lpstr>
      <vt:lpstr>Proposed implementation of the project</vt:lpstr>
      <vt:lpstr>Any Questions?</vt:lpstr>
      <vt:lpstr>Bibliography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Graffiti Getaway Presentation</dc:title>
  <dc:creator>Owain Kell</dc:creator>
  <cp:lastModifiedBy>Owain Kell</cp:lastModifiedBy>
  <cp:revision>2</cp:revision>
  <dcterms:created xsi:type="dcterms:W3CDTF">2022-01-05T17:42:13Z</dcterms:created>
  <dcterms:modified xsi:type="dcterms:W3CDTF">2022-01-06T03:51:49Z</dcterms:modified>
</cp:coreProperties>
</file>