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 id="2147483811" r:id="rId20"/>
  </p:sldMasterIdLst>
  <p:notesMasterIdLst>
    <p:notesMasterId r:id="rId48"/>
  </p:notesMasterIdLst>
  <p:sldIdLst>
    <p:sldId id="256" r:id="rId21"/>
    <p:sldId id="257" r:id="rId22"/>
    <p:sldId id="258" r:id="rId23"/>
    <p:sldId id="259" r:id="rId24"/>
    <p:sldId id="260" r:id="rId25"/>
    <p:sldId id="367" r:id="rId26"/>
    <p:sldId id="281" r:id="rId27"/>
    <p:sldId id="350" r:id="rId28"/>
    <p:sldId id="351" r:id="rId29"/>
    <p:sldId id="352" r:id="rId30"/>
    <p:sldId id="369" r:id="rId31"/>
    <p:sldId id="354" r:id="rId32"/>
    <p:sldId id="355" r:id="rId33"/>
    <p:sldId id="370" r:id="rId34"/>
    <p:sldId id="358" r:id="rId35"/>
    <p:sldId id="359" r:id="rId36"/>
    <p:sldId id="360" r:id="rId37"/>
    <p:sldId id="361" r:id="rId38"/>
    <p:sldId id="362" r:id="rId39"/>
    <p:sldId id="363" r:id="rId40"/>
    <p:sldId id="364" r:id="rId41"/>
    <p:sldId id="365" r:id="rId42"/>
    <p:sldId id="366" r:id="rId43"/>
    <p:sldId id="303" r:id="rId44"/>
    <p:sldId id="304" r:id="rId45"/>
    <p:sldId id="305" r:id="rId46"/>
    <p:sldId id="328"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4738E-157C-404C-990E-31A2E871D1A0}" v="55" dt="2023-07-25T10:47:10.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6" autoAdjust="0"/>
    <p:restoredTop sz="85131" autoAdjust="0"/>
  </p:normalViewPr>
  <p:slideViewPr>
    <p:cSldViewPr snapToGrid="0" snapToObjects="1">
      <p:cViewPr>
        <p:scale>
          <a:sx n="89" d="100"/>
          <a:sy n="89" d="100"/>
        </p:scale>
        <p:origin x="1156" y="5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9.xml"/><Relationship Id="rId11" Type="http://schemas.openxmlformats.org/officeDocument/2006/relationships/slideMaster" Target="slideMasters/slideMaster11.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microsoft.com/office/2015/10/relationships/revisionInfo" Target="revisionInfo.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20" Type="http://schemas.openxmlformats.org/officeDocument/2006/relationships/slideMaster" Target="slideMasters/slideMaster20.xml"/><Relationship Id="rId41"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8/20/2026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FTF: </a:t>
            </a:r>
          </a:p>
          <a:p>
            <a:r>
              <a:rPr lang="en-GB" dirty="0"/>
              <a:t>Week 1 – Lectures 1 and 2</a:t>
            </a:r>
          </a:p>
          <a:p>
            <a:r>
              <a:rPr lang="en-GB" dirty="0"/>
              <a:t>Week 2 – Lectures 3 and 4</a:t>
            </a:r>
          </a:p>
          <a:p>
            <a:r>
              <a:rPr lang="en-GB" dirty="0"/>
              <a:t>Week 3 – Lectures </a:t>
            </a:r>
            <a:r>
              <a:rPr lang="en-GB"/>
              <a:t>5 </a:t>
            </a:r>
            <a:endParaRPr lang="en-GB" dirty="0"/>
          </a:p>
          <a:p>
            <a:r>
              <a:rPr lang="en-GB" dirty="0"/>
              <a:t>Week 4 – Lecture 6 and 7</a:t>
            </a:r>
          </a:p>
          <a:p>
            <a:endParaRPr lang="en-GB" dirty="0"/>
          </a:p>
          <a:p>
            <a:r>
              <a:rPr lang="en-GB" dirty="0"/>
              <a:t>DAYS:</a:t>
            </a:r>
          </a:p>
          <a:p>
            <a:r>
              <a:rPr lang="en-GB" dirty="0"/>
              <a:t>Week 1 – Lectures 1, 2 and 3</a:t>
            </a:r>
          </a:p>
          <a:p>
            <a:r>
              <a:rPr lang="en-GB" dirty="0"/>
              <a:t>Week 2 – Lectures 4 and 5</a:t>
            </a:r>
          </a:p>
          <a:p>
            <a:r>
              <a:rPr lang="en-GB" dirty="0"/>
              <a:t>Week 3 – Lectures 6 and 7</a:t>
            </a:r>
          </a:p>
          <a:p>
            <a:r>
              <a:rPr lang="en-GB" dirty="0"/>
              <a:t>Week 4 – Tutorials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421256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5350" y="731838"/>
            <a:ext cx="4878388"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7</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891018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Learning outcomes are included in the scheme of work and weekly lesson plan.  Each outcome will be explored during the progression of lectures.</a:t>
            </a:r>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3611626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they are welcome to ONE tutorial per module to ask questions on the assignment. There will be time for this during week 4, but students can request a tutorial at any time during the module. </a:t>
            </a:r>
          </a:p>
          <a:p>
            <a:endParaRPr lang="en-GB" dirty="0"/>
          </a:p>
          <a:p>
            <a:r>
              <a:rPr lang="en-GB" dirty="0"/>
              <a:t>The assignment is linked to the learning outcomes, each part of the portfolio is aligned to the outcomes.</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834197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your personal and professional practice and development, where are you currently? How do you want to develop? What do you want to develop? Do you want to learn new skills? Do you want to gain new qualifications or CPD certificates? Do you want to develop your personal attributes such as confidence or communication skills? This will be personal to your own development, so everyone's PDP will be different. References are not required for this section. </a:t>
            </a:r>
          </a:p>
          <a:p>
            <a:endParaRPr lang="en-GB" dirty="0"/>
          </a:p>
          <a:p>
            <a:r>
              <a:rPr lang="en-GB" dirty="0"/>
              <a:t>It is useful if the students chose 1 long term goal 1 medium term goal and 1 long term goal, the goals can be linked to their professional development and their academic Development.  A SMART goal  format should be used to focus the goal and enable application to academic and professional practice.</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551550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template to help the students visualise the task.  An editable template is available on Moodle and can be downloaded and incorporated into the student's assignment portfolio.</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16699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can structure this how they want to in terms of portrait/landscape, text boxes, paragraphs, images etc.   Examples of an academic poster is available on Moodle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445025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structure this how they want to in terms of portrait/landscape, text boxes, paragraphs, images etc.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16412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example of the layout for the academic poster.  Explore with the students and suggest sources to populate it.  Explain that we will be exploring reflective practice in depth during the course of the module, also refer to the reading list.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a:t>
            </a:r>
          </a:p>
          <a:p>
            <a:r>
              <a:rPr lang="en-GB" dirty="0"/>
              <a:t>Spelling, punctuation, grammar, sentence structure etc</a:t>
            </a:r>
          </a:p>
          <a:p>
            <a:r>
              <a:rPr lang="en-GB" dirty="0"/>
              <a:t>Format is important here as there are three very different sections with tables and templates – ensure you save your document as a PDF before your upload to Turnitin so that the formatting isn’t impacted</a:t>
            </a:r>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426962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15237700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657225" y="793750"/>
            <a:ext cx="5295900" cy="3971925"/>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791324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1059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8/20/2026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04808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8/20/2026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38601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55CD24-C473-2E4F-9AE6-964E15D7F65F}" type="datetimeFigureOut">
              <a:rPr lang="en-US" smtClean="0"/>
              <a:t>8/20/2026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6362539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8/20/2026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09548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8/20/2026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945992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755CD24-C473-2E4F-9AE6-964E15D7F65F}" type="datetimeFigureOut">
              <a:rPr lang="en-US" smtClean="0"/>
              <a:t>8/20/2026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6576607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5CD24-C473-2E4F-9AE6-964E15D7F65F}" type="datetimeFigureOut">
              <a:rPr lang="en-US" smtClean="0"/>
              <a:t>8/20/2026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46247116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824414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490054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55CD24-C473-2E4F-9AE6-964E15D7F65F}" type="datetimeFigureOut">
              <a:rPr lang="en-US" smtClean="0"/>
              <a:t>8/20/2026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4120361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55CD24-C473-2E4F-9AE6-964E15D7F65F}" type="datetimeFigureOut">
              <a:rPr lang="en-US" smtClean="0"/>
              <a:t>8/20/2026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548786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11638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20.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8/20/2026</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8/20/2026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8/20/2026</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8/20/2026</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8/20/2026</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creenshot, businesscard, design&#10;&#10;Description automatically generated">
            <a:extLst>
              <a:ext uri="{FF2B5EF4-FFF2-40B4-BE49-F238E27FC236}">
                <a16:creationId xmlns:a16="http://schemas.microsoft.com/office/drawing/2014/main" id="{7E1592B4-F8A5-475D-F058-0A752A41FA80}"/>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08772736"/>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2.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0.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2.xml"/></Relationships>
</file>

<file path=ppt/slides/_rels/slide26.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3.xml"/><Relationship Id="rId1" Type="http://schemas.openxmlformats.org/officeDocument/2006/relationships/slideLayout" Target="../slideLayouts/slideLayout42.xml"/><Relationship Id="rId4" Type="http://schemas.openxmlformats.org/officeDocument/2006/relationships/hyperlink" Target="mailto:moodle@uwtsd.ac.uk"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ECEY4014C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ECEY4014: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4294967295"/>
          </p:nvPr>
        </p:nvSpPr>
        <p:spPr>
          <a:xfrm>
            <a:off x="0" y="381000"/>
            <a:ext cx="3867150" cy="5178425"/>
          </a:xfrm>
        </p:spPr>
        <p:txBody>
          <a:bodyPr>
            <a:normAutofit/>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ECEY4014C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1:  </a:t>
            </a:r>
          </a:p>
          <a:p>
            <a:pPr marL="0" indent="0">
              <a:lnSpc>
                <a:spcPct val="120000"/>
              </a:lnSpc>
              <a:spcBef>
                <a:spcPts val="700"/>
              </a:spcBef>
              <a:buNone/>
              <a:defRPr/>
            </a:pPr>
            <a:r>
              <a:rPr lang="en-GB" altLang="en-US" sz="2800" dirty="0" err="1">
                <a:latin typeface="Arial" panose="020B0604020202020204" pitchFamily="34" charset="0"/>
                <a:cs typeface="Arial" panose="020B0604020202020204" pitchFamily="34" charset="0"/>
              </a:rPr>
              <a:t>Cyflywniad</a:t>
            </a:r>
            <a:r>
              <a:rPr lang="en-GB" altLang="en-US" sz="2800" dirty="0">
                <a:latin typeface="Arial" panose="020B0604020202020204" pitchFamily="34" charset="0"/>
                <a:cs typeface="Arial" panose="020B0604020202020204" pitchFamily="34" charset="0"/>
              </a:rPr>
              <a:t> ac </a:t>
            </a:r>
          </a:p>
          <a:p>
            <a:pPr marL="0" indent="0">
              <a:lnSpc>
                <a:spcPct val="120000"/>
              </a:lnSpc>
              <a:spcBef>
                <a:spcPts val="700"/>
              </a:spcBef>
              <a:buNone/>
              <a:defRPr/>
            </a:pPr>
            <a:r>
              <a:rPr lang="en-GB" altLang="en-US" sz="2800" dirty="0" err="1">
                <a:latin typeface="Arial" panose="020B0604020202020204" pitchFamily="34" charset="0"/>
                <a:cs typeface="Arial" panose="020B0604020202020204" pitchFamily="34" charset="0"/>
              </a:rPr>
              <a:t>Asesiad</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4294967295"/>
          </p:nvPr>
        </p:nvSpPr>
        <p:spPr>
          <a:xfrm>
            <a:off x="4692650" y="381000"/>
            <a:ext cx="4451350" cy="5178425"/>
          </a:xfrm>
        </p:spPr>
        <p:txBody>
          <a:bodyPr>
            <a:normAutofit/>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ECEY4014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1: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Introduction and Assessment</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5F4A-9275-F0E7-46A7-8DDE0F556B37}"/>
              </a:ext>
            </a:extLst>
          </p:cNvPr>
          <p:cNvSpPr>
            <a:spLocks noGrp="1"/>
          </p:cNvSpPr>
          <p:nvPr>
            <p:ph type="title"/>
          </p:nvPr>
        </p:nvSpPr>
        <p:spPr>
          <a:xfrm>
            <a:off x="-400050" y="-125185"/>
            <a:ext cx="9944099" cy="1636259"/>
          </a:xfrm>
        </p:spPr>
        <p:txBody>
          <a:bodyPr>
            <a:normAutofit/>
          </a:bodyPr>
          <a:lstStyle/>
          <a:p>
            <a:pPr algn="ct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Sgiliau</a:t>
            </a:r>
            <a:r>
              <a:rPr lang="en-GB" sz="4000" dirty="0">
                <a:solidFill>
                  <a:prstClr val="black"/>
                </a:solidFill>
                <a:latin typeface="Arial" panose="020B0604020202020204" pitchFamily="34" charset="0"/>
                <a:cs typeface="Arial" panose="020B0604020202020204" pitchFamily="34" charset="0"/>
              </a:rPr>
              <a:t> </a:t>
            </a: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Cyflogadwyedd</a:t>
            </a:r>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Trosglwyddadwy</a:t>
            </a:r>
            <a:b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4000" b="0" i="0" u="none" strike="noStrike" kern="1200" cap="none" spc="0" normalizeH="0" baseline="0" noProof="0" dirty="0">
                <a:ln>
                  <a:noFill/>
                </a:ln>
                <a:solidFill>
                  <a:srgbClr val="5B9BD5">
                    <a:lumMod val="75000"/>
                  </a:srgbClr>
                </a:solidFill>
                <a:effectLst/>
                <a:uLnTx/>
                <a:uFillTx/>
                <a:latin typeface="Arial" panose="020B0604020202020204" pitchFamily="34" charset="0"/>
                <a:cs typeface="Arial" panose="020B0604020202020204" pitchFamily="34" charset="0"/>
              </a:rPr>
              <a:t>Employability/Transferable Skills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F6312D-B248-D667-071C-DECD73DAAE7D}"/>
              </a:ext>
            </a:extLst>
          </p:cNvPr>
          <p:cNvSpPr>
            <a:spLocks noGrp="1"/>
          </p:cNvSpPr>
          <p:nvPr>
            <p:ph sz="half" idx="1"/>
          </p:nvPr>
        </p:nvSpPr>
        <p:spPr>
          <a:xfrm>
            <a:off x="443593" y="1825625"/>
            <a:ext cx="3867150" cy="3809862"/>
          </a:xfrm>
        </p:spPr>
        <p:txBody>
          <a:bodyPr>
            <a:normAutofit fontScale="92500" lnSpcReduction="10000"/>
          </a:bodyPr>
          <a:lstStyle/>
          <a:p>
            <a:r>
              <a:rPr lang="en-GB" altLang="en-US" sz="2800" dirty="0" err="1">
                <a:latin typeface="Arial" panose="020B0604020202020204" pitchFamily="34" charset="0"/>
                <a:cs typeface="Arial" panose="020B0604020202020204" pitchFamily="34" charset="0"/>
              </a:rPr>
              <a:t>Proffesiynoldeb</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Ymwybyddiaeth</a:t>
            </a:r>
            <a:r>
              <a:rPr lang="en-GB" altLang="en-US" sz="2800" dirty="0">
                <a:latin typeface="Arial" panose="020B0604020202020204" pitchFamily="34" charset="0"/>
                <a:cs typeface="Arial" panose="020B0604020202020204" pitchFamily="34" charset="0"/>
              </a:rPr>
              <a:t> </a:t>
            </a:r>
          </a:p>
          <a:p>
            <a:r>
              <a:rPr lang="en-GB" altLang="en-US" sz="2800" dirty="0" err="1">
                <a:latin typeface="Arial" panose="020B0604020202020204" pitchFamily="34" charset="0"/>
                <a:cs typeface="Arial" panose="020B0604020202020204" pitchFamily="34" charset="0"/>
              </a:rPr>
              <a:t>Cyfrifoldeb</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Atebolrwydd</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Sgiliau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rhyngbersonol</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Dibynadwy</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Ystyriaeth</a:t>
            </a:r>
            <a:r>
              <a:rPr lang="en-GB" altLang="en-US" sz="2800" dirty="0">
                <a:latin typeface="Arial" panose="020B0604020202020204" pitchFamily="34" charset="0"/>
                <a:cs typeface="Arial" panose="020B0604020202020204" pitchFamily="34" charset="0"/>
              </a:rPr>
              <a:t> am </a:t>
            </a:r>
            <a:r>
              <a:rPr lang="en-GB" altLang="en-US" sz="2800" dirty="0" err="1">
                <a:latin typeface="Arial" panose="020B0604020202020204" pitchFamily="34" charset="0"/>
                <a:cs typeface="Arial" panose="020B0604020202020204" pitchFamily="34" charset="0"/>
              </a:rPr>
              <a:t>eraill</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Cyfathrebu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effeithiol</a:t>
            </a:r>
            <a:endParaRPr lang="en-GB" dirty="0"/>
          </a:p>
        </p:txBody>
      </p:sp>
      <p:sp>
        <p:nvSpPr>
          <p:cNvPr id="4" name="Content Placeholder 3">
            <a:extLst>
              <a:ext uri="{FF2B5EF4-FFF2-40B4-BE49-F238E27FC236}">
                <a16:creationId xmlns:a16="http://schemas.microsoft.com/office/drawing/2014/main" id="{ABA7FCE5-3D43-9AE3-DF97-14FD21FE32E5}"/>
              </a:ext>
            </a:extLst>
          </p:cNvPr>
          <p:cNvSpPr>
            <a:spLocks noGrp="1"/>
          </p:cNvSpPr>
          <p:nvPr>
            <p:ph sz="half" idx="2"/>
          </p:nvPr>
        </p:nvSpPr>
        <p:spPr>
          <a:xfrm>
            <a:off x="4648199" y="1825625"/>
            <a:ext cx="4098471" cy="3809862"/>
          </a:xfrm>
        </p:spPr>
        <p:txBody>
          <a:bodyPr>
            <a:normAutofit fontScale="92500" lnSpcReduction="10000"/>
          </a:bodyPr>
          <a:lstStyle/>
          <a:p>
            <a:r>
              <a:rPr lang="en-GB" altLang="en-US" sz="28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8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8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Interpersonal skills</a:t>
            </a:r>
          </a:p>
          <a:p>
            <a:r>
              <a:rPr lang="en-GB" altLang="en-US" sz="2800" dirty="0">
                <a:solidFill>
                  <a:schemeClr val="accent1">
                    <a:lumMod val="75000"/>
                  </a:schemeClr>
                </a:solidFill>
                <a:latin typeface="Arial" panose="020B0604020202020204" pitchFamily="34" charset="0"/>
                <a:cs typeface="Arial" panose="020B0604020202020204" pitchFamily="34" charset="0"/>
              </a:rPr>
              <a:t>Reliability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Consideration for others </a:t>
            </a:r>
          </a:p>
          <a:p>
            <a:r>
              <a:rPr lang="en-GB" altLang="en-US" sz="2800" dirty="0">
                <a:solidFill>
                  <a:schemeClr val="accent1">
                    <a:lumMod val="75000"/>
                  </a:schemeClr>
                </a:solidFill>
                <a:latin typeface="Arial" panose="020B0604020202020204" pitchFamily="34" charset="0"/>
                <a:cs typeface="Arial" panose="020B0604020202020204" pitchFamily="34" charset="0"/>
              </a:rPr>
              <a:t>Effective communication </a:t>
            </a:r>
            <a:endParaRPr lang="en-US" alt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16387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A1F45-618C-37AA-7F52-A6D0794F916B}"/>
              </a:ext>
            </a:extLst>
          </p:cNvPr>
          <p:cNvSpPr>
            <a:spLocks noGrp="1"/>
          </p:cNvSpPr>
          <p:nvPr>
            <p:ph type="title"/>
          </p:nvPr>
        </p:nvSpPr>
        <p:spPr>
          <a:xfrm>
            <a:off x="0" y="-23901"/>
            <a:ext cx="9144000" cy="1325563"/>
          </a:xfrm>
        </p:spPr>
        <p:txBody>
          <a:bodyPr>
            <a:noAutofit/>
          </a:bodyPr>
          <a:lstStyle/>
          <a:p>
            <a:pPr algn="ct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Rhaglen</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Ymarferydd</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Blynyddoedd</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Cynnar</a:t>
            </a:r>
            <a:br>
              <a:rPr lang="en-GB" sz="4000" dirty="0">
                <a:solidFill>
                  <a:prstClr val="black"/>
                </a:solidFill>
                <a:latin typeface="Arial" panose="020B0604020202020204" pitchFamily="34" charset="0"/>
                <a:cs typeface="Arial" panose="020B0604020202020204" pitchFamily="34" charset="0"/>
              </a:rPr>
            </a:br>
            <a:r>
              <a:rPr kumimoji="0" lang="en-GB" sz="36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mj-ea"/>
                <a:cs typeface="Arial" panose="020B0604020202020204" pitchFamily="34" charset="0"/>
              </a:rPr>
              <a:t>Early Years Practitioner programme</a:t>
            </a:r>
            <a:endParaRPr lang="en-GB" sz="3600" dirty="0"/>
          </a:p>
        </p:txBody>
      </p:sp>
      <p:sp>
        <p:nvSpPr>
          <p:cNvPr id="3" name="Content Placeholder 2">
            <a:extLst>
              <a:ext uri="{FF2B5EF4-FFF2-40B4-BE49-F238E27FC236}">
                <a16:creationId xmlns:a16="http://schemas.microsoft.com/office/drawing/2014/main" id="{BC1F11A5-6CA1-AE2B-0934-DF7F415796FB}"/>
              </a:ext>
            </a:extLst>
          </p:cNvPr>
          <p:cNvSpPr>
            <a:spLocks noGrp="1"/>
          </p:cNvSpPr>
          <p:nvPr>
            <p:ph sz="half" idx="1"/>
          </p:nvPr>
        </p:nvSpPr>
        <p:spPr>
          <a:xfrm>
            <a:off x="296636" y="1722210"/>
            <a:ext cx="3867150" cy="4020003"/>
          </a:xfrm>
        </p:spPr>
        <p:txBody>
          <a:bodyPr>
            <a:normAutofit lnSpcReduction="10000"/>
          </a:bodyPr>
          <a:lstStyle/>
          <a:p>
            <a:pPr>
              <a:defRPr/>
            </a:pPr>
            <a:r>
              <a:rPr lang="en-GB" dirty="0" err="1">
                <a:latin typeface="Arial" panose="020B0604020202020204" pitchFamily="34" charset="0"/>
                <a:cs typeface="Arial" panose="020B0604020202020204" pitchFamily="34" charset="0"/>
              </a:rPr>
              <a:t>Meini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prawf</a:t>
            </a:r>
            <a:r>
              <a:rPr lang="en-GB" dirty="0">
                <a:latin typeface="Arial" panose="020B0604020202020204" pitchFamily="34" charset="0"/>
                <a:cs typeface="Arial" panose="020B0604020202020204" pitchFamily="34" charset="0"/>
              </a:rPr>
              <a:t> y NOS a </a:t>
            </a:r>
            <a:r>
              <a:rPr lang="en-GB" dirty="0" err="1">
                <a:latin typeface="Arial" panose="020B0604020202020204" pitchFamily="34" charset="0"/>
                <a:cs typeface="Arial" panose="020B0604020202020204" pitchFamily="34" charset="0"/>
              </a:rPr>
              <a:t>gyflawnwyd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hon:</a:t>
            </a:r>
          </a:p>
          <a:p>
            <a:pPr marL="0" indent="0">
              <a:buNone/>
              <a:defRPr/>
            </a:pPr>
            <a:r>
              <a:rPr lang="en-GB" dirty="0" err="1">
                <a:latin typeface="Arial" panose="020B0604020202020204" pitchFamily="34" charset="0"/>
                <a:cs typeface="Arial" panose="020B0604020202020204" pitchFamily="34" charset="0"/>
              </a:rPr>
              <a:t>Craidd</a:t>
            </a:r>
            <a:r>
              <a:rPr lang="en-GB" dirty="0">
                <a:latin typeface="Arial" panose="020B0604020202020204" pitchFamily="34" charset="0"/>
                <a:cs typeface="Arial" panose="020B0604020202020204" pitchFamily="34" charset="0"/>
              </a:rPr>
              <a:t> – </a:t>
            </a:r>
            <a:r>
              <a:rPr lang="en-GB" altLang="en-US" dirty="0">
                <a:latin typeface="Arial" panose="020B0604020202020204" pitchFamily="34" charset="0"/>
                <a:cs typeface="Arial" panose="020B0604020202020204" pitchFamily="34" charset="0"/>
              </a:rPr>
              <a:t>K21, K41, K42, K50, K52, K53</a:t>
            </a:r>
          </a:p>
          <a:p>
            <a:pPr>
              <a:defRPr/>
            </a:pPr>
            <a:r>
              <a:rPr lang="en-GB" altLang="en-US" dirty="0" err="1">
                <a:latin typeface="Arial" panose="020B0604020202020204" pitchFamily="34" charset="0"/>
                <a:cs typeface="Arial" panose="020B0604020202020204" pitchFamily="34" charset="0"/>
              </a:rPr>
              <a:t>Tasg</a:t>
            </a:r>
            <a:r>
              <a:rPr lang="en-GB" altLang="en-US" dirty="0">
                <a:latin typeface="Arial" panose="020B0604020202020204" pitchFamily="34" charset="0"/>
                <a:cs typeface="Arial" panose="020B0604020202020204" pitchFamily="34" charset="0"/>
              </a:rPr>
              <a:t>:                     Core: K1, K4, K8, K19                               SCD HSC 0044 P30 SCH53: 1,2,3 </a:t>
            </a:r>
            <a:r>
              <a:rPr lang="en-GB" b="1" u="sng"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D59B0A3-0B92-999D-EF5F-594DB39B78A5}"/>
              </a:ext>
            </a:extLst>
          </p:cNvPr>
          <p:cNvSpPr>
            <a:spLocks noGrp="1"/>
          </p:cNvSpPr>
          <p:nvPr>
            <p:ph sz="half" idx="2"/>
          </p:nvPr>
        </p:nvSpPr>
        <p:spPr>
          <a:xfrm>
            <a:off x="4648200" y="1722210"/>
            <a:ext cx="3867150" cy="3913277"/>
          </a:xfrm>
        </p:spPr>
        <p:txBody>
          <a:bodyPr>
            <a:normAutofit lnSpcReduction="10000"/>
          </a:bodyPr>
          <a:lstStyle/>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Core – K21, K41, K42, K50, K52, K53</a:t>
            </a:r>
          </a:p>
          <a:p>
            <a:pPr>
              <a:defRPr/>
            </a:pPr>
            <a:r>
              <a:rPr lang="en-GB" altLang="en-US" dirty="0" err="1">
                <a:solidFill>
                  <a:schemeClr val="accent1">
                    <a:lumMod val="75000"/>
                  </a:schemeClr>
                </a:solidFill>
                <a:latin typeface="Arial" panose="020B0604020202020204" pitchFamily="34" charset="0"/>
                <a:cs typeface="Arial" panose="020B0604020202020204" pitchFamily="34" charset="0"/>
              </a:rPr>
              <a:t>Tasg</a:t>
            </a:r>
            <a:r>
              <a:rPr lang="en-GB" altLang="en-US" dirty="0">
                <a:solidFill>
                  <a:schemeClr val="accent1">
                    <a:lumMod val="75000"/>
                  </a:schemeClr>
                </a:solidFill>
                <a:latin typeface="Arial" panose="020B0604020202020204" pitchFamily="34" charset="0"/>
                <a:cs typeface="Arial" panose="020B0604020202020204" pitchFamily="34" charset="0"/>
              </a:rPr>
              <a:t>:                  Core: K1, K4, K8, K19                               SCD HSC 0044 P30 SCH53: 1,2,3 </a:t>
            </a:r>
            <a:r>
              <a:rPr lang="en-GB" b="1" u="sng" dirty="0">
                <a:solidFill>
                  <a:schemeClr val="accent1">
                    <a:lumMod val="75000"/>
                  </a:schemeClr>
                </a:solidFill>
                <a:latin typeface="Arial" panose="020B0604020202020204" pitchFamily="34" charset="0"/>
                <a:cs typeface="Arial" panose="020B0604020202020204" pitchFamily="34" charset="0"/>
              </a:rPr>
              <a:t>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28323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8526-894B-F06F-541A-F5404D87EDAD}"/>
              </a:ext>
            </a:extLst>
          </p:cNvPr>
          <p:cNvSpPr>
            <a:spLocks noGrp="1"/>
          </p:cNvSpPr>
          <p:nvPr>
            <p:ph type="title"/>
          </p:nvPr>
        </p:nvSpPr>
        <p:spPr>
          <a:xfrm>
            <a:off x="58242" y="-124108"/>
            <a:ext cx="8835317" cy="1325563"/>
          </a:xfrm>
        </p:spPr>
        <p:txBody>
          <a:bodyPr/>
          <a:lstStyle/>
          <a:p>
            <a:r>
              <a:rPr lang="en-GB" sz="4400" dirty="0" err="1">
                <a:latin typeface="Arial" panose="020B0604020202020204" pitchFamily="34" charset="0"/>
                <a:cs typeface="Arial" panose="020B0604020202020204" pitchFamily="34" charset="0"/>
              </a:rPr>
              <a:t>Cynnwys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Modiwl</a:t>
            </a:r>
            <a:r>
              <a:rPr lang="en-GB" sz="4400" dirty="0">
                <a:latin typeface="Arial" panose="020B0604020202020204" pitchFamily="34" charset="0"/>
                <a:cs typeface="Arial" panose="020B0604020202020204" pitchFamily="34" charset="0"/>
              </a:rPr>
              <a:t> / </a:t>
            </a:r>
            <a:r>
              <a:rPr lang="en-GB" sz="4400" dirty="0">
                <a:solidFill>
                  <a:srgbClr val="0070C0"/>
                </a:solidFill>
                <a:latin typeface="Arial" panose="020B0604020202020204" pitchFamily="34" charset="0"/>
                <a:cs typeface="Arial" panose="020B0604020202020204" pitchFamily="34" charset="0"/>
              </a:rPr>
              <a:t>Module Content</a:t>
            </a:r>
            <a:endParaRPr lang="en-GB" dirty="0">
              <a:solidFill>
                <a:srgbClr val="0070C0"/>
              </a:solidFill>
            </a:endParaRPr>
          </a:p>
        </p:txBody>
      </p:sp>
      <p:sp>
        <p:nvSpPr>
          <p:cNvPr id="4" name="Content Placeholder 3">
            <a:extLst>
              <a:ext uri="{FF2B5EF4-FFF2-40B4-BE49-F238E27FC236}">
                <a16:creationId xmlns:a16="http://schemas.microsoft.com/office/drawing/2014/main" id="{0D64E37B-1ED8-351E-CDDA-E2E09994B135}"/>
              </a:ext>
            </a:extLst>
          </p:cNvPr>
          <p:cNvSpPr>
            <a:spLocks noGrp="1"/>
          </p:cNvSpPr>
          <p:nvPr>
            <p:ph sz="half" idx="1"/>
          </p:nvPr>
        </p:nvSpPr>
        <p:spPr>
          <a:xfrm>
            <a:off x="262088" y="1201455"/>
            <a:ext cx="8881912" cy="4368153"/>
          </a:xfrm>
        </p:spPr>
        <p:txBody>
          <a:bodyPr>
            <a:normAutofit/>
          </a:bodyPr>
          <a:lstStyle/>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Cyflwyniad</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Introduction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Datblygiad</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proffesiynol</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parhaus</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Personal Development Planning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Arbenigwr</a:t>
            </a:r>
            <a:r>
              <a:rPr lang="en-GB" sz="3000" dirty="0">
                <a:latin typeface="Arial" panose="020B0604020202020204" pitchFamily="34" charset="0"/>
                <a:cs typeface="Arial" panose="020B0604020202020204" pitchFamily="34" charset="0"/>
              </a:rPr>
              <a:t> y </a:t>
            </a:r>
            <a:r>
              <a:rPr lang="en-GB" sz="3000" dirty="0" err="1">
                <a:latin typeface="Arial" panose="020B0604020202020204" pitchFamily="34" charset="0"/>
                <a:cs typeface="Arial" panose="020B0604020202020204" pitchFamily="34" charset="0"/>
              </a:rPr>
              <a:t>Blynyddoedd</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Cynnar</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Early Years Professional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Ymarfer</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adlewyrchol</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Reflective Practice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Sgiliau</a:t>
            </a:r>
            <a:r>
              <a:rPr lang="en-GB" sz="3000" dirty="0">
                <a:latin typeface="Arial" panose="020B0604020202020204" pitchFamily="34" charset="0"/>
                <a:cs typeface="Arial" panose="020B0604020202020204" pitchFamily="34" charset="0"/>
              </a:rPr>
              <a:t> a </a:t>
            </a:r>
            <a:r>
              <a:rPr lang="en-GB" sz="3000" dirty="0" err="1">
                <a:latin typeface="Arial" panose="020B0604020202020204" pitchFamily="34" charset="0"/>
                <a:cs typeface="Arial" panose="020B0604020202020204" pitchFamily="34" charset="0"/>
              </a:rPr>
              <a:t>gwerthoedd</a:t>
            </a:r>
            <a:r>
              <a:rPr lang="en-GB" sz="3000" dirty="0">
                <a:latin typeface="Arial" panose="020B0604020202020204" pitchFamily="34" charset="0"/>
                <a:cs typeface="Arial" panose="020B0604020202020204" pitchFamily="34" charset="0"/>
              </a:rPr>
              <a:t> / </a:t>
            </a:r>
            <a:r>
              <a:rPr lang="en-GB" sz="3000" dirty="0">
                <a:solidFill>
                  <a:srgbClr val="0070C0"/>
                </a:solidFill>
                <a:latin typeface="Arial" panose="020B0604020202020204" pitchFamily="34" charset="0"/>
                <a:cs typeface="Arial" panose="020B0604020202020204" pitchFamily="34" charset="0"/>
              </a:rPr>
              <a:t>Skills and Values</a:t>
            </a:r>
          </a:p>
          <a:p>
            <a:pPr rtl="0">
              <a:lnSpc>
                <a:spcPct val="110000"/>
              </a:lnSpc>
              <a:buFont typeface="+mj-lt"/>
              <a:buAutoNum type="arabicPeriod"/>
            </a:pPr>
            <a:endParaRPr lang="en-GB" dirty="0"/>
          </a:p>
        </p:txBody>
      </p:sp>
    </p:spTree>
    <p:extLst>
      <p:ext uri="{BB962C8B-B14F-4D97-AF65-F5344CB8AC3E}">
        <p14:creationId xmlns:p14="http://schemas.microsoft.com/office/powerpoint/2010/main" val="1895858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286840" y="490618"/>
            <a:ext cx="8366760" cy="529568"/>
          </a:xfrm>
        </p:spPr>
        <p:txBody>
          <a:bodyPr>
            <a:noAutofit/>
          </a:bodyPr>
          <a:lstStyle/>
          <a:p>
            <a:pPr algn="ctr" eaLnBrk="1" hangingPunct="1"/>
            <a:r>
              <a:rPr lang="en-US" altLang="en-US" dirty="0" err="1">
                <a:latin typeface="Arial" panose="020B0604020202020204" pitchFamily="34" charset="0"/>
                <a:cs typeface="Arial" panose="020B0604020202020204" pitchFamily="34" charset="0"/>
              </a:rPr>
              <a:t>Deilliannau</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Dysgu</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423947" y="1406908"/>
            <a:ext cx="7831234" cy="4044184"/>
          </a:xfrm>
        </p:spPr>
        <p:txBody>
          <a:bodyPr>
            <a:normAutofit fontScale="70000" lnSpcReduction="20000"/>
          </a:bodyPr>
          <a:lstStyle/>
          <a:p>
            <a:pPr marL="257175" indent="-257175" algn="just">
              <a:spcBef>
                <a:spcPts val="900"/>
              </a:spcBef>
              <a:buFont typeface="Symbol" panose="05050102010706020507" pitchFamily="18" charset="2"/>
              <a:buChar char=""/>
            </a:pPr>
            <a:r>
              <a:rPr lang="en-GB" sz="4000" dirty="0" err="1">
                <a:effectLst/>
                <a:latin typeface="Arial" panose="020B0604020202020204" pitchFamily="34" charset="0"/>
                <a:ea typeface="DengXian" panose="02010600030101010101" pitchFamily="2" charset="-122"/>
                <a:cs typeface="Arial" panose="020B0604020202020204" pitchFamily="34" charset="0"/>
              </a:rPr>
              <a:t>Adnabod</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mynegi</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agweddau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hanfodol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arfer</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proffesiynol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yng</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nghyd-destun</a:t>
            </a:r>
            <a:r>
              <a:rPr lang="en-GB" sz="4000" dirty="0">
                <a:effectLst/>
                <a:latin typeface="Arial" panose="020B0604020202020204" pitchFamily="34" charset="0"/>
                <a:ea typeface="DengXian" panose="02010600030101010101" pitchFamily="2" charset="-122"/>
                <a:cs typeface="Arial" panose="020B0604020202020204" pitchFamily="34" charset="0"/>
              </a:rPr>
              <a:t> y </a:t>
            </a:r>
            <a:r>
              <a:rPr lang="en-GB" sz="4000" dirty="0" err="1">
                <a:effectLst/>
                <a:latin typeface="Arial" panose="020B0604020202020204" pitchFamily="34" charset="0"/>
                <a:ea typeface="DengXian" panose="02010600030101010101" pitchFamily="2" charset="-122"/>
                <a:cs typeface="Arial" panose="020B0604020202020204" pitchFamily="34" charset="0"/>
              </a:rPr>
              <a:t>blynyddoedd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cynnar</a:t>
            </a:r>
            <a:r>
              <a:rPr lang="en-GB" sz="4000" dirty="0">
                <a:effectLst/>
                <a:latin typeface="Arial" panose="020B0604020202020204" pitchFamily="34" charset="0"/>
                <a:ea typeface="DengXian" panose="02010600030101010101" pitchFamily="2" charset="-122"/>
                <a:cs typeface="Arial" panose="020B0604020202020204" pitchFamily="34" charset="0"/>
              </a:rPr>
              <a:t>. Mae </a:t>
            </a:r>
            <a:r>
              <a:rPr lang="en-GB" sz="4000" dirty="0" err="1">
                <a:effectLst/>
                <a:latin typeface="Arial" panose="020B0604020202020204" pitchFamily="34" charset="0"/>
                <a:ea typeface="DengXian" panose="02010600030101010101" pitchFamily="2" charset="-122"/>
                <a:cs typeface="Arial" panose="020B0604020202020204" pitchFamily="34" charset="0"/>
              </a:rPr>
              <a:t>hyn</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yn</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cynnwys</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datblygu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gwaith</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amlasiantaethol</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phartneriaethau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effeithiol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gyda</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phlant</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teuluoedd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cymunedau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gweithwyr</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proffesiynol</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sefydliadau</a:t>
            </a:r>
            <a:r>
              <a:rPr lang="en-GB" sz="4000" dirty="0">
                <a:effectLst/>
                <a:latin typeface="Arial" panose="020B0604020202020204" pitchFamily="34" charset="0"/>
                <a:ea typeface="DengXian" panose="02010600030101010101" pitchFamily="2" charset="-122"/>
                <a:cs typeface="Arial" panose="020B0604020202020204" pitchFamily="34" charset="0"/>
              </a:rPr>
              <a:t>.</a:t>
            </a:r>
            <a:endParaRPr lang="en-GB" sz="4000" dirty="0">
              <a:effectLst/>
              <a:latin typeface="Calibri" panose="020F0502020204030204" pitchFamily="34" charset="0"/>
              <a:ea typeface="DengXian" panose="02010600030101010101" pitchFamily="2" charset="-122"/>
              <a:cs typeface="Arial" panose="020B0604020202020204" pitchFamily="34" charset="0"/>
            </a:endParaRPr>
          </a:p>
          <a:p>
            <a:pPr marL="257175" indent="-257175" algn="just">
              <a:spcBef>
                <a:spcPts val="900"/>
              </a:spcBef>
              <a:buFont typeface="Symbol" panose="05050102010706020507" pitchFamily="18" charset="2"/>
              <a:buChar char=""/>
            </a:pPr>
            <a:r>
              <a:rPr lang="en-GB" sz="4000" dirty="0" err="1">
                <a:effectLst/>
                <a:latin typeface="Arial" panose="020B0604020202020204" pitchFamily="34" charset="0"/>
                <a:ea typeface="DengXian" panose="02010600030101010101" pitchFamily="2" charset="-122"/>
                <a:cs typeface="Arial" panose="020B0604020202020204" pitchFamily="34" charset="0"/>
              </a:rPr>
              <a:t>Cydnabod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arwyddocâd</a:t>
            </a:r>
            <a:r>
              <a:rPr lang="en-GB" sz="4000" dirty="0">
                <a:effectLst/>
                <a:latin typeface="Arial" panose="020B0604020202020204" pitchFamily="34" charset="0"/>
                <a:ea typeface="DengXian" panose="02010600030101010101" pitchFamily="2" charset="-122"/>
                <a:cs typeface="Arial" panose="020B0604020202020204" pitchFamily="34" charset="0"/>
              </a:rPr>
              <a:t> y broses </a:t>
            </a:r>
            <a:r>
              <a:rPr lang="en-GB" sz="4000" dirty="0" err="1">
                <a:effectLst/>
                <a:latin typeface="Arial" panose="020B0604020202020204" pitchFamily="34" charset="0"/>
                <a:ea typeface="DengXian" panose="02010600030101010101" pitchFamily="2" charset="-122"/>
                <a:cs typeface="Arial" panose="020B0604020202020204" pitchFamily="34" charset="0"/>
              </a:rPr>
              <a:t>arsylwi</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chynllunio</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wrth</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gyflawni</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ymyriadau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unigol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gwrthrychol</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chynhwysol</a:t>
            </a:r>
            <a:r>
              <a:rPr lang="en-GB" sz="4000" dirty="0">
                <a:effectLst/>
                <a:latin typeface="Arial" panose="020B0604020202020204" pitchFamily="34" charset="0"/>
                <a:ea typeface="DengXian" panose="02010600030101010101" pitchFamily="2" charset="-122"/>
                <a:cs typeface="Arial" panose="020B0604020202020204" pitchFamily="34" charset="0"/>
              </a:rPr>
              <a:t>.</a:t>
            </a:r>
            <a:endParaRPr lang="en-GB" sz="4000" dirty="0">
              <a:effectLst/>
              <a:latin typeface="Calibri" panose="020F0502020204030204" pitchFamily="34" charset="0"/>
              <a:ea typeface="DengXian" panose="02010600030101010101" pitchFamily="2" charset="-122"/>
              <a:cs typeface="Arial" panose="020B0604020202020204" pitchFamily="34" charset="0"/>
            </a:endParaRPr>
          </a:p>
          <a:p>
            <a:pPr marL="257175" indent="-257175" algn="just">
              <a:spcBef>
                <a:spcPts val="900"/>
              </a:spcBef>
              <a:buFont typeface="Symbol" panose="05050102010706020507" pitchFamily="18" charset="2"/>
              <a:buChar char=""/>
            </a:pPr>
            <a:r>
              <a:rPr lang="en-GB" sz="4000" dirty="0" err="1">
                <a:effectLst/>
                <a:latin typeface="Arial" panose="020B0604020202020204" pitchFamily="34" charset="0"/>
                <a:ea typeface="DengXian" panose="02010600030101010101" pitchFamily="2" charset="-122"/>
                <a:cs typeface="Arial" panose="020B0604020202020204" pitchFamily="34" charset="0"/>
              </a:rPr>
              <a:t>Datblygu</a:t>
            </a:r>
            <a:r>
              <a:rPr lang="en-GB" sz="4000" dirty="0">
                <a:effectLst/>
                <a:latin typeface="Arial" panose="020B0604020202020204" pitchFamily="34" charset="0"/>
                <a:ea typeface="DengXian" panose="02010600030101010101" pitchFamily="2" charset="-122"/>
                <a:cs typeface="Arial" panose="020B0604020202020204" pitchFamily="34" charset="0"/>
              </a:rPr>
              <a:t> a </a:t>
            </a:r>
            <a:r>
              <a:rPr lang="en-GB" sz="4000" dirty="0" err="1">
                <a:effectLst/>
                <a:latin typeface="Arial" panose="020B0604020202020204" pitchFamily="34" charset="0"/>
                <a:ea typeface="DengXian" panose="02010600030101010101" pitchFamily="2" charset="-122"/>
                <a:cs typeface="Arial" panose="020B0604020202020204" pitchFamily="34" charset="0"/>
              </a:rPr>
              <a:t>chymathu</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dealltwriaeth</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ddamcaniaethol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o’r</a:t>
            </a:r>
            <a:r>
              <a:rPr lang="en-GB" sz="4000" dirty="0">
                <a:effectLst/>
                <a:latin typeface="Arial" panose="020B0604020202020204" pitchFamily="34" charset="0"/>
                <a:ea typeface="DengXian" panose="02010600030101010101" pitchFamily="2" charset="-122"/>
                <a:cs typeface="Arial" panose="020B0604020202020204" pitchFamily="34" charset="0"/>
              </a:rPr>
              <a:t> broses </a:t>
            </a:r>
            <a:r>
              <a:rPr lang="en-GB" sz="4000" dirty="0" err="1">
                <a:effectLst/>
                <a:latin typeface="Arial" panose="020B0604020202020204" pitchFamily="34" charset="0"/>
                <a:ea typeface="DengXian" panose="02010600030101010101" pitchFamily="2" charset="-122"/>
                <a:cs typeface="Arial" panose="020B0604020202020204" pitchFamily="34" charset="0"/>
              </a:rPr>
              <a:t>adfyfyriol</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a’i</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pherthnasedd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i</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arfer</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blynyddoedd</a:t>
            </a:r>
            <a:r>
              <a:rPr lang="en-GB" sz="4000" dirty="0">
                <a:effectLst/>
                <a:latin typeface="Arial" panose="020B0604020202020204" pitchFamily="34" charset="0"/>
                <a:ea typeface="DengXian" panose="02010600030101010101" pitchFamily="2" charset="-122"/>
                <a:cs typeface="Arial" panose="020B0604020202020204" pitchFamily="34" charset="0"/>
              </a:rPr>
              <a:t> </a:t>
            </a:r>
            <a:r>
              <a:rPr lang="en-GB" sz="4000" dirty="0" err="1">
                <a:effectLst/>
                <a:latin typeface="Arial" panose="020B0604020202020204" pitchFamily="34" charset="0"/>
                <a:ea typeface="DengXian" panose="02010600030101010101" pitchFamily="2" charset="-122"/>
                <a:cs typeface="Arial" panose="020B0604020202020204" pitchFamily="34" charset="0"/>
              </a:rPr>
              <a:t>cynnar</a:t>
            </a:r>
            <a:r>
              <a:rPr lang="en-GB" sz="4000" dirty="0">
                <a:effectLst/>
                <a:latin typeface="Arial" panose="020B0604020202020204" pitchFamily="34" charset="0"/>
                <a:ea typeface="DengXian" panose="02010600030101010101" pitchFamily="2" charset="-122"/>
                <a:cs typeface="Arial" panose="020B0604020202020204" pitchFamily="34" charset="0"/>
              </a:rPr>
              <a:t>.</a:t>
            </a:r>
            <a:endParaRPr lang="en-GB" sz="40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3BD1-8ECF-B714-A4C8-AD1CB40AB792}"/>
              </a:ext>
            </a:extLst>
          </p:cNvPr>
          <p:cNvSpPr>
            <a:spLocks noGrp="1"/>
          </p:cNvSpPr>
          <p:nvPr>
            <p:ph type="title"/>
          </p:nvPr>
        </p:nvSpPr>
        <p:spPr>
          <a:xfrm>
            <a:off x="459923" y="82097"/>
            <a:ext cx="7886700" cy="799646"/>
          </a:xfrm>
        </p:spPr>
        <p:txBody>
          <a:bodyPr>
            <a:normAutofit/>
          </a:bodyPr>
          <a:lstStyle/>
          <a:p>
            <a:pPr algn="ctr"/>
            <a:r>
              <a:rPr lang="en-US" altLang="en-US" dirty="0">
                <a:solidFill>
                  <a:schemeClr val="accent1">
                    <a:lumMod val="75000"/>
                  </a:schemeClr>
                </a:solidFill>
                <a:latin typeface="Arial" panose="020B0604020202020204" pitchFamily="34" charset="0"/>
                <a:cs typeface="Arial" panose="020B0604020202020204" pitchFamily="34" charset="0"/>
              </a:rPr>
              <a:t>Learning Outcomes</a:t>
            </a:r>
            <a:endParaRPr lang="en-GB" sz="6000" dirty="0"/>
          </a:p>
        </p:txBody>
      </p:sp>
      <p:sp>
        <p:nvSpPr>
          <p:cNvPr id="5" name="Content Placeholder 5">
            <a:extLst>
              <a:ext uri="{FF2B5EF4-FFF2-40B4-BE49-F238E27FC236}">
                <a16:creationId xmlns:a16="http://schemas.microsoft.com/office/drawing/2014/main" id="{DC38EE57-9EF4-0A9E-DD05-DCB248511863}"/>
              </a:ext>
            </a:extLst>
          </p:cNvPr>
          <p:cNvSpPr txBox="1">
            <a:spLocks/>
          </p:cNvSpPr>
          <p:nvPr/>
        </p:nvSpPr>
        <p:spPr>
          <a:xfrm>
            <a:off x="180159" y="1023257"/>
            <a:ext cx="8533312" cy="5034643"/>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hangingPunct="0"/>
            <a:r>
              <a:rPr lang="en-GB" dirty="0">
                <a:solidFill>
                  <a:schemeClr val="accent1">
                    <a:lumMod val="75000"/>
                  </a:schemeClr>
                </a:solidFill>
                <a:latin typeface="Arial" panose="020B0604020202020204" pitchFamily="34" charset="0"/>
                <a:cs typeface="Arial" panose="020B0604020202020204" pitchFamily="34" charset="0"/>
              </a:rPr>
              <a:t>Recognise and articulate the fundamental aspects of professional practice in the context of the early years.  This includes the development of interagency working and effective partnerships with children, families, communities, professionals and organisations. </a:t>
            </a:r>
          </a:p>
          <a:p>
            <a:pPr hangingPunct="0"/>
            <a:r>
              <a:rPr lang="en-GB" dirty="0">
                <a:solidFill>
                  <a:schemeClr val="accent1">
                    <a:lumMod val="75000"/>
                  </a:schemeClr>
                </a:solidFill>
                <a:latin typeface="Arial" panose="020B0604020202020204" pitchFamily="34" charset="0"/>
                <a:cs typeface="Arial" panose="020B0604020202020204" pitchFamily="34" charset="0"/>
              </a:rPr>
              <a:t>Recognise the significance of the observation and planning process in delivering individualised, objective and inclusive interventions.  </a:t>
            </a:r>
          </a:p>
          <a:p>
            <a:pPr hangingPunct="0"/>
            <a:r>
              <a:rPr lang="en-GB" dirty="0">
                <a:solidFill>
                  <a:schemeClr val="accent1">
                    <a:lumMod val="75000"/>
                  </a:schemeClr>
                </a:solidFill>
                <a:latin typeface="Arial" panose="020B0604020202020204" pitchFamily="34" charset="0"/>
                <a:cs typeface="Arial" panose="020B0604020202020204" pitchFamily="34" charset="0"/>
              </a:rPr>
              <a:t>Develop and assimilate a theoretical understanding of the reflective process and its relevance to early years practice. </a:t>
            </a:r>
          </a:p>
        </p:txBody>
      </p:sp>
    </p:spTree>
    <p:extLst>
      <p:ext uri="{BB962C8B-B14F-4D97-AF65-F5344CB8AC3E}">
        <p14:creationId xmlns:p14="http://schemas.microsoft.com/office/powerpoint/2010/main" val="3100851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3E6A-09EF-4F1E-7BE1-C7BCAE967FB6}"/>
              </a:ext>
            </a:extLst>
          </p:cNvPr>
          <p:cNvSpPr>
            <a:spLocks noGrp="1"/>
          </p:cNvSpPr>
          <p:nvPr>
            <p:ph type="title"/>
          </p:nvPr>
        </p:nvSpPr>
        <p:spPr>
          <a:xfrm>
            <a:off x="171450" y="190500"/>
            <a:ext cx="8801100" cy="2215243"/>
          </a:xfrm>
        </p:spPr>
        <p:txBody>
          <a:bodyPr>
            <a:noAutofit/>
          </a:bodyPr>
          <a:lstStyle/>
          <a:p>
            <a:pPr algn="ctr"/>
            <a:r>
              <a:rPr lang="en-GB" sz="2800" b="1" dirty="0">
                <a:effectLst/>
                <a:latin typeface="Arial" panose="020B0604020202020204" pitchFamily="34" charset="0"/>
                <a:ea typeface="Times New Roman" panose="02020603050405020304" pitchFamily="18" charset="0"/>
                <a:cs typeface="Arial" panose="020B0604020202020204" pitchFamily="34" charset="0"/>
              </a:rPr>
              <a:t>ECEY4014C </a:t>
            </a:r>
            <a:r>
              <a:rPr lang="cy-GB" sz="2800" b="1" dirty="0">
                <a:effectLst/>
                <a:latin typeface="Arial" panose="020B0604020202020204" pitchFamily="34" charset="0"/>
                <a:ea typeface="Times New Roman" panose="02020603050405020304" pitchFamily="18" charset="0"/>
                <a:cs typeface="Arial" panose="020B0604020202020204" pitchFamily="34" charset="0"/>
              </a:rPr>
              <a:t>Aseiniadau</a:t>
            </a:r>
            <a:r>
              <a:rPr lang="cy-GB" sz="2800" u="sng" dirty="0">
                <a:effectLst/>
                <a:latin typeface="Arial" panose="020B0604020202020204" pitchFamily="34" charset="0"/>
                <a:ea typeface="Times New Roman" panose="02020603050405020304" pitchFamily="18" charset="0"/>
                <a:cs typeface="Arial" panose="020B0604020202020204" pitchFamily="34" charset="0"/>
              </a:rPr>
              <a:t>: Portffolio o dair rhan (sy'n cyfateb i 3000 o eiriau)</a:t>
            </a:r>
            <a:br>
              <a:rPr lang="cy-GB" sz="2800" u="sng" dirty="0">
                <a:effectLst/>
                <a:latin typeface="Arial" panose="020B0604020202020204" pitchFamily="34" charset="0"/>
                <a:ea typeface="Times New Roman" panose="02020603050405020304" pitchFamily="18" charset="0"/>
                <a:cs typeface="Arial" panose="020B0604020202020204" pitchFamily="34" charset="0"/>
              </a:rPr>
            </a:br>
            <a:br>
              <a:rPr lang="en-GB" sz="2800" dirty="0">
                <a:effectLst/>
                <a:latin typeface="Arial" panose="020B0604020202020204" pitchFamily="34" charset="0"/>
                <a:ea typeface="Times New Roman" panose="02020603050405020304" pitchFamily="18" charset="0"/>
                <a:cs typeface="Arial" panose="020B0604020202020204" pitchFamily="34" charset="0"/>
              </a:rPr>
            </a:br>
            <a:r>
              <a:rPr lang="cy-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ECEY4014 </a:t>
            </a:r>
            <a:r>
              <a:rPr lang="en-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Assignment: </a:t>
            </a:r>
            <a:r>
              <a:rPr lang="en-GB" sz="2800" u="sng"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Portfolio of three parts (equivalent to 3000 words)</a:t>
            </a:r>
            <a:br>
              <a:rPr lang="en-GB" sz="2800" dirty="0">
                <a:effectLst/>
                <a:latin typeface="Arial" panose="020B0604020202020204" pitchFamily="34" charset="0"/>
                <a:ea typeface="Times New Roman" panose="02020603050405020304" pitchFamily="18"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75DCA5-F0C7-0402-DCA7-42675E7524C2}"/>
              </a:ext>
            </a:extLst>
          </p:cNvPr>
          <p:cNvSpPr>
            <a:spLocks noGrp="1"/>
          </p:cNvSpPr>
          <p:nvPr>
            <p:ph idx="1"/>
          </p:nvPr>
        </p:nvSpPr>
        <p:spPr>
          <a:xfrm>
            <a:off x="272143" y="2541815"/>
            <a:ext cx="8243207" cy="2984579"/>
          </a:xfrm>
        </p:spPr>
        <p:txBody>
          <a:bodyPr>
            <a:normAutofit/>
          </a:bodyPr>
          <a:lstStyle/>
          <a:p>
            <a:pPr marL="0" indent="0">
              <a:buNone/>
            </a:pPr>
            <a:endParaRPr lang="en-GB" sz="3200" b="1" dirty="0">
              <a:solidFill>
                <a:srgbClr val="0070C0"/>
              </a:solidFill>
            </a:endParaRPr>
          </a:p>
        </p:txBody>
      </p:sp>
    </p:spTree>
    <p:extLst>
      <p:ext uri="{BB962C8B-B14F-4D97-AF65-F5344CB8AC3E}">
        <p14:creationId xmlns:p14="http://schemas.microsoft.com/office/powerpoint/2010/main" val="2487635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CD1-0BDD-1C85-D5F6-228A2FD1B50C}"/>
              </a:ext>
            </a:extLst>
          </p:cNvPr>
          <p:cNvSpPr>
            <a:spLocks noGrp="1"/>
          </p:cNvSpPr>
          <p:nvPr>
            <p:ph type="title"/>
          </p:nvPr>
        </p:nvSpPr>
        <p:spPr>
          <a:xfrm>
            <a:off x="274864" y="283029"/>
            <a:ext cx="7886700" cy="1186544"/>
          </a:xfrm>
        </p:spPr>
        <p:txBody>
          <a:bodyPr>
            <a:normAutofit fontScale="90000"/>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 </a:t>
            </a:r>
            <a:r>
              <a:rPr lang="en-GB" sz="4400" b="1" dirty="0">
                <a:solidFill>
                  <a:srgbClr val="0070C0"/>
                </a:solidFill>
                <a:effectLst/>
                <a:latin typeface="Arial" panose="020B0604020202020204" pitchFamily="34" charset="0"/>
                <a:ea typeface="Times New Roman" panose="02020603050405020304" pitchFamily="18" charset="0"/>
              </a:rPr>
              <a:t>Part 1:</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1C8CB7-6361-32F1-7356-C0F187B2CDB6}"/>
              </a:ext>
            </a:extLst>
          </p:cNvPr>
          <p:cNvSpPr>
            <a:spLocks noGrp="1"/>
          </p:cNvSpPr>
          <p:nvPr>
            <p:ph idx="1"/>
          </p:nvPr>
        </p:nvSpPr>
        <p:spPr>
          <a:xfrm>
            <a:off x="274864" y="1306286"/>
            <a:ext cx="8460921" cy="4105808"/>
          </a:xfrm>
        </p:spPr>
        <p:txBody>
          <a:bodyPr>
            <a:normAutofit/>
          </a:bodyPr>
          <a:lstStyle/>
          <a:p>
            <a:pPr algn="just" fontAlgn="base" hangingPunct="0">
              <a:lnSpc>
                <a:spcPct val="107000"/>
              </a:lnSpc>
              <a:spcAft>
                <a:spcPts val="800"/>
              </a:spcAft>
            </a:pPr>
            <a:r>
              <a:rPr lang="cy-GB" sz="2800" dirty="0">
                <a:effectLst/>
                <a:latin typeface="Arial" panose="020B0604020202020204" pitchFamily="34" charset="0"/>
                <a:ea typeface="Times New Roman" panose="02020603050405020304" pitchFamily="18" charset="0"/>
                <a:cs typeface="Arial" panose="020B0604020202020204" pitchFamily="34" charset="0"/>
              </a:rPr>
              <a:t>Creu cynllun datblygiad proffesiynol parhaus (DPP) sydd yn cynnwys amcanion personol a proffesiynol I helpu datblygu eich sgiliau fel ymarferydd proffesiynol (500 gair).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Create a reflective personal development plan (PDP) that includes personal and professional aims to help develop your professional practitioner skills, including a personal reflection  (500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962693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8EF689-2AE7-07BF-7D43-8617986A4273}"/>
              </a:ext>
            </a:extLst>
          </p:cNvPr>
          <p:cNvPicPr>
            <a:picLocks noChangeAspect="1"/>
          </p:cNvPicPr>
          <p:nvPr/>
        </p:nvPicPr>
        <p:blipFill>
          <a:blip r:embed="rId3"/>
          <a:stretch>
            <a:fillRect/>
          </a:stretch>
        </p:blipFill>
        <p:spPr>
          <a:xfrm>
            <a:off x="120894" y="307180"/>
            <a:ext cx="8902212" cy="5650707"/>
          </a:xfrm>
          <a:prstGeom prst="rect">
            <a:avLst/>
          </a:prstGeom>
        </p:spPr>
      </p:pic>
    </p:spTree>
    <p:extLst>
      <p:ext uri="{BB962C8B-B14F-4D97-AF65-F5344CB8AC3E}">
        <p14:creationId xmlns:p14="http://schemas.microsoft.com/office/powerpoint/2010/main" val="3016421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5559-366B-83FA-5E83-428ED8E9DD0A}"/>
              </a:ext>
            </a:extLst>
          </p:cNvPr>
          <p:cNvSpPr>
            <a:spLocks noGrp="1"/>
          </p:cNvSpPr>
          <p:nvPr>
            <p:ph type="title"/>
          </p:nvPr>
        </p:nvSpPr>
        <p:spPr>
          <a:xfrm>
            <a:off x="140596" y="110550"/>
            <a:ext cx="7886700" cy="1325563"/>
          </a:xfrm>
        </p:spPr>
        <p:txBody>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2:</a:t>
            </a:r>
            <a:endParaRPr lang="en-GB" dirty="0"/>
          </a:p>
        </p:txBody>
      </p:sp>
      <p:sp>
        <p:nvSpPr>
          <p:cNvPr id="3" name="Content Placeholder 2">
            <a:extLst>
              <a:ext uri="{FF2B5EF4-FFF2-40B4-BE49-F238E27FC236}">
                <a16:creationId xmlns:a16="http://schemas.microsoft.com/office/drawing/2014/main" id="{36C5E817-0B11-033E-CEE0-B556B0F16DE3}"/>
              </a:ext>
            </a:extLst>
          </p:cNvPr>
          <p:cNvSpPr>
            <a:spLocks noGrp="1"/>
          </p:cNvSpPr>
          <p:nvPr>
            <p:ph idx="1"/>
          </p:nvPr>
        </p:nvSpPr>
        <p:spPr>
          <a:xfrm>
            <a:off x="72927" y="1436113"/>
            <a:ext cx="8846679" cy="4431754"/>
          </a:xfrm>
        </p:spPr>
        <p:txBody>
          <a:bodyPr>
            <a:normAutofit fontScale="92500" lnSpcReduction="20000"/>
          </a:bodyPr>
          <a:lstStyle/>
          <a:p>
            <a:pPr marL="0" lvl="0" indent="0" algn="just" rtl="0" fontAlgn="base" hangingPunct="0">
              <a:lnSpc>
                <a:spcPct val="107000"/>
              </a:lnSpc>
              <a:spcAft>
                <a:spcPts val="800"/>
              </a:spcAft>
              <a:buNone/>
            </a:pPr>
            <a:r>
              <a:rPr lang="cy-GB" sz="2800" dirty="0">
                <a:effectLst/>
                <a:latin typeface="Arial" panose="020B0604020202020204" pitchFamily="34" charset="0"/>
                <a:ea typeface="Times New Roman" panose="02020603050405020304" pitchFamily="18" charset="0"/>
                <a:cs typeface="Arial" panose="020B0604020202020204" pitchFamily="34" charset="0"/>
              </a:rPr>
              <a:t>Darluniwch Posteri academaidd sydd yn archwilio’r pwysigrwydd o myfyrio ar ymarfer o fewn y Blynyddoedd Cynnar, ac sy’n dadansoddi gwahanol modelau </a:t>
            </a:r>
            <a:r>
              <a:rPr lang="cy-GB" sz="2800" dirty="0">
                <a:effectLst/>
                <a:latin typeface="Arial" panose="020B0604020202020204" pitchFamily="34" charset="0"/>
                <a:ea typeface="Times New Roman" panose="02020603050405020304" pitchFamily="18" charset="0"/>
              </a:rPr>
              <a:t>myfyriol (1000 gair). </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Beth yw adlewyrchu ac ymarfer myfyriol?</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Pam mae myfyrio ar ymarfer yn bwysig o fewn y Blynyddoedd Cynnar?</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Damcaniaethau myfyriol</a:t>
            </a:r>
            <a:endParaRPr lang="en-GB" sz="2800" dirty="0">
              <a:effectLst/>
              <a:latin typeface="Times New Roman" panose="02020603050405020304" pitchFamily="18" charset="0"/>
              <a:ea typeface="Times New Roman" panose="02020603050405020304" pitchFamily="18" charset="0"/>
            </a:endParaRPr>
          </a:p>
          <a:p>
            <a:pPr marL="342900" lvl="0" indent="-342900"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Dadansoddiad o gwahanol modelau myfyriol- cymharu/chyferbynnu/manteision/anfanteision</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85970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A3AE-ADB0-0F02-0589-F4FC2E7729B2}"/>
              </a:ext>
            </a:extLst>
          </p:cNvPr>
          <p:cNvSpPr>
            <a:spLocks noGrp="1"/>
          </p:cNvSpPr>
          <p:nvPr>
            <p:ph type="title"/>
          </p:nvPr>
        </p:nvSpPr>
        <p:spPr>
          <a:xfrm>
            <a:off x="320110" y="112683"/>
            <a:ext cx="7886700" cy="1325563"/>
          </a:xfrm>
        </p:spPr>
        <p:txBody>
          <a:bodyPr/>
          <a:lstStyle/>
          <a:p>
            <a:r>
              <a:rPr lang="en-GB" b="1" dirty="0">
                <a:solidFill>
                  <a:srgbClr val="0070C0"/>
                </a:solidFill>
                <a:latin typeface="Arial" panose="020B0604020202020204" pitchFamily="34" charset="0"/>
                <a:cs typeface="Arial" panose="020B0604020202020204" pitchFamily="34" charset="0"/>
              </a:rPr>
              <a:t>Part 2: </a:t>
            </a:r>
          </a:p>
        </p:txBody>
      </p:sp>
      <p:sp>
        <p:nvSpPr>
          <p:cNvPr id="3" name="Content Placeholder 2">
            <a:extLst>
              <a:ext uri="{FF2B5EF4-FFF2-40B4-BE49-F238E27FC236}">
                <a16:creationId xmlns:a16="http://schemas.microsoft.com/office/drawing/2014/main" id="{04737C07-4B8A-58F4-22C0-0B96EB1559E7}"/>
              </a:ext>
            </a:extLst>
          </p:cNvPr>
          <p:cNvSpPr>
            <a:spLocks noGrp="1"/>
          </p:cNvSpPr>
          <p:nvPr>
            <p:ph idx="1"/>
          </p:nvPr>
        </p:nvSpPr>
        <p:spPr>
          <a:xfrm>
            <a:off x="159880" y="1618062"/>
            <a:ext cx="8824240" cy="4047852"/>
          </a:xfrm>
        </p:spPr>
        <p:txBody>
          <a:bodyPr>
            <a:normAutofit fontScale="92500" lnSpcReduction="10000"/>
          </a:bodyPr>
          <a:lstStyle/>
          <a:p>
            <a:pPr marL="0" lvl="0" indent="0" rtl="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Design an Academic </a:t>
            </a:r>
            <a:r>
              <a:rPr lang="en-GB" dirty="0">
                <a:solidFill>
                  <a:srgbClr val="0070C0"/>
                </a:solidFill>
                <a:latin typeface="Arial" panose="020B0604020202020204" pitchFamily="34" charset="0"/>
                <a:ea typeface="DengXian" panose="02010600030101010101" pitchFamily="2" charset="-122"/>
                <a:cs typeface="Arial" panose="020B0604020202020204" pitchFamily="34" charset="0"/>
              </a:rPr>
              <a:t>Poster</a:t>
            </a: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that explores the importance of reflective practise within the early years and analyses different reflective models. (1000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What is reflection and reflective practice?</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Why is reflective practice important to EY practice?</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The theory of reflection </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Analysis of different reflective models compare/contrast/pros/cons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666424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857250"/>
            <a:ext cx="9141714" cy="582930"/>
          </a:xfrm>
          <a:prstGeom prst="rect">
            <a:avLst/>
          </a:prstGeom>
          <a:solidFill>
            <a:srgbClr val="7A0026"/>
          </a:solidFill>
          <a:ln w="12700">
            <a:solidFill>
              <a:srgbClr val="7A0026"/>
            </a:solidFill>
            <a:prstDash val="solid"/>
          </a:ln>
        </p:spPr>
        <p:txBody>
          <a:bodyPr/>
          <a:lstStyle/>
          <a:p>
            <a:endParaRPr lang="en-GB"/>
          </a:p>
        </p:txBody>
      </p:sp>
      <p:sp>
        <p:nvSpPr>
          <p:cNvPr id="3" name="Text 1"/>
          <p:cNvSpPr/>
          <p:nvPr/>
        </p:nvSpPr>
        <p:spPr>
          <a:xfrm>
            <a:off x="137160" y="912114"/>
            <a:ext cx="3429000" cy="137160"/>
          </a:xfrm>
          <a:prstGeom prst="rect">
            <a:avLst/>
          </a:prstGeom>
          <a:noFill/>
          <a:ln/>
        </p:spPr>
        <p:txBody>
          <a:bodyPr wrap="square" rtlCol="0" anchor="ctr"/>
          <a:lstStyle/>
          <a:p>
            <a:r>
              <a:rPr lang="en-US" sz="1050" b="1" dirty="0">
                <a:solidFill>
                  <a:srgbClr val="FFFFFF"/>
                </a:solidFill>
              </a:rPr>
              <a:t>UWTSD EARLY YEARS EDUCATION &amp; CARE</a:t>
            </a:r>
            <a:endParaRPr lang="en-US" sz="1050" dirty="0"/>
          </a:p>
        </p:txBody>
      </p:sp>
      <p:sp>
        <p:nvSpPr>
          <p:cNvPr id="4" name="Text 2"/>
          <p:cNvSpPr/>
          <p:nvPr/>
        </p:nvSpPr>
        <p:spPr>
          <a:xfrm>
            <a:off x="685800" y="1049274"/>
            <a:ext cx="7543800" cy="205740"/>
          </a:xfrm>
          <a:prstGeom prst="rect">
            <a:avLst/>
          </a:prstGeom>
          <a:noFill/>
          <a:ln/>
        </p:spPr>
        <p:txBody>
          <a:bodyPr wrap="square" rtlCol="0" anchor="ctr"/>
          <a:lstStyle/>
          <a:p>
            <a:pPr algn="ctr"/>
            <a:r>
              <a:rPr lang="en-US" b="1" dirty="0">
                <a:solidFill>
                  <a:srgbClr val="FFFFFF"/>
                </a:solidFill>
              </a:rPr>
              <a:t>Reflective Practice in Early Years Education and Care</a:t>
            </a:r>
            <a:endParaRPr lang="en-US" dirty="0"/>
          </a:p>
        </p:txBody>
      </p:sp>
      <p:sp>
        <p:nvSpPr>
          <p:cNvPr id="5" name="Text 3"/>
          <p:cNvSpPr/>
          <p:nvPr/>
        </p:nvSpPr>
        <p:spPr>
          <a:xfrm>
            <a:off x="685800" y="1255014"/>
            <a:ext cx="7543800" cy="102870"/>
          </a:xfrm>
          <a:prstGeom prst="rect">
            <a:avLst/>
          </a:prstGeom>
          <a:noFill/>
          <a:ln/>
        </p:spPr>
        <p:txBody>
          <a:bodyPr wrap="square" rtlCol="0" anchor="ctr"/>
          <a:lstStyle/>
          <a:p>
            <a:pPr algn="ctr"/>
            <a:r>
              <a:rPr lang="en-US" sz="750" dirty="0">
                <a:solidFill>
                  <a:srgbClr val="FFFFFF"/>
                </a:solidFill>
              </a:rPr>
              <a:t>Level 4 Exemplar Academic Poster | FdA Early Years Education and Care</a:t>
            </a:r>
            <a:endParaRPr lang="en-US" sz="750" dirty="0"/>
          </a:p>
        </p:txBody>
      </p:sp>
      <p:sp>
        <p:nvSpPr>
          <p:cNvPr id="6" name="Shape 4"/>
          <p:cNvSpPr/>
          <p:nvPr/>
        </p:nvSpPr>
        <p:spPr>
          <a:xfrm>
            <a:off x="171450" y="1577340"/>
            <a:ext cx="2194560" cy="1165860"/>
          </a:xfrm>
          <a:prstGeom prst="roundRect">
            <a:avLst/>
          </a:prstGeom>
          <a:solidFill>
            <a:srgbClr val="F8F8F8"/>
          </a:solidFill>
          <a:ln w="12700">
            <a:solidFill>
              <a:srgbClr val="0F8B8D"/>
            </a:solidFill>
            <a:prstDash val="solid"/>
          </a:ln>
        </p:spPr>
        <p:txBody>
          <a:bodyPr/>
          <a:lstStyle/>
          <a:p>
            <a:endParaRPr lang="en-GB"/>
          </a:p>
        </p:txBody>
      </p:sp>
      <p:sp>
        <p:nvSpPr>
          <p:cNvPr id="7" name="Shape 5"/>
          <p:cNvSpPr/>
          <p:nvPr/>
        </p:nvSpPr>
        <p:spPr>
          <a:xfrm>
            <a:off x="171450" y="1577340"/>
            <a:ext cx="2194560" cy="171450"/>
          </a:xfrm>
          <a:prstGeom prst="rect">
            <a:avLst/>
          </a:prstGeom>
          <a:solidFill>
            <a:srgbClr val="0F8B8D"/>
          </a:solidFill>
          <a:ln w="12700">
            <a:solidFill>
              <a:srgbClr val="0F8B8D"/>
            </a:solidFill>
            <a:prstDash val="solid"/>
          </a:ln>
        </p:spPr>
        <p:txBody>
          <a:bodyPr/>
          <a:lstStyle/>
          <a:p>
            <a:endParaRPr lang="en-GB"/>
          </a:p>
        </p:txBody>
      </p:sp>
      <p:sp>
        <p:nvSpPr>
          <p:cNvPr id="8" name="Text 6"/>
          <p:cNvSpPr/>
          <p:nvPr/>
        </p:nvSpPr>
        <p:spPr>
          <a:xfrm>
            <a:off x="226314" y="1597914"/>
            <a:ext cx="2084832" cy="102870"/>
          </a:xfrm>
          <a:prstGeom prst="rect">
            <a:avLst/>
          </a:prstGeom>
          <a:noFill/>
          <a:ln/>
        </p:spPr>
        <p:txBody>
          <a:bodyPr wrap="square" rtlCol="0" anchor="ctr"/>
          <a:lstStyle/>
          <a:p>
            <a:r>
              <a:rPr lang="en-US" sz="975" b="1" dirty="0">
                <a:solidFill>
                  <a:srgbClr val="FFFFFF"/>
                </a:solidFill>
              </a:rPr>
              <a:t>What is Reflective Practice?</a:t>
            </a:r>
            <a:endParaRPr lang="en-US" sz="975" dirty="0"/>
          </a:p>
        </p:txBody>
      </p:sp>
      <p:sp>
        <p:nvSpPr>
          <p:cNvPr id="9" name="Text 7"/>
          <p:cNvSpPr/>
          <p:nvPr/>
        </p:nvSpPr>
        <p:spPr>
          <a:xfrm>
            <a:off x="274320" y="1817370"/>
            <a:ext cx="1920240" cy="617220"/>
          </a:xfrm>
          <a:prstGeom prst="rect">
            <a:avLst/>
          </a:prstGeom>
          <a:noFill/>
          <a:ln/>
        </p:spPr>
        <p:txBody>
          <a:bodyPr wrap="square" rtlCol="0" anchor="ctr"/>
          <a:lstStyle/>
          <a:p>
            <a:r>
              <a:rPr lang="en-US" sz="825" dirty="0">
                <a:solidFill>
                  <a:srgbClr val="000000"/>
                </a:solidFill>
              </a:rPr>
              <a:t>Reflection is the process of critically examining experiences to enhance professional knowledge, skills and decision making (Schön, 1983).</a:t>
            </a:r>
            <a:endParaRPr lang="en-US" sz="825" dirty="0"/>
          </a:p>
        </p:txBody>
      </p:sp>
      <p:sp>
        <p:nvSpPr>
          <p:cNvPr id="10" name="Shape 8"/>
          <p:cNvSpPr/>
          <p:nvPr/>
        </p:nvSpPr>
        <p:spPr>
          <a:xfrm>
            <a:off x="171450" y="2880360"/>
            <a:ext cx="2194560" cy="1165860"/>
          </a:xfrm>
          <a:prstGeom prst="roundRect">
            <a:avLst/>
          </a:prstGeom>
          <a:solidFill>
            <a:srgbClr val="F8F8F8"/>
          </a:solidFill>
          <a:ln w="12700">
            <a:solidFill>
              <a:srgbClr val="C8A54B"/>
            </a:solidFill>
            <a:prstDash val="solid"/>
          </a:ln>
        </p:spPr>
        <p:txBody>
          <a:bodyPr/>
          <a:lstStyle/>
          <a:p>
            <a:endParaRPr lang="en-GB"/>
          </a:p>
        </p:txBody>
      </p:sp>
      <p:sp>
        <p:nvSpPr>
          <p:cNvPr id="11" name="Shape 9"/>
          <p:cNvSpPr/>
          <p:nvPr/>
        </p:nvSpPr>
        <p:spPr>
          <a:xfrm>
            <a:off x="171450" y="2880360"/>
            <a:ext cx="2194560" cy="171450"/>
          </a:xfrm>
          <a:prstGeom prst="rect">
            <a:avLst/>
          </a:prstGeom>
          <a:solidFill>
            <a:srgbClr val="C8A54B"/>
          </a:solidFill>
          <a:ln w="12700">
            <a:solidFill>
              <a:srgbClr val="C8A54B"/>
            </a:solidFill>
            <a:prstDash val="solid"/>
          </a:ln>
        </p:spPr>
        <p:txBody>
          <a:bodyPr/>
          <a:lstStyle/>
          <a:p>
            <a:endParaRPr lang="en-GB"/>
          </a:p>
        </p:txBody>
      </p:sp>
      <p:sp>
        <p:nvSpPr>
          <p:cNvPr id="12" name="Text 10"/>
          <p:cNvSpPr/>
          <p:nvPr/>
        </p:nvSpPr>
        <p:spPr>
          <a:xfrm>
            <a:off x="226314" y="2900934"/>
            <a:ext cx="2084832" cy="102870"/>
          </a:xfrm>
          <a:prstGeom prst="rect">
            <a:avLst/>
          </a:prstGeom>
          <a:noFill/>
          <a:ln/>
        </p:spPr>
        <p:txBody>
          <a:bodyPr wrap="square" rtlCol="0" anchor="ctr"/>
          <a:lstStyle/>
          <a:p>
            <a:r>
              <a:rPr lang="en-US" sz="975" b="1" dirty="0">
                <a:solidFill>
                  <a:srgbClr val="FFFFFF"/>
                </a:solidFill>
              </a:rPr>
              <a:t>Why Does it Matter?</a:t>
            </a:r>
            <a:endParaRPr lang="en-US" sz="975" dirty="0"/>
          </a:p>
        </p:txBody>
      </p:sp>
      <p:sp>
        <p:nvSpPr>
          <p:cNvPr id="13" name="Text 11"/>
          <p:cNvSpPr/>
          <p:nvPr/>
        </p:nvSpPr>
        <p:spPr>
          <a:xfrm>
            <a:off x="274320" y="3120390"/>
            <a:ext cx="1851660" cy="617220"/>
          </a:xfrm>
          <a:prstGeom prst="rect">
            <a:avLst/>
          </a:prstGeom>
          <a:noFill/>
          <a:ln/>
        </p:spPr>
        <p:txBody>
          <a:bodyPr wrap="square" rtlCol="0" anchor="ctr"/>
          <a:lstStyle/>
          <a:p>
            <a:r>
              <a:rPr lang="en-US" sz="825" dirty="0">
                <a:solidFill>
                  <a:srgbClr val="000000"/>
                </a:solidFill>
              </a:rPr>
              <a:t>• Improves outcomes for children</a:t>
            </a:r>
            <a:endParaRPr lang="en-US" sz="825" dirty="0"/>
          </a:p>
          <a:p>
            <a:r>
              <a:rPr lang="en-US" sz="825" dirty="0">
                <a:solidFill>
                  <a:srgbClr val="000000"/>
                </a:solidFill>
              </a:rPr>
              <a:t>• Supports inclusion</a:t>
            </a:r>
            <a:endParaRPr lang="en-US" sz="825" dirty="0"/>
          </a:p>
          <a:p>
            <a:r>
              <a:rPr lang="en-US" sz="825" dirty="0">
                <a:solidFill>
                  <a:srgbClr val="000000"/>
                </a:solidFill>
              </a:rPr>
              <a:t>• Develops confidence</a:t>
            </a:r>
            <a:endParaRPr lang="en-US" sz="825" dirty="0"/>
          </a:p>
          <a:p>
            <a:r>
              <a:rPr lang="en-US" sz="825" dirty="0">
                <a:solidFill>
                  <a:srgbClr val="000000"/>
                </a:solidFill>
              </a:rPr>
              <a:t>• Encourages lifelong learning</a:t>
            </a:r>
            <a:endParaRPr lang="en-US" sz="825" dirty="0"/>
          </a:p>
        </p:txBody>
      </p:sp>
      <p:sp>
        <p:nvSpPr>
          <p:cNvPr id="14" name="Shape 12"/>
          <p:cNvSpPr/>
          <p:nvPr/>
        </p:nvSpPr>
        <p:spPr>
          <a:xfrm>
            <a:off x="171450" y="4183380"/>
            <a:ext cx="2194560" cy="1165860"/>
          </a:xfrm>
          <a:prstGeom prst="roundRect">
            <a:avLst/>
          </a:prstGeom>
          <a:solidFill>
            <a:srgbClr val="F8F8F8"/>
          </a:solidFill>
          <a:ln w="12700">
            <a:solidFill>
              <a:srgbClr val="0F8B8D"/>
            </a:solidFill>
            <a:prstDash val="solid"/>
          </a:ln>
        </p:spPr>
        <p:txBody>
          <a:bodyPr/>
          <a:lstStyle/>
          <a:p>
            <a:endParaRPr lang="en-GB"/>
          </a:p>
        </p:txBody>
      </p:sp>
      <p:sp>
        <p:nvSpPr>
          <p:cNvPr id="15" name="Shape 13"/>
          <p:cNvSpPr/>
          <p:nvPr/>
        </p:nvSpPr>
        <p:spPr>
          <a:xfrm>
            <a:off x="171450" y="4183380"/>
            <a:ext cx="2194560" cy="171450"/>
          </a:xfrm>
          <a:prstGeom prst="rect">
            <a:avLst/>
          </a:prstGeom>
          <a:solidFill>
            <a:srgbClr val="0F8B8D"/>
          </a:solidFill>
          <a:ln w="12700">
            <a:solidFill>
              <a:srgbClr val="0F8B8D"/>
            </a:solidFill>
            <a:prstDash val="solid"/>
          </a:ln>
        </p:spPr>
        <p:txBody>
          <a:bodyPr/>
          <a:lstStyle/>
          <a:p>
            <a:endParaRPr lang="en-GB"/>
          </a:p>
        </p:txBody>
      </p:sp>
      <p:sp>
        <p:nvSpPr>
          <p:cNvPr id="16" name="Text 14"/>
          <p:cNvSpPr/>
          <p:nvPr/>
        </p:nvSpPr>
        <p:spPr>
          <a:xfrm>
            <a:off x="226314" y="4203954"/>
            <a:ext cx="2084832" cy="102870"/>
          </a:xfrm>
          <a:prstGeom prst="rect">
            <a:avLst/>
          </a:prstGeom>
          <a:noFill/>
          <a:ln/>
        </p:spPr>
        <p:txBody>
          <a:bodyPr wrap="square" rtlCol="0" anchor="ctr"/>
          <a:lstStyle/>
          <a:p>
            <a:r>
              <a:rPr lang="en-US" sz="975" b="1" dirty="0">
                <a:solidFill>
                  <a:srgbClr val="FFFFFF"/>
                </a:solidFill>
              </a:rPr>
              <a:t>Policy Context in Wales</a:t>
            </a:r>
            <a:endParaRPr lang="en-US" sz="975" dirty="0"/>
          </a:p>
        </p:txBody>
      </p:sp>
      <p:sp>
        <p:nvSpPr>
          <p:cNvPr id="17" name="Text 15"/>
          <p:cNvSpPr/>
          <p:nvPr/>
        </p:nvSpPr>
        <p:spPr>
          <a:xfrm>
            <a:off x="274320" y="4423410"/>
            <a:ext cx="1851660" cy="617220"/>
          </a:xfrm>
          <a:prstGeom prst="rect">
            <a:avLst/>
          </a:prstGeom>
          <a:noFill/>
          <a:ln/>
        </p:spPr>
        <p:txBody>
          <a:bodyPr wrap="square" rtlCol="0" anchor="ctr"/>
          <a:lstStyle/>
          <a:p>
            <a:r>
              <a:rPr lang="en-US" sz="825" dirty="0">
                <a:solidFill>
                  <a:srgbClr val="000000"/>
                </a:solidFill>
              </a:rPr>
              <a:t>Curriculum for Wales</a:t>
            </a:r>
            <a:endParaRPr lang="en-US" sz="825" dirty="0"/>
          </a:p>
          <a:p>
            <a:r>
              <a:rPr lang="en-US" sz="825" dirty="0">
                <a:solidFill>
                  <a:srgbClr val="000000"/>
                </a:solidFill>
              </a:rPr>
              <a:t>Professional enquiry</a:t>
            </a:r>
            <a:endParaRPr lang="en-US" sz="825" dirty="0"/>
          </a:p>
          <a:p>
            <a:r>
              <a:rPr lang="en-US" sz="825" dirty="0">
                <a:solidFill>
                  <a:srgbClr val="000000"/>
                </a:solidFill>
              </a:rPr>
              <a:t>Reflective practitioners</a:t>
            </a:r>
            <a:endParaRPr lang="en-US" sz="825" dirty="0"/>
          </a:p>
          <a:p>
            <a:r>
              <a:rPr lang="en-US" sz="825" dirty="0">
                <a:solidFill>
                  <a:srgbClr val="000000"/>
                </a:solidFill>
              </a:rPr>
              <a:t>Continuous improvement</a:t>
            </a:r>
            <a:endParaRPr lang="en-US" sz="825" dirty="0"/>
          </a:p>
        </p:txBody>
      </p:sp>
      <p:sp>
        <p:nvSpPr>
          <p:cNvPr id="18" name="Text 16"/>
          <p:cNvSpPr/>
          <p:nvPr/>
        </p:nvSpPr>
        <p:spPr>
          <a:xfrm>
            <a:off x="2743200" y="1577340"/>
            <a:ext cx="3566160" cy="205740"/>
          </a:xfrm>
          <a:prstGeom prst="rect">
            <a:avLst/>
          </a:prstGeom>
          <a:noFill/>
          <a:ln/>
        </p:spPr>
        <p:txBody>
          <a:bodyPr wrap="square" rtlCol="0" anchor="ctr"/>
          <a:lstStyle/>
          <a:p>
            <a:pPr algn="ctr"/>
            <a:r>
              <a:rPr lang="en-US" sz="1500" b="1" dirty="0">
                <a:solidFill>
                  <a:srgbClr val="7A0026"/>
                </a:solidFill>
              </a:rPr>
              <a:t>Gibbs' Reflective Cycle</a:t>
            </a:r>
            <a:endParaRPr lang="en-US" sz="1500" dirty="0"/>
          </a:p>
        </p:txBody>
      </p:sp>
      <p:sp>
        <p:nvSpPr>
          <p:cNvPr id="19" name="Shape 17"/>
          <p:cNvSpPr/>
          <p:nvPr/>
        </p:nvSpPr>
        <p:spPr>
          <a:xfrm>
            <a:off x="5314950" y="3051810"/>
            <a:ext cx="822960" cy="411480"/>
          </a:xfrm>
          <a:prstGeom prst="ellipse">
            <a:avLst/>
          </a:prstGeom>
          <a:solidFill>
            <a:srgbClr val="D5F0F0"/>
          </a:solidFill>
          <a:ln w="12700">
            <a:solidFill>
              <a:srgbClr val="7A0026"/>
            </a:solidFill>
            <a:prstDash val="solid"/>
          </a:ln>
        </p:spPr>
        <p:txBody>
          <a:bodyPr/>
          <a:lstStyle/>
          <a:p>
            <a:endParaRPr lang="en-GB"/>
          </a:p>
        </p:txBody>
      </p:sp>
      <p:sp>
        <p:nvSpPr>
          <p:cNvPr id="20" name="Text 18"/>
          <p:cNvSpPr/>
          <p:nvPr/>
        </p:nvSpPr>
        <p:spPr>
          <a:xfrm>
            <a:off x="5335524" y="3202686"/>
            <a:ext cx="781812" cy="68580"/>
          </a:xfrm>
          <a:prstGeom prst="rect">
            <a:avLst/>
          </a:prstGeom>
          <a:noFill/>
          <a:ln/>
        </p:spPr>
        <p:txBody>
          <a:bodyPr wrap="square" rtlCol="0" anchor="ctr"/>
          <a:lstStyle/>
          <a:p>
            <a:pPr algn="ctr"/>
            <a:r>
              <a:rPr lang="en-US" sz="600" dirty="0">
                <a:solidFill>
                  <a:srgbClr val="000000"/>
                </a:solidFill>
              </a:rPr>
              <a:t>Description</a:t>
            </a:r>
            <a:endParaRPr lang="en-US" sz="600" dirty="0"/>
          </a:p>
        </p:txBody>
      </p:sp>
      <p:sp>
        <p:nvSpPr>
          <p:cNvPr id="21" name="Shape 19"/>
          <p:cNvSpPr/>
          <p:nvPr/>
        </p:nvSpPr>
        <p:spPr>
          <a:xfrm>
            <a:off x="4697730" y="3823907"/>
            <a:ext cx="822960" cy="411480"/>
          </a:xfrm>
          <a:prstGeom prst="ellipse">
            <a:avLst/>
          </a:prstGeom>
          <a:solidFill>
            <a:srgbClr val="E6D7AA"/>
          </a:solidFill>
          <a:ln w="12700">
            <a:solidFill>
              <a:srgbClr val="7A0026"/>
            </a:solidFill>
            <a:prstDash val="solid"/>
          </a:ln>
        </p:spPr>
        <p:txBody>
          <a:bodyPr/>
          <a:lstStyle/>
          <a:p>
            <a:endParaRPr lang="en-GB"/>
          </a:p>
        </p:txBody>
      </p:sp>
      <p:sp>
        <p:nvSpPr>
          <p:cNvPr id="22" name="Text 20"/>
          <p:cNvSpPr/>
          <p:nvPr/>
        </p:nvSpPr>
        <p:spPr>
          <a:xfrm>
            <a:off x="4718304" y="3974783"/>
            <a:ext cx="781812" cy="68580"/>
          </a:xfrm>
          <a:prstGeom prst="rect">
            <a:avLst/>
          </a:prstGeom>
          <a:noFill/>
          <a:ln/>
        </p:spPr>
        <p:txBody>
          <a:bodyPr wrap="square" rtlCol="0" anchor="ctr"/>
          <a:lstStyle/>
          <a:p>
            <a:pPr algn="ctr"/>
            <a:r>
              <a:rPr lang="en-US" sz="600" dirty="0">
                <a:solidFill>
                  <a:srgbClr val="000000"/>
                </a:solidFill>
              </a:rPr>
              <a:t>Feelings</a:t>
            </a:r>
            <a:endParaRPr lang="en-US" sz="600" dirty="0"/>
          </a:p>
        </p:txBody>
      </p:sp>
      <p:sp>
        <p:nvSpPr>
          <p:cNvPr id="23" name="Shape 21"/>
          <p:cNvSpPr/>
          <p:nvPr/>
        </p:nvSpPr>
        <p:spPr>
          <a:xfrm>
            <a:off x="3463290" y="3823907"/>
            <a:ext cx="822960" cy="411480"/>
          </a:xfrm>
          <a:prstGeom prst="ellipse">
            <a:avLst/>
          </a:prstGeom>
          <a:solidFill>
            <a:srgbClr val="D5F0F0"/>
          </a:solidFill>
          <a:ln w="12700">
            <a:solidFill>
              <a:srgbClr val="7A0026"/>
            </a:solidFill>
            <a:prstDash val="solid"/>
          </a:ln>
        </p:spPr>
        <p:txBody>
          <a:bodyPr/>
          <a:lstStyle/>
          <a:p>
            <a:endParaRPr lang="en-GB"/>
          </a:p>
        </p:txBody>
      </p:sp>
      <p:sp>
        <p:nvSpPr>
          <p:cNvPr id="24" name="Text 22"/>
          <p:cNvSpPr/>
          <p:nvPr/>
        </p:nvSpPr>
        <p:spPr>
          <a:xfrm>
            <a:off x="3483864" y="3974783"/>
            <a:ext cx="781812" cy="68580"/>
          </a:xfrm>
          <a:prstGeom prst="rect">
            <a:avLst/>
          </a:prstGeom>
          <a:noFill/>
          <a:ln/>
        </p:spPr>
        <p:txBody>
          <a:bodyPr wrap="square" rtlCol="0" anchor="ctr"/>
          <a:lstStyle/>
          <a:p>
            <a:pPr algn="ctr"/>
            <a:r>
              <a:rPr lang="en-US" sz="600" dirty="0">
                <a:solidFill>
                  <a:srgbClr val="000000"/>
                </a:solidFill>
              </a:rPr>
              <a:t>Evaluation</a:t>
            </a:r>
            <a:endParaRPr lang="en-US" sz="600" dirty="0"/>
          </a:p>
        </p:txBody>
      </p:sp>
      <p:sp>
        <p:nvSpPr>
          <p:cNvPr id="25" name="Shape 23"/>
          <p:cNvSpPr/>
          <p:nvPr/>
        </p:nvSpPr>
        <p:spPr>
          <a:xfrm>
            <a:off x="2846070" y="3051810"/>
            <a:ext cx="822960" cy="411480"/>
          </a:xfrm>
          <a:prstGeom prst="ellipse">
            <a:avLst/>
          </a:prstGeom>
          <a:solidFill>
            <a:srgbClr val="E6D7AA"/>
          </a:solidFill>
          <a:ln w="12700">
            <a:solidFill>
              <a:srgbClr val="7A0026"/>
            </a:solidFill>
            <a:prstDash val="solid"/>
          </a:ln>
        </p:spPr>
        <p:txBody>
          <a:bodyPr/>
          <a:lstStyle/>
          <a:p>
            <a:endParaRPr lang="en-GB"/>
          </a:p>
        </p:txBody>
      </p:sp>
      <p:sp>
        <p:nvSpPr>
          <p:cNvPr id="26" name="Text 24"/>
          <p:cNvSpPr/>
          <p:nvPr/>
        </p:nvSpPr>
        <p:spPr>
          <a:xfrm>
            <a:off x="2866644" y="3202686"/>
            <a:ext cx="781812" cy="68580"/>
          </a:xfrm>
          <a:prstGeom prst="rect">
            <a:avLst/>
          </a:prstGeom>
          <a:noFill/>
          <a:ln/>
        </p:spPr>
        <p:txBody>
          <a:bodyPr wrap="square" rtlCol="0" anchor="ctr"/>
          <a:lstStyle/>
          <a:p>
            <a:pPr algn="ctr"/>
            <a:r>
              <a:rPr lang="en-US" sz="600" dirty="0">
                <a:solidFill>
                  <a:srgbClr val="000000"/>
                </a:solidFill>
              </a:rPr>
              <a:t>Analysis</a:t>
            </a:r>
            <a:endParaRPr lang="en-US" sz="600" dirty="0"/>
          </a:p>
        </p:txBody>
      </p:sp>
      <p:sp>
        <p:nvSpPr>
          <p:cNvPr id="27" name="Shape 25"/>
          <p:cNvSpPr/>
          <p:nvPr/>
        </p:nvSpPr>
        <p:spPr>
          <a:xfrm>
            <a:off x="3463290" y="2279714"/>
            <a:ext cx="822960" cy="411480"/>
          </a:xfrm>
          <a:prstGeom prst="ellipse">
            <a:avLst/>
          </a:prstGeom>
          <a:solidFill>
            <a:srgbClr val="D5F0F0"/>
          </a:solidFill>
          <a:ln w="12700">
            <a:solidFill>
              <a:srgbClr val="7A0026"/>
            </a:solidFill>
            <a:prstDash val="solid"/>
          </a:ln>
        </p:spPr>
        <p:txBody>
          <a:bodyPr/>
          <a:lstStyle/>
          <a:p>
            <a:endParaRPr lang="en-GB"/>
          </a:p>
        </p:txBody>
      </p:sp>
      <p:sp>
        <p:nvSpPr>
          <p:cNvPr id="28" name="Text 26"/>
          <p:cNvSpPr/>
          <p:nvPr/>
        </p:nvSpPr>
        <p:spPr>
          <a:xfrm>
            <a:off x="3483864" y="2430590"/>
            <a:ext cx="781812" cy="68580"/>
          </a:xfrm>
          <a:prstGeom prst="rect">
            <a:avLst/>
          </a:prstGeom>
          <a:noFill/>
          <a:ln/>
        </p:spPr>
        <p:txBody>
          <a:bodyPr wrap="square" rtlCol="0" anchor="ctr"/>
          <a:lstStyle/>
          <a:p>
            <a:pPr algn="ctr"/>
            <a:r>
              <a:rPr lang="en-US" sz="600" dirty="0">
                <a:solidFill>
                  <a:srgbClr val="000000"/>
                </a:solidFill>
              </a:rPr>
              <a:t>Conclusion</a:t>
            </a:r>
            <a:endParaRPr lang="en-US" sz="600" dirty="0"/>
          </a:p>
        </p:txBody>
      </p:sp>
      <p:sp>
        <p:nvSpPr>
          <p:cNvPr id="29" name="Shape 27"/>
          <p:cNvSpPr/>
          <p:nvPr/>
        </p:nvSpPr>
        <p:spPr>
          <a:xfrm>
            <a:off x="4697730" y="2279714"/>
            <a:ext cx="822960" cy="411480"/>
          </a:xfrm>
          <a:prstGeom prst="ellipse">
            <a:avLst/>
          </a:prstGeom>
          <a:solidFill>
            <a:srgbClr val="E6D7AA"/>
          </a:solidFill>
          <a:ln w="12700">
            <a:solidFill>
              <a:srgbClr val="7A0026"/>
            </a:solidFill>
            <a:prstDash val="solid"/>
          </a:ln>
        </p:spPr>
        <p:txBody>
          <a:bodyPr/>
          <a:lstStyle/>
          <a:p>
            <a:endParaRPr lang="en-GB"/>
          </a:p>
        </p:txBody>
      </p:sp>
      <p:sp>
        <p:nvSpPr>
          <p:cNvPr id="30" name="Text 28"/>
          <p:cNvSpPr/>
          <p:nvPr/>
        </p:nvSpPr>
        <p:spPr>
          <a:xfrm>
            <a:off x="4718304" y="2430590"/>
            <a:ext cx="781812" cy="68580"/>
          </a:xfrm>
          <a:prstGeom prst="rect">
            <a:avLst/>
          </a:prstGeom>
          <a:noFill/>
          <a:ln/>
        </p:spPr>
        <p:txBody>
          <a:bodyPr wrap="square" rtlCol="0" anchor="ctr"/>
          <a:lstStyle/>
          <a:p>
            <a:pPr algn="ctr"/>
            <a:r>
              <a:rPr lang="en-US" sz="600" dirty="0">
                <a:solidFill>
                  <a:srgbClr val="000000"/>
                </a:solidFill>
              </a:rPr>
              <a:t>Action Plan</a:t>
            </a:r>
            <a:endParaRPr lang="en-US" sz="600" dirty="0"/>
          </a:p>
        </p:txBody>
      </p:sp>
      <p:sp>
        <p:nvSpPr>
          <p:cNvPr id="31" name="Shape 29"/>
          <p:cNvSpPr/>
          <p:nvPr/>
        </p:nvSpPr>
        <p:spPr>
          <a:xfrm>
            <a:off x="3977640" y="2948940"/>
            <a:ext cx="1028700" cy="617220"/>
          </a:xfrm>
          <a:prstGeom prst="ellipse">
            <a:avLst/>
          </a:prstGeom>
          <a:solidFill>
            <a:srgbClr val="7A0026"/>
          </a:solidFill>
          <a:ln w="12700">
            <a:solidFill>
              <a:srgbClr val="7A0026"/>
            </a:solidFill>
            <a:prstDash val="solid"/>
          </a:ln>
        </p:spPr>
        <p:txBody>
          <a:bodyPr/>
          <a:lstStyle/>
          <a:p>
            <a:endParaRPr lang="en-GB"/>
          </a:p>
        </p:txBody>
      </p:sp>
      <p:sp>
        <p:nvSpPr>
          <p:cNvPr id="32" name="Text 30"/>
          <p:cNvSpPr/>
          <p:nvPr/>
        </p:nvSpPr>
        <p:spPr>
          <a:xfrm>
            <a:off x="4080510" y="3065526"/>
            <a:ext cx="788670" cy="274320"/>
          </a:xfrm>
          <a:prstGeom prst="rect">
            <a:avLst/>
          </a:prstGeom>
          <a:noFill/>
          <a:ln/>
        </p:spPr>
        <p:txBody>
          <a:bodyPr wrap="square" rtlCol="0" anchor="ctr"/>
          <a:lstStyle/>
          <a:p>
            <a:pPr algn="ctr"/>
            <a:r>
              <a:rPr lang="en-US" sz="900" b="1" dirty="0">
                <a:solidFill>
                  <a:srgbClr val="FFFFFF"/>
                </a:solidFill>
              </a:rPr>
              <a:t>Reflect</a:t>
            </a:r>
            <a:endParaRPr lang="en-US" sz="900" dirty="0"/>
          </a:p>
          <a:p>
            <a:pPr algn="ctr"/>
            <a:r>
              <a:rPr lang="en-US" sz="900" b="1" dirty="0">
                <a:solidFill>
                  <a:srgbClr val="FFFFFF"/>
                </a:solidFill>
              </a:rPr>
              <a:t>Learn</a:t>
            </a:r>
            <a:endParaRPr lang="en-US" sz="900" dirty="0"/>
          </a:p>
          <a:p>
            <a:pPr algn="ctr"/>
            <a:r>
              <a:rPr lang="en-US" sz="900" b="1" dirty="0">
                <a:solidFill>
                  <a:srgbClr val="FFFFFF"/>
                </a:solidFill>
              </a:rPr>
              <a:t>Improve</a:t>
            </a:r>
            <a:endParaRPr lang="en-US" sz="900" dirty="0"/>
          </a:p>
        </p:txBody>
      </p:sp>
      <p:sp>
        <p:nvSpPr>
          <p:cNvPr id="33" name="Shape 31"/>
          <p:cNvSpPr/>
          <p:nvPr/>
        </p:nvSpPr>
        <p:spPr>
          <a:xfrm>
            <a:off x="6720840" y="1577340"/>
            <a:ext cx="2228850" cy="1440180"/>
          </a:xfrm>
          <a:prstGeom prst="roundRect">
            <a:avLst/>
          </a:prstGeom>
          <a:solidFill>
            <a:srgbClr val="F8F8F8"/>
          </a:solidFill>
          <a:ln w="12700">
            <a:solidFill>
              <a:srgbClr val="C8A54B"/>
            </a:solidFill>
            <a:prstDash val="solid"/>
          </a:ln>
        </p:spPr>
        <p:txBody>
          <a:bodyPr/>
          <a:lstStyle/>
          <a:p>
            <a:endParaRPr lang="en-GB"/>
          </a:p>
        </p:txBody>
      </p:sp>
      <p:sp>
        <p:nvSpPr>
          <p:cNvPr id="34" name="Shape 32"/>
          <p:cNvSpPr/>
          <p:nvPr/>
        </p:nvSpPr>
        <p:spPr>
          <a:xfrm>
            <a:off x="6720840" y="1577340"/>
            <a:ext cx="2228850" cy="171450"/>
          </a:xfrm>
          <a:prstGeom prst="rect">
            <a:avLst/>
          </a:prstGeom>
          <a:solidFill>
            <a:srgbClr val="C8A54B"/>
          </a:solidFill>
          <a:ln w="12700">
            <a:solidFill>
              <a:srgbClr val="C8A54B"/>
            </a:solidFill>
            <a:prstDash val="solid"/>
          </a:ln>
        </p:spPr>
        <p:txBody>
          <a:bodyPr/>
          <a:lstStyle/>
          <a:p>
            <a:endParaRPr lang="en-GB"/>
          </a:p>
        </p:txBody>
      </p:sp>
      <p:sp>
        <p:nvSpPr>
          <p:cNvPr id="35" name="Text 33"/>
          <p:cNvSpPr/>
          <p:nvPr/>
        </p:nvSpPr>
        <p:spPr>
          <a:xfrm>
            <a:off x="6775704" y="1597914"/>
            <a:ext cx="2119122" cy="102870"/>
          </a:xfrm>
          <a:prstGeom prst="rect">
            <a:avLst/>
          </a:prstGeom>
          <a:noFill/>
          <a:ln/>
        </p:spPr>
        <p:txBody>
          <a:bodyPr wrap="square" rtlCol="0" anchor="ctr"/>
          <a:lstStyle/>
          <a:p>
            <a:r>
              <a:rPr lang="en-US" sz="975" b="1" dirty="0">
                <a:solidFill>
                  <a:srgbClr val="FFFFFF"/>
                </a:solidFill>
              </a:rPr>
              <a:t>Practice Example</a:t>
            </a:r>
            <a:endParaRPr lang="en-US" sz="975" dirty="0"/>
          </a:p>
        </p:txBody>
      </p:sp>
      <p:sp>
        <p:nvSpPr>
          <p:cNvPr id="36" name="Text 34"/>
          <p:cNvSpPr/>
          <p:nvPr/>
        </p:nvSpPr>
        <p:spPr>
          <a:xfrm>
            <a:off x="6858000" y="1851660"/>
            <a:ext cx="1920240" cy="822960"/>
          </a:xfrm>
          <a:prstGeom prst="rect">
            <a:avLst/>
          </a:prstGeom>
          <a:noFill/>
          <a:ln/>
        </p:spPr>
        <p:txBody>
          <a:bodyPr wrap="square" rtlCol="0" anchor="ctr"/>
          <a:lstStyle/>
          <a:p>
            <a:r>
              <a:rPr lang="en-US" sz="825" dirty="0">
                <a:solidFill>
                  <a:srgbClr val="000000"/>
                </a:solidFill>
              </a:rPr>
              <a:t>Observation: Child leaves a group activity.</a:t>
            </a:r>
            <a:endParaRPr lang="en-US" sz="825" dirty="0"/>
          </a:p>
          <a:p>
            <a:r>
              <a:rPr lang="en-US" sz="825" dirty="0">
                <a:solidFill>
                  <a:srgbClr val="000000"/>
                </a:solidFill>
              </a:rPr>
              <a:t>Analysis: Activity challenge level was inappropriate.</a:t>
            </a:r>
            <a:endParaRPr lang="en-US" sz="825" dirty="0"/>
          </a:p>
          <a:p>
            <a:r>
              <a:rPr lang="en-US" sz="825" dirty="0">
                <a:solidFill>
                  <a:srgbClr val="000000"/>
                </a:solidFill>
              </a:rPr>
              <a:t>Action: Differentiate future learning experiences.</a:t>
            </a:r>
            <a:endParaRPr lang="en-US" sz="825" dirty="0"/>
          </a:p>
        </p:txBody>
      </p:sp>
      <p:sp>
        <p:nvSpPr>
          <p:cNvPr id="37" name="Shape 35"/>
          <p:cNvSpPr/>
          <p:nvPr/>
        </p:nvSpPr>
        <p:spPr>
          <a:xfrm>
            <a:off x="6720840" y="3223260"/>
            <a:ext cx="2228850" cy="1028700"/>
          </a:xfrm>
          <a:prstGeom prst="roundRect">
            <a:avLst/>
          </a:prstGeom>
          <a:solidFill>
            <a:srgbClr val="F8F8F8"/>
          </a:solidFill>
          <a:ln w="12700">
            <a:solidFill>
              <a:srgbClr val="0F8B8D"/>
            </a:solidFill>
            <a:prstDash val="solid"/>
          </a:ln>
        </p:spPr>
        <p:txBody>
          <a:bodyPr/>
          <a:lstStyle/>
          <a:p>
            <a:endParaRPr lang="en-GB"/>
          </a:p>
        </p:txBody>
      </p:sp>
      <p:sp>
        <p:nvSpPr>
          <p:cNvPr id="38" name="Shape 36"/>
          <p:cNvSpPr/>
          <p:nvPr/>
        </p:nvSpPr>
        <p:spPr>
          <a:xfrm>
            <a:off x="6720840" y="3223260"/>
            <a:ext cx="2228850" cy="171450"/>
          </a:xfrm>
          <a:prstGeom prst="rect">
            <a:avLst/>
          </a:prstGeom>
          <a:solidFill>
            <a:srgbClr val="0F8B8D"/>
          </a:solidFill>
          <a:ln w="12700">
            <a:solidFill>
              <a:srgbClr val="0F8B8D"/>
            </a:solidFill>
            <a:prstDash val="solid"/>
          </a:ln>
        </p:spPr>
        <p:txBody>
          <a:bodyPr/>
          <a:lstStyle/>
          <a:p>
            <a:endParaRPr lang="en-GB"/>
          </a:p>
        </p:txBody>
      </p:sp>
      <p:sp>
        <p:nvSpPr>
          <p:cNvPr id="39" name="Text 37"/>
          <p:cNvSpPr/>
          <p:nvPr/>
        </p:nvSpPr>
        <p:spPr>
          <a:xfrm>
            <a:off x="6775704" y="3243834"/>
            <a:ext cx="2119122" cy="102870"/>
          </a:xfrm>
          <a:prstGeom prst="rect">
            <a:avLst/>
          </a:prstGeom>
          <a:noFill/>
          <a:ln/>
        </p:spPr>
        <p:txBody>
          <a:bodyPr wrap="square" rtlCol="0" anchor="ctr"/>
          <a:lstStyle/>
          <a:p>
            <a:r>
              <a:rPr lang="en-US" sz="975" b="1" dirty="0">
                <a:solidFill>
                  <a:srgbClr val="FFFFFF"/>
                </a:solidFill>
              </a:rPr>
              <a:t>Academic Evidence</a:t>
            </a:r>
            <a:endParaRPr lang="en-US" sz="975" dirty="0"/>
          </a:p>
        </p:txBody>
      </p:sp>
      <p:sp>
        <p:nvSpPr>
          <p:cNvPr id="40" name="Text 38"/>
          <p:cNvSpPr/>
          <p:nvPr/>
        </p:nvSpPr>
        <p:spPr>
          <a:xfrm>
            <a:off x="6858000" y="3497580"/>
            <a:ext cx="1920240" cy="480060"/>
          </a:xfrm>
          <a:prstGeom prst="rect">
            <a:avLst/>
          </a:prstGeom>
          <a:noFill/>
          <a:ln/>
        </p:spPr>
        <p:txBody>
          <a:bodyPr wrap="square" rtlCol="0" anchor="ctr"/>
          <a:lstStyle/>
          <a:p>
            <a:r>
              <a:rPr lang="en-US" sz="825" dirty="0">
                <a:solidFill>
                  <a:srgbClr val="000000"/>
                </a:solidFill>
              </a:rPr>
              <a:t>Integrate literature, policy and practice experiences when reflecting.</a:t>
            </a:r>
            <a:endParaRPr lang="en-US" sz="825" dirty="0"/>
          </a:p>
        </p:txBody>
      </p:sp>
      <p:sp>
        <p:nvSpPr>
          <p:cNvPr id="41" name="Shape 39"/>
          <p:cNvSpPr/>
          <p:nvPr/>
        </p:nvSpPr>
        <p:spPr>
          <a:xfrm>
            <a:off x="6720840" y="4423410"/>
            <a:ext cx="2228850" cy="925830"/>
          </a:xfrm>
          <a:prstGeom prst="roundRect">
            <a:avLst/>
          </a:prstGeom>
          <a:solidFill>
            <a:srgbClr val="F8F8F8"/>
          </a:solidFill>
          <a:ln w="12700">
            <a:solidFill>
              <a:srgbClr val="C8A54B"/>
            </a:solidFill>
            <a:prstDash val="solid"/>
          </a:ln>
        </p:spPr>
        <p:txBody>
          <a:bodyPr/>
          <a:lstStyle/>
          <a:p>
            <a:endParaRPr lang="en-GB"/>
          </a:p>
        </p:txBody>
      </p:sp>
      <p:sp>
        <p:nvSpPr>
          <p:cNvPr id="42" name="Shape 40"/>
          <p:cNvSpPr/>
          <p:nvPr/>
        </p:nvSpPr>
        <p:spPr>
          <a:xfrm>
            <a:off x="6720840" y="4423410"/>
            <a:ext cx="2228850" cy="171450"/>
          </a:xfrm>
          <a:prstGeom prst="rect">
            <a:avLst/>
          </a:prstGeom>
          <a:solidFill>
            <a:srgbClr val="C8A54B"/>
          </a:solidFill>
          <a:ln w="12700">
            <a:solidFill>
              <a:srgbClr val="C8A54B"/>
            </a:solidFill>
            <a:prstDash val="solid"/>
          </a:ln>
        </p:spPr>
        <p:txBody>
          <a:bodyPr/>
          <a:lstStyle/>
          <a:p>
            <a:endParaRPr lang="en-GB"/>
          </a:p>
        </p:txBody>
      </p:sp>
      <p:sp>
        <p:nvSpPr>
          <p:cNvPr id="43" name="Text 41"/>
          <p:cNvSpPr/>
          <p:nvPr/>
        </p:nvSpPr>
        <p:spPr>
          <a:xfrm>
            <a:off x="6775704" y="4443984"/>
            <a:ext cx="2119122" cy="102870"/>
          </a:xfrm>
          <a:prstGeom prst="rect">
            <a:avLst/>
          </a:prstGeom>
          <a:noFill/>
          <a:ln/>
        </p:spPr>
        <p:txBody>
          <a:bodyPr wrap="square" rtlCol="0" anchor="ctr"/>
          <a:lstStyle/>
          <a:p>
            <a:r>
              <a:rPr lang="en-US" sz="975" b="1" dirty="0">
                <a:solidFill>
                  <a:srgbClr val="FFFFFF"/>
                </a:solidFill>
              </a:rPr>
              <a:t>Distinction Features</a:t>
            </a:r>
            <a:endParaRPr lang="en-US" sz="975" dirty="0"/>
          </a:p>
        </p:txBody>
      </p:sp>
      <p:sp>
        <p:nvSpPr>
          <p:cNvPr id="44" name="Text 42"/>
          <p:cNvSpPr/>
          <p:nvPr/>
        </p:nvSpPr>
        <p:spPr>
          <a:xfrm>
            <a:off x="6858000" y="4663440"/>
            <a:ext cx="1920240" cy="411480"/>
          </a:xfrm>
          <a:prstGeom prst="rect">
            <a:avLst/>
          </a:prstGeom>
          <a:noFill/>
          <a:ln/>
        </p:spPr>
        <p:txBody>
          <a:bodyPr wrap="square" rtlCol="0" anchor="ctr"/>
          <a:lstStyle/>
          <a:p>
            <a:r>
              <a:rPr lang="en-US" sz="750" dirty="0">
                <a:solidFill>
                  <a:srgbClr val="000000"/>
                </a:solidFill>
              </a:rPr>
              <a:t>Critical analysis, literature integration, professional insight and clear action planning.</a:t>
            </a:r>
            <a:endParaRPr lang="en-US" sz="750" dirty="0"/>
          </a:p>
        </p:txBody>
      </p:sp>
      <p:sp>
        <p:nvSpPr>
          <p:cNvPr id="45" name="Shape 43"/>
          <p:cNvSpPr/>
          <p:nvPr/>
        </p:nvSpPr>
        <p:spPr>
          <a:xfrm>
            <a:off x="2606040" y="5314950"/>
            <a:ext cx="3771900" cy="0"/>
          </a:xfrm>
          <a:prstGeom prst="line">
            <a:avLst/>
          </a:prstGeom>
          <a:noFill/>
          <a:ln w="12700">
            <a:solidFill>
              <a:srgbClr val="C8A54B"/>
            </a:solidFill>
            <a:prstDash val="solid"/>
          </a:ln>
        </p:spPr>
        <p:txBody>
          <a:bodyPr/>
          <a:lstStyle/>
          <a:p>
            <a:endParaRPr lang="en-GB"/>
          </a:p>
        </p:txBody>
      </p:sp>
      <p:sp>
        <p:nvSpPr>
          <p:cNvPr id="46" name="Text 44"/>
          <p:cNvSpPr/>
          <p:nvPr/>
        </p:nvSpPr>
        <p:spPr>
          <a:xfrm>
            <a:off x="2331720" y="5369814"/>
            <a:ext cx="4251960" cy="274320"/>
          </a:xfrm>
          <a:prstGeom prst="rect">
            <a:avLst/>
          </a:prstGeom>
          <a:noFill/>
          <a:ln/>
        </p:spPr>
        <p:txBody>
          <a:bodyPr wrap="square" rtlCol="0" anchor="ctr"/>
          <a:lstStyle/>
          <a:p>
            <a:pPr algn="ctr"/>
            <a:r>
              <a:rPr lang="en-US" sz="1200" b="1" dirty="0">
                <a:solidFill>
                  <a:srgbClr val="7A0026"/>
                </a:solidFill>
              </a:rPr>
              <a:t>“Reflection transforms experience into learning and supports high-quality early years practice.”</a:t>
            </a:r>
            <a:endParaRPr lang="en-US" sz="1200" dirty="0"/>
          </a:p>
        </p:txBody>
      </p:sp>
      <p:sp>
        <p:nvSpPr>
          <p:cNvPr id="47" name="Text 45"/>
          <p:cNvSpPr/>
          <p:nvPr/>
        </p:nvSpPr>
        <p:spPr>
          <a:xfrm>
            <a:off x="171450" y="5692140"/>
            <a:ext cx="8572500" cy="102870"/>
          </a:xfrm>
          <a:prstGeom prst="rect">
            <a:avLst/>
          </a:prstGeom>
          <a:noFill/>
          <a:ln/>
        </p:spPr>
        <p:txBody>
          <a:bodyPr wrap="square" rtlCol="0" anchor="ctr"/>
          <a:lstStyle/>
          <a:p>
            <a:r>
              <a:rPr lang="en-US" sz="600" dirty="0">
                <a:solidFill>
                  <a:srgbClr val="000000"/>
                </a:solidFill>
              </a:rPr>
              <a:t>References: Gibbs (1988); Schön (1983); Curriculum for Wales; Early Childhood Play, Learning and Care Framework for Wales.</a:t>
            </a:r>
            <a:endParaRPr lang="en-US" sz="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FEB05-313B-1DE6-47CA-7C40FCE9332B}"/>
              </a:ext>
            </a:extLst>
          </p:cNvPr>
          <p:cNvSpPr>
            <a:spLocks noGrp="1"/>
          </p:cNvSpPr>
          <p:nvPr>
            <p:ph type="title"/>
          </p:nvPr>
        </p:nvSpPr>
        <p:spPr>
          <a:xfrm>
            <a:off x="207913" y="824644"/>
            <a:ext cx="8879988" cy="515616"/>
          </a:xfrm>
        </p:spPr>
        <p:txBody>
          <a:bodyPr>
            <a:normAutofit fontScale="90000"/>
          </a:bodyPr>
          <a:lstStyle/>
          <a:p>
            <a:r>
              <a:rPr lang="en-GB" sz="4900" b="1" dirty="0" err="1">
                <a:effectLst/>
                <a:latin typeface="Arial" panose="020B0604020202020204" pitchFamily="34" charset="0"/>
                <a:ea typeface="Times New Roman" panose="02020603050405020304" pitchFamily="18" charset="0"/>
              </a:rPr>
              <a:t>Rhan</a:t>
            </a:r>
            <a:r>
              <a:rPr lang="en-GB" sz="4900" b="1" dirty="0">
                <a:effectLst/>
                <a:latin typeface="Arial" panose="020B0604020202020204" pitchFamily="34" charset="0"/>
                <a:ea typeface="Times New Roman" panose="02020603050405020304" pitchFamily="18" charset="0"/>
              </a:rPr>
              <a:t> 3:Traethawd </a:t>
            </a:r>
            <a:r>
              <a:rPr lang="en-GB" sz="4900" b="1" dirty="0" err="1">
                <a:effectLst/>
                <a:latin typeface="Arial" panose="020B0604020202020204" pitchFamily="34" charset="0"/>
                <a:ea typeface="Times New Roman" panose="02020603050405020304" pitchFamily="18" charset="0"/>
              </a:rPr>
              <a:t>ysgrifenedig</a:t>
            </a:r>
            <a:r>
              <a:rPr lang="en-GB" sz="4900" b="1" dirty="0">
                <a:effectLst/>
                <a:latin typeface="Arial" panose="020B0604020202020204" pitchFamily="34" charset="0"/>
                <a:ea typeface="Times New Roman" panose="02020603050405020304" pitchFamily="18" charset="0"/>
              </a:rPr>
              <a:t>:</a:t>
            </a:r>
            <a:br>
              <a:rPr lang="en-GB" sz="4400" b="1" dirty="0">
                <a:effectLst/>
                <a:latin typeface="Arial" panose="020B0604020202020204" pitchFamily="34" charset="0"/>
                <a:ea typeface="Times New Roman" panose="02020603050405020304" pitchFamily="18" charset="0"/>
              </a:rPr>
            </a:b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839241E-E17C-B48E-BC95-54C3A1A04AB6}"/>
              </a:ext>
            </a:extLst>
          </p:cNvPr>
          <p:cNvSpPr>
            <a:spLocks noGrp="1"/>
          </p:cNvSpPr>
          <p:nvPr>
            <p:ph idx="1"/>
          </p:nvPr>
        </p:nvSpPr>
        <p:spPr>
          <a:xfrm>
            <a:off x="56098" y="1265014"/>
            <a:ext cx="8879989" cy="5592986"/>
          </a:xfrm>
        </p:spPr>
        <p:txBody>
          <a:bodyPr>
            <a:normAutofit/>
          </a:bodyPr>
          <a:lstStyle/>
          <a:p>
            <a:pPr marL="0" indent="0">
              <a:buNone/>
            </a:pPr>
            <a:r>
              <a:rPr lang="cy-GB" sz="2400" b="1" dirty="0">
                <a:effectLst/>
                <a:latin typeface="Arial" panose="020B0604020202020204" pitchFamily="34" charset="0"/>
                <a:ea typeface="Times New Roman" panose="02020603050405020304" pitchFamily="18" charset="0"/>
                <a:cs typeface="Arial" panose="020B0604020202020204" pitchFamily="34" charset="0"/>
              </a:rPr>
              <a:t>Adnabod a dadansoddi y pwysigrwydd o’r gwahanol agweddau o ymarfer proffesiynol ac pam mae’r rhain yn bwysig er mwyn allu cwrdd ag anghenion unigol ac anghenion cynhwysol plant (1500 gair)</a:t>
            </a: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pPr>
            <a:r>
              <a:rPr lang="en-GB" sz="2400" dirty="0" err="1">
                <a:effectLst/>
                <a:latin typeface="Arial" panose="020B0604020202020204" pitchFamily="34" charset="0"/>
                <a:ea typeface="Times New Roman" panose="02020603050405020304" pitchFamily="18" charset="0"/>
                <a:cs typeface="Arial" panose="020B0604020202020204" pitchFamily="34" charset="0"/>
              </a:rPr>
              <a:t>Cyflwyniad</a:t>
            </a:r>
            <a:r>
              <a:rPr lang="en-GB" sz="2400" dirty="0">
                <a:effectLst/>
                <a:latin typeface="Arial" panose="020B0604020202020204" pitchFamily="34" charset="0"/>
                <a:ea typeface="Times New Roman" panose="02020603050405020304" pitchFamily="18" charset="0"/>
                <a:cs typeface="Arial" panose="020B0604020202020204" pitchFamily="34" charset="0"/>
              </a:rPr>
              <a:t> – </a:t>
            </a:r>
            <a:r>
              <a:rPr lang="en-GB" sz="2400" dirty="0" err="1">
                <a:effectLst/>
                <a:latin typeface="Arial" panose="020B0604020202020204" pitchFamily="34" charset="0"/>
                <a:ea typeface="Times New Roman" panose="02020603050405020304" pitchFamily="18" charset="0"/>
                <a:cs typeface="Arial" panose="020B0604020202020204" pitchFamily="34" charset="0"/>
              </a:rPr>
              <a:t>beth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yw</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yw</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gweithiwr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Pa </a:t>
            </a:r>
            <a:r>
              <a:rPr lang="en-GB" sz="2400" dirty="0" err="1">
                <a:effectLst/>
                <a:latin typeface="Arial" panose="020B0604020202020204" pitchFamily="34" charset="0"/>
                <a:ea typeface="Times New Roman" panose="02020603050405020304" pitchFamily="18" charset="0"/>
                <a:cs typeface="Arial" panose="020B0604020202020204" pitchFamily="34" charset="0"/>
              </a:rPr>
              <a:t>werthoedd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sy'n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ymarferydd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pham</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fod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gwerthoedd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Pam </a:t>
            </a:r>
            <a:r>
              <a:rPr lang="en-GB" sz="2400" dirty="0" err="1">
                <a:effectLst/>
                <a:latin typeface="Arial" panose="020B0604020202020204" pitchFamily="34" charset="0"/>
                <a:ea typeface="Times New Roman" panose="02020603050405020304" pitchFamily="18" charset="0"/>
                <a:cs typeface="Arial" panose="020B0604020202020204" pitchFamily="34" charset="0"/>
              </a:rPr>
              <a:t>mae</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cyfathrebu</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pherthnasoedd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diwallu</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sz="2400" dirty="0">
                <a:effectLst/>
                <a:latin typeface="Arial" panose="020B0604020202020204" pitchFamily="34" charset="0"/>
                <a:ea typeface="Times New Roman" panose="02020603050405020304" pitchFamily="18" charset="0"/>
                <a:cs typeface="Arial" panose="020B0604020202020204" pitchFamily="34" charset="0"/>
              </a:rPr>
              <a:t> plant?</a:t>
            </a:r>
          </a:p>
          <a:p>
            <a:endParaRPr lang="en-GB" dirty="0"/>
          </a:p>
        </p:txBody>
      </p:sp>
    </p:spTree>
    <p:extLst>
      <p:ext uri="{BB962C8B-B14F-4D97-AF65-F5344CB8AC3E}">
        <p14:creationId xmlns:p14="http://schemas.microsoft.com/office/powerpoint/2010/main" val="697629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D4F1-131B-97D2-D541-D8FC551CFD53}"/>
              </a:ext>
            </a:extLst>
          </p:cNvPr>
          <p:cNvSpPr>
            <a:spLocks noGrp="1"/>
          </p:cNvSpPr>
          <p:nvPr>
            <p:ph type="title"/>
          </p:nvPr>
        </p:nvSpPr>
        <p:spPr>
          <a:xfrm>
            <a:off x="163035" y="65915"/>
            <a:ext cx="7886700" cy="1325563"/>
          </a:xfrm>
        </p:spPr>
        <p:txBody>
          <a:bodyPr>
            <a:normAutofit/>
          </a:bodyPr>
          <a:lstStyle/>
          <a:p>
            <a:r>
              <a:rPr lang="en-GB" sz="4000" b="1" dirty="0" err="1">
                <a:latin typeface="Arial" panose="020B0604020202020204" pitchFamily="34" charset="0"/>
                <a:cs typeface="Arial" panose="020B0604020202020204" pitchFamily="34" charset="0"/>
              </a:rPr>
              <a:t>Rhan</a:t>
            </a:r>
            <a:r>
              <a:rPr lang="en-GB" sz="4000" b="1" dirty="0">
                <a:latin typeface="Arial" panose="020B0604020202020204" pitchFamily="34" charset="0"/>
                <a:cs typeface="Arial" panose="020B0604020202020204" pitchFamily="34" charset="0"/>
              </a:rPr>
              <a:t> 3 (</a:t>
            </a:r>
            <a:r>
              <a:rPr lang="en-GB" sz="4000" b="1" dirty="0" err="1">
                <a:latin typeface="Arial" panose="020B0604020202020204" pitchFamily="34" charset="0"/>
                <a:cs typeface="Arial" panose="020B0604020202020204" pitchFamily="34" charset="0"/>
              </a:rPr>
              <a:t>parhad</a:t>
            </a:r>
            <a:r>
              <a:rPr lang="en-GB" sz="40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185824E5-4454-6F60-97E7-38671636163D}"/>
              </a:ext>
            </a:extLst>
          </p:cNvPr>
          <p:cNvSpPr>
            <a:spLocks noGrp="1"/>
          </p:cNvSpPr>
          <p:nvPr>
            <p:ph idx="1"/>
          </p:nvPr>
        </p:nvSpPr>
        <p:spPr>
          <a:xfrm>
            <a:off x="163035" y="1464163"/>
            <a:ext cx="8717304" cy="4409314"/>
          </a:xfrm>
        </p:spPr>
        <p:txBody>
          <a:bodyPr>
            <a:normAutofit fontScale="85000" lnSpcReduction="20000"/>
          </a:bodyPr>
          <a:lstStyle/>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Pam </a:t>
            </a:r>
            <a:r>
              <a:rPr lang="en-GB" sz="2800" dirty="0" err="1">
                <a:effectLst/>
                <a:latin typeface="Arial" panose="020B0604020202020204" pitchFamily="34" charset="0"/>
                <a:ea typeface="Times New Roman" panose="02020603050405020304" pitchFamily="18" charset="0"/>
                <a:cs typeface="Arial" panose="020B0604020202020204" pitchFamily="34" charset="0"/>
              </a:rPr>
              <a:t>fod</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meddu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wybodaeth</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dealltwriaeth</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fanwl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i</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gan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agweddau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ddiogelu</a:t>
            </a:r>
            <a:r>
              <a:rPr lang="en-GB" sz="28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Pam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gweithio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mewn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partneriaeth</a:t>
            </a:r>
            <a:r>
              <a:rPr lang="en-GB" sz="2800" dirty="0">
                <a:effectLst/>
                <a:latin typeface="Arial" panose="020B0604020202020204" pitchFamily="34" charset="0"/>
                <a:ea typeface="Times New Roman" panose="02020603050405020304" pitchFamily="18" charset="0"/>
                <a:cs typeface="Arial" panose="020B0604020202020204" pitchFamily="34" charset="0"/>
              </a:rPr>
              <a:t> ac </a:t>
            </a:r>
            <a:r>
              <a:rPr lang="en-GB" sz="2800" dirty="0" err="1">
                <a:effectLst/>
                <a:latin typeface="Arial" panose="020B0604020202020204" pitchFamily="34" charset="0"/>
                <a:ea typeface="Times New Roman" panose="02020603050405020304" pitchFamily="18" charset="0"/>
                <a:cs typeface="Arial" panose="020B0604020202020204" pitchFamily="34" charset="0"/>
              </a:rPr>
              <a:t>amlasiantaethau'n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i</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Sut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cylch</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arsylwi</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chynllunio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llywio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ac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sicrhau</a:t>
            </a:r>
            <a:r>
              <a:rPr lang="en-GB" sz="2800" dirty="0">
                <a:effectLst/>
                <a:latin typeface="Arial" panose="020B0604020202020204" pitchFamily="34" charset="0"/>
                <a:ea typeface="Times New Roman" panose="02020603050405020304" pitchFamily="18" charset="0"/>
                <a:cs typeface="Arial" panose="020B0604020202020204" pitchFamily="34" charset="0"/>
              </a:rPr>
              <a:t> bod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ymarferwyr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diwallu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sz="2800" dirty="0">
                <a:effectLst/>
                <a:latin typeface="Arial" panose="020B0604020202020204" pitchFamily="34" charset="0"/>
                <a:ea typeface="Times New Roman" panose="02020603050405020304" pitchFamily="18" charset="0"/>
                <a:cs typeface="Arial" panose="020B0604020202020204" pitchFamily="34" charset="0"/>
              </a:rPr>
              <a:t> plant?</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Sut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egwyddorion</a:t>
            </a:r>
            <a:r>
              <a:rPr lang="en-GB" sz="2800" dirty="0">
                <a:effectLst/>
                <a:latin typeface="Arial" panose="020B0604020202020204" pitchFamily="34" charset="0"/>
                <a:ea typeface="Times New Roman" panose="02020603050405020304" pitchFamily="18" charset="0"/>
                <a:cs typeface="Arial" panose="020B0604020202020204" pitchFamily="34" charset="0"/>
              </a:rPr>
              <a:t> CCUHP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llywio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pham</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hyn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pPr>
            <a:r>
              <a:rPr lang="en-GB" sz="2800" dirty="0" err="1">
                <a:effectLst/>
                <a:latin typeface="Arial" panose="020B0604020202020204" pitchFamily="34" charset="0"/>
                <a:ea typeface="Times New Roman" panose="02020603050405020304" pitchFamily="18" charset="0"/>
                <a:cs typeface="Arial" panose="020B0604020202020204" pitchFamily="34" charset="0"/>
              </a:rPr>
              <a:t>Casgliad</a:t>
            </a:r>
            <a:r>
              <a:rPr lang="en-GB" sz="2800" dirty="0">
                <a:effectLst/>
                <a:latin typeface="Arial" panose="020B0604020202020204" pitchFamily="34" charset="0"/>
                <a:ea typeface="Times New Roman" panose="02020603050405020304" pitchFamily="18" charset="0"/>
                <a:cs typeface="Arial" panose="020B0604020202020204" pitchFamily="34" charset="0"/>
              </a:rPr>
              <a:t> – </a:t>
            </a:r>
            <a:r>
              <a:rPr lang="en-GB" sz="2800" dirty="0" err="1">
                <a:effectLst/>
                <a:latin typeface="Arial" panose="020B0604020202020204" pitchFamily="34" charset="0"/>
                <a:ea typeface="Times New Roman" panose="02020603050405020304" pitchFamily="18" charset="0"/>
                <a:cs typeface="Arial" panose="020B0604020202020204" pitchFamily="34" charset="0"/>
              </a:rPr>
              <a:t>crynodeb</a:t>
            </a:r>
            <a:r>
              <a:rPr lang="en-GB" sz="2800" dirty="0">
                <a:effectLst/>
                <a:latin typeface="Arial" panose="020B0604020202020204" pitchFamily="34" charset="0"/>
                <a:ea typeface="Times New Roman" panose="02020603050405020304" pitchFamily="18" charset="0"/>
                <a:cs typeface="Arial" panose="020B0604020202020204" pitchFamily="34" charset="0"/>
              </a:rPr>
              <a:t> o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bwyntiau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Tree>
    <p:extLst>
      <p:ext uri="{BB962C8B-B14F-4D97-AF65-F5344CB8AC3E}">
        <p14:creationId xmlns:p14="http://schemas.microsoft.com/office/powerpoint/2010/main" val="5319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484E-CCEA-98BB-B336-E268E65452DE}"/>
              </a:ext>
            </a:extLst>
          </p:cNvPr>
          <p:cNvSpPr>
            <a:spLocks noGrp="1"/>
          </p:cNvSpPr>
          <p:nvPr>
            <p:ph type="title"/>
          </p:nvPr>
        </p:nvSpPr>
        <p:spPr>
          <a:xfrm>
            <a:off x="84147" y="-156588"/>
            <a:ext cx="7886700" cy="1325563"/>
          </a:xfrm>
        </p:spPr>
        <p:txBody>
          <a:bodyPr>
            <a:normAutofit/>
          </a:bodyPr>
          <a:lstStyle/>
          <a:p>
            <a:r>
              <a:rPr lang="en-GB" sz="4000" b="1" dirty="0">
                <a:solidFill>
                  <a:srgbClr val="0070C0"/>
                </a:solidFill>
                <a:latin typeface="Arial" panose="020B0604020202020204" pitchFamily="34" charset="0"/>
                <a:cs typeface="Arial" panose="020B0604020202020204" pitchFamily="34" charset="0"/>
              </a:rPr>
              <a:t>Part 3: Written Essay  </a:t>
            </a:r>
          </a:p>
        </p:txBody>
      </p:sp>
      <p:sp>
        <p:nvSpPr>
          <p:cNvPr id="3" name="Content Placeholder 2">
            <a:extLst>
              <a:ext uri="{FF2B5EF4-FFF2-40B4-BE49-F238E27FC236}">
                <a16:creationId xmlns:a16="http://schemas.microsoft.com/office/drawing/2014/main" id="{F4E5BACA-1459-8400-DDAB-05B557DA0A23}"/>
              </a:ext>
            </a:extLst>
          </p:cNvPr>
          <p:cNvSpPr>
            <a:spLocks noGrp="1"/>
          </p:cNvSpPr>
          <p:nvPr>
            <p:ph idx="1"/>
          </p:nvPr>
        </p:nvSpPr>
        <p:spPr>
          <a:xfrm>
            <a:off x="134636" y="1116353"/>
            <a:ext cx="8779362" cy="4684197"/>
          </a:xfrm>
        </p:spPr>
        <p:txBody>
          <a:bodyPr>
            <a:normAutofit/>
          </a:bodyPr>
          <a:lstStyle/>
          <a:p>
            <a:pPr marL="0" indent="0">
              <a:buNone/>
            </a:pPr>
            <a:r>
              <a:rPr lang="en-GB" sz="24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Recognise and analyse the significance of different aspects of professional practise and why these are important in meeting the individual and inclusive needs of children (1500 words).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Introduction – what is professional practice/ what is a professional?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communication and relationships important to professional practice and meeting the needs of children?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810627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CA6C5-9B8F-E4D2-7E68-C7AB4E49A29C}"/>
              </a:ext>
            </a:extLst>
          </p:cNvPr>
          <p:cNvSpPr>
            <a:spLocks noGrp="1"/>
          </p:cNvSpPr>
          <p:nvPr>
            <p:ph type="title"/>
          </p:nvPr>
        </p:nvSpPr>
        <p:spPr>
          <a:xfrm>
            <a:off x="230353" y="45365"/>
            <a:ext cx="7886700" cy="1325563"/>
          </a:xfrm>
        </p:spPr>
        <p:txBody>
          <a:bodyPr/>
          <a:lstStyle/>
          <a:p>
            <a:r>
              <a:rPr lang="en-GB" sz="4400" b="1" dirty="0">
                <a:solidFill>
                  <a:srgbClr val="0070C0"/>
                </a:solidFill>
                <a:latin typeface="Arial" panose="020B0604020202020204" pitchFamily="34" charset="0"/>
                <a:cs typeface="Arial" panose="020B0604020202020204" pitchFamily="34" charset="0"/>
              </a:rPr>
              <a:t>Part 3 (continued)</a:t>
            </a:r>
            <a:endParaRPr lang="en-GB" dirty="0"/>
          </a:p>
        </p:txBody>
      </p:sp>
      <p:sp>
        <p:nvSpPr>
          <p:cNvPr id="3" name="Content Placeholder 2">
            <a:extLst>
              <a:ext uri="{FF2B5EF4-FFF2-40B4-BE49-F238E27FC236}">
                <a16:creationId xmlns:a16="http://schemas.microsoft.com/office/drawing/2014/main" id="{A08C4D68-41FD-C1F1-552A-CA3A967CA985}"/>
              </a:ext>
            </a:extLst>
          </p:cNvPr>
          <p:cNvSpPr>
            <a:spLocks noGrp="1"/>
          </p:cNvSpPr>
          <p:nvPr>
            <p:ph idx="1"/>
          </p:nvPr>
        </p:nvSpPr>
        <p:spPr>
          <a:xfrm>
            <a:off x="72928" y="1295867"/>
            <a:ext cx="8880338" cy="4701026"/>
          </a:xfrm>
        </p:spPr>
        <p:txBody>
          <a:bodyPr>
            <a:normAutofit lnSpcReduction="10000"/>
          </a:bodyPr>
          <a:lstStyle/>
          <a:p>
            <a:pPr marL="342900" lvl="0" indent="-342900" rtl="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having an in-depth knowledge and understanding important to professional practice, including aspects of safeguarding?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partnership and multi-agency working important to professional practice?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does the observation and planning cycle inform professional practice and ensure practitioners are meeting the needs of children?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do the principles of the UNCRC inform professional practice and why is this important?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Conclusion – summary of points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633320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39269" y="1666990"/>
            <a:ext cx="4159212" cy="4165658"/>
          </a:xfrm>
        </p:spPr>
        <p:txBody>
          <a:bodyPr>
            <a:normAutofit fontScale="85000" lnSpcReduction="10000"/>
          </a:bodyPr>
          <a:lstStyle/>
          <a:p>
            <a:pPr marL="0" indent="0" algn="just" fontAlgn="base" hangingPunct="0">
              <a:lnSpc>
                <a:spcPct val="107000"/>
              </a:lnSpc>
              <a:spcAft>
                <a:spcPts val="800"/>
              </a:spcAft>
              <a:buNone/>
            </a:pPr>
            <a:r>
              <a:rPr lang="en-GB" sz="3000" b="1" dirty="0">
                <a:latin typeface="Arial" panose="020B0604020202020204" pitchFamily="34" charset="0"/>
                <a:cs typeface="Arial" panose="020B0604020202020204" pitchFamily="34" charset="0"/>
              </a:rPr>
              <a:t>1. </a:t>
            </a:r>
            <a:r>
              <a:rPr lang="cy-GB" sz="3000" b="1" dirty="0">
                <a:effectLst/>
                <a:latin typeface="Arial" panose="020B0604020202020204" pitchFamily="34" charset="0"/>
                <a:ea typeface="Times New Roman" panose="02020603050405020304" pitchFamily="18" charset="0"/>
                <a:cs typeface="Arial" panose="020B0604020202020204" pitchFamily="34" charset="0"/>
              </a:rPr>
              <a:t>Cyfeirnodi</a:t>
            </a:r>
            <a:endParaRPr lang="en-GB" sz="3000" b="1" dirty="0">
              <a:effectLst/>
              <a:latin typeface="Arial" panose="020B060402020202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cy-GB" sz="3000" dirty="0" err="1">
                <a:effectLst/>
                <a:latin typeface="Arial" panose="020B0604020202020204" pitchFamily="34" charset="0"/>
                <a:ea typeface="Times New Roman" panose="02020603050405020304" pitchFamily="18" charset="0"/>
                <a:cs typeface="Arial" panose="020B0604020202020204" pitchFamily="34" charset="0"/>
              </a:rPr>
              <a:t>Ymgysyttlu</a:t>
            </a:r>
            <a:r>
              <a:rPr lang="cy-GB" sz="3000" dirty="0">
                <a:effectLst/>
                <a:latin typeface="Arial" panose="020B0604020202020204" pitchFamily="34" charset="0"/>
                <a:ea typeface="Times New Roman" panose="02020603050405020304" pitchFamily="18" charset="0"/>
                <a:cs typeface="Arial" panose="020B0604020202020204" pitchFamily="34" charset="0"/>
              </a:rPr>
              <a:t> a llenyddiaeth berthnasol a phriodol. Cyfeirnodi’n gyson gyda defnydd glir o fformat cyfeirnodi </a:t>
            </a:r>
            <a:r>
              <a:rPr lang="cy-GB" sz="3000" dirty="0" err="1">
                <a:effectLst/>
                <a:latin typeface="Arial" panose="020B0604020202020204" pitchFamily="34" charset="0"/>
                <a:ea typeface="Times New Roman" panose="02020603050405020304" pitchFamily="18" charset="0"/>
                <a:cs typeface="Arial" panose="020B0604020202020204" pitchFamily="34" charset="0"/>
              </a:rPr>
              <a:t>Harvard</a:t>
            </a:r>
            <a:r>
              <a:rPr lang="cy-GB" sz="3000" dirty="0">
                <a:effectLst/>
                <a:latin typeface="Arial" panose="020B0604020202020204" pitchFamily="34" charset="0"/>
                <a:ea typeface="Times New Roman" panose="02020603050405020304" pitchFamily="18" charset="0"/>
                <a:cs typeface="Arial" panose="020B0604020202020204" pitchFamily="34" charset="0"/>
              </a:rPr>
              <a:t>. Strwythur a chywirdeb yn y rhestr gyfeirnodi. </a:t>
            </a:r>
          </a:p>
          <a:p>
            <a:pPr marL="0" indent="0" algn="just" fontAlgn="base" hangingPunct="0">
              <a:lnSpc>
                <a:spcPct val="107000"/>
              </a:lnSpc>
              <a:spcAft>
                <a:spcPts val="800"/>
              </a:spcAft>
              <a:buNone/>
            </a:pPr>
            <a:r>
              <a:rPr lang="cy-GB" sz="3000" b="1" dirty="0">
                <a:latin typeface="Arial" panose="020B0604020202020204" pitchFamily="34" charset="0"/>
                <a:ea typeface="DengXian" panose="02010600030101010101" pitchFamily="2" charset="-122"/>
                <a:cs typeface="Arial" panose="020B0604020202020204" pitchFamily="34" charset="0"/>
              </a:rPr>
              <a:t>10 Marc</a:t>
            </a:r>
            <a:endParaRPr lang="en-GB" sz="3000" b="1"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723465" y="1852113"/>
            <a:ext cx="4493463" cy="4223317"/>
          </a:xfrm>
        </p:spPr>
        <p:txBody>
          <a:bodyPr>
            <a:normAutofit fontScale="85000" lnSpcReduction="10000"/>
          </a:bodyPr>
          <a:lstStyle/>
          <a:p>
            <a:pPr marL="0" indent="0">
              <a:buNone/>
            </a:pPr>
            <a:r>
              <a:rPr lang="en-GB" sz="3100" b="1" dirty="0">
                <a:solidFill>
                  <a:srgbClr val="0070C0"/>
                </a:solidFill>
              </a:rPr>
              <a:t>1</a:t>
            </a:r>
            <a:r>
              <a:rPr lang="en-GB" sz="3100" b="1" dirty="0">
                <a:solidFill>
                  <a:srgbClr val="0070C0"/>
                </a:solidFill>
                <a:latin typeface="Arial" panose="020B0604020202020204" pitchFamily="34" charset="0"/>
                <a:cs typeface="Arial" panose="020B0604020202020204" pitchFamily="34" charset="0"/>
              </a:rPr>
              <a:t>. Referencing</a:t>
            </a:r>
          </a:p>
          <a:p>
            <a:pPr marL="0" indent="0">
              <a:buNone/>
            </a:pPr>
            <a:r>
              <a:rPr lang="en-GB" sz="3100" dirty="0">
                <a:solidFill>
                  <a:srgbClr val="0070C0"/>
                </a:solidFill>
                <a:latin typeface="Arial" panose="020B0604020202020204" pitchFamily="34" charset="0"/>
                <a:cs typeface="Arial" panose="020B0604020202020204" pitchFamily="34" charset="0"/>
              </a:rPr>
              <a:t>Engagement with relevant and appropriate literature. Consistent referencing and application of Harvard referencing format. Structure and accuracy of reference list.</a:t>
            </a:r>
          </a:p>
          <a:p>
            <a:pPr marL="0" indent="0">
              <a:buNone/>
            </a:pPr>
            <a:endParaRPr lang="en-GB" sz="3100" dirty="0">
              <a:solidFill>
                <a:srgbClr val="0070C0"/>
              </a:solidFill>
              <a:latin typeface="Arial" panose="020B0604020202020204" pitchFamily="34" charset="0"/>
              <a:cs typeface="Arial" panose="020B0604020202020204" pitchFamily="34" charset="0"/>
            </a:endParaRPr>
          </a:p>
          <a:p>
            <a:pPr marL="0" indent="0">
              <a:buNone/>
            </a:pPr>
            <a:r>
              <a:rPr lang="en-GB" sz="3100"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2406063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134636" y="1825624"/>
            <a:ext cx="4187610" cy="3930047"/>
          </a:xfrm>
        </p:spPr>
        <p:txBody>
          <a:bodyPr>
            <a:normAutofit lnSpcReduction="10000"/>
          </a:bodyPr>
          <a:lstStyle/>
          <a:p>
            <a:pPr marL="0" indent="0" algn="just" fontAlgn="base" hangingPunct="0">
              <a:lnSpc>
                <a:spcPct val="107000"/>
              </a:lnSpc>
              <a:spcAft>
                <a:spcPts val="60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2. </a:t>
            </a:r>
            <a:r>
              <a:rPr lang="en-GB" b="1" dirty="0" err="1">
                <a:effectLst/>
                <a:latin typeface="Arial" panose="020B0604020202020204" pitchFamily="34" charset="0"/>
                <a:ea typeface="Times New Roman" panose="02020603050405020304" pitchFamily="18" charset="0"/>
                <a:cs typeface="Arial" panose="020B0604020202020204" pitchFamily="34" charset="0"/>
              </a:rPr>
              <a:t>Rhan</a:t>
            </a:r>
            <a:r>
              <a:rPr lang="en-GB" b="1" dirty="0">
                <a:effectLst/>
                <a:latin typeface="Arial" panose="020B0604020202020204" pitchFamily="34" charset="0"/>
                <a:ea typeface="Times New Roman" panose="02020603050405020304" pitchFamily="18" charset="0"/>
                <a:cs typeface="Arial" panose="020B0604020202020204" pitchFamily="34" charset="0"/>
              </a:rPr>
              <a:t> 3</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en-GB" dirty="0" err="1">
                <a:effectLst/>
                <a:latin typeface="Arial" panose="020B0604020202020204" pitchFamily="34" charset="0"/>
                <a:ea typeface="Times New Roman" panose="02020603050405020304" pitchFamily="18" charset="0"/>
                <a:cs typeface="Arial" panose="020B0604020202020204" pitchFamily="34" charset="0"/>
              </a:rPr>
              <a:t>Cynnwys</a:t>
            </a:r>
            <a:r>
              <a:rPr lang="en-GB" dirty="0">
                <a:effectLst/>
                <a:latin typeface="Arial" panose="020B0604020202020204" pitchFamily="34" charset="0"/>
                <a:ea typeface="Times New Roman" panose="02020603050405020304" pitchFamily="18" charset="0"/>
                <a:cs typeface="Arial" panose="020B0604020202020204" pitchFamily="34" charset="0"/>
              </a:rPr>
              <a:t> y </a:t>
            </a:r>
            <a:r>
              <a:rPr lang="en-GB" dirty="0" err="1">
                <a:effectLst/>
                <a:latin typeface="Arial" panose="020B0604020202020204" pitchFamily="34" charset="0"/>
                <a:ea typeface="Times New Roman" panose="02020603050405020304" pitchFamily="18" charset="0"/>
                <a:cs typeface="Arial" panose="020B0604020202020204" pitchFamily="34" charset="0"/>
              </a:rPr>
              <a:t>gwaith</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ysgrifenedig</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wrth</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ddeall</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pwysigrwydd</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ymarfer</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i</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ddiwallu</a:t>
            </a:r>
            <a:r>
              <a:rPr lang="en-GB" dirty="0">
                <a:effectLst/>
                <a:latin typeface="Arial" panose="020B0604020202020204" pitchFamily="34" charset="0"/>
                <a:ea typeface="Times New Roman" panose="02020603050405020304" pitchFamily="18" charset="0"/>
                <a:cs typeface="Arial" panose="020B0604020202020204" pitchFamily="34" charset="0"/>
              </a:rPr>
              <a:t> a </a:t>
            </a:r>
            <a:r>
              <a:rPr lang="en-GB" dirty="0" err="1">
                <a:effectLst/>
                <a:latin typeface="Arial" panose="020B0604020202020204" pitchFamily="34" charset="0"/>
                <a:ea typeface="Times New Roman" panose="02020603050405020304" pitchFamily="18" charset="0"/>
                <a:cs typeface="Arial" panose="020B0604020202020204" pitchFamily="34" charset="0"/>
              </a:rPr>
              <a:t>cwrdd</a:t>
            </a:r>
            <a:r>
              <a:rPr lang="en-GB" dirty="0">
                <a:effectLst/>
                <a:latin typeface="Arial" panose="020B0604020202020204" pitchFamily="34" charset="0"/>
                <a:ea typeface="Times New Roman" panose="02020603050405020304" pitchFamily="18" charset="0"/>
                <a:cs typeface="Arial" panose="020B0604020202020204" pitchFamily="34" charset="0"/>
              </a:rPr>
              <a:t> ag </a:t>
            </a:r>
            <a:r>
              <a:rPr lang="en-GB"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pob</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plentyn</a:t>
            </a:r>
            <a:r>
              <a:rPr lang="en-GB" dirty="0">
                <a:effectLst/>
                <a:latin typeface="Arial" panose="020B0604020202020204" pitchFamily="34" charset="0"/>
                <a:ea typeface="Times New Roman" panose="02020603050405020304" pitchFamily="18" charset="0"/>
                <a:cs typeface="Arial" panose="020B0604020202020204" pitchFamily="34" charset="0"/>
              </a:rPr>
              <a:t>.</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40 Marc</a:t>
            </a: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78204" y="1780744"/>
            <a:ext cx="4063844" cy="3930047"/>
          </a:xfrm>
        </p:spPr>
        <p:txBody>
          <a:bodyPr>
            <a:normAutofit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2. Part 3</a:t>
            </a:r>
          </a:p>
          <a:p>
            <a:pPr marL="0" indent="0">
              <a:buNone/>
            </a:pPr>
            <a:r>
              <a:rPr lang="en-GB" dirty="0">
                <a:solidFill>
                  <a:srgbClr val="0070C0"/>
                </a:solidFill>
                <a:latin typeface="Arial" panose="020B0604020202020204" pitchFamily="34" charset="0"/>
                <a:cs typeface="Arial" panose="020B0604020202020204" pitchFamily="34" charset="0"/>
              </a:rPr>
              <a:t>Content of written essay in understanding the significance of professional practice to meeting the needs of children.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40 Marks </a:t>
            </a:r>
          </a:p>
          <a:p>
            <a:endParaRPr lang="en-GB" dirty="0"/>
          </a:p>
        </p:txBody>
      </p:sp>
    </p:spTree>
    <p:extLst>
      <p:ext uri="{BB962C8B-B14F-4D97-AF65-F5344CB8AC3E}">
        <p14:creationId xmlns:p14="http://schemas.microsoft.com/office/powerpoint/2010/main" val="1200468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600"/>
              </a:spcAft>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3. </a:t>
            </a:r>
            <a:r>
              <a:rPr lang="en-GB" sz="2800" b="1" dirty="0" err="1">
                <a:effectLst/>
                <a:latin typeface="Arial" panose="020B0604020202020204" pitchFamily="34" charset="0"/>
                <a:ea typeface="Times New Roman" panose="02020603050405020304" pitchFamily="18" charset="0"/>
                <a:cs typeface="Times New Roman" panose="02020603050405020304" pitchFamily="18" charset="0"/>
              </a:rPr>
              <a:t>Rhan</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 2</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600"/>
              </a:spcAft>
              <a:buNone/>
            </a:pP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Cynnwys</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y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papur</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briffio</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wrth</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ddeall</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pwysigrwydd</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ymarfer</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myfyriol</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a:t>
            </a:r>
          </a:p>
          <a:p>
            <a:pPr marL="0" indent="0" algn="just" fontAlgn="base" hangingPunct="0">
              <a:lnSpc>
                <a:spcPct val="107000"/>
              </a:lnSpc>
              <a:spcAft>
                <a:spcPts val="600"/>
              </a:spcAft>
              <a:buNone/>
            </a:pPr>
            <a:r>
              <a:rPr lang="en-GB" b="1" dirty="0">
                <a:latin typeface="Arial" panose="020B0604020202020204" pitchFamily="34" charset="0"/>
                <a:ea typeface="DengXian" panose="02010600030101010101" pitchFamily="2" charset="-122"/>
                <a:cs typeface="Times New Roman" panose="02020603050405020304" pitchFamily="18" charset="0"/>
              </a:rPr>
              <a:t>30 Marc</a:t>
            </a:r>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33324" y="1892942"/>
            <a:ext cx="3867150"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3. Part 2</a:t>
            </a:r>
          </a:p>
          <a:p>
            <a:pPr marL="0" indent="0">
              <a:buNone/>
            </a:pPr>
            <a:r>
              <a:rPr lang="en-GB" dirty="0">
                <a:solidFill>
                  <a:srgbClr val="0070C0"/>
                </a:solidFill>
                <a:latin typeface="Arial" panose="020B0604020202020204" pitchFamily="34" charset="0"/>
                <a:cs typeface="Arial" panose="020B0604020202020204" pitchFamily="34" charset="0"/>
              </a:rPr>
              <a:t>Content of briefing paper in understanding the importance of reflective practice. </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756676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800"/>
              </a:spcAft>
              <a:buNone/>
            </a:pPr>
            <a:r>
              <a:rPr lang="cy-GB" sz="2800" b="1" dirty="0">
                <a:effectLst/>
                <a:latin typeface="Arial" panose="020B0604020202020204" pitchFamily="34" charset="0"/>
                <a:ea typeface="Times New Roman" panose="02020603050405020304" pitchFamily="18" charset="0"/>
                <a:cs typeface="Times New Roman" panose="02020603050405020304" pitchFamily="18" charset="0"/>
              </a:rPr>
              <a:t>4. Rhan 1</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600"/>
              </a:spcAft>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DPP, Gosod a cwrdd ag targedau i datblygu sgiliau fel gweithiwr proffesiynol. </a:t>
            </a:r>
          </a:p>
          <a:p>
            <a:pPr marL="0" indent="0" algn="just" fontAlgn="base" hangingPunct="0">
              <a:lnSpc>
                <a:spcPct val="107000"/>
              </a:lnSpc>
              <a:spcAft>
                <a:spcPts val="600"/>
              </a:spcAft>
              <a:buNone/>
            </a:pPr>
            <a:r>
              <a:rPr lang="cy-GB" b="1" dirty="0">
                <a:latin typeface="Arial" panose="020B0604020202020204" pitchFamily="34" charset="0"/>
                <a:ea typeface="DengXian" panose="02010600030101010101" pitchFamily="2" charset="-122"/>
                <a:cs typeface="Times New Roman" panose="02020603050405020304" pitchFamily="18" charset="0"/>
              </a:rPr>
              <a:t>10 Marc</a:t>
            </a:r>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768344" y="1825625"/>
            <a:ext cx="3999448"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4. Part 1</a:t>
            </a:r>
          </a:p>
          <a:p>
            <a:pPr marL="0" indent="0">
              <a:buNone/>
            </a:pPr>
            <a:r>
              <a:rPr lang="en-GB" dirty="0">
                <a:solidFill>
                  <a:srgbClr val="0070C0"/>
                </a:solidFill>
                <a:latin typeface="Arial" panose="020B0604020202020204" pitchFamily="34" charset="0"/>
                <a:cs typeface="Arial" panose="020B0604020202020204" pitchFamily="34" charset="0"/>
              </a:rPr>
              <a:t>PDP, setting and meeting targets for developing skills as a professional practitioner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4190849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800"/>
              </a:spcAft>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5.</a:t>
            </a:r>
            <a:r>
              <a:rPr lang="cy-GB" sz="2800" b="1" dirty="0">
                <a:effectLst/>
                <a:latin typeface="Arial" panose="020B0604020202020204" pitchFamily="34" charset="0"/>
                <a:ea typeface="Times New Roman" panose="02020603050405020304" pitchFamily="18" charset="0"/>
                <a:cs typeface="Times New Roman" panose="02020603050405020304" pitchFamily="18" charset="0"/>
              </a:rPr>
              <a:t>Sgiliau ysgrifenedig</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Sgiliau cynllunio a dylunio</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Cywirdeb, sillafu, gramadeg</a:t>
            </a:r>
          </a:p>
          <a:p>
            <a:pPr marL="0" indent="0">
              <a:buNone/>
            </a:pPr>
            <a:endParaRPr lang="cy-GB" dirty="0">
              <a:latin typeface="Arial" panose="020B0604020202020204" pitchFamily="34" charset="0"/>
              <a:cs typeface="Times New Roman" panose="02020603050405020304" pitchFamily="18" charset="0"/>
            </a:endParaRPr>
          </a:p>
          <a:p>
            <a:pPr marL="0" indent="0">
              <a:buNone/>
            </a:pPr>
            <a:r>
              <a:rPr lang="cy-GB" b="1" dirty="0">
                <a:latin typeface="Arial" panose="020B0604020202020204" pitchFamily="34" charset="0"/>
                <a:cs typeface="Times New Roman" panose="02020603050405020304" pitchFamily="18" charset="0"/>
              </a:rPr>
              <a:t>10 Marc</a:t>
            </a:r>
            <a:endParaRPr lang="en-GB" b="1"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83812" y="1864152"/>
            <a:ext cx="3867150"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5. Written skills </a:t>
            </a:r>
          </a:p>
          <a:p>
            <a:pPr marL="0" indent="0">
              <a:buNone/>
            </a:pPr>
            <a:r>
              <a:rPr lang="en-GB" dirty="0">
                <a:solidFill>
                  <a:srgbClr val="0070C0"/>
                </a:solidFill>
                <a:latin typeface="Arial" panose="020B0604020202020204" pitchFamily="34" charset="0"/>
                <a:cs typeface="Arial" panose="020B0604020202020204" pitchFamily="34" charset="0"/>
              </a:rPr>
              <a:t>Planning and design skills</a:t>
            </a:r>
          </a:p>
          <a:p>
            <a:pPr marL="0" indent="0">
              <a:buNone/>
            </a:pPr>
            <a:r>
              <a:rPr lang="en-GB" dirty="0">
                <a:solidFill>
                  <a:srgbClr val="0070C0"/>
                </a:solidFill>
                <a:latin typeface="Arial" panose="020B0604020202020204" pitchFamily="34" charset="0"/>
                <a:cs typeface="Arial" panose="020B0604020202020204" pitchFamily="34" charset="0"/>
              </a:rPr>
              <a:t>Correctness, spelling, grammar</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873743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80B06B-2E5B-F904-E69F-476592BD9113}"/>
              </a:ext>
            </a:extLst>
          </p:cNvPr>
          <p:cNvSpPr/>
          <p:nvPr/>
        </p:nvSpPr>
        <p:spPr>
          <a:xfrm>
            <a:off x="0" y="0"/>
            <a:ext cx="9144000" cy="60249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628650" y="365127"/>
            <a:ext cx="7886700" cy="831626"/>
          </a:xfrm>
        </p:spPr>
        <p:txBody>
          <a:bodyPr>
            <a:noAutofit/>
          </a:bodyPr>
          <a:lstStyle/>
          <a:p>
            <a:pPr algn="ctr"/>
            <a:r>
              <a:rPr lang="cy-GB" altLang="cy-GB" sz="3600"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sz="3600"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3600" kern="0" dirty="0">
                <a:solidFill>
                  <a:srgbClr val="0070C0"/>
                </a:solidFill>
                <a:latin typeface="Arial" panose="020B0604020202020204" pitchFamily="34" charset="0"/>
                <a:ea typeface="ＭＳ Ｐゴシック" charset="-128"/>
                <a:cs typeface="Arial" panose="020B0604020202020204" pitchFamily="34" charset="0"/>
              </a:rPr>
              <a:t>Extenuating Circumstances (EC)</a:t>
            </a:r>
            <a:endParaRPr lang="en-GB" sz="36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179512" y="1484784"/>
            <a:ext cx="4536504" cy="4692180"/>
          </a:xfrm>
        </p:spPr>
        <p:txBody>
          <a:bodyPr>
            <a:normAutofit/>
          </a:bodyPr>
          <a:lstStyle/>
          <a:p>
            <a:r>
              <a:rPr lang="en-US" dirty="0" err="1">
                <a:latin typeface="Arial" panose="020B0604020202020204" pitchFamily="34" charset="0"/>
                <a:cs typeface="Arial" panose="020B0604020202020204" pitchFamily="34" charset="0"/>
              </a:rPr>
              <a:t>Digwyddiadau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allan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rheolaeth</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Gweithred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swyddogol</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Tystiolaeth</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Cwblhau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ffurflen</a:t>
            </a:r>
            <a:r>
              <a:rPr lang="en-US" dirty="0">
                <a:latin typeface="Arial" panose="020B0604020202020204" pitchFamily="34" charset="0"/>
                <a:cs typeface="Arial" panose="020B0604020202020204" pitchFamily="34" charset="0"/>
              </a:rPr>
              <a:t> SC01 (</a:t>
            </a:r>
            <a:r>
              <a:rPr lang="en-US" dirty="0" err="1">
                <a:latin typeface="Arial" panose="020B0604020202020204" pitchFamily="34" charset="0"/>
                <a:cs typeface="Arial" panose="020B0604020202020204" pitchFamily="34" charset="0"/>
              </a:rPr>
              <a:t>MyTSD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Cysylltu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gyda’r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Swyddfa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a:t>
            </a:r>
          </a:p>
          <a:p>
            <a:pPr marL="0" indent="0">
              <a:buNone/>
            </a:pP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629150" y="1484784"/>
            <a:ext cx="4407346" cy="4692179"/>
          </a:xfrm>
        </p:spPr>
        <p:txBody>
          <a:bodyPr>
            <a:normAutofit/>
          </a:bodyPr>
          <a:lstStyle/>
          <a:p>
            <a:r>
              <a:rPr lang="en-GB" dirty="0">
                <a:solidFill>
                  <a:srgbClr val="0070C0"/>
                </a:solidFill>
                <a:latin typeface="Arial" panose="020B0604020202020204" pitchFamily="34" charset="0"/>
                <a:cs typeface="Arial" panose="020B0604020202020204" pitchFamily="34" charset="0"/>
              </a:rPr>
              <a:t>Events out of your control;</a:t>
            </a:r>
          </a:p>
          <a:p>
            <a:r>
              <a:rPr lang="en-GB" dirty="0">
                <a:solidFill>
                  <a:srgbClr val="0070C0"/>
                </a:solidFill>
                <a:latin typeface="Arial" panose="020B0604020202020204" pitchFamily="34" charset="0"/>
                <a:cs typeface="Arial" panose="020B0604020202020204" pitchFamily="34" charset="0"/>
              </a:rPr>
              <a:t>Official procedure;</a:t>
            </a:r>
          </a:p>
          <a:p>
            <a:r>
              <a:rPr lang="en-GB" dirty="0">
                <a:solidFill>
                  <a:srgbClr val="0070C0"/>
                </a:solidFill>
                <a:latin typeface="Arial" panose="020B0604020202020204" pitchFamily="34" charset="0"/>
                <a:cs typeface="Arial" panose="020B0604020202020204" pitchFamily="34" charset="0"/>
              </a:rPr>
              <a:t>Evidence;</a:t>
            </a:r>
          </a:p>
          <a:p>
            <a:r>
              <a:rPr lang="en-GB" dirty="0">
                <a:solidFill>
                  <a:srgbClr val="0070C0"/>
                </a:solidFill>
                <a:latin typeface="Arial" panose="020B0604020202020204" pitchFamily="34" charset="0"/>
                <a:cs typeface="Arial" panose="020B0604020202020204" pitchFamily="34" charset="0"/>
              </a:rPr>
              <a:t>Complete form SC01 (</a:t>
            </a:r>
            <a:r>
              <a:rPr lang="en-GB" dirty="0" err="1">
                <a:solidFill>
                  <a:srgbClr val="0070C0"/>
                </a:solidFill>
                <a:latin typeface="Arial" panose="020B0604020202020204" pitchFamily="34" charset="0"/>
                <a:cs typeface="Arial" panose="020B0604020202020204" pitchFamily="34" charset="0"/>
              </a:rPr>
              <a:t>MyTSD</a:t>
            </a:r>
            <a:r>
              <a:rPr lang="en-GB" dirty="0">
                <a:solidFill>
                  <a:srgbClr val="0070C0"/>
                </a:solidFill>
                <a:latin typeface="Arial" panose="020B0604020202020204" pitchFamily="34" charset="0"/>
                <a:cs typeface="Arial" panose="020B0604020202020204" pitchFamily="34" charset="0"/>
              </a:rPr>
              <a:t>);</a:t>
            </a:r>
          </a:p>
          <a:p>
            <a:r>
              <a:rPr lang="en-GB" dirty="0">
                <a:solidFill>
                  <a:srgbClr val="0070C0"/>
                </a:solidFill>
                <a:latin typeface="Arial" panose="020B0604020202020204" pitchFamily="34" charset="0"/>
                <a:cs typeface="Arial" panose="020B0604020202020204" pitchFamily="34" charset="0"/>
              </a:rPr>
              <a:t>Liaise with Academic Office.</a:t>
            </a:r>
          </a:p>
          <a:p>
            <a:pPr marL="0" indent="0">
              <a:buNone/>
            </a:pP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BA91FF-9AA9-932A-AD2A-08F685296FDA}"/>
              </a:ext>
            </a:extLst>
          </p:cNvPr>
          <p:cNvSpPr/>
          <p:nvPr/>
        </p:nvSpPr>
        <p:spPr>
          <a:xfrm>
            <a:off x="1" y="0"/>
            <a:ext cx="9144000" cy="60081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cy-GB" sz="4000" dirty="0">
                <a:latin typeface="Arial" panose="020B0604020202020204" pitchFamily="34" charset="0"/>
                <a:cs typeface="Arial" panose="020B0604020202020204" pitchFamily="34" charset="0"/>
              </a:rPr>
              <a:t>Cyflwyniadau Hwyr</a:t>
            </a:r>
            <a:br>
              <a:rPr lang="cy-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sz="4000" dirty="0">
                <a:solidFill>
                  <a:srgbClr val="0070C0"/>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Submit within 7 working days – no EC – capped at 40%;</a:t>
            </a:r>
          </a:p>
          <a:p>
            <a:r>
              <a:rPr lang="en-GB"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0C06D2-953C-F207-1664-E3AAAECD8962}"/>
              </a:ext>
            </a:extLst>
          </p:cNvPr>
          <p:cNvSpPr/>
          <p:nvPr/>
        </p:nvSpPr>
        <p:spPr>
          <a:xfrm>
            <a:off x="0" y="-1"/>
            <a:ext cx="9144000" cy="605299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a:spLocks noGrp="1"/>
          </p:cNvSpPr>
          <p:nvPr>
            <p:ph type="title"/>
          </p:nvPr>
        </p:nvSpPr>
        <p:spPr/>
        <p:txBody>
          <a:bodyPr>
            <a:noAutofit/>
          </a:bodyPr>
          <a:lstStyle/>
          <a:p>
            <a:pPr>
              <a:defRPr/>
            </a:pPr>
            <a:r>
              <a:rPr lang="en-GB" sz="3600" dirty="0">
                <a:latin typeface="Arial" panose="020B0604020202020204" pitchFamily="34" charset="0"/>
                <a:cs typeface="Arial" panose="020B0604020202020204" pitchFamily="34" charset="0"/>
              </a:rPr>
              <a:t>Materion </a:t>
            </a:r>
            <a:r>
              <a:rPr lang="en-GB" sz="3600" dirty="0" err="1">
                <a:latin typeface="Arial" panose="020B0604020202020204" pitchFamily="34" charset="0"/>
                <a:cs typeface="Arial" panose="020B0604020202020204" pitchFamily="34" charset="0"/>
              </a:rPr>
              <a:t>TGCh</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ICT issues?</a:t>
            </a:r>
          </a:p>
        </p:txBody>
      </p:sp>
      <p:sp>
        <p:nvSpPr>
          <p:cNvPr id="3" name="Content Placeholder 4"/>
          <p:cNvSpPr>
            <a:spLocks noGrp="1"/>
          </p:cNvSpPr>
          <p:nvPr>
            <p:ph sz="half" idx="1"/>
          </p:nvPr>
        </p:nvSpPr>
        <p:spPr>
          <a:xfrm>
            <a:off x="251520" y="2055814"/>
            <a:ext cx="4244280" cy="4525963"/>
          </a:xfrm>
        </p:spPr>
        <p:txBody>
          <a:bodyPr/>
          <a:lstStyle/>
          <a:p>
            <a:pPr marL="0" indent="0">
              <a:buNone/>
              <a:defRPr/>
            </a:pPr>
            <a:r>
              <a:rPr lang="cy-GB" dirty="0">
                <a:latin typeface="Arial" panose="020B0604020202020204" pitchFamily="34" charset="0"/>
                <a:cs typeface="Arial" panose="020B0604020202020204" pitchFamily="34" charset="0"/>
              </a:rPr>
              <a:t>Desg Gymorth TG</a:t>
            </a:r>
          </a:p>
          <a:p>
            <a:pPr>
              <a:defRPr/>
            </a:pPr>
            <a:r>
              <a:rPr lang="cy-GB" sz="2000" dirty="0">
                <a:latin typeface="Arial" panose="020B0604020202020204" pitchFamily="34" charset="0"/>
                <a:cs typeface="Arial" panose="020B0604020202020204" pitchFamily="34" charset="0"/>
                <a:hlinkClick r:id="rId3"/>
              </a:rPr>
              <a:t>ITServiceDesk@uwtsd.ac.uk</a:t>
            </a:r>
            <a:r>
              <a:rPr lang="cy-GB" sz="2000" dirty="0">
                <a:latin typeface="Arial" panose="020B0604020202020204" pitchFamily="34" charset="0"/>
                <a:cs typeface="Arial" panose="020B0604020202020204" pitchFamily="34" charset="0"/>
              </a:rPr>
              <a:t> </a:t>
            </a:r>
          </a:p>
          <a:p>
            <a:pPr>
              <a:defRPr/>
            </a:pPr>
            <a:r>
              <a:rPr lang="cy-GB" dirty="0">
                <a:latin typeface="Arial" panose="020B0604020202020204" pitchFamily="34" charset="0"/>
                <a:cs typeface="Arial" panose="020B0604020202020204" pitchFamily="34" charset="0"/>
              </a:rPr>
              <a:t>0300 500 5055</a:t>
            </a:r>
          </a:p>
          <a:p>
            <a:pPr marL="0" indent="0">
              <a:buNone/>
              <a:defRPr/>
            </a:pPr>
            <a:endParaRPr lang="cy-GB" dirty="0">
              <a:latin typeface="Arial" panose="020B0604020202020204" pitchFamily="34" charset="0"/>
              <a:cs typeface="Arial" panose="020B0604020202020204" pitchFamily="34" charset="0"/>
            </a:endParaRPr>
          </a:p>
          <a:p>
            <a:pPr marL="0" indent="0">
              <a:buNone/>
              <a:defRPr/>
            </a:pPr>
            <a:r>
              <a:rPr lang="cy-GB" dirty="0">
                <a:latin typeface="Arial" panose="020B0604020202020204" pitchFamily="34" charset="0"/>
                <a:cs typeface="Arial" panose="020B0604020202020204" pitchFamily="34" charset="0"/>
              </a:rPr>
              <a:t>Moodle</a:t>
            </a:r>
          </a:p>
          <a:p>
            <a:pPr>
              <a:defRPr/>
            </a:pPr>
            <a:r>
              <a:rPr lang="cy-GB" dirty="0">
                <a:latin typeface="Arial" panose="020B0604020202020204" pitchFamily="34" charset="0"/>
                <a:cs typeface="Arial" panose="020B0604020202020204" pitchFamily="34" charset="0"/>
                <a:hlinkClick r:id="rId4"/>
              </a:rPr>
              <a:t>moodle@uwtsd.ac.uk</a:t>
            </a:r>
            <a:r>
              <a:rPr lang="cy-GB" dirty="0">
                <a:latin typeface="Arial" panose="020B0604020202020204" pitchFamily="34" charset="0"/>
                <a:cs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4648200" y="2121913"/>
            <a:ext cx="4244280" cy="4525963"/>
          </a:xfrm>
        </p:spPr>
        <p:txBody>
          <a:bodyPr/>
          <a:lstStyle/>
          <a:p>
            <a:pPr marL="0" indent="0">
              <a:buNone/>
              <a:defRPr/>
            </a:pPr>
            <a:r>
              <a:rPr lang="en-GB" dirty="0">
                <a:solidFill>
                  <a:srgbClr val="0070C0"/>
                </a:solidFill>
                <a:latin typeface="Arial" panose="020B0604020202020204" pitchFamily="34" charset="0"/>
                <a:cs typeface="Arial" panose="020B0604020202020204" pitchFamily="34" charset="0"/>
              </a:rPr>
              <a:t>IT Service Desk</a:t>
            </a:r>
          </a:p>
          <a:p>
            <a:pPr>
              <a:defRPr/>
            </a:pPr>
            <a:r>
              <a:rPr lang="en-US" sz="2000" dirty="0">
                <a:solidFill>
                  <a:srgbClr val="002060"/>
                </a:solidFill>
                <a:latin typeface="Arial" panose="020B0604020202020204" pitchFamily="34" charset="0"/>
                <a:cs typeface="Arial" panose="020B0604020202020204" pitchFamily="34" charset="0"/>
                <a:hlinkClick r:id="rId3"/>
              </a:rPr>
              <a:t>ITServiceDesk@uwtsd.ac.uk</a:t>
            </a:r>
            <a:endParaRPr lang="en-US" sz="2000" dirty="0">
              <a:solidFill>
                <a:srgbClr val="002060"/>
              </a:solidFill>
              <a:latin typeface="Arial" panose="020B0604020202020204" pitchFamily="34" charset="0"/>
              <a:cs typeface="Arial" panose="020B0604020202020204" pitchFamily="34" charset="0"/>
            </a:endParaRPr>
          </a:p>
          <a:p>
            <a:pPr>
              <a:defRPr/>
            </a:pPr>
            <a:r>
              <a:rPr lang="en-US" dirty="0">
                <a:solidFill>
                  <a:srgbClr val="0070C0"/>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rgbClr val="0070C0"/>
                </a:solidFill>
                <a:latin typeface="Arial" panose="020B0604020202020204" pitchFamily="34" charset="0"/>
                <a:cs typeface="Arial" panose="020B0604020202020204" pitchFamily="34" charset="0"/>
              </a:rPr>
              <a:t>Moodle</a:t>
            </a:r>
          </a:p>
          <a:p>
            <a:pPr>
              <a:defRPr/>
            </a:pPr>
            <a:r>
              <a:rPr lang="en-GB" dirty="0">
                <a:solidFill>
                  <a:srgbClr val="002060"/>
                </a:solidFill>
                <a:latin typeface="Arial" panose="020B0604020202020204" pitchFamily="34" charset="0"/>
                <a:cs typeface="Arial" panose="020B0604020202020204" pitchFamily="34" charset="0"/>
                <a:hlinkClick r:id="rId4"/>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0527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5914-E0FE-425E-9803-5F25C61CA182}"/>
              </a:ext>
            </a:extLst>
          </p:cNvPr>
          <p:cNvSpPr>
            <a:spLocks noGrp="1"/>
          </p:cNvSpPr>
          <p:nvPr>
            <p:ph type="title"/>
          </p:nvPr>
        </p:nvSpPr>
        <p:spPr>
          <a:xfrm>
            <a:off x="332014" y="1094013"/>
            <a:ext cx="4239986" cy="3657369"/>
          </a:xfrm>
        </p:spPr>
        <p:style>
          <a:lnRef idx="0">
            <a:schemeClr val="accent6"/>
          </a:lnRef>
          <a:fillRef idx="3">
            <a:schemeClr val="accent6"/>
          </a:fillRef>
          <a:effectRef idx="3">
            <a:schemeClr val="accent6"/>
          </a:effectRef>
          <a:fontRef idx="minor">
            <a:schemeClr val="lt1"/>
          </a:fontRef>
        </p:style>
        <p:txBody>
          <a:bodyPr vert="horz" lIns="68580" tIns="34290" rIns="68580" bIns="34290" rtlCol="0" anchor="ctr">
            <a:noAutofit/>
          </a:bodyPr>
          <a:lstStyle/>
          <a:p>
            <a:pPr algn="ctr"/>
            <a:r>
              <a:rPr lang="en-US" sz="4000" b="1" dirty="0" err="1">
                <a:latin typeface="Arial" panose="020B0604020202020204" pitchFamily="34" charset="0"/>
                <a:cs typeface="Arial" panose="020B0604020202020204" pitchFamily="34" charset="0"/>
              </a:rPr>
              <a:t>Cyfle</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i</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ofyn</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cwestiynau</a:t>
            </a:r>
            <a:r>
              <a:rPr lang="en-US" sz="4000" b="1" dirty="0">
                <a:latin typeface="Arial" panose="020B0604020202020204" pitchFamily="34" charset="0"/>
                <a:cs typeface="Arial" panose="020B0604020202020204" pitchFamily="34" charset="0"/>
              </a:rPr>
              <a:t>?</a:t>
            </a: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4000" b="1" dirty="0">
                <a:solidFill>
                  <a:srgbClr val="0070C0"/>
                </a:solidFill>
                <a:latin typeface="Arial" panose="020B0604020202020204" pitchFamily="34" charset="0"/>
                <a:cs typeface="Arial" panose="020B0604020202020204" pitchFamily="34" charset="0"/>
              </a:rPr>
              <a:t>An opportunity to ask questions?</a:t>
            </a:r>
            <a:endParaRPr lang="en-US" sz="1600" b="1" dirty="0">
              <a:solidFill>
                <a:srgbClr val="0070C0"/>
              </a:solidFill>
              <a:latin typeface="Arial" panose="020B0604020202020204" pitchFamily="34" charset="0"/>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2181F64A-6647-4B44-BB6F-5187D6981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191" b="3446"/>
          <a:stretch/>
        </p:blipFill>
        <p:spPr bwMode="auto">
          <a:xfrm>
            <a:off x="4784460" y="1094013"/>
            <a:ext cx="4196255" cy="3657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013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1953</Words>
  <Application>Microsoft Office PowerPoint</Application>
  <PresentationFormat>On-screen Show (4:3)</PresentationFormat>
  <Paragraphs>232</Paragraphs>
  <Slides>27</Slides>
  <Notes>14</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27</vt:i4>
      </vt:variant>
    </vt:vector>
  </HeadingPairs>
  <TitlesOfParts>
    <vt:vector size="52" baseType="lpstr">
      <vt:lpstr>Arial</vt:lpstr>
      <vt:lpstr>Calibri</vt:lpstr>
      <vt:lpstr>Calibri Light</vt:lpstr>
      <vt:lpstr>Symbol</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Office 2013 - 2022 Theme</vt:lpstr>
      <vt:lpstr>PowerPoint Presentation</vt:lpstr>
      <vt:lpstr>ECEY4014C Ymarferydd Proffesiynol  ECEY4014: Professional Practitioner  </vt:lpstr>
      <vt:lpstr>PowerPoint Presentation</vt:lpstr>
      <vt:lpstr>Sgiliau Cyflogadwyedd/Trosglwyddadwy Employability/Transferable Skills</vt:lpstr>
      <vt:lpstr>Rhaglen Ymarferydd Blynyddoedd Cynnar Early Years Practitioner programme</vt:lpstr>
      <vt:lpstr>Cynnwys Modiwl / Module Content</vt:lpstr>
      <vt:lpstr>Deilliannau Dysgu</vt:lpstr>
      <vt:lpstr>Learning Outcomes</vt:lpstr>
      <vt:lpstr>ECEY4014C Aseiniadau: Portffolio o dair rhan (sy'n cyfateb i 3000 o eiriau)  ECEY4014 Assignment: Portfolio of three parts (equivalent to 3000 words) </vt:lpstr>
      <vt:lpstr>Rhan / Part 1: </vt:lpstr>
      <vt:lpstr>PowerPoint Presentation</vt:lpstr>
      <vt:lpstr>Rhan 2:</vt:lpstr>
      <vt:lpstr>Part 2: </vt:lpstr>
      <vt:lpstr>PowerPoint Presentation</vt:lpstr>
      <vt:lpstr>Rhan 3:Traethawd ysgrifenedig:  </vt:lpstr>
      <vt:lpstr>Rhan 3 (parhad)</vt:lpstr>
      <vt:lpstr>Part 3: Written Essay  </vt:lpstr>
      <vt:lpstr>Part 3 (continued)</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Amgylchiadau Esgusodol (EC) Extenuating Circumstances (EC)</vt:lpstr>
      <vt:lpstr>Cyflwyniadau Hwyr  Late Submissions</vt:lpstr>
      <vt:lpstr>Materion TGCh? ICT issues?</vt:lpstr>
      <vt:lpstr>Cyfle i ofyn cwestiynau?  An opportunity to ask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15</cp:revision>
  <dcterms:created xsi:type="dcterms:W3CDTF">2021-03-10T12:10:47Z</dcterms:created>
  <dcterms:modified xsi:type="dcterms:W3CDTF">2026-08-20T10:20:17Z</dcterms:modified>
</cp:coreProperties>
</file>