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1"/>
  </p:sldMasterIdLst>
  <p:sldIdLst>
    <p:sldId id="256" r:id="rId2"/>
    <p:sldId id="257" r:id="rId3"/>
    <p:sldId id="274"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84FFF2-A1CF-4B41-98F7-8B6E8720D7FD}" v="165" dt="2025-12-06T10:18:05.3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BB5E7A-9C54-404E-B17A-9B7EEAB9E5D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0FCD9F8-3100-4646-A438-0849C948264B}">
      <dgm:prSet/>
      <dgm:spPr/>
      <dgm:t>
        <a:bodyPr/>
        <a:lstStyle/>
        <a:p>
          <a:r>
            <a:rPr lang="en-GB"/>
            <a:t>Patients with multiple sclerosis (MS), healthcare systems, and society as a whole bear a heavy financial and social cost (Simoens, 2022).</a:t>
          </a:r>
          <a:endParaRPr lang="en-US"/>
        </a:p>
      </dgm:t>
    </dgm:pt>
    <dgm:pt modelId="{270DF69B-B9D6-4C77-BE5B-479EE4EFBAEF}" type="parTrans" cxnId="{B7123C7D-550D-4B75-AFF3-2B31A34C0946}">
      <dgm:prSet/>
      <dgm:spPr/>
      <dgm:t>
        <a:bodyPr/>
        <a:lstStyle/>
        <a:p>
          <a:endParaRPr lang="en-US"/>
        </a:p>
      </dgm:t>
    </dgm:pt>
    <dgm:pt modelId="{C2C132F0-EC19-48E5-BAB1-7E27FE802877}" type="sibTrans" cxnId="{B7123C7D-550D-4B75-AFF3-2B31A34C0946}">
      <dgm:prSet/>
      <dgm:spPr/>
      <dgm:t>
        <a:bodyPr/>
        <a:lstStyle/>
        <a:p>
          <a:endParaRPr lang="en-US"/>
        </a:p>
      </dgm:t>
    </dgm:pt>
    <dgm:pt modelId="{FDDCCAF2-64A0-4F13-8675-0E6FEB0A2EAD}">
      <dgm:prSet/>
      <dgm:spPr/>
      <dgm:t>
        <a:bodyPr/>
        <a:lstStyle/>
        <a:p>
          <a:r>
            <a:rPr lang="en-GB"/>
            <a:t>the illness mainly affects people in their prime working years, which limits their ability to work and engage in physical activity. This adds to the financial burden on patients and their families as well as the expenses to society as a whole.</a:t>
          </a:r>
          <a:endParaRPr lang="en-US"/>
        </a:p>
      </dgm:t>
    </dgm:pt>
    <dgm:pt modelId="{94BAC9E9-8B66-494F-AFFA-2B777D0ADAE4}" type="parTrans" cxnId="{AE1394B5-7629-41A2-9AB3-38C486B6EDBD}">
      <dgm:prSet/>
      <dgm:spPr/>
      <dgm:t>
        <a:bodyPr/>
        <a:lstStyle/>
        <a:p>
          <a:endParaRPr lang="en-US"/>
        </a:p>
      </dgm:t>
    </dgm:pt>
    <dgm:pt modelId="{D4F79EC7-4CE5-46E0-86BB-D4517BDFC705}" type="sibTrans" cxnId="{AE1394B5-7629-41A2-9AB3-38C486B6EDBD}">
      <dgm:prSet/>
      <dgm:spPr/>
      <dgm:t>
        <a:bodyPr/>
        <a:lstStyle/>
        <a:p>
          <a:endParaRPr lang="en-US"/>
        </a:p>
      </dgm:t>
    </dgm:pt>
    <dgm:pt modelId="{8ECFBC23-1D16-435D-8C7D-950F621B1CAB}">
      <dgm:prSet/>
      <dgm:spPr/>
      <dgm:t>
        <a:bodyPr/>
        <a:lstStyle/>
        <a:p>
          <a:r>
            <a:rPr lang="en-GB"/>
            <a:t>The economic burden includes: direct medical expenses, direct non-medical expenses, and indirect expenses like lost productivity (Oreja-Guevara </a:t>
          </a:r>
          <a:r>
            <a:rPr lang="en-GB" i="1"/>
            <a:t>et al.</a:t>
          </a:r>
          <a:r>
            <a:rPr lang="en-GB"/>
            <a:t>, 2025)</a:t>
          </a:r>
          <a:endParaRPr lang="en-US"/>
        </a:p>
      </dgm:t>
    </dgm:pt>
    <dgm:pt modelId="{94992EF7-E39B-4B63-B4A2-0BCD0BDE31D1}" type="parTrans" cxnId="{EBF65C1A-B7C8-470C-BA15-BFB17042F477}">
      <dgm:prSet/>
      <dgm:spPr/>
      <dgm:t>
        <a:bodyPr/>
        <a:lstStyle/>
        <a:p>
          <a:endParaRPr lang="en-US"/>
        </a:p>
      </dgm:t>
    </dgm:pt>
    <dgm:pt modelId="{B88E3CF0-04CE-4144-8B12-0DAA336E915F}" type="sibTrans" cxnId="{EBF65C1A-B7C8-470C-BA15-BFB17042F477}">
      <dgm:prSet/>
      <dgm:spPr/>
      <dgm:t>
        <a:bodyPr/>
        <a:lstStyle/>
        <a:p>
          <a:endParaRPr lang="en-US"/>
        </a:p>
      </dgm:t>
    </dgm:pt>
    <dgm:pt modelId="{E027DAA9-2044-4558-A142-92DCD660E99D}">
      <dgm:prSet/>
      <dgm:spPr/>
      <dgm:t>
        <a:bodyPr/>
        <a:lstStyle/>
        <a:p>
          <a:r>
            <a:rPr lang="en-GB"/>
            <a:t>Socially, MS affects a patient's need , work, and everyday activities. Many patients become inactive at work or retire early, and a large percentage of patients need assistance with household chores and rehabilitation. Dependency and a lower quality of life are caused by fatigue and infirmity (Battaglia </a:t>
          </a:r>
          <a:r>
            <a:rPr lang="en-GB" i="1"/>
            <a:t>et al.</a:t>
          </a:r>
          <a:r>
            <a:rPr lang="en-GB"/>
            <a:t>, 2022)</a:t>
          </a:r>
          <a:endParaRPr lang="en-US"/>
        </a:p>
      </dgm:t>
    </dgm:pt>
    <dgm:pt modelId="{7128371C-6327-435D-9680-EB8E1C8D7CF0}" type="parTrans" cxnId="{B2273B6C-0178-4A6D-84DB-10D44EA1CB62}">
      <dgm:prSet/>
      <dgm:spPr/>
      <dgm:t>
        <a:bodyPr/>
        <a:lstStyle/>
        <a:p>
          <a:endParaRPr lang="en-US"/>
        </a:p>
      </dgm:t>
    </dgm:pt>
    <dgm:pt modelId="{9E445089-53AC-4A9F-A73C-2409B7109649}" type="sibTrans" cxnId="{B2273B6C-0178-4A6D-84DB-10D44EA1CB62}">
      <dgm:prSet/>
      <dgm:spPr/>
      <dgm:t>
        <a:bodyPr/>
        <a:lstStyle/>
        <a:p>
          <a:endParaRPr lang="en-US"/>
        </a:p>
      </dgm:t>
    </dgm:pt>
    <dgm:pt modelId="{993758E4-82FE-41AC-A5A4-95E8F3666F49}" type="pres">
      <dgm:prSet presAssocID="{2FBB5E7A-9C54-404E-B17A-9B7EEAB9E5D2}" presName="vert0" presStyleCnt="0">
        <dgm:presLayoutVars>
          <dgm:dir/>
          <dgm:animOne val="branch"/>
          <dgm:animLvl val="lvl"/>
        </dgm:presLayoutVars>
      </dgm:prSet>
      <dgm:spPr/>
    </dgm:pt>
    <dgm:pt modelId="{8125A2FD-898F-410A-B25E-CF89240B85FA}" type="pres">
      <dgm:prSet presAssocID="{A0FCD9F8-3100-4646-A438-0849C948264B}" presName="thickLine" presStyleLbl="alignNode1" presStyleIdx="0" presStyleCnt="4"/>
      <dgm:spPr/>
    </dgm:pt>
    <dgm:pt modelId="{156C261A-77A7-45F7-8736-4374BFD2391B}" type="pres">
      <dgm:prSet presAssocID="{A0FCD9F8-3100-4646-A438-0849C948264B}" presName="horz1" presStyleCnt="0"/>
      <dgm:spPr/>
    </dgm:pt>
    <dgm:pt modelId="{66888646-A19F-483F-ADBF-FDF35A3C221E}" type="pres">
      <dgm:prSet presAssocID="{A0FCD9F8-3100-4646-A438-0849C948264B}" presName="tx1" presStyleLbl="revTx" presStyleIdx="0" presStyleCnt="4"/>
      <dgm:spPr/>
    </dgm:pt>
    <dgm:pt modelId="{82CFCBCD-A3A9-4147-ADAD-C99D826EF62A}" type="pres">
      <dgm:prSet presAssocID="{A0FCD9F8-3100-4646-A438-0849C948264B}" presName="vert1" presStyleCnt="0"/>
      <dgm:spPr/>
    </dgm:pt>
    <dgm:pt modelId="{AEC95BDF-93DF-413E-94BC-3F66E67662DC}" type="pres">
      <dgm:prSet presAssocID="{FDDCCAF2-64A0-4F13-8675-0E6FEB0A2EAD}" presName="thickLine" presStyleLbl="alignNode1" presStyleIdx="1" presStyleCnt="4"/>
      <dgm:spPr/>
    </dgm:pt>
    <dgm:pt modelId="{48009C8F-EDAC-43AE-8741-B64EB91A6B21}" type="pres">
      <dgm:prSet presAssocID="{FDDCCAF2-64A0-4F13-8675-0E6FEB0A2EAD}" presName="horz1" presStyleCnt="0"/>
      <dgm:spPr/>
    </dgm:pt>
    <dgm:pt modelId="{650ED8AA-B901-4292-A8A4-D71BB406A480}" type="pres">
      <dgm:prSet presAssocID="{FDDCCAF2-64A0-4F13-8675-0E6FEB0A2EAD}" presName="tx1" presStyleLbl="revTx" presStyleIdx="1" presStyleCnt="4"/>
      <dgm:spPr/>
    </dgm:pt>
    <dgm:pt modelId="{67E1D7A0-AFA8-450E-944D-F60A9B46C100}" type="pres">
      <dgm:prSet presAssocID="{FDDCCAF2-64A0-4F13-8675-0E6FEB0A2EAD}" presName="vert1" presStyleCnt="0"/>
      <dgm:spPr/>
    </dgm:pt>
    <dgm:pt modelId="{3A6D3B3F-9A4C-4414-A6EF-122E39603F5C}" type="pres">
      <dgm:prSet presAssocID="{8ECFBC23-1D16-435D-8C7D-950F621B1CAB}" presName="thickLine" presStyleLbl="alignNode1" presStyleIdx="2" presStyleCnt="4"/>
      <dgm:spPr/>
    </dgm:pt>
    <dgm:pt modelId="{7D522024-DFA4-4A3B-ADBF-9CF3518546B3}" type="pres">
      <dgm:prSet presAssocID="{8ECFBC23-1D16-435D-8C7D-950F621B1CAB}" presName="horz1" presStyleCnt="0"/>
      <dgm:spPr/>
    </dgm:pt>
    <dgm:pt modelId="{0FFE3ED8-D781-4DAD-A077-CFD63DDDA4E8}" type="pres">
      <dgm:prSet presAssocID="{8ECFBC23-1D16-435D-8C7D-950F621B1CAB}" presName="tx1" presStyleLbl="revTx" presStyleIdx="2" presStyleCnt="4"/>
      <dgm:spPr/>
    </dgm:pt>
    <dgm:pt modelId="{2717215A-EC23-4193-A377-FD36C89CA967}" type="pres">
      <dgm:prSet presAssocID="{8ECFBC23-1D16-435D-8C7D-950F621B1CAB}" presName="vert1" presStyleCnt="0"/>
      <dgm:spPr/>
    </dgm:pt>
    <dgm:pt modelId="{F0AF3D85-963C-490D-9E92-FBF3DFA28622}" type="pres">
      <dgm:prSet presAssocID="{E027DAA9-2044-4558-A142-92DCD660E99D}" presName="thickLine" presStyleLbl="alignNode1" presStyleIdx="3" presStyleCnt="4"/>
      <dgm:spPr/>
    </dgm:pt>
    <dgm:pt modelId="{ECF457D2-AF35-4CCC-83C7-7345A750CBA0}" type="pres">
      <dgm:prSet presAssocID="{E027DAA9-2044-4558-A142-92DCD660E99D}" presName="horz1" presStyleCnt="0"/>
      <dgm:spPr/>
    </dgm:pt>
    <dgm:pt modelId="{353AF7C9-CC81-446A-90FE-2426C0277254}" type="pres">
      <dgm:prSet presAssocID="{E027DAA9-2044-4558-A142-92DCD660E99D}" presName="tx1" presStyleLbl="revTx" presStyleIdx="3" presStyleCnt="4"/>
      <dgm:spPr/>
    </dgm:pt>
    <dgm:pt modelId="{1B3673AA-7BEE-4789-8959-888F7AE48550}" type="pres">
      <dgm:prSet presAssocID="{E027DAA9-2044-4558-A142-92DCD660E99D}" presName="vert1" presStyleCnt="0"/>
      <dgm:spPr/>
    </dgm:pt>
  </dgm:ptLst>
  <dgm:cxnLst>
    <dgm:cxn modelId="{EBF65C1A-B7C8-470C-BA15-BFB17042F477}" srcId="{2FBB5E7A-9C54-404E-B17A-9B7EEAB9E5D2}" destId="{8ECFBC23-1D16-435D-8C7D-950F621B1CAB}" srcOrd="2" destOrd="0" parTransId="{94992EF7-E39B-4B63-B4A2-0BCD0BDE31D1}" sibTransId="{B88E3CF0-04CE-4144-8B12-0DAA336E915F}"/>
    <dgm:cxn modelId="{83A04563-917F-4045-B43F-9913321876B6}" type="presOf" srcId="{FDDCCAF2-64A0-4F13-8675-0E6FEB0A2EAD}" destId="{650ED8AA-B901-4292-A8A4-D71BB406A480}" srcOrd="0" destOrd="0" presId="urn:microsoft.com/office/officeart/2008/layout/LinedList"/>
    <dgm:cxn modelId="{CA96BA46-FD88-4058-B062-25EDCD6F5820}" type="presOf" srcId="{E027DAA9-2044-4558-A142-92DCD660E99D}" destId="{353AF7C9-CC81-446A-90FE-2426C0277254}" srcOrd="0" destOrd="0" presId="urn:microsoft.com/office/officeart/2008/layout/LinedList"/>
    <dgm:cxn modelId="{B2273B6C-0178-4A6D-84DB-10D44EA1CB62}" srcId="{2FBB5E7A-9C54-404E-B17A-9B7EEAB9E5D2}" destId="{E027DAA9-2044-4558-A142-92DCD660E99D}" srcOrd="3" destOrd="0" parTransId="{7128371C-6327-435D-9680-EB8E1C8D7CF0}" sibTransId="{9E445089-53AC-4A9F-A73C-2409B7109649}"/>
    <dgm:cxn modelId="{0A781757-3BCC-4612-81DC-6F914B6F28BD}" type="presOf" srcId="{2FBB5E7A-9C54-404E-B17A-9B7EEAB9E5D2}" destId="{993758E4-82FE-41AC-A5A4-95E8F3666F49}" srcOrd="0" destOrd="0" presId="urn:microsoft.com/office/officeart/2008/layout/LinedList"/>
    <dgm:cxn modelId="{B7123C7D-550D-4B75-AFF3-2B31A34C0946}" srcId="{2FBB5E7A-9C54-404E-B17A-9B7EEAB9E5D2}" destId="{A0FCD9F8-3100-4646-A438-0849C948264B}" srcOrd="0" destOrd="0" parTransId="{270DF69B-B9D6-4C77-BE5B-479EE4EFBAEF}" sibTransId="{C2C132F0-EC19-48E5-BAB1-7E27FE802877}"/>
    <dgm:cxn modelId="{B693C2B2-D79F-4B19-8CAC-B0A9EFFD692C}" type="presOf" srcId="{8ECFBC23-1D16-435D-8C7D-950F621B1CAB}" destId="{0FFE3ED8-D781-4DAD-A077-CFD63DDDA4E8}" srcOrd="0" destOrd="0" presId="urn:microsoft.com/office/officeart/2008/layout/LinedList"/>
    <dgm:cxn modelId="{AE1394B5-7629-41A2-9AB3-38C486B6EDBD}" srcId="{2FBB5E7A-9C54-404E-B17A-9B7EEAB9E5D2}" destId="{FDDCCAF2-64A0-4F13-8675-0E6FEB0A2EAD}" srcOrd="1" destOrd="0" parTransId="{94BAC9E9-8B66-494F-AFFA-2B777D0ADAE4}" sibTransId="{D4F79EC7-4CE5-46E0-86BB-D4517BDFC705}"/>
    <dgm:cxn modelId="{D85181E7-E223-489C-BF0F-B0B12603B362}" type="presOf" srcId="{A0FCD9F8-3100-4646-A438-0849C948264B}" destId="{66888646-A19F-483F-ADBF-FDF35A3C221E}" srcOrd="0" destOrd="0" presId="urn:microsoft.com/office/officeart/2008/layout/LinedList"/>
    <dgm:cxn modelId="{B7E9084B-272A-441C-9C8A-B197FADFC29D}" type="presParOf" srcId="{993758E4-82FE-41AC-A5A4-95E8F3666F49}" destId="{8125A2FD-898F-410A-B25E-CF89240B85FA}" srcOrd="0" destOrd="0" presId="urn:microsoft.com/office/officeart/2008/layout/LinedList"/>
    <dgm:cxn modelId="{A7A73B50-7AC0-4970-AB90-22511A699BDF}" type="presParOf" srcId="{993758E4-82FE-41AC-A5A4-95E8F3666F49}" destId="{156C261A-77A7-45F7-8736-4374BFD2391B}" srcOrd="1" destOrd="0" presId="urn:microsoft.com/office/officeart/2008/layout/LinedList"/>
    <dgm:cxn modelId="{AFEB3713-CCE3-426A-A120-87C4EE2691B2}" type="presParOf" srcId="{156C261A-77A7-45F7-8736-4374BFD2391B}" destId="{66888646-A19F-483F-ADBF-FDF35A3C221E}" srcOrd="0" destOrd="0" presId="urn:microsoft.com/office/officeart/2008/layout/LinedList"/>
    <dgm:cxn modelId="{C06ACBD1-E24F-4357-902B-1FDF88D860FB}" type="presParOf" srcId="{156C261A-77A7-45F7-8736-4374BFD2391B}" destId="{82CFCBCD-A3A9-4147-ADAD-C99D826EF62A}" srcOrd="1" destOrd="0" presId="urn:microsoft.com/office/officeart/2008/layout/LinedList"/>
    <dgm:cxn modelId="{62DA2E2A-CADA-4B76-B070-F12C066B3E26}" type="presParOf" srcId="{993758E4-82FE-41AC-A5A4-95E8F3666F49}" destId="{AEC95BDF-93DF-413E-94BC-3F66E67662DC}" srcOrd="2" destOrd="0" presId="urn:microsoft.com/office/officeart/2008/layout/LinedList"/>
    <dgm:cxn modelId="{7A8564DB-C2A1-4BCF-9165-1381ECD01E75}" type="presParOf" srcId="{993758E4-82FE-41AC-A5A4-95E8F3666F49}" destId="{48009C8F-EDAC-43AE-8741-B64EB91A6B21}" srcOrd="3" destOrd="0" presId="urn:microsoft.com/office/officeart/2008/layout/LinedList"/>
    <dgm:cxn modelId="{7277E4FF-736E-4A8A-B9EE-D8DE9D6A4C2D}" type="presParOf" srcId="{48009C8F-EDAC-43AE-8741-B64EB91A6B21}" destId="{650ED8AA-B901-4292-A8A4-D71BB406A480}" srcOrd="0" destOrd="0" presId="urn:microsoft.com/office/officeart/2008/layout/LinedList"/>
    <dgm:cxn modelId="{3EE4772B-559A-4566-AE00-ECE05F908F9E}" type="presParOf" srcId="{48009C8F-EDAC-43AE-8741-B64EB91A6B21}" destId="{67E1D7A0-AFA8-450E-944D-F60A9B46C100}" srcOrd="1" destOrd="0" presId="urn:microsoft.com/office/officeart/2008/layout/LinedList"/>
    <dgm:cxn modelId="{44F75D37-FA18-4413-8C16-AD645E6AE510}" type="presParOf" srcId="{993758E4-82FE-41AC-A5A4-95E8F3666F49}" destId="{3A6D3B3F-9A4C-4414-A6EF-122E39603F5C}" srcOrd="4" destOrd="0" presId="urn:microsoft.com/office/officeart/2008/layout/LinedList"/>
    <dgm:cxn modelId="{02FDF4B6-EA25-43EB-8D99-9D479CEC6FF7}" type="presParOf" srcId="{993758E4-82FE-41AC-A5A4-95E8F3666F49}" destId="{7D522024-DFA4-4A3B-ADBF-9CF3518546B3}" srcOrd="5" destOrd="0" presId="urn:microsoft.com/office/officeart/2008/layout/LinedList"/>
    <dgm:cxn modelId="{B513B8B7-5552-4CC5-8955-4A6D4E527612}" type="presParOf" srcId="{7D522024-DFA4-4A3B-ADBF-9CF3518546B3}" destId="{0FFE3ED8-D781-4DAD-A077-CFD63DDDA4E8}" srcOrd="0" destOrd="0" presId="urn:microsoft.com/office/officeart/2008/layout/LinedList"/>
    <dgm:cxn modelId="{E604007D-895F-49D4-BEEB-99B72EC0325C}" type="presParOf" srcId="{7D522024-DFA4-4A3B-ADBF-9CF3518546B3}" destId="{2717215A-EC23-4193-A377-FD36C89CA967}" srcOrd="1" destOrd="0" presId="urn:microsoft.com/office/officeart/2008/layout/LinedList"/>
    <dgm:cxn modelId="{3E69DB10-343F-4E44-8065-905498350101}" type="presParOf" srcId="{993758E4-82FE-41AC-A5A4-95E8F3666F49}" destId="{F0AF3D85-963C-490D-9E92-FBF3DFA28622}" srcOrd="6" destOrd="0" presId="urn:microsoft.com/office/officeart/2008/layout/LinedList"/>
    <dgm:cxn modelId="{9C4F6AD5-C61A-4F03-A3EF-F13EE6D7A396}" type="presParOf" srcId="{993758E4-82FE-41AC-A5A4-95E8F3666F49}" destId="{ECF457D2-AF35-4CCC-83C7-7345A750CBA0}" srcOrd="7" destOrd="0" presId="urn:microsoft.com/office/officeart/2008/layout/LinedList"/>
    <dgm:cxn modelId="{42612A12-A08C-4AF2-84B8-19EC27C9C049}" type="presParOf" srcId="{ECF457D2-AF35-4CCC-83C7-7345A750CBA0}" destId="{353AF7C9-CC81-446A-90FE-2426C0277254}" srcOrd="0" destOrd="0" presId="urn:microsoft.com/office/officeart/2008/layout/LinedList"/>
    <dgm:cxn modelId="{451E874A-C730-48CC-A831-8BB50C5B025A}" type="presParOf" srcId="{ECF457D2-AF35-4CCC-83C7-7345A750CBA0}" destId="{1B3673AA-7BEE-4789-8959-888F7AE4855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8549C8-2AF5-422D-81C1-3F8FC26347E7}"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AA606191-7047-4018-AC46-34FC081235B4}">
      <dgm:prSet/>
      <dgm:spPr/>
      <dgm:t>
        <a:bodyPr/>
        <a:lstStyle/>
        <a:p>
          <a:r>
            <a:rPr lang="en-GB" b="1"/>
            <a:t>Managing multiple sclerosi</a:t>
          </a:r>
          <a:r>
            <a:rPr lang="en-GB"/>
            <a:t>s (MS) requires a multimodal approach that blends pharmacologic </a:t>
          </a:r>
          <a:endParaRPr lang="en-US"/>
        </a:p>
      </dgm:t>
    </dgm:pt>
    <dgm:pt modelId="{A3FF6476-BF22-4265-9C2A-9F0467FD3BD2}" type="parTrans" cxnId="{CD7AC9A3-7B25-4C82-B913-745036E4AB62}">
      <dgm:prSet/>
      <dgm:spPr/>
      <dgm:t>
        <a:bodyPr/>
        <a:lstStyle/>
        <a:p>
          <a:endParaRPr lang="en-US"/>
        </a:p>
      </dgm:t>
    </dgm:pt>
    <dgm:pt modelId="{7ACF9F9B-61E9-4F16-A60F-48711F7AB61E}" type="sibTrans" cxnId="{CD7AC9A3-7B25-4C82-B913-745036E4AB62}">
      <dgm:prSet/>
      <dgm:spPr/>
      <dgm:t>
        <a:bodyPr/>
        <a:lstStyle/>
        <a:p>
          <a:endParaRPr lang="en-US"/>
        </a:p>
      </dgm:t>
    </dgm:pt>
    <dgm:pt modelId="{FBD975F2-59FE-4837-8531-4A894456032B}">
      <dgm:prSet/>
      <dgm:spPr/>
      <dgm:t>
        <a:bodyPr/>
        <a:lstStyle/>
        <a:p>
          <a:r>
            <a:rPr lang="en-GB"/>
            <a:t>and nonpharmacologic therapies,</a:t>
          </a:r>
          <a:endParaRPr lang="en-US"/>
        </a:p>
      </dgm:t>
    </dgm:pt>
    <dgm:pt modelId="{8F4B16D5-09DA-4EB3-B0F2-32679487EC1C}" type="parTrans" cxnId="{C7B07D2E-7387-4A15-B425-227C095080B8}">
      <dgm:prSet/>
      <dgm:spPr/>
      <dgm:t>
        <a:bodyPr/>
        <a:lstStyle/>
        <a:p>
          <a:endParaRPr lang="en-US"/>
        </a:p>
      </dgm:t>
    </dgm:pt>
    <dgm:pt modelId="{2A69A341-DF99-4B48-B4BB-B40D92AF838F}" type="sibTrans" cxnId="{C7B07D2E-7387-4A15-B425-227C095080B8}">
      <dgm:prSet/>
      <dgm:spPr/>
      <dgm:t>
        <a:bodyPr/>
        <a:lstStyle/>
        <a:p>
          <a:endParaRPr lang="en-US"/>
        </a:p>
      </dgm:t>
    </dgm:pt>
    <dgm:pt modelId="{702CA97C-C14C-4E92-A5F0-AAD0B6BD963A}">
      <dgm:prSet/>
      <dgm:spPr/>
      <dgm:t>
        <a:bodyPr/>
        <a:lstStyle/>
        <a:p>
          <a:r>
            <a:rPr lang="en-GB"/>
            <a:t>patient education</a:t>
          </a:r>
          <a:endParaRPr lang="en-US"/>
        </a:p>
      </dgm:t>
    </dgm:pt>
    <dgm:pt modelId="{EA9CBDE7-0E50-4CBA-80A4-3C3177FC9D36}" type="parTrans" cxnId="{840DBB3F-74F6-4532-A563-F3DA8AF07506}">
      <dgm:prSet/>
      <dgm:spPr/>
      <dgm:t>
        <a:bodyPr/>
        <a:lstStyle/>
        <a:p>
          <a:endParaRPr lang="en-US"/>
        </a:p>
      </dgm:t>
    </dgm:pt>
    <dgm:pt modelId="{44243108-9742-404F-9369-B77A16E48CAD}" type="sibTrans" cxnId="{840DBB3F-74F6-4532-A563-F3DA8AF07506}">
      <dgm:prSet/>
      <dgm:spPr/>
      <dgm:t>
        <a:bodyPr/>
        <a:lstStyle/>
        <a:p>
          <a:endParaRPr lang="en-US"/>
        </a:p>
      </dgm:t>
    </dgm:pt>
    <dgm:pt modelId="{3273730D-E0E6-4D10-AC13-7E24EBA7C336}">
      <dgm:prSet/>
      <dgm:spPr/>
      <dgm:t>
        <a:bodyPr/>
        <a:lstStyle/>
        <a:p>
          <a:r>
            <a:rPr lang="en-GB"/>
            <a:t>shared decision-making between patients and healthcare providers (Appleberry and Shin, 2022)</a:t>
          </a:r>
          <a:endParaRPr lang="en-US"/>
        </a:p>
      </dgm:t>
    </dgm:pt>
    <dgm:pt modelId="{06D5C954-CA93-43CF-AFEF-3272D15481AD}" type="parTrans" cxnId="{8AEF3EBC-921B-4E92-85D7-EE632C3437EC}">
      <dgm:prSet/>
      <dgm:spPr/>
      <dgm:t>
        <a:bodyPr/>
        <a:lstStyle/>
        <a:p>
          <a:endParaRPr lang="en-US"/>
        </a:p>
      </dgm:t>
    </dgm:pt>
    <dgm:pt modelId="{297CB741-BE30-4D66-9A1F-684D6C4657E7}" type="sibTrans" cxnId="{8AEF3EBC-921B-4E92-85D7-EE632C3437EC}">
      <dgm:prSet/>
      <dgm:spPr/>
      <dgm:t>
        <a:bodyPr/>
        <a:lstStyle/>
        <a:p>
          <a:endParaRPr lang="en-US"/>
        </a:p>
      </dgm:t>
    </dgm:pt>
    <dgm:pt modelId="{E43D7E44-2086-41ED-B46F-E4DFC568A9D7}" type="pres">
      <dgm:prSet presAssocID="{758549C8-2AF5-422D-81C1-3F8FC26347E7}" presName="root" presStyleCnt="0">
        <dgm:presLayoutVars>
          <dgm:dir/>
          <dgm:resizeHandles val="exact"/>
        </dgm:presLayoutVars>
      </dgm:prSet>
      <dgm:spPr/>
    </dgm:pt>
    <dgm:pt modelId="{6ABF2722-C4A5-4FBF-ACD5-ABAA7FC1F4A8}" type="pres">
      <dgm:prSet presAssocID="{758549C8-2AF5-422D-81C1-3F8FC26347E7}" presName="container" presStyleCnt="0">
        <dgm:presLayoutVars>
          <dgm:dir/>
          <dgm:resizeHandles val="exact"/>
        </dgm:presLayoutVars>
      </dgm:prSet>
      <dgm:spPr/>
    </dgm:pt>
    <dgm:pt modelId="{28B5B677-49DF-438D-AD48-8B28480EB48D}" type="pres">
      <dgm:prSet presAssocID="{AA606191-7047-4018-AC46-34FC081235B4}" presName="compNode" presStyleCnt="0"/>
      <dgm:spPr/>
    </dgm:pt>
    <dgm:pt modelId="{DBCC284A-417F-4AEF-9A25-6F3C62ED190C}" type="pres">
      <dgm:prSet presAssocID="{AA606191-7047-4018-AC46-34FC081235B4}" presName="iconBgRect" presStyleLbl="bgShp" presStyleIdx="0" presStyleCnt="4"/>
      <dgm:spPr/>
    </dgm:pt>
    <dgm:pt modelId="{571E860C-65CC-484D-8415-820D225646D7}" type="pres">
      <dgm:prSet presAssocID="{AA606191-7047-4018-AC46-34FC081235B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2B734FCB-0BBE-4738-975D-BA2CBBCBA7EE}" type="pres">
      <dgm:prSet presAssocID="{AA606191-7047-4018-AC46-34FC081235B4}" presName="spaceRect" presStyleCnt="0"/>
      <dgm:spPr/>
    </dgm:pt>
    <dgm:pt modelId="{D36DC5B0-EFE0-4B5E-A527-DB51C649EC09}" type="pres">
      <dgm:prSet presAssocID="{AA606191-7047-4018-AC46-34FC081235B4}" presName="textRect" presStyleLbl="revTx" presStyleIdx="0" presStyleCnt="4">
        <dgm:presLayoutVars>
          <dgm:chMax val="1"/>
          <dgm:chPref val="1"/>
        </dgm:presLayoutVars>
      </dgm:prSet>
      <dgm:spPr/>
    </dgm:pt>
    <dgm:pt modelId="{12F9133A-9302-446D-9C2A-B91E62414435}" type="pres">
      <dgm:prSet presAssocID="{7ACF9F9B-61E9-4F16-A60F-48711F7AB61E}" presName="sibTrans" presStyleLbl="sibTrans2D1" presStyleIdx="0" presStyleCnt="0"/>
      <dgm:spPr/>
    </dgm:pt>
    <dgm:pt modelId="{AF177B12-10D6-47CD-B576-C759C366C4FD}" type="pres">
      <dgm:prSet presAssocID="{FBD975F2-59FE-4837-8531-4A894456032B}" presName="compNode" presStyleCnt="0"/>
      <dgm:spPr/>
    </dgm:pt>
    <dgm:pt modelId="{524CFC14-95EE-4E5A-9227-0288F55C2F3E}" type="pres">
      <dgm:prSet presAssocID="{FBD975F2-59FE-4837-8531-4A894456032B}" presName="iconBgRect" presStyleLbl="bgShp" presStyleIdx="1" presStyleCnt="4"/>
      <dgm:spPr/>
    </dgm:pt>
    <dgm:pt modelId="{9011239B-5BE3-4ABC-9A2C-068DB5123261}" type="pres">
      <dgm:prSet presAssocID="{FBD975F2-59FE-4837-8531-4A894456032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243EB813-0670-4945-A2ED-305FBF1837AD}" type="pres">
      <dgm:prSet presAssocID="{FBD975F2-59FE-4837-8531-4A894456032B}" presName="spaceRect" presStyleCnt="0"/>
      <dgm:spPr/>
    </dgm:pt>
    <dgm:pt modelId="{94BCCEC7-B4E3-49FF-B26C-7CD6B4167EBF}" type="pres">
      <dgm:prSet presAssocID="{FBD975F2-59FE-4837-8531-4A894456032B}" presName="textRect" presStyleLbl="revTx" presStyleIdx="1" presStyleCnt="4">
        <dgm:presLayoutVars>
          <dgm:chMax val="1"/>
          <dgm:chPref val="1"/>
        </dgm:presLayoutVars>
      </dgm:prSet>
      <dgm:spPr/>
    </dgm:pt>
    <dgm:pt modelId="{FC1673C1-2416-4FA5-BAE5-825E096469B3}" type="pres">
      <dgm:prSet presAssocID="{2A69A341-DF99-4B48-B4BB-B40D92AF838F}" presName="sibTrans" presStyleLbl="sibTrans2D1" presStyleIdx="0" presStyleCnt="0"/>
      <dgm:spPr/>
    </dgm:pt>
    <dgm:pt modelId="{D1ED8315-2DB6-46F5-9BBC-65DA8506EC97}" type="pres">
      <dgm:prSet presAssocID="{702CA97C-C14C-4E92-A5F0-AAD0B6BD963A}" presName="compNode" presStyleCnt="0"/>
      <dgm:spPr/>
    </dgm:pt>
    <dgm:pt modelId="{FD6B8407-BC33-45AC-A2C8-48E122F2DAD5}" type="pres">
      <dgm:prSet presAssocID="{702CA97C-C14C-4E92-A5F0-AAD0B6BD963A}" presName="iconBgRect" presStyleLbl="bgShp" presStyleIdx="2" presStyleCnt="4"/>
      <dgm:spPr/>
    </dgm:pt>
    <dgm:pt modelId="{B7BF07E2-05B7-42F5-8DDD-F0E4CE1FBE16}" type="pres">
      <dgm:prSet presAssocID="{702CA97C-C14C-4E92-A5F0-AAD0B6BD96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D08961A-711B-4610-AEE0-4123B160D26F}" type="pres">
      <dgm:prSet presAssocID="{702CA97C-C14C-4E92-A5F0-AAD0B6BD963A}" presName="spaceRect" presStyleCnt="0"/>
      <dgm:spPr/>
    </dgm:pt>
    <dgm:pt modelId="{5DDF0D30-9FF6-4435-9ACD-89C30F28842D}" type="pres">
      <dgm:prSet presAssocID="{702CA97C-C14C-4E92-A5F0-AAD0B6BD963A}" presName="textRect" presStyleLbl="revTx" presStyleIdx="2" presStyleCnt="4">
        <dgm:presLayoutVars>
          <dgm:chMax val="1"/>
          <dgm:chPref val="1"/>
        </dgm:presLayoutVars>
      </dgm:prSet>
      <dgm:spPr/>
    </dgm:pt>
    <dgm:pt modelId="{F24F350F-EC9C-400E-9292-D190D6B9F732}" type="pres">
      <dgm:prSet presAssocID="{44243108-9742-404F-9369-B77A16E48CAD}" presName="sibTrans" presStyleLbl="sibTrans2D1" presStyleIdx="0" presStyleCnt="0"/>
      <dgm:spPr/>
    </dgm:pt>
    <dgm:pt modelId="{637D6FC3-56D6-48C6-A483-6A8052286DB6}" type="pres">
      <dgm:prSet presAssocID="{3273730D-E0E6-4D10-AC13-7E24EBA7C336}" presName="compNode" presStyleCnt="0"/>
      <dgm:spPr/>
    </dgm:pt>
    <dgm:pt modelId="{0E923884-860E-4202-9D9A-34596C9372BE}" type="pres">
      <dgm:prSet presAssocID="{3273730D-E0E6-4D10-AC13-7E24EBA7C336}" presName="iconBgRect" presStyleLbl="bgShp" presStyleIdx="3" presStyleCnt="4"/>
      <dgm:spPr/>
    </dgm:pt>
    <dgm:pt modelId="{82A0D436-1B8A-40E3-9866-2276547A9556}" type="pres">
      <dgm:prSet presAssocID="{3273730D-E0E6-4D10-AC13-7E24EBA7C33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dy bug"/>
        </a:ext>
      </dgm:extLst>
    </dgm:pt>
    <dgm:pt modelId="{732BC410-19AA-4386-A125-CA38BE67BFD4}" type="pres">
      <dgm:prSet presAssocID="{3273730D-E0E6-4D10-AC13-7E24EBA7C336}" presName="spaceRect" presStyleCnt="0"/>
      <dgm:spPr/>
    </dgm:pt>
    <dgm:pt modelId="{1FA487A4-8E03-44B4-B99D-54530FE99CA8}" type="pres">
      <dgm:prSet presAssocID="{3273730D-E0E6-4D10-AC13-7E24EBA7C336}" presName="textRect" presStyleLbl="revTx" presStyleIdx="3" presStyleCnt="4">
        <dgm:presLayoutVars>
          <dgm:chMax val="1"/>
          <dgm:chPref val="1"/>
        </dgm:presLayoutVars>
      </dgm:prSet>
      <dgm:spPr/>
    </dgm:pt>
  </dgm:ptLst>
  <dgm:cxnLst>
    <dgm:cxn modelId="{04F69C03-A0B1-46F2-9C31-A38788DB0439}" type="presOf" srcId="{3273730D-E0E6-4D10-AC13-7E24EBA7C336}" destId="{1FA487A4-8E03-44B4-B99D-54530FE99CA8}" srcOrd="0" destOrd="0" presId="urn:microsoft.com/office/officeart/2018/2/layout/IconCircleList"/>
    <dgm:cxn modelId="{DF4D932B-A382-4D64-85D1-636EDE4F14F4}" type="presOf" srcId="{44243108-9742-404F-9369-B77A16E48CAD}" destId="{F24F350F-EC9C-400E-9292-D190D6B9F732}" srcOrd="0" destOrd="0" presId="urn:microsoft.com/office/officeart/2018/2/layout/IconCircleList"/>
    <dgm:cxn modelId="{C7B07D2E-7387-4A15-B425-227C095080B8}" srcId="{758549C8-2AF5-422D-81C1-3F8FC26347E7}" destId="{FBD975F2-59FE-4837-8531-4A894456032B}" srcOrd="1" destOrd="0" parTransId="{8F4B16D5-09DA-4EB3-B0F2-32679487EC1C}" sibTransId="{2A69A341-DF99-4B48-B4BB-B40D92AF838F}"/>
    <dgm:cxn modelId="{840DBB3F-74F6-4532-A563-F3DA8AF07506}" srcId="{758549C8-2AF5-422D-81C1-3F8FC26347E7}" destId="{702CA97C-C14C-4E92-A5F0-AAD0B6BD963A}" srcOrd="2" destOrd="0" parTransId="{EA9CBDE7-0E50-4CBA-80A4-3C3177FC9D36}" sibTransId="{44243108-9742-404F-9369-B77A16E48CAD}"/>
    <dgm:cxn modelId="{4C2BAD5B-0E66-4156-B0C7-2F13C8961A1E}" type="presOf" srcId="{758549C8-2AF5-422D-81C1-3F8FC26347E7}" destId="{E43D7E44-2086-41ED-B46F-E4DFC568A9D7}" srcOrd="0" destOrd="0" presId="urn:microsoft.com/office/officeart/2018/2/layout/IconCircleList"/>
    <dgm:cxn modelId="{71A2D473-3F1C-4F7E-8EB7-6A2E79AF03CA}" type="presOf" srcId="{2A69A341-DF99-4B48-B4BB-B40D92AF838F}" destId="{FC1673C1-2416-4FA5-BAE5-825E096469B3}" srcOrd="0" destOrd="0" presId="urn:microsoft.com/office/officeart/2018/2/layout/IconCircleList"/>
    <dgm:cxn modelId="{CD7AC9A3-7B25-4C82-B913-745036E4AB62}" srcId="{758549C8-2AF5-422D-81C1-3F8FC26347E7}" destId="{AA606191-7047-4018-AC46-34FC081235B4}" srcOrd="0" destOrd="0" parTransId="{A3FF6476-BF22-4265-9C2A-9F0467FD3BD2}" sibTransId="{7ACF9F9B-61E9-4F16-A60F-48711F7AB61E}"/>
    <dgm:cxn modelId="{8AEF3EBC-921B-4E92-85D7-EE632C3437EC}" srcId="{758549C8-2AF5-422D-81C1-3F8FC26347E7}" destId="{3273730D-E0E6-4D10-AC13-7E24EBA7C336}" srcOrd="3" destOrd="0" parTransId="{06D5C954-CA93-43CF-AFEF-3272D15481AD}" sibTransId="{297CB741-BE30-4D66-9A1F-684D6C4657E7}"/>
    <dgm:cxn modelId="{A6498EBF-43B3-4C14-B75A-FED0EA5EB6E1}" type="presOf" srcId="{702CA97C-C14C-4E92-A5F0-AAD0B6BD963A}" destId="{5DDF0D30-9FF6-4435-9ACD-89C30F28842D}" srcOrd="0" destOrd="0" presId="urn:microsoft.com/office/officeart/2018/2/layout/IconCircleList"/>
    <dgm:cxn modelId="{27A2A0BF-0FE0-442B-99B9-5255423FCFCD}" type="presOf" srcId="{7ACF9F9B-61E9-4F16-A60F-48711F7AB61E}" destId="{12F9133A-9302-446D-9C2A-B91E62414435}" srcOrd="0" destOrd="0" presId="urn:microsoft.com/office/officeart/2018/2/layout/IconCircleList"/>
    <dgm:cxn modelId="{CEB2B9CB-5A62-49E2-BC7A-DBA722152DB5}" type="presOf" srcId="{AA606191-7047-4018-AC46-34FC081235B4}" destId="{D36DC5B0-EFE0-4B5E-A527-DB51C649EC09}" srcOrd="0" destOrd="0" presId="urn:microsoft.com/office/officeart/2018/2/layout/IconCircleList"/>
    <dgm:cxn modelId="{DF7125FF-3425-49C1-BBEC-A8F54E63FDD3}" type="presOf" srcId="{FBD975F2-59FE-4837-8531-4A894456032B}" destId="{94BCCEC7-B4E3-49FF-B26C-7CD6B4167EBF}" srcOrd="0" destOrd="0" presId="urn:microsoft.com/office/officeart/2018/2/layout/IconCircleList"/>
    <dgm:cxn modelId="{F426C016-6530-4079-B39F-98CECA2EE9CE}" type="presParOf" srcId="{E43D7E44-2086-41ED-B46F-E4DFC568A9D7}" destId="{6ABF2722-C4A5-4FBF-ACD5-ABAA7FC1F4A8}" srcOrd="0" destOrd="0" presId="urn:microsoft.com/office/officeart/2018/2/layout/IconCircleList"/>
    <dgm:cxn modelId="{616DDABD-5F21-4C8E-BBC4-7CA8EB7AEF4A}" type="presParOf" srcId="{6ABF2722-C4A5-4FBF-ACD5-ABAA7FC1F4A8}" destId="{28B5B677-49DF-438D-AD48-8B28480EB48D}" srcOrd="0" destOrd="0" presId="urn:microsoft.com/office/officeart/2018/2/layout/IconCircleList"/>
    <dgm:cxn modelId="{0145FB96-F5FB-4E40-9E1F-7A6BFD158A71}" type="presParOf" srcId="{28B5B677-49DF-438D-AD48-8B28480EB48D}" destId="{DBCC284A-417F-4AEF-9A25-6F3C62ED190C}" srcOrd="0" destOrd="0" presId="urn:microsoft.com/office/officeart/2018/2/layout/IconCircleList"/>
    <dgm:cxn modelId="{D0798592-0B90-4004-8165-2DC41FEFC887}" type="presParOf" srcId="{28B5B677-49DF-438D-AD48-8B28480EB48D}" destId="{571E860C-65CC-484D-8415-820D225646D7}" srcOrd="1" destOrd="0" presId="urn:microsoft.com/office/officeart/2018/2/layout/IconCircleList"/>
    <dgm:cxn modelId="{0EB712F2-A8EE-44B3-86A3-568784529FFE}" type="presParOf" srcId="{28B5B677-49DF-438D-AD48-8B28480EB48D}" destId="{2B734FCB-0BBE-4738-975D-BA2CBBCBA7EE}" srcOrd="2" destOrd="0" presId="urn:microsoft.com/office/officeart/2018/2/layout/IconCircleList"/>
    <dgm:cxn modelId="{A0C22E72-42EF-4993-A325-0C1A96945CFA}" type="presParOf" srcId="{28B5B677-49DF-438D-AD48-8B28480EB48D}" destId="{D36DC5B0-EFE0-4B5E-A527-DB51C649EC09}" srcOrd="3" destOrd="0" presId="urn:microsoft.com/office/officeart/2018/2/layout/IconCircleList"/>
    <dgm:cxn modelId="{9E44073C-4EA5-41CB-B2D0-AA854E6651AE}" type="presParOf" srcId="{6ABF2722-C4A5-4FBF-ACD5-ABAA7FC1F4A8}" destId="{12F9133A-9302-446D-9C2A-B91E62414435}" srcOrd="1" destOrd="0" presId="urn:microsoft.com/office/officeart/2018/2/layout/IconCircleList"/>
    <dgm:cxn modelId="{51C118C1-9BE9-44FC-8E46-A2B90F60294F}" type="presParOf" srcId="{6ABF2722-C4A5-4FBF-ACD5-ABAA7FC1F4A8}" destId="{AF177B12-10D6-47CD-B576-C759C366C4FD}" srcOrd="2" destOrd="0" presId="urn:microsoft.com/office/officeart/2018/2/layout/IconCircleList"/>
    <dgm:cxn modelId="{D83710D5-7C05-4138-B99A-E2BAAD629B8F}" type="presParOf" srcId="{AF177B12-10D6-47CD-B576-C759C366C4FD}" destId="{524CFC14-95EE-4E5A-9227-0288F55C2F3E}" srcOrd="0" destOrd="0" presId="urn:microsoft.com/office/officeart/2018/2/layout/IconCircleList"/>
    <dgm:cxn modelId="{418A5462-2059-4740-A66B-AFDFFE83CC4F}" type="presParOf" srcId="{AF177B12-10D6-47CD-B576-C759C366C4FD}" destId="{9011239B-5BE3-4ABC-9A2C-068DB5123261}" srcOrd="1" destOrd="0" presId="urn:microsoft.com/office/officeart/2018/2/layout/IconCircleList"/>
    <dgm:cxn modelId="{2A60748D-E038-4FEC-98E5-0AFC8A80F5DD}" type="presParOf" srcId="{AF177B12-10D6-47CD-B576-C759C366C4FD}" destId="{243EB813-0670-4945-A2ED-305FBF1837AD}" srcOrd="2" destOrd="0" presId="urn:microsoft.com/office/officeart/2018/2/layout/IconCircleList"/>
    <dgm:cxn modelId="{21E5691D-66F4-4F9C-B4F9-529C1DAD9CEE}" type="presParOf" srcId="{AF177B12-10D6-47CD-B576-C759C366C4FD}" destId="{94BCCEC7-B4E3-49FF-B26C-7CD6B4167EBF}" srcOrd="3" destOrd="0" presId="urn:microsoft.com/office/officeart/2018/2/layout/IconCircleList"/>
    <dgm:cxn modelId="{E3D6C5C6-B043-4230-8587-CE4031F1729A}" type="presParOf" srcId="{6ABF2722-C4A5-4FBF-ACD5-ABAA7FC1F4A8}" destId="{FC1673C1-2416-4FA5-BAE5-825E096469B3}" srcOrd="3" destOrd="0" presId="urn:microsoft.com/office/officeart/2018/2/layout/IconCircleList"/>
    <dgm:cxn modelId="{73DF3E44-4416-41F2-B4D9-FD9FFDC7BC5F}" type="presParOf" srcId="{6ABF2722-C4A5-4FBF-ACD5-ABAA7FC1F4A8}" destId="{D1ED8315-2DB6-46F5-9BBC-65DA8506EC97}" srcOrd="4" destOrd="0" presId="urn:microsoft.com/office/officeart/2018/2/layout/IconCircleList"/>
    <dgm:cxn modelId="{182E11B1-7FF7-4C7C-94C8-6BD2C864E890}" type="presParOf" srcId="{D1ED8315-2DB6-46F5-9BBC-65DA8506EC97}" destId="{FD6B8407-BC33-45AC-A2C8-48E122F2DAD5}" srcOrd="0" destOrd="0" presId="urn:microsoft.com/office/officeart/2018/2/layout/IconCircleList"/>
    <dgm:cxn modelId="{2280D23D-AF9C-4F24-AD9E-33A057428AD1}" type="presParOf" srcId="{D1ED8315-2DB6-46F5-9BBC-65DA8506EC97}" destId="{B7BF07E2-05B7-42F5-8DDD-F0E4CE1FBE16}" srcOrd="1" destOrd="0" presId="urn:microsoft.com/office/officeart/2018/2/layout/IconCircleList"/>
    <dgm:cxn modelId="{5076D853-09A6-4D78-A936-147C8021E76D}" type="presParOf" srcId="{D1ED8315-2DB6-46F5-9BBC-65DA8506EC97}" destId="{0D08961A-711B-4610-AEE0-4123B160D26F}" srcOrd="2" destOrd="0" presId="urn:microsoft.com/office/officeart/2018/2/layout/IconCircleList"/>
    <dgm:cxn modelId="{158D2308-C134-4A41-9DF1-2E1F93583DFD}" type="presParOf" srcId="{D1ED8315-2DB6-46F5-9BBC-65DA8506EC97}" destId="{5DDF0D30-9FF6-4435-9ACD-89C30F28842D}" srcOrd="3" destOrd="0" presId="urn:microsoft.com/office/officeart/2018/2/layout/IconCircleList"/>
    <dgm:cxn modelId="{831A246A-58D5-49AF-A18E-6C29CC166EC1}" type="presParOf" srcId="{6ABF2722-C4A5-4FBF-ACD5-ABAA7FC1F4A8}" destId="{F24F350F-EC9C-400E-9292-D190D6B9F732}" srcOrd="5" destOrd="0" presId="urn:microsoft.com/office/officeart/2018/2/layout/IconCircleList"/>
    <dgm:cxn modelId="{648EDF72-2DD4-44C4-864B-C67BCEBD0D8B}" type="presParOf" srcId="{6ABF2722-C4A5-4FBF-ACD5-ABAA7FC1F4A8}" destId="{637D6FC3-56D6-48C6-A483-6A8052286DB6}" srcOrd="6" destOrd="0" presId="urn:microsoft.com/office/officeart/2018/2/layout/IconCircleList"/>
    <dgm:cxn modelId="{5309268C-07A1-46DA-904B-5DD06CE483B8}" type="presParOf" srcId="{637D6FC3-56D6-48C6-A483-6A8052286DB6}" destId="{0E923884-860E-4202-9D9A-34596C9372BE}" srcOrd="0" destOrd="0" presId="urn:microsoft.com/office/officeart/2018/2/layout/IconCircleList"/>
    <dgm:cxn modelId="{95CB371C-263D-468D-BB53-45A05CCF6149}" type="presParOf" srcId="{637D6FC3-56D6-48C6-A483-6A8052286DB6}" destId="{82A0D436-1B8A-40E3-9866-2276547A9556}" srcOrd="1" destOrd="0" presId="urn:microsoft.com/office/officeart/2018/2/layout/IconCircleList"/>
    <dgm:cxn modelId="{9877720A-1824-49A6-A84D-1129A85FD583}" type="presParOf" srcId="{637D6FC3-56D6-48C6-A483-6A8052286DB6}" destId="{732BC410-19AA-4386-A125-CA38BE67BFD4}" srcOrd="2" destOrd="0" presId="urn:microsoft.com/office/officeart/2018/2/layout/IconCircleList"/>
    <dgm:cxn modelId="{E47FA3E1-CEAA-406B-80FF-345F6D3C258F}" type="presParOf" srcId="{637D6FC3-56D6-48C6-A483-6A8052286DB6}" destId="{1FA487A4-8E03-44B4-B99D-54530FE99CA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25FAC6-6BBF-4435-8166-CEA341F5B4EA}" type="doc">
      <dgm:prSet loTypeId="urn:microsoft.com/office/officeart/2005/8/layout/process4" loCatId="process" qsTypeId="urn:microsoft.com/office/officeart/2005/8/quickstyle/simple2" qsCatId="simple" csTypeId="urn:microsoft.com/office/officeart/2005/8/colors/accent1_2" csCatId="accent1"/>
      <dgm:spPr/>
      <dgm:t>
        <a:bodyPr/>
        <a:lstStyle/>
        <a:p>
          <a:endParaRPr lang="en-US"/>
        </a:p>
      </dgm:t>
    </dgm:pt>
    <dgm:pt modelId="{F51900F1-46F0-4167-9FFA-43A5BCCB87E1}">
      <dgm:prSet/>
      <dgm:spPr/>
      <dgm:t>
        <a:bodyPr/>
        <a:lstStyle/>
        <a:p>
          <a:r>
            <a:rPr lang="en-GB"/>
            <a:t>Multiple sclerosis (MS) is usually accompanied by a variety of comorbidities, which can affect disease progression, clinical presentation, and treatment options. </a:t>
          </a:r>
          <a:endParaRPr lang="en-US"/>
        </a:p>
      </dgm:t>
    </dgm:pt>
    <dgm:pt modelId="{88861846-5144-418B-803A-6BB45763C95A}" type="parTrans" cxnId="{E41116D7-2062-41BB-87FB-0AA097CFC908}">
      <dgm:prSet/>
      <dgm:spPr/>
      <dgm:t>
        <a:bodyPr/>
        <a:lstStyle/>
        <a:p>
          <a:endParaRPr lang="en-US"/>
        </a:p>
      </dgm:t>
    </dgm:pt>
    <dgm:pt modelId="{8D5726D3-C8D6-49E2-800D-E1B3138043E2}" type="sibTrans" cxnId="{E41116D7-2062-41BB-87FB-0AA097CFC908}">
      <dgm:prSet/>
      <dgm:spPr/>
      <dgm:t>
        <a:bodyPr/>
        <a:lstStyle/>
        <a:p>
          <a:endParaRPr lang="en-US"/>
        </a:p>
      </dgm:t>
    </dgm:pt>
    <dgm:pt modelId="{C495B6D6-C1BA-4CB6-88D2-3345D79BB881}">
      <dgm:prSet/>
      <dgm:spPr/>
      <dgm:t>
        <a:bodyPr/>
        <a:lstStyle/>
        <a:p>
          <a:r>
            <a:rPr lang="en-GB"/>
            <a:t>These comorbidities include cardiovascular, psychological, autoimmune, metabolic, and neurological problems (Hauer, Perneczky and Sellner, 2020).</a:t>
          </a:r>
          <a:endParaRPr lang="en-US"/>
        </a:p>
      </dgm:t>
    </dgm:pt>
    <dgm:pt modelId="{E7888671-8542-4D6D-8901-FF3D33650AE3}" type="parTrans" cxnId="{24FB86BA-D27B-4017-8BC8-0C5805038468}">
      <dgm:prSet/>
      <dgm:spPr/>
      <dgm:t>
        <a:bodyPr/>
        <a:lstStyle/>
        <a:p>
          <a:endParaRPr lang="en-US"/>
        </a:p>
      </dgm:t>
    </dgm:pt>
    <dgm:pt modelId="{6AA6929A-C810-471F-A788-3A3CDBA26E06}" type="sibTrans" cxnId="{24FB86BA-D27B-4017-8BC8-0C5805038468}">
      <dgm:prSet/>
      <dgm:spPr/>
      <dgm:t>
        <a:bodyPr/>
        <a:lstStyle/>
        <a:p>
          <a:endParaRPr lang="en-US"/>
        </a:p>
      </dgm:t>
    </dgm:pt>
    <dgm:pt modelId="{72C8DE31-4448-4B4F-B29D-232905B8A39B}" type="pres">
      <dgm:prSet presAssocID="{B225FAC6-6BBF-4435-8166-CEA341F5B4EA}" presName="Name0" presStyleCnt="0">
        <dgm:presLayoutVars>
          <dgm:dir/>
          <dgm:animLvl val="lvl"/>
          <dgm:resizeHandles val="exact"/>
        </dgm:presLayoutVars>
      </dgm:prSet>
      <dgm:spPr/>
    </dgm:pt>
    <dgm:pt modelId="{5E0E60D7-4410-4440-8B3D-F7897BE272FD}" type="pres">
      <dgm:prSet presAssocID="{C495B6D6-C1BA-4CB6-88D2-3345D79BB881}" presName="boxAndChildren" presStyleCnt="0"/>
      <dgm:spPr/>
    </dgm:pt>
    <dgm:pt modelId="{60BFD844-E568-4B0F-BD1F-B72680269FEA}" type="pres">
      <dgm:prSet presAssocID="{C495B6D6-C1BA-4CB6-88D2-3345D79BB881}" presName="parentTextBox" presStyleLbl="node1" presStyleIdx="0" presStyleCnt="2"/>
      <dgm:spPr/>
    </dgm:pt>
    <dgm:pt modelId="{012E15B0-9B98-492B-BA17-35319C3D5336}" type="pres">
      <dgm:prSet presAssocID="{8D5726D3-C8D6-49E2-800D-E1B3138043E2}" presName="sp" presStyleCnt="0"/>
      <dgm:spPr/>
    </dgm:pt>
    <dgm:pt modelId="{961432D6-0EE2-4A1B-ABC8-3EF095290319}" type="pres">
      <dgm:prSet presAssocID="{F51900F1-46F0-4167-9FFA-43A5BCCB87E1}" presName="arrowAndChildren" presStyleCnt="0"/>
      <dgm:spPr/>
    </dgm:pt>
    <dgm:pt modelId="{1599A94F-0FFF-4D07-9EB2-53A9ED26595D}" type="pres">
      <dgm:prSet presAssocID="{F51900F1-46F0-4167-9FFA-43A5BCCB87E1}" presName="parentTextArrow" presStyleLbl="node1" presStyleIdx="1" presStyleCnt="2"/>
      <dgm:spPr/>
    </dgm:pt>
  </dgm:ptLst>
  <dgm:cxnLst>
    <dgm:cxn modelId="{D426C84B-73CB-49E7-BEAF-EDB1B64D47D0}" type="presOf" srcId="{C495B6D6-C1BA-4CB6-88D2-3345D79BB881}" destId="{60BFD844-E568-4B0F-BD1F-B72680269FEA}" srcOrd="0" destOrd="0" presId="urn:microsoft.com/office/officeart/2005/8/layout/process4"/>
    <dgm:cxn modelId="{1AF03BA0-7521-430C-AF77-951EC9E5EAA0}" type="presOf" srcId="{B225FAC6-6BBF-4435-8166-CEA341F5B4EA}" destId="{72C8DE31-4448-4B4F-B29D-232905B8A39B}" srcOrd="0" destOrd="0" presId="urn:microsoft.com/office/officeart/2005/8/layout/process4"/>
    <dgm:cxn modelId="{24FB86BA-D27B-4017-8BC8-0C5805038468}" srcId="{B225FAC6-6BBF-4435-8166-CEA341F5B4EA}" destId="{C495B6D6-C1BA-4CB6-88D2-3345D79BB881}" srcOrd="1" destOrd="0" parTransId="{E7888671-8542-4D6D-8901-FF3D33650AE3}" sibTransId="{6AA6929A-C810-471F-A788-3A3CDBA26E06}"/>
    <dgm:cxn modelId="{E41116D7-2062-41BB-87FB-0AA097CFC908}" srcId="{B225FAC6-6BBF-4435-8166-CEA341F5B4EA}" destId="{F51900F1-46F0-4167-9FFA-43A5BCCB87E1}" srcOrd="0" destOrd="0" parTransId="{88861846-5144-418B-803A-6BB45763C95A}" sibTransId="{8D5726D3-C8D6-49E2-800D-E1B3138043E2}"/>
    <dgm:cxn modelId="{7ECDE6FA-0A36-4604-BDCB-D39FE08EA580}" type="presOf" srcId="{F51900F1-46F0-4167-9FFA-43A5BCCB87E1}" destId="{1599A94F-0FFF-4D07-9EB2-53A9ED26595D}" srcOrd="0" destOrd="0" presId="urn:microsoft.com/office/officeart/2005/8/layout/process4"/>
    <dgm:cxn modelId="{8CC9DAD6-BE4A-4523-A5B6-4A01DBAAC1CD}" type="presParOf" srcId="{72C8DE31-4448-4B4F-B29D-232905B8A39B}" destId="{5E0E60D7-4410-4440-8B3D-F7897BE272FD}" srcOrd="0" destOrd="0" presId="urn:microsoft.com/office/officeart/2005/8/layout/process4"/>
    <dgm:cxn modelId="{C819461F-802B-4BDD-8D25-9E530BE4360A}" type="presParOf" srcId="{5E0E60D7-4410-4440-8B3D-F7897BE272FD}" destId="{60BFD844-E568-4B0F-BD1F-B72680269FEA}" srcOrd="0" destOrd="0" presId="urn:microsoft.com/office/officeart/2005/8/layout/process4"/>
    <dgm:cxn modelId="{867BD4EB-214A-4DFA-8152-BA35BBBFE572}" type="presParOf" srcId="{72C8DE31-4448-4B4F-B29D-232905B8A39B}" destId="{012E15B0-9B98-492B-BA17-35319C3D5336}" srcOrd="1" destOrd="0" presId="urn:microsoft.com/office/officeart/2005/8/layout/process4"/>
    <dgm:cxn modelId="{DF237BD9-7C2C-469E-B758-0B11B2A70D21}" type="presParOf" srcId="{72C8DE31-4448-4B4F-B29D-232905B8A39B}" destId="{961432D6-0EE2-4A1B-ABC8-3EF095290319}" srcOrd="2" destOrd="0" presId="urn:microsoft.com/office/officeart/2005/8/layout/process4"/>
    <dgm:cxn modelId="{2A7C9540-370C-4109-B216-7389743D0641}" type="presParOf" srcId="{961432D6-0EE2-4A1B-ABC8-3EF095290319}" destId="{1599A94F-0FFF-4D07-9EB2-53A9ED26595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7BBFF3-D930-47DF-AD4D-519250C92DD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C6B96A1-3881-4340-91FA-4F8A63E6A1B6}">
      <dgm:prSet/>
      <dgm:spPr/>
      <dgm:t>
        <a:bodyPr/>
        <a:lstStyle/>
        <a:p>
          <a:r>
            <a:rPr lang="en-GB"/>
            <a:t>Providing co-productive care to a person with multiple sclerosis (MS) requires a combination of specific abilities, values, and behaviours that promote shared decision-making (SDM) and address the patient's complex, changing requirements</a:t>
          </a:r>
          <a:endParaRPr lang="en-US"/>
        </a:p>
      </dgm:t>
    </dgm:pt>
    <dgm:pt modelId="{51B005B3-0277-485D-8943-15E440FF575D}" type="parTrans" cxnId="{5123DEF8-2D68-45BA-8418-A8195ECB7AEB}">
      <dgm:prSet/>
      <dgm:spPr/>
      <dgm:t>
        <a:bodyPr/>
        <a:lstStyle/>
        <a:p>
          <a:endParaRPr lang="en-US"/>
        </a:p>
      </dgm:t>
    </dgm:pt>
    <dgm:pt modelId="{3C57543A-F59C-4709-B702-4F90A6BD217A}" type="sibTrans" cxnId="{5123DEF8-2D68-45BA-8418-A8195ECB7AEB}">
      <dgm:prSet/>
      <dgm:spPr/>
      <dgm:t>
        <a:bodyPr/>
        <a:lstStyle/>
        <a:p>
          <a:endParaRPr lang="en-US"/>
        </a:p>
      </dgm:t>
    </dgm:pt>
    <dgm:pt modelId="{FAF42DC7-3E63-4B3B-8415-FA49349B327F}">
      <dgm:prSet/>
      <dgm:spPr/>
      <dgm:t>
        <a:bodyPr/>
        <a:lstStyle/>
        <a:p>
          <a:r>
            <a:rPr lang="en-GB" b="1"/>
            <a:t>Skills: </a:t>
          </a:r>
          <a:r>
            <a:rPr lang="en-GB"/>
            <a:t>Effective communication entails educating healthcare providers (HCPs) on how to actively involve patients in clinical interactions, promoting patient involvement, and giving fair, fact-based information about available treatments, including advantages, disadvantages, and the potential for surveillance alone (Ubbink, Damman and De Jong, 2022).</a:t>
          </a:r>
          <a:endParaRPr lang="en-US"/>
        </a:p>
      </dgm:t>
    </dgm:pt>
    <dgm:pt modelId="{81168570-2627-4211-BD6B-C4312BE3D7B2}" type="parTrans" cxnId="{7F0F128C-EA58-46D0-B59E-79B26D5A9B02}">
      <dgm:prSet/>
      <dgm:spPr/>
      <dgm:t>
        <a:bodyPr/>
        <a:lstStyle/>
        <a:p>
          <a:endParaRPr lang="en-US"/>
        </a:p>
      </dgm:t>
    </dgm:pt>
    <dgm:pt modelId="{E38BC3CF-76CB-44BF-9B76-F94F42307FC3}" type="sibTrans" cxnId="{7F0F128C-EA58-46D0-B59E-79B26D5A9B02}">
      <dgm:prSet/>
      <dgm:spPr/>
      <dgm:t>
        <a:bodyPr/>
        <a:lstStyle/>
        <a:p>
          <a:endParaRPr lang="en-US"/>
        </a:p>
      </dgm:t>
    </dgm:pt>
    <dgm:pt modelId="{09298088-1807-4C90-B02E-AB81F6966174}">
      <dgm:prSet/>
      <dgm:spPr/>
      <dgm:t>
        <a:bodyPr/>
        <a:lstStyle/>
        <a:p>
          <a:r>
            <a:rPr lang="en-GB" b="1"/>
            <a:t>Values: </a:t>
          </a:r>
          <a:r>
            <a:rPr lang="en-GB"/>
            <a:t>Respect for patient autonomy, as well as understanding of the preference-sensitive nature of MS treatment decisions, are values that support collaborative care. Patients frequently want to be informed about available options and have their experiences and priorities respected, even if they tend to accept to professional advice (Keenan </a:t>
          </a:r>
          <a:r>
            <a:rPr lang="en-GB" i="1"/>
            <a:t>et al.</a:t>
          </a:r>
          <a:r>
            <a:rPr lang="en-GB"/>
            <a:t>, 2024).</a:t>
          </a:r>
          <a:endParaRPr lang="en-US"/>
        </a:p>
      </dgm:t>
    </dgm:pt>
    <dgm:pt modelId="{E165B30F-6720-4754-886D-2D1EBA61603A}" type="parTrans" cxnId="{5E473B12-CC4C-47AC-B8B0-7E84D829B4EC}">
      <dgm:prSet/>
      <dgm:spPr/>
      <dgm:t>
        <a:bodyPr/>
        <a:lstStyle/>
        <a:p>
          <a:endParaRPr lang="en-US"/>
        </a:p>
      </dgm:t>
    </dgm:pt>
    <dgm:pt modelId="{BF59C029-7164-4C46-9876-A2FA5D53D3A3}" type="sibTrans" cxnId="{5E473B12-CC4C-47AC-B8B0-7E84D829B4EC}">
      <dgm:prSet/>
      <dgm:spPr/>
      <dgm:t>
        <a:bodyPr/>
        <a:lstStyle/>
        <a:p>
          <a:endParaRPr lang="en-US"/>
        </a:p>
      </dgm:t>
    </dgm:pt>
    <dgm:pt modelId="{65FF59C8-A154-40A6-BCF1-1A8DBF6B2535}">
      <dgm:prSet/>
      <dgm:spPr/>
      <dgm:t>
        <a:bodyPr/>
        <a:lstStyle/>
        <a:p>
          <a:r>
            <a:rPr lang="en-GB" b="1"/>
            <a:t>Behaviours: </a:t>
          </a:r>
          <a:r>
            <a:rPr lang="en-GB"/>
            <a:t>Paying attention to differences in patient and clinician views of psychosocial and medical concerns is a key component of co-productive care. Patients with progressive MS prioritise independence, privacy, and lifestyle adjustments, whereas physicians may focus on anxiety and sadness (Kraft and Berger, 2020)</a:t>
          </a:r>
          <a:endParaRPr lang="en-US"/>
        </a:p>
      </dgm:t>
    </dgm:pt>
    <dgm:pt modelId="{C1A24587-878C-415F-99A9-AA4F235CE9C7}" type="parTrans" cxnId="{6816A510-64E0-4F9C-A45C-01BDFD1B3D07}">
      <dgm:prSet/>
      <dgm:spPr/>
      <dgm:t>
        <a:bodyPr/>
        <a:lstStyle/>
        <a:p>
          <a:endParaRPr lang="en-US"/>
        </a:p>
      </dgm:t>
    </dgm:pt>
    <dgm:pt modelId="{3310CC16-E14F-4D78-9ACB-FD3F7968AAC6}" type="sibTrans" cxnId="{6816A510-64E0-4F9C-A45C-01BDFD1B3D07}">
      <dgm:prSet/>
      <dgm:spPr/>
      <dgm:t>
        <a:bodyPr/>
        <a:lstStyle/>
        <a:p>
          <a:endParaRPr lang="en-US"/>
        </a:p>
      </dgm:t>
    </dgm:pt>
    <dgm:pt modelId="{CB2395FD-7A2C-49B4-872F-C2A2CF2768AA}" type="pres">
      <dgm:prSet presAssocID="{547BBFF3-D930-47DF-AD4D-519250C92DD1}" presName="vert0" presStyleCnt="0">
        <dgm:presLayoutVars>
          <dgm:dir/>
          <dgm:animOne val="branch"/>
          <dgm:animLvl val="lvl"/>
        </dgm:presLayoutVars>
      </dgm:prSet>
      <dgm:spPr/>
    </dgm:pt>
    <dgm:pt modelId="{D927F998-7D86-469C-96A6-5CBCBC04C694}" type="pres">
      <dgm:prSet presAssocID="{BC6B96A1-3881-4340-91FA-4F8A63E6A1B6}" presName="thickLine" presStyleLbl="alignNode1" presStyleIdx="0" presStyleCnt="4"/>
      <dgm:spPr/>
    </dgm:pt>
    <dgm:pt modelId="{E49974E4-C400-452D-9221-CA18AAE9A6D7}" type="pres">
      <dgm:prSet presAssocID="{BC6B96A1-3881-4340-91FA-4F8A63E6A1B6}" presName="horz1" presStyleCnt="0"/>
      <dgm:spPr/>
    </dgm:pt>
    <dgm:pt modelId="{454BE01F-FCE6-47AB-9822-9D883E1E2ADE}" type="pres">
      <dgm:prSet presAssocID="{BC6B96A1-3881-4340-91FA-4F8A63E6A1B6}" presName="tx1" presStyleLbl="revTx" presStyleIdx="0" presStyleCnt="4"/>
      <dgm:spPr/>
    </dgm:pt>
    <dgm:pt modelId="{E3BC9CD3-2A3E-4548-AD2E-D8AAAB657645}" type="pres">
      <dgm:prSet presAssocID="{BC6B96A1-3881-4340-91FA-4F8A63E6A1B6}" presName="vert1" presStyleCnt="0"/>
      <dgm:spPr/>
    </dgm:pt>
    <dgm:pt modelId="{8214F57F-E410-4345-9282-7E1BA2B413C7}" type="pres">
      <dgm:prSet presAssocID="{FAF42DC7-3E63-4B3B-8415-FA49349B327F}" presName="thickLine" presStyleLbl="alignNode1" presStyleIdx="1" presStyleCnt="4"/>
      <dgm:spPr/>
    </dgm:pt>
    <dgm:pt modelId="{F66EA268-AF66-4AE3-B991-1A67424E4F23}" type="pres">
      <dgm:prSet presAssocID="{FAF42DC7-3E63-4B3B-8415-FA49349B327F}" presName="horz1" presStyleCnt="0"/>
      <dgm:spPr/>
    </dgm:pt>
    <dgm:pt modelId="{1EF04266-B9CA-403C-965C-7B75E9740290}" type="pres">
      <dgm:prSet presAssocID="{FAF42DC7-3E63-4B3B-8415-FA49349B327F}" presName="tx1" presStyleLbl="revTx" presStyleIdx="1" presStyleCnt="4"/>
      <dgm:spPr/>
    </dgm:pt>
    <dgm:pt modelId="{51BAFE71-A8D1-4553-BA8D-AB1D896EEE6E}" type="pres">
      <dgm:prSet presAssocID="{FAF42DC7-3E63-4B3B-8415-FA49349B327F}" presName="vert1" presStyleCnt="0"/>
      <dgm:spPr/>
    </dgm:pt>
    <dgm:pt modelId="{EFE6641B-1BEF-439E-832E-F8A227285800}" type="pres">
      <dgm:prSet presAssocID="{09298088-1807-4C90-B02E-AB81F6966174}" presName="thickLine" presStyleLbl="alignNode1" presStyleIdx="2" presStyleCnt="4"/>
      <dgm:spPr/>
    </dgm:pt>
    <dgm:pt modelId="{64CB5D84-FBC8-4A42-80EA-465371A97F36}" type="pres">
      <dgm:prSet presAssocID="{09298088-1807-4C90-B02E-AB81F6966174}" presName="horz1" presStyleCnt="0"/>
      <dgm:spPr/>
    </dgm:pt>
    <dgm:pt modelId="{7B84D816-0BF8-4868-A020-92BC4FF0C95F}" type="pres">
      <dgm:prSet presAssocID="{09298088-1807-4C90-B02E-AB81F6966174}" presName="tx1" presStyleLbl="revTx" presStyleIdx="2" presStyleCnt="4"/>
      <dgm:spPr/>
    </dgm:pt>
    <dgm:pt modelId="{D23E3327-091D-4015-BD2D-C3E65D9C5A43}" type="pres">
      <dgm:prSet presAssocID="{09298088-1807-4C90-B02E-AB81F6966174}" presName="vert1" presStyleCnt="0"/>
      <dgm:spPr/>
    </dgm:pt>
    <dgm:pt modelId="{2CE2237A-CFAA-49D0-9A49-0C1A08E47131}" type="pres">
      <dgm:prSet presAssocID="{65FF59C8-A154-40A6-BCF1-1A8DBF6B2535}" presName="thickLine" presStyleLbl="alignNode1" presStyleIdx="3" presStyleCnt="4"/>
      <dgm:spPr/>
    </dgm:pt>
    <dgm:pt modelId="{F6DACC5C-C7CC-4128-A53C-88C405DF7135}" type="pres">
      <dgm:prSet presAssocID="{65FF59C8-A154-40A6-BCF1-1A8DBF6B2535}" presName="horz1" presStyleCnt="0"/>
      <dgm:spPr/>
    </dgm:pt>
    <dgm:pt modelId="{49CFA500-15F1-4573-A87F-B3F9A6AD6BC9}" type="pres">
      <dgm:prSet presAssocID="{65FF59C8-A154-40A6-BCF1-1A8DBF6B2535}" presName="tx1" presStyleLbl="revTx" presStyleIdx="3" presStyleCnt="4"/>
      <dgm:spPr/>
    </dgm:pt>
    <dgm:pt modelId="{3E1A1B37-8E56-4AE7-822B-C427125A13A0}" type="pres">
      <dgm:prSet presAssocID="{65FF59C8-A154-40A6-BCF1-1A8DBF6B2535}" presName="vert1" presStyleCnt="0"/>
      <dgm:spPr/>
    </dgm:pt>
  </dgm:ptLst>
  <dgm:cxnLst>
    <dgm:cxn modelId="{6816A510-64E0-4F9C-A45C-01BDFD1B3D07}" srcId="{547BBFF3-D930-47DF-AD4D-519250C92DD1}" destId="{65FF59C8-A154-40A6-BCF1-1A8DBF6B2535}" srcOrd="3" destOrd="0" parTransId="{C1A24587-878C-415F-99A9-AA4F235CE9C7}" sibTransId="{3310CC16-E14F-4D78-9ACB-FD3F7968AAC6}"/>
    <dgm:cxn modelId="{5E473B12-CC4C-47AC-B8B0-7E84D829B4EC}" srcId="{547BBFF3-D930-47DF-AD4D-519250C92DD1}" destId="{09298088-1807-4C90-B02E-AB81F6966174}" srcOrd="2" destOrd="0" parTransId="{E165B30F-6720-4754-886D-2D1EBA61603A}" sibTransId="{BF59C029-7164-4C46-9876-A2FA5D53D3A3}"/>
    <dgm:cxn modelId="{8F31772F-2570-43DA-A351-7BF16898B9D7}" type="presOf" srcId="{09298088-1807-4C90-B02E-AB81F6966174}" destId="{7B84D816-0BF8-4868-A020-92BC4FF0C95F}" srcOrd="0" destOrd="0" presId="urn:microsoft.com/office/officeart/2008/layout/LinedList"/>
    <dgm:cxn modelId="{B0B3755E-F7A8-4323-B31B-A54BD1C97D77}" type="presOf" srcId="{65FF59C8-A154-40A6-BCF1-1A8DBF6B2535}" destId="{49CFA500-15F1-4573-A87F-B3F9A6AD6BC9}" srcOrd="0" destOrd="0" presId="urn:microsoft.com/office/officeart/2008/layout/LinedList"/>
    <dgm:cxn modelId="{7F0F128C-EA58-46D0-B59E-79B26D5A9B02}" srcId="{547BBFF3-D930-47DF-AD4D-519250C92DD1}" destId="{FAF42DC7-3E63-4B3B-8415-FA49349B327F}" srcOrd="1" destOrd="0" parTransId="{81168570-2627-4211-BD6B-C4312BE3D7B2}" sibTransId="{E38BC3CF-76CB-44BF-9B76-F94F42307FC3}"/>
    <dgm:cxn modelId="{322AFCA7-326F-4BC3-A7AD-F6CEDB9856F2}" type="presOf" srcId="{547BBFF3-D930-47DF-AD4D-519250C92DD1}" destId="{CB2395FD-7A2C-49B4-872F-C2A2CF2768AA}" srcOrd="0" destOrd="0" presId="urn:microsoft.com/office/officeart/2008/layout/LinedList"/>
    <dgm:cxn modelId="{E91EE8BE-36A2-427F-9483-29C1BF4723F3}" type="presOf" srcId="{FAF42DC7-3E63-4B3B-8415-FA49349B327F}" destId="{1EF04266-B9CA-403C-965C-7B75E9740290}" srcOrd="0" destOrd="0" presId="urn:microsoft.com/office/officeart/2008/layout/LinedList"/>
    <dgm:cxn modelId="{5123DEF8-2D68-45BA-8418-A8195ECB7AEB}" srcId="{547BBFF3-D930-47DF-AD4D-519250C92DD1}" destId="{BC6B96A1-3881-4340-91FA-4F8A63E6A1B6}" srcOrd="0" destOrd="0" parTransId="{51B005B3-0277-485D-8943-15E440FF575D}" sibTransId="{3C57543A-F59C-4709-B702-4F90A6BD217A}"/>
    <dgm:cxn modelId="{5E34A7FA-34F2-43C8-84EA-963CBF820968}" type="presOf" srcId="{BC6B96A1-3881-4340-91FA-4F8A63E6A1B6}" destId="{454BE01F-FCE6-47AB-9822-9D883E1E2ADE}" srcOrd="0" destOrd="0" presId="urn:microsoft.com/office/officeart/2008/layout/LinedList"/>
    <dgm:cxn modelId="{FF0887A9-6546-4B4A-BABA-26D4BF59C4C3}" type="presParOf" srcId="{CB2395FD-7A2C-49B4-872F-C2A2CF2768AA}" destId="{D927F998-7D86-469C-96A6-5CBCBC04C694}" srcOrd="0" destOrd="0" presId="urn:microsoft.com/office/officeart/2008/layout/LinedList"/>
    <dgm:cxn modelId="{52237366-8D30-4A26-806D-755FDA366E2F}" type="presParOf" srcId="{CB2395FD-7A2C-49B4-872F-C2A2CF2768AA}" destId="{E49974E4-C400-452D-9221-CA18AAE9A6D7}" srcOrd="1" destOrd="0" presId="urn:microsoft.com/office/officeart/2008/layout/LinedList"/>
    <dgm:cxn modelId="{260BBF2F-9EDA-4318-9C23-B3CC641F8038}" type="presParOf" srcId="{E49974E4-C400-452D-9221-CA18AAE9A6D7}" destId="{454BE01F-FCE6-47AB-9822-9D883E1E2ADE}" srcOrd="0" destOrd="0" presId="urn:microsoft.com/office/officeart/2008/layout/LinedList"/>
    <dgm:cxn modelId="{B8EA99F4-1573-4F9A-8FEE-E7F51188B842}" type="presParOf" srcId="{E49974E4-C400-452D-9221-CA18AAE9A6D7}" destId="{E3BC9CD3-2A3E-4548-AD2E-D8AAAB657645}" srcOrd="1" destOrd="0" presId="urn:microsoft.com/office/officeart/2008/layout/LinedList"/>
    <dgm:cxn modelId="{1AA58D33-7976-4D22-9D76-FB8BD4D18C5A}" type="presParOf" srcId="{CB2395FD-7A2C-49B4-872F-C2A2CF2768AA}" destId="{8214F57F-E410-4345-9282-7E1BA2B413C7}" srcOrd="2" destOrd="0" presId="urn:microsoft.com/office/officeart/2008/layout/LinedList"/>
    <dgm:cxn modelId="{042F3464-B1C1-4DAA-85FF-F1A1C95A2C7F}" type="presParOf" srcId="{CB2395FD-7A2C-49B4-872F-C2A2CF2768AA}" destId="{F66EA268-AF66-4AE3-B991-1A67424E4F23}" srcOrd="3" destOrd="0" presId="urn:microsoft.com/office/officeart/2008/layout/LinedList"/>
    <dgm:cxn modelId="{D258DBDE-999F-4A31-B7D1-19A056A1C00B}" type="presParOf" srcId="{F66EA268-AF66-4AE3-B991-1A67424E4F23}" destId="{1EF04266-B9CA-403C-965C-7B75E9740290}" srcOrd="0" destOrd="0" presId="urn:microsoft.com/office/officeart/2008/layout/LinedList"/>
    <dgm:cxn modelId="{8A240A3A-B235-4E17-BEB8-4EB381E190D8}" type="presParOf" srcId="{F66EA268-AF66-4AE3-B991-1A67424E4F23}" destId="{51BAFE71-A8D1-4553-BA8D-AB1D896EEE6E}" srcOrd="1" destOrd="0" presId="urn:microsoft.com/office/officeart/2008/layout/LinedList"/>
    <dgm:cxn modelId="{AE2E4157-4C90-4A8A-92DD-3F98BE3F1776}" type="presParOf" srcId="{CB2395FD-7A2C-49B4-872F-C2A2CF2768AA}" destId="{EFE6641B-1BEF-439E-832E-F8A227285800}" srcOrd="4" destOrd="0" presId="urn:microsoft.com/office/officeart/2008/layout/LinedList"/>
    <dgm:cxn modelId="{0DE5B856-5543-4908-B55D-EB923BA8D5F5}" type="presParOf" srcId="{CB2395FD-7A2C-49B4-872F-C2A2CF2768AA}" destId="{64CB5D84-FBC8-4A42-80EA-465371A97F36}" srcOrd="5" destOrd="0" presId="urn:microsoft.com/office/officeart/2008/layout/LinedList"/>
    <dgm:cxn modelId="{6D9339B2-6A18-4949-8F6E-010EBB28CF70}" type="presParOf" srcId="{64CB5D84-FBC8-4A42-80EA-465371A97F36}" destId="{7B84D816-0BF8-4868-A020-92BC4FF0C95F}" srcOrd="0" destOrd="0" presId="urn:microsoft.com/office/officeart/2008/layout/LinedList"/>
    <dgm:cxn modelId="{532262EB-8018-4DAA-9932-0D5E248547DB}" type="presParOf" srcId="{64CB5D84-FBC8-4A42-80EA-465371A97F36}" destId="{D23E3327-091D-4015-BD2D-C3E65D9C5A43}" srcOrd="1" destOrd="0" presId="urn:microsoft.com/office/officeart/2008/layout/LinedList"/>
    <dgm:cxn modelId="{1DB1B900-B2D7-437D-8898-462612A3D80A}" type="presParOf" srcId="{CB2395FD-7A2C-49B4-872F-C2A2CF2768AA}" destId="{2CE2237A-CFAA-49D0-9A49-0C1A08E47131}" srcOrd="6" destOrd="0" presId="urn:microsoft.com/office/officeart/2008/layout/LinedList"/>
    <dgm:cxn modelId="{0DF990F1-7331-46AA-B068-60AEC561B24E}" type="presParOf" srcId="{CB2395FD-7A2C-49B4-872F-C2A2CF2768AA}" destId="{F6DACC5C-C7CC-4128-A53C-88C405DF7135}" srcOrd="7" destOrd="0" presId="urn:microsoft.com/office/officeart/2008/layout/LinedList"/>
    <dgm:cxn modelId="{642FFA8F-9F8C-471F-9CB6-AE306F66CC31}" type="presParOf" srcId="{F6DACC5C-C7CC-4128-A53C-88C405DF7135}" destId="{49CFA500-15F1-4573-A87F-B3F9A6AD6BC9}" srcOrd="0" destOrd="0" presId="urn:microsoft.com/office/officeart/2008/layout/LinedList"/>
    <dgm:cxn modelId="{C26EC068-50C0-450E-B713-4422B3A7873F}" type="presParOf" srcId="{F6DACC5C-C7CC-4128-A53C-88C405DF7135}" destId="{3E1A1B37-8E56-4AE7-822B-C427125A13A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5A2FD-898F-410A-B25E-CF89240B85FA}">
      <dsp:nvSpPr>
        <dsp:cNvPr id="0" name=""/>
        <dsp:cNvSpPr/>
      </dsp:nvSpPr>
      <dsp:spPr>
        <a:xfrm>
          <a:off x="0" y="0"/>
          <a:ext cx="62797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888646-A19F-483F-ADBF-FDF35A3C221E}">
      <dsp:nvSpPr>
        <dsp:cNvPr id="0" name=""/>
        <dsp:cNvSpPr/>
      </dsp:nvSpPr>
      <dsp:spPr>
        <a:xfrm>
          <a:off x="0" y="0"/>
          <a:ext cx="6279741" cy="137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Patients with multiple sclerosis (MS), healthcare systems, and society as a whole bear a heavy financial and social cost (Simoens, 2022).</a:t>
          </a:r>
          <a:endParaRPr lang="en-US" sz="1700" kern="1200"/>
        </a:p>
      </dsp:txBody>
      <dsp:txXfrm>
        <a:off x="0" y="0"/>
        <a:ext cx="6279741" cy="1371599"/>
      </dsp:txXfrm>
    </dsp:sp>
    <dsp:sp modelId="{AEC95BDF-93DF-413E-94BC-3F66E67662DC}">
      <dsp:nvSpPr>
        <dsp:cNvPr id="0" name=""/>
        <dsp:cNvSpPr/>
      </dsp:nvSpPr>
      <dsp:spPr>
        <a:xfrm>
          <a:off x="0" y="1371599"/>
          <a:ext cx="62797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0ED8AA-B901-4292-A8A4-D71BB406A480}">
      <dsp:nvSpPr>
        <dsp:cNvPr id="0" name=""/>
        <dsp:cNvSpPr/>
      </dsp:nvSpPr>
      <dsp:spPr>
        <a:xfrm>
          <a:off x="0" y="1371599"/>
          <a:ext cx="6279741" cy="137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illness mainly affects people in their prime working years, which limits their ability to work and engage in physical activity. This adds to the financial burden on patients and their families as well as the expenses to society as a whole.</a:t>
          </a:r>
          <a:endParaRPr lang="en-US" sz="1700" kern="1200"/>
        </a:p>
      </dsp:txBody>
      <dsp:txXfrm>
        <a:off x="0" y="1371599"/>
        <a:ext cx="6279741" cy="1371599"/>
      </dsp:txXfrm>
    </dsp:sp>
    <dsp:sp modelId="{3A6D3B3F-9A4C-4414-A6EF-122E39603F5C}">
      <dsp:nvSpPr>
        <dsp:cNvPr id="0" name=""/>
        <dsp:cNvSpPr/>
      </dsp:nvSpPr>
      <dsp:spPr>
        <a:xfrm>
          <a:off x="0" y="2743199"/>
          <a:ext cx="62797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FE3ED8-D781-4DAD-A077-CFD63DDDA4E8}">
      <dsp:nvSpPr>
        <dsp:cNvPr id="0" name=""/>
        <dsp:cNvSpPr/>
      </dsp:nvSpPr>
      <dsp:spPr>
        <a:xfrm>
          <a:off x="0" y="2743199"/>
          <a:ext cx="6279741" cy="137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economic burden includes: direct medical expenses, direct non-medical expenses, and indirect expenses like lost productivity (Oreja-Guevara </a:t>
          </a:r>
          <a:r>
            <a:rPr lang="en-GB" sz="1700" i="1" kern="1200"/>
            <a:t>et al.</a:t>
          </a:r>
          <a:r>
            <a:rPr lang="en-GB" sz="1700" kern="1200"/>
            <a:t>, 2025)</a:t>
          </a:r>
          <a:endParaRPr lang="en-US" sz="1700" kern="1200"/>
        </a:p>
      </dsp:txBody>
      <dsp:txXfrm>
        <a:off x="0" y="2743199"/>
        <a:ext cx="6279741" cy="1371599"/>
      </dsp:txXfrm>
    </dsp:sp>
    <dsp:sp modelId="{F0AF3D85-963C-490D-9E92-FBF3DFA28622}">
      <dsp:nvSpPr>
        <dsp:cNvPr id="0" name=""/>
        <dsp:cNvSpPr/>
      </dsp:nvSpPr>
      <dsp:spPr>
        <a:xfrm>
          <a:off x="0" y="4114799"/>
          <a:ext cx="62797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3AF7C9-CC81-446A-90FE-2426C0277254}">
      <dsp:nvSpPr>
        <dsp:cNvPr id="0" name=""/>
        <dsp:cNvSpPr/>
      </dsp:nvSpPr>
      <dsp:spPr>
        <a:xfrm>
          <a:off x="0" y="4114799"/>
          <a:ext cx="6279741" cy="1371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Socially, MS affects a patient's need , work, and everyday activities. Many patients become inactive at work or retire early, and a large percentage of patients need assistance with household chores and rehabilitation. Dependency and a lower quality of life are caused by fatigue and infirmity (Battaglia </a:t>
          </a:r>
          <a:r>
            <a:rPr lang="en-GB" sz="1700" i="1" kern="1200"/>
            <a:t>et al.</a:t>
          </a:r>
          <a:r>
            <a:rPr lang="en-GB" sz="1700" kern="1200"/>
            <a:t>, 2022)</a:t>
          </a:r>
          <a:endParaRPr lang="en-US" sz="1700" kern="1200"/>
        </a:p>
      </dsp:txBody>
      <dsp:txXfrm>
        <a:off x="0" y="4114799"/>
        <a:ext cx="6279741" cy="1371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CC284A-417F-4AEF-9A25-6F3C62ED190C}">
      <dsp:nvSpPr>
        <dsp:cNvPr id="0" name=""/>
        <dsp:cNvSpPr/>
      </dsp:nvSpPr>
      <dsp:spPr>
        <a:xfrm>
          <a:off x="47837" y="958561"/>
          <a:ext cx="604800" cy="60480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E860C-65CC-484D-8415-820D225646D7}">
      <dsp:nvSpPr>
        <dsp:cNvPr id="0" name=""/>
        <dsp:cNvSpPr/>
      </dsp:nvSpPr>
      <dsp:spPr>
        <a:xfrm>
          <a:off x="174845" y="1085569"/>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6DC5B0-EFE0-4B5E-A527-DB51C649EC09}">
      <dsp:nvSpPr>
        <dsp:cNvPr id="0" name=""/>
        <dsp:cNvSpPr/>
      </dsp:nvSpPr>
      <dsp:spPr>
        <a:xfrm>
          <a:off x="782237" y="958561"/>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Managing multiple sclerosi</a:t>
          </a:r>
          <a:r>
            <a:rPr lang="en-GB" sz="1100" kern="1200"/>
            <a:t>s (MS) requires a multimodal approach that blends pharmacologic </a:t>
          </a:r>
          <a:endParaRPr lang="en-US" sz="1100" kern="1200"/>
        </a:p>
      </dsp:txBody>
      <dsp:txXfrm>
        <a:off x="782237" y="958561"/>
        <a:ext cx="1425599" cy="604800"/>
      </dsp:txXfrm>
    </dsp:sp>
    <dsp:sp modelId="{524CFC14-95EE-4E5A-9227-0288F55C2F3E}">
      <dsp:nvSpPr>
        <dsp:cNvPr id="0" name=""/>
        <dsp:cNvSpPr/>
      </dsp:nvSpPr>
      <dsp:spPr>
        <a:xfrm>
          <a:off x="2456237" y="958561"/>
          <a:ext cx="604800" cy="60480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1239B-5BE3-4ABC-9A2C-068DB5123261}">
      <dsp:nvSpPr>
        <dsp:cNvPr id="0" name=""/>
        <dsp:cNvSpPr/>
      </dsp:nvSpPr>
      <dsp:spPr>
        <a:xfrm>
          <a:off x="2583245" y="1085569"/>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BCCEC7-B4E3-49FF-B26C-7CD6B4167EBF}">
      <dsp:nvSpPr>
        <dsp:cNvPr id="0" name=""/>
        <dsp:cNvSpPr/>
      </dsp:nvSpPr>
      <dsp:spPr>
        <a:xfrm>
          <a:off x="3190637" y="958561"/>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and nonpharmacologic therapies,</a:t>
          </a:r>
          <a:endParaRPr lang="en-US" sz="1100" kern="1200"/>
        </a:p>
      </dsp:txBody>
      <dsp:txXfrm>
        <a:off x="3190637" y="958561"/>
        <a:ext cx="1425599" cy="604800"/>
      </dsp:txXfrm>
    </dsp:sp>
    <dsp:sp modelId="{FD6B8407-BC33-45AC-A2C8-48E122F2DAD5}">
      <dsp:nvSpPr>
        <dsp:cNvPr id="0" name=""/>
        <dsp:cNvSpPr/>
      </dsp:nvSpPr>
      <dsp:spPr>
        <a:xfrm>
          <a:off x="47837" y="2203775"/>
          <a:ext cx="604800" cy="60480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BF07E2-05B7-42F5-8DDD-F0E4CE1FBE16}">
      <dsp:nvSpPr>
        <dsp:cNvPr id="0" name=""/>
        <dsp:cNvSpPr/>
      </dsp:nvSpPr>
      <dsp:spPr>
        <a:xfrm>
          <a:off x="174845" y="2330783"/>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DF0D30-9FF6-4435-9ACD-89C30F28842D}">
      <dsp:nvSpPr>
        <dsp:cNvPr id="0" name=""/>
        <dsp:cNvSpPr/>
      </dsp:nvSpPr>
      <dsp:spPr>
        <a:xfrm>
          <a:off x="782237" y="220377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patient education</a:t>
          </a:r>
          <a:endParaRPr lang="en-US" sz="1100" kern="1200"/>
        </a:p>
      </dsp:txBody>
      <dsp:txXfrm>
        <a:off x="782237" y="2203775"/>
        <a:ext cx="1425599" cy="604800"/>
      </dsp:txXfrm>
    </dsp:sp>
    <dsp:sp modelId="{0E923884-860E-4202-9D9A-34596C9372BE}">
      <dsp:nvSpPr>
        <dsp:cNvPr id="0" name=""/>
        <dsp:cNvSpPr/>
      </dsp:nvSpPr>
      <dsp:spPr>
        <a:xfrm>
          <a:off x="2456237" y="2203775"/>
          <a:ext cx="604800" cy="60480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A0D436-1B8A-40E3-9866-2276547A9556}">
      <dsp:nvSpPr>
        <dsp:cNvPr id="0" name=""/>
        <dsp:cNvSpPr/>
      </dsp:nvSpPr>
      <dsp:spPr>
        <a:xfrm>
          <a:off x="2583245" y="2330783"/>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A487A4-8E03-44B4-B99D-54530FE99CA8}">
      <dsp:nvSpPr>
        <dsp:cNvPr id="0" name=""/>
        <dsp:cNvSpPr/>
      </dsp:nvSpPr>
      <dsp:spPr>
        <a:xfrm>
          <a:off x="3190637" y="220377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shared decision-making between patients and healthcare providers (Appleberry and Shin, 2022)</a:t>
          </a:r>
          <a:endParaRPr lang="en-US" sz="1100" kern="1200"/>
        </a:p>
      </dsp:txBody>
      <dsp:txXfrm>
        <a:off x="3190637" y="2203775"/>
        <a:ext cx="1425599" cy="6048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FD844-E568-4B0F-BD1F-B72680269FEA}">
      <dsp:nvSpPr>
        <dsp:cNvPr id="0" name=""/>
        <dsp:cNvSpPr/>
      </dsp:nvSpPr>
      <dsp:spPr>
        <a:xfrm>
          <a:off x="0" y="2759444"/>
          <a:ext cx="6096000" cy="18104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These comorbidities include cardiovascular, psychological, autoimmune, metabolic, and neurological problems (Hauer, Perneczky and Sellner, 2020).</a:t>
          </a:r>
          <a:endParaRPr lang="en-US" sz="2500" kern="1200"/>
        </a:p>
      </dsp:txBody>
      <dsp:txXfrm>
        <a:off x="0" y="2759444"/>
        <a:ext cx="6096000" cy="1810494"/>
      </dsp:txXfrm>
    </dsp:sp>
    <dsp:sp modelId="{1599A94F-0FFF-4D07-9EB2-53A9ED26595D}">
      <dsp:nvSpPr>
        <dsp:cNvPr id="0" name=""/>
        <dsp:cNvSpPr/>
      </dsp:nvSpPr>
      <dsp:spPr>
        <a:xfrm rot="10800000">
          <a:off x="0" y="2061"/>
          <a:ext cx="6096000" cy="2784539"/>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Multiple sclerosis (MS) is usually accompanied by a variety of comorbidities, which can affect disease progression, clinical presentation, and treatment options. </a:t>
          </a:r>
          <a:endParaRPr lang="en-US" sz="2500" kern="1200"/>
        </a:p>
      </dsp:txBody>
      <dsp:txXfrm rot="10800000">
        <a:off x="0" y="2061"/>
        <a:ext cx="6096000" cy="180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7F998-7D86-469C-96A6-5CBCBC04C694}">
      <dsp:nvSpPr>
        <dsp:cNvPr id="0" name=""/>
        <dsp:cNvSpPr/>
      </dsp:nvSpPr>
      <dsp:spPr>
        <a:xfrm>
          <a:off x="0" y="0"/>
          <a:ext cx="1075372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BE01F-FCE6-47AB-9822-9D883E1E2ADE}">
      <dsp:nvSpPr>
        <dsp:cNvPr id="0" name=""/>
        <dsp:cNvSpPr/>
      </dsp:nvSpPr>
      <dsp:spPr>
        <a:xfrm>
          <a:off x="0" y="0"/>
          <a:ext cx="10753725" cy="941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Providing co-productive care to a person with multiple sclerosis (MS) requires a combination of specific abilities, values, and behaviours that promote shared decision-making (SDM) and address the patient's complex, changing requirements</a:t>
          </a:r>
          <a:endParaRPr lang="en-US" sz="1700" kern="1200"/>
        </a:p>
      </dsp:txBody>
      <dsp:txXfrm>
        <a:off x="0" y="0"/>
        <a:ext cx="10753725" cy="941546"/>
      </dsp:txXfrm>
    </dsp:sp>
    <dsp:sp modelId="{8214F57F-E410-4345-9282-7E1BA2B413C7}">
      <dsp:nvSpPr>
        <dsp:cNvPr id="0" name=""/>
        <dsp:cNvSpPr/>
      </dsp:nvSpPr>
      <dsp:spPr>
        <a:xfrm>
          <a:off x="0" y="941546"/>
          <a:ext cx="1075372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F04266-B9CA-403C-965C-7B75E9740290}">
      <dsp:nvSpPr>
        <dsp:cNvPr id="0" name=""/>
        <dsp:cNvSpPr/>
      </dsp:nvSpPr>
      <dsp:spPr>
        <a:xfrm>
          <a:off x="0" y="941546"/>
          <a:ext cx="10753725" cy="941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Skills: </a:t>
          </a:r>
          <a:r>
            <a:rPr lang="en-GB" sz="1700" kern="1200"/>
            <a:t>Effective communication entails educating healthcare providers (HCPs) on how to actively involve patients in clinical interactions, promoting patient involvement, and giving fair, fact-based information about available treatments, including advantages, disadvantages, and the potential for surveillance alone (Ubbink, Damman and De Jong, 2022).</a:t>
          </a:r>
          <a:endParaRPr lang="en-US" sz="1700" kern="1200"/>
        </a:p>
      </dsp:txBody>
      <dsp:txXfrm>
        <a:off x="0" y="941546"/>
        <a:ext cx="10753725" cy="941546"/>
      </dsp:txXfrm>
    </dsp:sp>
    <dsp:sp modelId="{EFE6641B-1BEF-439E-832E-F8A227285800}">
      <dsp:nvSpPr>
        <dsp:cNvPr id="0" name=""/>
        <dsp:cNvSpPr/>
      </dsp:nvSpPr>
      <dsp:spPr>
        <a:xfrm>
          <a:off x="0" y="1883092"/>
          <a:ext cx="1075372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84D816-0BF8-4868-A020-92BC4FF0C95F}">
      <dsp:nvSpPr>
        <dsp:cNvPr id="0" name=""/>
        <dsp:cNvSpPr/>
      </dsp:nvSpPr>
      <dsp:spPr>
        <a:xfrm>
          <a:off x="0" y="1883092"/>
          <a:ext cx="10753725" cy="941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Values: </a:t>
          </a:r>
          <a:r>
            <a:rPr lang="en-GB" sz="1700" kern="1200"/>
            <a:t>Respect for patient autonomy, as well as understanding of the preference-sensitive nature of MS treatment decisions, are values that support collaborative care. Patients frequently want to be informed about available options and have their experiences and priorities respected, even if they tend to accept to professional advice (Keenan </a:t>
          </a:r>
          <a:r>
            <a:rPr lang="en-GB" sz="1700" i="1" kern="1200"/>
            <a:t>et al.</a:t>
          </a:r>
          <a:r>
            <a:rPr lang="en-GB" sz="1700" kern="1200"/>
            <a:t>, 2024).</a:t>
          </a:r>
          <a:endParaRPr lang="en-US" sz="1700" kern="1200"/>
        </a:p>
      </dsp:txBody>
      <dsp:txXfrm>
        <a:off x="0" y="1883092"/>
        <a:ext cx="10753725" cy="941546"/>
      </dsp:txXfrm>
    </dsp:sp>
    <dsp:sp modelId="{2CE2237A-CFAA-49D0-9A49-0C1A08E47131}">
      <dsp:nvSpPr>
        <dsp:cNvPr id="0" name=""/>
        <dsp:cNvSpPr/>
      </dsp:nvSpPr>
      <dsp:spPr>
        <a:xfrm>
          <a:off x="0" y="2824638"/>
          <a:ext cx="1075372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CFA500-15F1-4573-A87F-B3F9A6AD6BC9}">
      <dsp:nvSpPr>
        <dsp:cNvPr id="0" name=""/>
        <dsp:cNvSpPr/>
      </dsp:nvSpPr>
      <dsp:spPr>
        <a:xfrm>
          <a:off x="0" y="2824638"/>
          <a:ext cx="10753725" cy="941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Behaviours: </a:t>
          </a:r>
          <a:r>
            <a:rPr lang="en-GB" sz="1700" kern="1200"/>
            <a:t>Paying attention to differences in patient and clinician views of psychosocial and medical concerns is a key component of co-productive care. Patients with progressive MS prioritise independence, privacy, and lifestyle adjustments, whereas physicians may focus on anxiety and sadness (Kraft and Berger, 2020)</a:t>
          </a:r>
          <a:endParaRPr lang="en-US" sz="1700" kern="1200"/>
        </a:p>
      </dsp:txBody>
      <dsp:txXfrm>
        <a:off x="0" y="2824638"/>
        <a:ext cx="10753725" cy="94154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12/6/2025</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90260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068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08061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12/6/2025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01765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12/6/2025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61607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12/6/2025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82974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12/6/2025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9319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12/6/2025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12512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12/6/2025</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150990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85261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72953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12/6/2025</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497920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7.jpeg"/><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07/s44197-025-00353-6" TargetMode="External"/><Relationship Id="rId3" Type="http://schemas.openxmlformats.org/officeDocument/2006/relationships/hyperlink" Target="https://doi.org/10.1007/s40141-022-00359-2" TargetMode="External"/><Relationship Id="rId7" Type="http://schemas.openxmlformats.org/officeDocument/2006/relationships/hyperlink" Target="https://doi.org/10.2147/ppa.s440410" TargetMode="External"/><Relationship Id="rId2" Type="http://schemas.openxmlformats.org/officeDocument/2006/relationships/hyperlink" Target="https://doi.org/10.1177/1352458516638746" TargetMode="External"/><Relationship Id="rId1" Type="http://schemas.openxmlformats.org/officeDocument/2006/relationships/slideLayout" Target="../slideLayouts/slideLayout2.xml"/><Relationship Id="rId6" Type="http://schemas.openxmlformats.org/officeDocument/2006/relationships/hyperlink" Target="https://doi.org/10.1007/s00415-020-10107-y" TargetMode="External"/><Relationship Id="rId5" Type="http://schemas.openxmlformats.org/officeDocument/2006/relationships/hyperlink" Target="https://doi.org/10.20344/amp.22380" TargetMode="External"/><Relationship Id="rId4" Type="http://schemas.openxmlformats.org/officeDocument/2006/relationships/hyperlink" Target="https://doi.org/10.1007/s00415-022-11169-w" TargetMode="External"/><Relationship Id="rId9" Type="http://schemas.openxmlformats.org/officeDocument/2006/relationships/hyperlink" Target="https://doi.org/10.1007/s00115-020-00906-z"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07/s00415-022-11072-4" TargetMode="External"/><Relationship Id="rId13" Type="http://schemas.openxmlformats.org/officeDocument/2006/relationships/hyperlink" Target="https://www.who.int/news-room/fact-sheets/detail/multiple-sclerosis" TargetMode="External"/><Relationship Id="rId3" Type="http://schemas.openxmlformats.org/officeDocument/2006/relationships/hyperlink" Target="https://doi.org/10.29399/npa.23418" TargetMode="External"/><Relationship Id="rId7" Type="http://schemas.openxmlformats.org/officeDocument/2006/relationships/hyperlink" Target="https://doi.org/10.3389/fneur.2022.1063904" TargetMode="External"/><Relationship Id="rId12" Type="http://schemas.openxmlformats.org/officeDocument/2006/relationships/hyperlink" Target="https://www.nice.org.uk/guidance/ng220" TargetMode="External"/><Relationship Id="rId2" Type="http://schemas.openxmlformats.org/officeDocument/2006/relationships/hyperlink" Target="https://doi.org/10.1186/s13643-022-01997-2" TargetMode="External"/><Relationship Id="rId1" Type="http://schemas.openxmlformats.org/officeDocument/2006/relationships/slideLayout" Target="../slideLayouts/slideLayout2.xml"/><Relationship Id="rId6" Type="http://schemas.openxmlformats.org/officeDocument/2006/relationships/hyperlink" Target="https://doi.org/10.1111/hex.13711" TargetMode="External"/><Relationship Id="rId11" Type="http://schemas.openxmlformats.org/officeDocument/2006/relationships/hyperlink" Target="https://www.happyhealthylives.uk/integrated-care-board/resources-and-services/personalising-care-for-our-people/what-is-personalised-care-the-comprehensive-model-and-the-six-components/" TargetMode="External"/><Relationship Id="rId5" Type="http://schemas.openxmlformats.org/officeDocument/2006/relationships/hyperlink" Target="https://doi.org/10.3389/fneur.2022.1015256" TargetMode="External"/><Relationship Id="rId10" Type="http://schemas.openxmlformats.org/officeDocument/2006/relationships/hyperlink" Target="https://doi.org/10.1007/s00415-020-10119-8" TargetMode="External"/><Relationship Id="rId4" Type="http://schemas.openxmlformats.org/officeDocument/2006/relationships/hyperlink" Target="https://doi.org/10.1186/s12913-025-12592-1" TargetMode="External"/><Relationship Id="rId9" Type="http://schemas.openxmlformats.org/officeDocument/2006/relationships/hyperlink" Target="https://doi.org/10.1111/cei.12226"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University of Wales Trinity Saint David ...">
            <a:extLst>
              <a:ext uri="{FF2B5EF4-FFF2-40B4-BE49-F238E27FC236}">
                <a16:creationId xmlns:a16="http://schemas.microsoft.com/office/drawing/2014/main" id="{A3123E60-29AD-3924-6226-2A3ACAA02E30}"/>
              </a:ext>
            </a:extLst>
          </p:cNvPr>
          <p:cNvPicPr>
            <a:picLocks noChangeAspect="1"/>
          </p:cNvPicPr>
          <p:nvPr/>
        </p:nvPicPr>
        <p:blipFill>
          <a:blip r:embed="rId2"/>
          <a:stretch>
            <a:fillRect/>
          </a:stretch>
        </p:blipFill>
        <p:spPr>
          <a:xfrm>
            <a:off x="501372" y="2508"/>
            <a:ext cx="6867380" cy="2222816"/>
          </a:xfrm>
          <a:prstGeom prst="rect">
            <a:avLst/>
          </a:prstGeom>
        </p:spPr>
      </p:pic>
      <p:sp>
        <p:nvSpPr>
          <p:cNvPr id="6" name="TextBox 5">
            <a:extLst>
              <a:ext uri="{FF2B5EF4-FFF2-40B4-BE49-F238E27FC236}">
                <a16:creationId xmlns:a16="http://schemas.microsoft.com/office/drawing/2014/main" id="{9410D036-7042-75E7-ABC8-17A60A8E32C0}"/>
              </a:ext>
            </a:extLst>
          </p:cNvPr>
          <p:cNvSpPr txBox="1"/>
          <p:nvPr/>
        </p:nvSpPr>
        <p:spPr>
          <a:xfrm>
            <a:off x="416125" y="2486501"/>
            <a:ext cx="6096000" cy="2215991"/>
          </a:xfrm>
          <a:prstGeom prst="rect">
            <a:avLst/>
          </a:prstGeom>
          <a:solidFill>
            <a:schemeClr val="accent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bg1"/>
                </a:solidFill>
                <a:latin typeface="Arial"/>
                <a:ea typeface="arial"/>
                <a:cs typeface="arial"/>
              </a:rPr>
              <a:t>Community Care and Management of Longer-term Conditions (</a:t>
            </a:r>
            <a:r>
              <a:rPr lang="en-US" sz="1600" dirty="0">
                <a:solidFill>
                  <a:schemeClr val="bg1"/>
                </a:solidFill>
                <a:latin typeface="Arial"/>
                <a:ea typeface="arial"/>
                <a:cs typeface="Arial"/>
              </a:rPr>
              <a:t>LCHS7003_LON)</a:t>
            </a:r>
            <a:endParaRPr lang="en-US" sz="1600">
              <a:solidFill>
                <a:schemeClr val="bg1"/>
              </a:solidFill>
            </a:endParaRPr>
          </a:p>
          <a:p>
            <a:endParaRPr lang="en-US" sz="1600" b="1" dirty="0">
              <a:solidFill>
                <a:schemeClr val="bg1"/>
              </a:solidFill>
              <a:latin typeface="Arial"/>
              <a:cs typeface="Arial"/>
            </a:endParaRPr>
          </a:p>
          <a:p>
            <a:r>
              <a:rPr lang="en-US" sz="1400" b="1" dirty="0">
                <a:solidFill>
                  <a:schemeClr val="bg1"/>
                </a:solidFill>
                <a:latin typeface="Arial"/>
                <a:cs typeface="Arial"/>
              </a:rPr>
              <a:t>Component 2: presentation</a:t>
            </a:r>
          </a:p>
          <a:p>
            <a:r>
              <a:rPr lang="en-GB" sz="1400" b="1" dirty="0">
                <a:solidFill>
                  <a:schemeClr val="bg1"/>
                </a:solidFill>
                <a:latin typeface="Arial"/>
                <a:cs typeface="Arial"/>
              </a:rPr>
              <a:t>Student name: Alpha Mukeba</a:t>
            </a:r>
            <a:endParaRPr lang="en-US" sz="1400" b="1" dirty="0">
              <a:solidFill>
                <a:schemeClr val="bg1"/>
              </a:solidFill>
              <a:latin typeface="Arial"/>
              <a:cs typeface="Arial"/>
            </a:endParaRPr>
          </a:p>
          <a:p>
            <a:r>
              <a:rPr lang="en-GB" sz="1400" b="1" dirty="0">
                <a:solidFill>
                  <a:schemeClr val="bg1"/>
                </a:solidFill>
                <a:latin typeface="Arial"/>
                <a:cs typeface="Arial"/>
              </a:rPr>
              <a:t>Student number: 2125293</a:t>
            </a:r>
            <a:endParaRPr lang="en-US" sz="1400" b="1" dirty="0">
              <a:solidFill>
                <a:schemeClr val="bg1"/>
              </a:solidFill>
              <a:latin typeface="Arial"/>
              <a:cs typeface="Arial"/>
            </a:endParaRPr>
          </a:p>
          <a:p>
            <a:r>
              <a:rPr lang="en-GB" sz="1400" b="1" dirty="0">
                <a:solidFill>
                  <a:schemeClr val="bg1"/>
                </a:solidFill>
                <a:latin typeface="Arial"/>
                <a:cs typeface="Arial"/>
              </a:rPr>
              <a:t>Lecturer’s name: Dr Brian Mashumba</a:t>
            </a:r>
            <a:endParaRPr lang="en-US" sz="1400" b="1" dirty="0">
              <a:solidFill>
                <a:schemeClr val="bg1"/>
              </a:solidFill>
              <a:latin typeface="Arial"/>
              <a:cs typeface="Arial"/>
            </a:endParaRPr>
          </a:p>
          <a:p>
            <a:endParaRPr lang="en-US" sz="1600" dirty="0">
              <a:solidFill>
                <a:srgbClr val="1D2125"/>
              </a:solidFill>
              <a:latin typeface="Arial"/>
              <a:cs typeface="Arial"/>
            </a:endParaRPr>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C74E99-78D7-9B69-EDEE-7971B9F04C54}"/>
              </a:ext>
            </a:extLst>
          </p:cNvPr>
          <p:cNvSpPr>
            <a:spLocks noGrp="1"/>
          </p:cNvSpPr>
          <p:nvPr>
            <p:ph idx="1"/>
          </p:nvPr>
        </p:nvSpPr>
        <p:spPr>
          <a:xfrm>
            <a:off x="1258395" y="1508953"/>
            <a:ext cx="9701526" cy="4731127"/>
          </a:xfrm>
        </p:spPr>
        <p:txBody>
          <a:bodyPr vert="horz" lIns="91440" tIns="45720" rIns="91440" bIns="45720" rtlCol="0" anchor="ctr">
            <a:normAutofit/>
          </a:bodyPr>
          <a:lstStyle/>
          <a:p>
            <a:r>
              <a:rPr lang="en-US" sz="2000">
                <a:latin typeface="Arial"/>
                <a:cs typeface="Arial"/>
              </a:rPr>
              <a:t>Use of AI Acknowledgement</a:t>
            </a:r>
            <a:br>
              <a:rPr lang="en-US" sz="2000">
                <a:latin typeface="Arial"/>
              </a:rPr>
            </a:br>
            <a:r>
              <a:rPr lang="en-US" sz="2000">
                <a:latin typeface="Arial"/>
                <a:cs typeface="Arial"/>
              </a:rPr>
              <a:t> </a:t>
            </a:r>
            <a:br>
              <a:rPr lang="en-US" sz="2000">
                <a:latin typeface="Arial"/>
              </a:rPr>
            </a:br>
            <a:r>
              <a:rPr lang="en-US" sz="2000">
                <a:latin typeface="Arial"/>
                <a:cs typeface="Arial"/>
              </a:rPr>
              <a:t>I acknowledge that I did not use the AI for this presentation, all work is done by myself, I have the proof and copy of all originals and draft.</a:t>
            </a:r>
            <a:endParaRPr lang="en-GB" sz="2000">
              <a:latin typeface="Arial"/>
              <a:cs typeface="Arial"/>
            </a:endParaRPr>
          </a:p>
          <a:p>
            <a:endParaRPr lang="en-GB" sz="2000"/>
          </a:p>
        </p:txBody>
      </p:sp>
    </p:spTree>
    <p:extLst>
      <p:ext uri="{BB962C8B-B14F-4D97-AF65-F5344CB8AC3E}">
        <p14:creationId xmlns:p14="http://schemas.microsoft.com/office/powerpoint/2010/main" val="478834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5E9A0-66CD-64C4-D3A6-68FBFFF89409}"/>
              </a:ext>
            </a:extLst>
          </p:cNvPr>
          <p:cNvSpPr>
            <a:spLocks noGrp="1"/>
          </p:cNvSpPr>
          <p:nvPr>
            <p:ph type="title"/>
          </p:nvPr>
        </p:nvSpPr>
        <p:spPr/>
        <p:txBody>
          <a:bodyPr/>
          <a:lstStyle/>
          <a:p>
            <a:pPr algn="ctr"/>
            <a:r>
              <a:rPr lang="en-GB" dirty="0">
                <a:ea typeface="Calibri Light"/>
                <a:cs typeface="Calibri Light"/>
              </a:rPr>
              <a:t>Introduction </a:t>
            </a:r>
          </a:p>
        </p:txBody>
      </p:sp>
      <p:sp>
        <p:nvSpPr>
          <p:cNvPr id="3" name="Content Placeholder 2">
            <a:extLst>
              <a:ext uri="{FF2B5EF4-FFF2-40B4-BE49-F238E27FC236}">
                <a16:creationId xmlns:a16="http://schemas.microsoft.com/office/drawing/2014/main" id="{573D3843-2277-CD76-831C-FF237A55E63C}"/>
              </a:ext>
            </a:extLst>
          </p:cNvPr>
          <p:cNvSpPr>
            <a:spLocks noGrp="1"/>
          </p:cNvSpPr>
          <p:nvPr>
            <p:ph idx="1"/>
          </p:nvPr>
        </p:nvSpPr>
        <p:spPr/>
        <p:txBody>
          <a:bodyPr vert="horz" lIns="91440" tIns="45720" rIns="91440" bIns="45720" rtlCol="0" anchor="t">
            <a:normAutofit/>
          </a:bodyPr>
          <a:lstStyle/>
          <a:p>
            <a:r>
              <a:rPr lang="en-GB" dirty="0">
                <a:ea typeface="+mn-lt"/>
                <a:cs typeface="+mn-lt"/>
              </a:rPr>
              <a:t>Medical professionals, especially neurologists, are the target audience for this presentation.</a:t>
            </a:r>
            <a:endParaRPr lang="en-GB" dirty="0">
              <a:ea typeface="Calibri Light"/>
              <a:cs typeface="Calibri Light"/>
            </a:endParaRPr>
          </a:p>
        </p:txBody>
      </p:sp>
    </p:spTree>
    <p:extLst>
      <p:ext uri="{BB962C8B-B14F-4D97-AF65-F5344CB8AC3E}">
        <p14:creationId xmlns:p14="http://schemas.microsoft.com/office/powerpoint/2010/main" val="1069999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7">
            <a:extLst>
              <a:ext uri="{FF2B5EF4-FFF2-40B4-BE49-F238E27FC236}">
                <a16:creationId xmlns:a16="http://schemas.microsoft.com/office/drawing/2014/main" id="{FFE50961-0F1B-484C-85BC-4BD16B9FF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Close-up of purple cells">
            <a:extLst>
              <a:ext uri="{FF2B5EF4-FFF2-40B4-BE49-F238E27FC236}">
                <a16:creationId xmlns:a16="http://schemas.microsoft.com/office/drawing/2014/main" id="{E3013AA8-77AE-3976-1DC1-335A9545BF36}"/>
              </a:ext>
            </a:extLst>
          </p:cNvPr>
          <p:cNvPicPr>
            <a:picLocks noChangeAspect="1"/>
          </p:cNvPicPr>
          <p:nvPr/>
        </p:nvPicPr>
        <p:blipFill>
          <a:blip r:embed="rId2">
            <a:alphaModFix amt="35000"/>
            <a:extLst>
              <a:ext uri="{BEBA8EAE-BF5A-486C-A8C5-ECC9F3942E4B}">
                <a14:imgProps xmlns:a14="http://schemas.microsoft.com/office/drawing/2010/main">
                  <a14:imgLayer r:embed="rId3">
                    <a14:imgEffect>
                      <a14:brightnessContrast bright="19000"/>
                    </a14:imgEffect>
                  </a14:imgLayer>
                </a14:imgProps>
              </a:ext>
            </a:extLst>
          </a:blip>
          <a:srcRect t="15088" b="9912"/>
          <a:stretch>
            <a:fillRect/>
          </a:stretch>
        </p:blipFill>
        <p:spPr>
          <a:xfrm>
            <a:off x="-100522" y="10"/>
            <a:ext cx="12191980" cy="6857990"/>
          </a:xfrm>
          <a:prstGeom prst="rect">
            <a:avLst/>
          </a:prstGeom>
          <a:effectLst>
            <a:outerShdw blurRad="50800" dist="38100" dir="2700000">
              <a:srgbClr val="000000">
                <a:alpha val="40000"/>
              </a:srgbClr>
            </a:outerShdw>
          </a:effectLst>
        </p:spPr>
      </p:pic>
      <p:sp>
        <p:nvSpPr>
          <p:cNvPr id="2" name="Title 1">
            <a:extLst>
              <a:ext uri="{FF2B5EF4-FFF2-40B4-BE49-F238E27FC236}">
                <a16:creationId xmlns:a16="http://schemas.microsoft.com/office/drawing/2014/main" id="{B6B593B3-7AFB-B027-E588-3FA74900DB3C}"/>
              </a:ext>
            </a:extLst>
          </p:cNvPr>
          <p:cNvSpPr>
            <a:spLocks noGrp="1"/>
          </p:cNvSpPr>
          <p:nvPr>
            <p:ph type="title"/>
          </p:nvPr>
        </p:nvSpPr>
        <p:spPr>
          <a:xfrm>
            <a:off x="603504" y="770467"/>
            <a:ext cx="10782300" cy="3352800"/>
          </a:xfrm>
        </p:spPr>
        <p:txBody>
          <a:bodyPr vert="horz" lIns="91440" tIns="45720" rIns="91440" bIns="45720" rtlCol="0" anchor="b">
            <a:normAutofit/>
          </a:bodyPr>
          <a:lstStyle/>
          <a:p>
            <a:pPr>
              <a:lnSpc>
                <a:spcPct val="80000"/>
              </a:lnSpc>
            </a:pPr>
            <a:r>
              <a:rPr lang="en-US" sz="8800" b="1" kern="1200" spc="-120" baseline="0">
                <a:solidFill>
                  <a:schemeClr val="tx1"/>
                </a:solidFill>
                <a:latin typeface="+mj-lt"/>
                <a:ea typeface="+mj-ea"/>
                <a:cs typeface="+mj-cs"/>
              </a:rPr>
              <a:t>Multiple sclerosis</a:t>
            </a:r>
          </a:p>
          <a:p>
            <a:pPr>
              <a:lnSpc>
                <a:spcPct val="80000"/>
              </a:lnSpc>
            </a:pPr>
            <a:endParaRPr lang="en-US" sz="8800" kern="1200" spc="-120" baseline="0">
              <a:solidFill>
                <a:schemeClr val="tx1"/>
              </a:solidFill>
              <a:latin typeface="+mj-lt"/>
              <a:ea typeface="+mj-ea"/>
              <a:cs typeface="+mj-cs"/>
            </a:endParaRPr>
          </a:p>
        </p:txBody>
      </p:sp>
    </p:spTree>
    <p:extLst>
      <p:ext uri="{BB962C8B-B14F-4D97-AF65-F5344CB8AC3E}">
        <p14:creationId xmlns:p14="http://schemas.microsoft.com/office/powerpoint/2010/main" val="428341506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F9B49-8A76-ECE9-5E13-858D5632BC39}"/>
              </a:ext>
            </a:extLst>
          </p:cNvPr>
          <p:cNvSpPr>
            <a:spLocks noGrp="1"/>
          </p:cNvSpPr>
          <p:nvPr>
            <p:ph type="title"/>
          </p:nvPr>
        </p:nvSpPr>
        <p:spPr>
          <a:xfrm>
            <a:off x="1137034" y="603622"/>
            <a:ext cx="5323531" cy="1330843"/>
          </a:xfrm>
        </p:spPr>
        <p:txBody>
          <a:bodyPr>
            <a:normAutofit/>
          </a:bodyPr>
          <a:lstStyle/>
          <a:p>
            <a:r>
              <a:rPr lang="en-GB" dirty="0"/>
              <a:t>Overview</a:t>
            </a:r>
            <a:endParaRPr lang="en-US" dirty="0"/>
          </a:p>
        </p:txBody>
      </p:sp>
      <p:sp>
        <p:nvSpPr>
          <p:cNvPr id="3" name="Content Placeholder 2">
            <a:extLst>
              <a:ext uri="{FF2B5EF4-FFF2-40B4-BE49-F238E27FC236}">
                <a16:creationId xmlns:a16="http://schemas.microsoft.com/office/drawing/2014/main" id="{A2C3DB2A-D9D5-CF68-8DE7-973166F73E8F}"/>
              </a:ext>
            </a:extLst>
          </p:cNvPr>
          <p:cNvSpPr>
            <a:spLocks noGrp="1"/>
          </p:cNvSpPr>
          <p:nvPr>
            <p:ph idx="1"/>
          </p:nvPr>
        </p:nvSpPr>
        <p:spPr>
          <a:xfrm>
            <a:off x="1137034" y="2194103"/>
            <a:ext cx="5066885" cy="3908586"/>
          </a:xfrm>
        </p:spPr>
        <p:txBody>
          <a:bodyPr vert="horz" lIns="91440" tIns="45720" rIns="91440" bIns="45720" rtlCol="0" anchor="t">
            <a:normAutofit/>
          </a:bodyPr>
          <a:lstStyle/>
          <a:p>
            <a:pPr marL="0" indent="0">
              <a:buNone/>
            </a:pPr>
            <a:r>
              <a:rPr lang="en-GB" sz="1000" b="1" dirty="0">
                <a:latin typeface="Arial"/>
                <a:cs typeface="Arial"/>
              </a:rPr>
              <a:t>Definition:</a:t>
            </a:r>
            <a:r>
              <a:rPr lang="en-GB" sz="1000" dirty="0">
                <a:latin typeface="Arial"/>
                <a:cs typeface="Arial"/>
              </a:rPr>
              <a:t>  </a:t>
            </a:r>
            <a:r>
              <a:rPr lang="en-GB" sz="1000" dirty="0">
                <a:latin typeface="Arial"/>
                <a:ea typeface="+mn-lt"/>
                <a:cs typeface="+mn-lt"/>
              </a:rPr>
              <a:t>Multiple sclerosis (MS) is an acquired, a long-term, immune-mediated inflammatory disorder of the central nervous system, involving both the brain and spinal cord. It affects around 130,000 people in the UK.</a:t>
            </a:r>
          </a:p>
          <a:p>
            <a:pPr marL="0" indent="0">
              <a:buNone/>
            </a:pPr>
            <a:r>
              <a:rPr lang="en-GB" sz="1000" b="1" dirty="0">
                <a:latin typeface="Arial"/>
                <a:cs typeface="Arial"/>
              </a:rPr>
              <a:t>Causes</a:t>
            </a:r>
            <a:r>
              <a:rPr lang="en-GB" sz="1000" dirty="0">
                <a:latin typeface="Arial"/>
                <a:cs typeface="Arial"/>
              </a:rPr>
              <a:t>: </a:t>
            </a:r>
            <a:r>
              <a:rPr lang="en-GB" sz="1000" dirty="0">
                <a:latin typeface="Arial"/>
                <a:ea typeface="+mn-lt"/>
                <a:cs typeface="+mn-lt"/>
              </a:rPr>
              <a:t>MS's cause is unknown. An abnormal immunological response to environmental stressors in those who are genetically susceptible is considered to result in immune-mediated acute, and then chronic inflammation ( Nice, 2022).</a:t>
            </a:r>
          </a:p>
          <a:p>
            <a:pPr marL="0" indent="0">
              <a:buNone/>
            </a:pPr>
            <a:endParaRPr lang="en-GB" sz="1000" dirty="0">
              <a:latin typeface="Arial"/>
              <a:cs typeface="Arial"/>
            </a:endParaRPr>
          </a:p>
          <a:p>
            <a:pPr marL="0" indent="0">
              <a:buNone/>
            </a:pPr>
            <a:r>
              <a:rPr lang="en-GB" sz="1000" b="1" dirty="0">
                <a:latin typeface="Arial"/>
                <a:cs typeface="Arial"/>
              </a:rPr>
              <a:t>Symptoms:</a:t>
            </a:r>
            <a:r>
              <a:rPr lang="en-GB" sz="1000" dirty="0">
                <a:latin typeface="Arial"/>
                <a:cs typeface="Arial"/>
              </a:rPr>
              <a:t> The</a:t>
            </a:r>
            <a:r>
              <a:rPr lang="en-GB" sz="1000" dirty="0">
                <a:latin typeface="Arial"/>
                <a:ea typeface="+mn-lt"/>
                <a:cs typeface="+mn-lt"/>
              </a:rPr>
              <a:t> symptoms of MS are frequently unpredictable. They can be minor or severe, temporary or permanent. Depending on whatever part of the neurological system is affected, they may manifest in various combinations.</a:t>
            </a:r>
            <a:endParaRPr lang="en-GB" sz="1000" dirty="0">
              <a:latin typeface="Arial"/>
              <a:cs typeface="Arial"/>
            </a:endParaRPr>
          </a:p>
          <a:p>
            <a:pPr>
              <a:buNone/>
            </a:pPr>
            <a:r>
              <a:rPr lang="en-GB" sz="1000" dirty="0">
                <a:latin typeface="Arial"/>
                <a:ea typeface="+mn-lt"/>
                <a:cs typeface="+mn-lt"/>
              </a:rPr>
              <a:t>Double vision or blurriness</a:t>
            </a:r>
            <a:endParaRPr lang="en-GB" sz="1000" dirty="0">
              <a:latin typeface="Arial"/>
              <a:cs typeface="Arial"/>
            </a:endParaRPr>
          </a:p>
          <a:p>
            <a:pPr>
              <a:buNone/>
            </a:pPr>
            <a:r>
              <a:rPr lang="en-GB" sz="1000" dirty="0">
                <a:latin typeface="Arial"/>
                <a:cs typeface="Arial"/>
              </a:rPr>
              <a:t>First symptoms:</a:t>
            </a:r>
          </a:p>
          <a:p>
            <a:pPr>
              <a:buNone/>
            </a:pPr>
            <a:r>
              <a:rPr lang="en-GB" sz="1000" dirty="0">
                <a:latin typeface="Arial"/>
                <a:ea typeface="+mn-lt"/>
                <a:cs typeface="+mn-lt"/>
              </a:rPr>
              <a:t>Distortion of red-green colour</a:t>
            </a:r>
            <a:endParaRPr lang="en-GB" sz="1000" dirty="0">
              <a:latin typeface="Arial"/>
              <a:cs typeface="Arial"/>
            </a:endParaRPr>
          </a:p>
          <a:p>
            <a:pPr>
              <a:buNone/>
            </a:pPr>
            <a:r>
              <a:rPr lang="en-GB" sz="1000" dirty="0">
                <a:latin typeface="Arial"/>
                <a:ea typeface="+mn-lt"/>
                <a:cs typeface="+mn-lt"/>
              </a:rPr>
              <a:t>Pain and blindness due to optic nerve enlargement (optic neuritis)</a:t>
            </a:r>
            <a:endParaRPr lang="en-GB" sz="1000" dirty="0">
              <a:latin typeface="Arial"/>
              <a:cs typeface="Arial"/>
            </a:endParaRPr>
          </a:p>
          <a:p>
            <a:pPr>
              <a:buNone/>
            </a:pPr>
            <a:r>
              <a:rPr lang="en-GB" sz="1000" dirty="0">
                <a:latin typeface="Arial"/>
                <a:ea typeface="+mn-lt"/>
                <a:cs typeface="+mn-lt"/>
              </a:rPr>
              <a:t>Walking difficulties and balance issues</a:t>
            </a:r>
            <a:endParaRPr lang="en-GB" sz="1000" dirty="0">
              <a:latin typeface="Arial"/>
              <a:cs typeface="Arial"/>
            </a:endParaRPr>
          </a:p>
          <a:p>
            <a:pPr>
              <a:buNone/>
            </a:pPr>
            <a:r>
              <a:rPr lang="en-GB" sz="1000" dirty="0">
                <a:latin typeface="Arial"/>
                <a:ea typeface="+mn-lt"/>
                <a:cs typeface="+mn-lt"/>
              </a:rPr>
              <a:t>An unusual sensation, like pins a</a:t>
            </a:r>
            <a:r>
              <a:rPr lang="en-GB" sz="1000" dirty="0">
                <a:ea typeface="+mn-lt"/>
                <a:cs typeface="+mn-lt"/>
              </a:rPr>
              <a:t>nd needles, prickling, or numbness (paraesthesia)</a:t>
            </a:r>
            <a:endParaRPr lang="en-GB" sz="1000" dirty="0"/>
          </a:p>
          <a:p>
            <a:pPr>
              <a:buNone/>
            </a:pPr>
            <a:endParaRPr lang="en-GB" sz="1000" dirty="0">
              <a:latin typeface="Aptos"/>
            </a:endParaRPr>
          </a:p>
          <a:p>
            <a:pPr>
              <a:buNone/>
            </a:pPr>
            <a:endParaRPr lang="en-GB" sz="1000" dirty="0">
              <a:latin typeface="Aptos"/>
            </a:endParaRPr>
          </a:p>
          <a:p>
            <a:pPr>
              <a:buNone/>
            </a:pPr>
            <a:endParaRPr lang="en-GB" sz="1000" dirty="0">
              <a:latin typeface="Aptos"/>
            </a:endParaRPr>
          </a:p>
          <a:p>
            <a:pPr>
              <a:buNone/>
            </a:pPr>
            <a:endParaRPr lang="en-GB" sz="1000" dirty="0">
              <a:latin typeface="Aptos"/>
            </a:endParaRPr>
          </a:p>
          <a:p>
            <a:pPr>
              <a:buNone/>
            </a:pPr>
            <a:endParaRPr lang="en-GB" sz="1000" dirty="0">
              <a:latin typeface="Aptos"/>
            </a:endParaRPr>
          </a:p>
          <a:p>
            <a:pPr marL="0" indent="0">
              <a:buNone/>
            </a:pPr>
            <a:endParaRPr lang="en-GB" sz="1000">
              <a:latin typeface="Aptos"/>
            </a:endParaRPr>
          </a:p>
        </p:txBody>
      </p:sp>
      <p:pic>
        <p:nvPicPr>
          <p:cNvPr id="4" name="Picture 3" descr="Multiple Sclerosis 101: What Patients ...">
            <a:extLst>
              <a:ext uri="{FF2B5EF4-FFF2-40B4-BE49-F238E27FC236}">
                <a16:creationId xmlns:a16="http://schemas.microsoft.com/office/drawing/2014/main" id="{54E66151-4302-7CE7-208B-F3CA49DC5595}"/>
              </a:ext>
            </a:extLst>
          </p:cNvPr>
          <p:cNvPicPr>
            <a:picLocks noChangeAspect="1"/>
          </p:cNvPicPr>
          <p:nvPr/>
        </p:nvPicPr>
        <p:blipFill>
          <a:blip r:embed="rId2"/>
          <a:srcRect t="5429" r="-1" b="-1"/>
          <a:stretch>
            <a:fillRect/>
          </a:stretch>
        </p:blipFill>
        <p:spPr>
          <a:xfrm>
            <a:off x="6974214" y="755312"/>
            <a:ext cx="4447491" cy="5347376"/>
          </a:xfrm>
          <a:prstGeom prst="rect">
            <a:avLst/>
          </a:prstGeom>
        </p:spPr>
      </p:pic>
    </p:spTree>
    <p:extLst>
      <p:ext uri="{BB962C8B-B14F-4D97-AF65-F5344CB8AC3E}">
        <p14:creationId xmlns:p14="http://schemas.microsoft.com/office/powerpoint/2010/main" val="3527407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2D22D77-0476-700F-AE21-63C8C09080C5}"/>
              </a:ext>
            </a:extLst>
          </p:cNvPr>
          <p:cNvSpPr txBox="1"/>
          <p:nvPr/>
        </p:nvSpPr>
        <p:spPr>
          <a:xfrm>
            <a:off x="2818933" y="378572"/>
            <a:ext cx="5110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THERE ARE 3 MAINS TYPES PF MS</a:t>
            </a:r>
          </a:p>
        </p:txBody>
      </p:sp>
      <p:graphicFrame>
        <p:nvGraphicFramePr>
          <p:cNvPr id="4" name="Content Placeholder 3">
            <a:extLst>
              <a:ext uri="{FF2B5EF4-FFF2-40B4-BE49-F238E27FC236}">
                <a16:creationId xmlns:a16="http://schemas.microsoft.com/office/drawing/2014/main" id="{25D0D980-3B26-015C-27E8-35B62020236B}"/>
              </a:ext>
            </a:extLst>
          </p:cNvPr>
          <p:cNvGraphicFramePr>
            <a:graphicFrameLocks noGrp="1"/>
          </p:cNvGraphicFramePr>
          <p:nvPr>
            <p:ph idx="1"/>
            <p:extLst>
              <p:ext uri="{D42A27DB-BD31-4B8C-83A1-F6EECF244321}">
                <p14:modId xmlns:p14="http://schemas.microsoft.com/office/powerpoint/2010/main" val="4126377288"/>
              </p:ext>
            </p:extLst>
          </p:nvPr>
        </p:nvGraphicFramePr>
        <p:xfrm>
          <a:off x="756138" y="1368425"/>
          <a:ext cx="10515600" cy="275336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297433463"/>
                    </a:ext>
                  </a:extLst>
                </a:gridCol>
                <a:gridCol w="3505200">
                  <a:extLst>
                    <a:ext uri="{9D8B030D-6E8A-4147-A177-3AD203B41FA5}">
                      <a16:colId xmlns:a16="http://schemas.microsoft.com/office/drawing/2014/main" val="2115904224"/>
                    </a:ext>
                  </a:extLst>
                </a:gridCol>
                <a:gridCol w="3505200">
                  <a:extLst>
                    <a:ext uri="{9D8B030D-6E8A-4147-A177-3AD203B41FA5}">
                      <a16:colId xmlns:a16="http://schemas.microsoft.com/office/drawing/2014/main" val="2428361996"/>
                    </a:ext>
                  </a:extLst>
                </a:gridCol>
              </a:tblGrid>
              <a:tr h="370840">
                <a:tc>
                  <a:txBody>
                    <a:bodyPr/>
                    <a:lstStyle/>
                    <a:p>
                      <a:r>
                        <a:rPr lang="en-GB" dirty="0"/>
                        <a:t>Relapsing remitting </a:t>
                      </a:r>
                    </a:p>
                  </a:txBody>
                  <a:tcPr/>
                </a:tc>
                <a:tc>
                  <a:txBody>
                    <a:bodyPr/>
                    <a:lstStyle/>
                    <a:p>
                      <a:r>
                        <a:rPr lang="en-GB" dirty="0"/>
                        <a:t>Secondary progressive </a:t>
                      </a:r>
                    </a:p>
                  </a:txBody>
                  <a:tcPr/>
                </a:tc>
                <a:tc>
                  <a:txBody>
                    <a:bodyPr/>
                    <a:lstStyle/>
                    <a:p>
                      <a:r>
                        <a:rPr lang="en-GB" dirty="0"/>
                        <a:t>Primary progressive</a:t>
                      </a:r>
                    </a:p>
                  </a:txBody>
                  <a:tcPr/>
                </a:tc>
                <a:extLst>
                  <a:ext uri="{0D108BD9-81ED-4DB2-BD59-A6C34878D82A}">
                    <a16:rowId xmlns:a16="http://schemas.microsoft.com/office/drawing/2014/main" val="1331327308"/>
                  </a:ext>
                </a:extLst>
              </a:tr>
              <a:tr h="370840">
                <a:tc>
                  <a:txBody>
                    <a:bodyPr/>
                    <a:lstStyle/>
                    <a:p>
                      <a:pPr lvl="0" algn="l">
                        <a:lnSpc>
                          <a:spcPct val="100000"/>
                        </a:lnSpc>
                        <a:spcBef>
                          <a:spcPts val="0"/>
                        </a:spcBef>
                        <a:spcAft>
                          <a:spcPts val="0"/>
                        </a:spcAft>
                        <a:buNone/>
                      </a:pPr>
                      <a:r>
                        <a:rPr lang="en-GB" sz="1800" b="0" i="0" u="none" strike="noStrike" noProof="0" dirty="0">
                          <a:latin typeface="-webkit-standard"/>
                        </a:rPr>
                        <a:t>Symptoms flare up and worsen (relapse) before going away or improving (remission).</a:t>
                      </a:r>
                      <a:endParaRPr lang="en-US" dirty="0"/>
                    </a:p>
                    <a:p>
                      <a:pPr lvl="0" algn="l">
                        <a:lnSpc>
                          <a:spcPct val="100000"/>
                        </a:lnSpc>
                        <a:spcBef>
                          <a:spcPts val="0"/>
                        </a:spcBef>
                        <a:spcAft>
                          <a:spcPts val="0"/>
                        </a:spcAft>
                        <a:buNone/>
                      </a:pPr>
                      <a:endParaRPr lang="en-US"/>
                    </a:p>
                    <a:p>
                      <a:pPr lvl="0">
                        <a:buNone/>
                      </a:pPr>
                      <a:r>
                        <a:rPr lang="en-GB" sz="1800" b="0" i="0" u="none" strike="noStrike" noProof="0" dirty="0">
                          <a:latin typeface="-webkit-standard"/>
                        </a:rPr>
                        <a:t>Over time, this form frequently progresses to secondary progressive MS.</a:t>
                      </a:r>
                      <a:endParaRPr lang="en-GB" dirty="0"/>
                    </a:p>
                  </a:txBody>
                  <a:tcPr/>
                </a:tc>
                <a:tc>
                  <a:txBody>
                    <a:bodyPr/>
                    <a:lstStyle/>
                    <a:p>
                      <a:pPr lvl="0" algn="l">
                        <a:lnSpc>
                          <a:spcPct val="100000"/>
                        </a:lnSpc>
                        <a:spcBef>
                          <a:spcPts val="0"/>
                        </a:spcBef>
                        <a:spcAft>
                          <a:spcPts val="0"/>
                        </a:spcAft>
                        <a:buNone/>
                      </a:pPr>
                      <a:r>
                        <a:rPr lang="en-GB" sz="1800" b="0" i="0" u="none" strike="noStrike" noProof="0" dirty="0">
                          <a:latin typeface="-webkit-standard"/>
                        </a:rPr>
                        <a:t>The symptoms are persistent and gradually worsen.</a:t>
                      </a:r>
                      <a:endParaRPr lang="en-US" dirty="0"/>
                    </a:p>
                    <a:p>
                      <a:pPr lvl="0" algn="l">
                        <a:lnSpc>
                          <a:spcPct val="100000"/>
                        </a:lnSpc>
                        <a:spcBef>
                          <a:spcPts val="0"/>
                        </a:spcBef>
                        <a:spcAft>
                          <a:spcPts val="0"/>
                        </a:spcAft>
                        <a:buNone/>
                      </a:pPr>
                      <a:endParaRPr lang="en-US"/>
                    </a:p>
                    <a:p>
                      <a:pPr lvl="0">
                        <a:buNone/>
                      </a:pPr>
                      <a:r>
                        <a:rPr lang="en-GB" sz="1800" b="0" i="0" u="none" strike="noStrike" noProof="0" dirty="0">
                          <a:latin typeface="-webkit-standard"/>
                        </a:rPr>
                        <a:t>This kind of MS can occur following relapsing-remitting MS.</a:t>
                      </a:r>
                      <a:endParaRPr lang="en-GB" dirty="0"/>
                    </a:p>
                  </a:txBody>
                  <a:tcPr/>
                </a:tc>
                <a:tc>
                  <a:txBody>
                    <a:bodyPr/>
                    <a:lstStyle/>
                    <a:p>
                      <a:pPr lvl="0" algn="l">
                        <a:lnSpc>
                          <a:spcPct val="100000"/>
                        </a:lnSpc>
                        <a:spcBef>
                          <a:spcPts val="0"/>
                        </a:spcBef>
                        <a:spcAft>
                          <a:spcPts val="0"/>
                        </a:spcAft>
                        <a:buNone/>
                      </a:pPr>
                      <a:r>
                        <a:rPr lang="en-GB" sz="1800" b="0" i="0" u="none" strike="noStrike" noProof="0" dirty="0">
                          <a:latin typeface="-webkit-standard"/>
                        </a:rPr>
                        <a:t>Your symptoms gradually worsen over time. You do not have periods when your symptoms disappear or improve.</a:t>
                      </a:r>
                      <a:endParaRPr lang="en-US" dirty="0"/>
                    </a:p>
                    <a:p>
                      <a:pPr lvl="0" algn="l">
                        <a:lnSpc>
                          <a:spcPct val="100000"/>
                        </a:lnSpc>
                        <a:spcBef>
                          <a:spcPts val="0"/>
                        </a:spcBef>
                        <a:spcAft>
                          <a:spcPts val="0"/>
                        </a:spcAft>
                        <a:buNone/>
                      </a:pPr>
                      <a:endParaRPr lang="en-US"/>
                    </a:p>
                    <a:p>
                      <a:pPr lvl="0">
                        <a:buNone/>
                      </a:pPr>
                      <a:r>
                        <a:rPr lang="en-GB" sz="1800" b="0" i="0" u="none" strike="noStrike" noProof="0" dirty="0">
                          <a:latin typeface="-webkit-standard"/>
                        </a:rPr>
                        <a:t>This is less prevalent than the other forms of MS.</a:t>
                      </a:r>
                      <a:endParaRPr lang="en-GB" dirty="0"/>
                    </a:p>
                  </a:txBody>
                  <a:tcPr/>
                </a:tc>
                <a:extLst>
                  <a:ext uri="{0D108BD9-81ED-4DB2-BD59-A6C34878D82A}">
                    <a16:rowId xmlns:a16="http://schemas.microsoft.com/office/drawing/2014/main" val="2989749797"/>
                  </a:ext>
                </a:extLst>
              </a:tr>
              <a:tr h="37084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708769335"/>
                  </a:ext>
                </a:extLst>
              </a:tr>
            </a:tbl>
          </a:graphicData>
        </a:graphic>
      </p:graphicFrame>
      <p:sp>
        <p:nvSpPr>
          <p:cNvPr id="5" name="TextBox 4">
            <a:extLst>
              <a:ext uri="{FF2B5EF4-FFF2-40B4-BE49-F238E27FC236}">
                <a16:creationId xmlns:a16="http://schemas.microsoft.com/office/drawing/2014/main" id="{E3798DCE-C0D3-2190-7298-F0C05EF9A834}"/>
              </a:ext>
            </a:extLst>
          </p:cNvPr>
          <p:cNvSpPr txBox="1"/>
          <p:nvPr/>
        </p:nvSpPr>
        <p:spPr>
          <a:xfrm>
            <a:off x="5099538" y="515815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(Who,2023)</a:t>
            </a:r>
          </a:p>
        </p:txBody>
      </p:sp>
    </p:spTree>
    <p:extLst>
      <p:ext uri="{BB962C8B-B14F-4D97-AF65-F5344CB8AC3E}">
        <p14:creationId xmlns:p14="http://schemas.microsoft.com/office/powerpoint/2010/main" val="1200999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7B892-58F3-CC2B-FF1D-6A267E979595}"/>
              </a:ext>
            </a:extLst>
          </p:cNvPr>
          <p:cNvSpPr>
            <a:spLocks noGrp="1"/>
          </p:cNvSpPr>
          <p:nvPr>
            <p:ph type="title"/>
          </p:nvPr>
        </p:nvSpPr>
        <p:spPr>
          <a:xfrm>
            <a:off x="630936" y="639520"/>
            <a:ext cx="3429000" cy="1097749"/>
          </a:xfrm>
        </p:spPr>
        <p:txBody>
          <a:bodyPr anchor="b">
            <a:normAutofit/>
          </a:bodyPr>
          <a:lstStyle/>
          <a:p>
            <a:r>
              <a:rPr lang="en-GB" sz="3400" dirty="0"/>
              <a:t> </a:t>
            </a:r>
            <a:r>
              <a:rPr lang="en-GB" sz="2400" dirty="0"/>
              <a:t>PREVELENCE OF MS IN THE UK</a:t>
            </a:r>
          </a:p>
        </p:txBody>
      </p:sp>
      <p:sp>
        <p:nvSpPr>
          <p:cNvPr id="3" name="Content Placeholder 2">
            <a:extLst>
              <a:ext uri="{FF2B5EF4-FFF2-40B4-BE49-F238E27FC236}">
                <a16:creationId xmlns:a16="http://schemas.microsoft.com/office/drawing/2014/main" id="{A3B026E6-54B4-D83E-101E-F13E16481AF0}"/>
              </a:ext>
            </a:extLst>
          </p:cNvPr>
          <p:cNvSpPr>
            <a:spLocks noGrp="1"/>
          </p:cNvSpPr>
          <p:nvPr>
            <p:ph idx="1"/>
          </p:nvPr>
        </p:nvSpPr>
        <p:spPr>
          <a:xfrm>
            <a:off x="630936" y="2267946"/>
            <a:ext cx="3429000" cy="3410712"/>
          </a:xfrm>
        </p:spPr>
        <p:txBody>
          <a:bodyPr vert="horz" lIns="91440" tIns="45720" rIns="91440" bIns="45720" rtlCol="0" anchor="t">
            <a:normAutofit lnSpcReduction="10000"/>
          </a:bodyPr>
          <a:lstStyle/>
          <a:p>
            <a:r>
              <a:rPr lang="en-GB" dirty="0">
                <a:latin typeface="Arial"/>
                <a:ea typeface="+mn-lt"/>
                <a:cs typeface="+mn-lt"/>
              </a:rPr>
              <a:t>Over 150,000 people in the UK are estimated to have multiple sclerosis, and approximately 7,100 new cases are reported annually. The data is utilised to gain a deeper understanding of the needs and real-life experiences of MS patients in the United Kingdom </a:t>
            </a:r>
            <a:r>
              <a:rPr lang="en-GB" dirty="0">
                <a:solidFill>
                  <a:srgbClr val="05103E"/>
                </a:solidFill>
                <a:latin typeface="Arial"/>
                <a:ea typeface="+mn-lt"/>
                <a:cs typeface="+mn-lt"/>
              </a:rPr>
              <a:t>(Albor </a:t>
            </a:r>
            <a:r>
              <a:rPr lang="en-GB" i="1" dirty="0">
                <a:solidFill>
                  <a:srgbClr val="05103E"/>
                </a:solidFill>
                <a:latin typeface="Arial"/>
                <a:ea typeface="+mn-lt"/>
                <a:cs typeface="+mn-lt"/>
              </a:rPr>
              <a:t>et al.</a:t>
            </a:r>
            <a:r>
              <a:rPr lang="en-GB" dirty="0">
                <a:solidFill>
                  <a:srgbClr val="05103E"/>
                </a:solidFill>
                <a:latin typeface="Arial"/>
                <a:ea typeface="+mn-lt"/>
                <a:cs typeface="+mn-lt"/>
              </a:rPr>
              <a:t>,</a:t>
            </a:r>
            <a:r>
              <a:rPr lang="en-GB" sz="2000" dirty="0">
                <a:solidFill>
                  <a:srgbClr val="05103E"/>
                </a:solidFill>
                <a:ea typeface="+mn-lt"/>
                <a:cs typeface="+mn-lt"/>
              </a:rPr>
              <a:t> 2016)</a:t>
            </a:r>
            <a:endParaRPr lang="en-GB" sz="2000" dirty="0">
              <a:ea typeface="+mn-lt"/>
              <a:cs typeface="+mn-lt"/>
            </a:endParaRPr>
          </a:p>
          <a:p>
            <a:endParaRPr lang="en-GB" sz="2000"/>
          </a:p>
        </p:txBody>
      </p:sp>
      <p:pic>
        <p:nvPicPr>
          <p:cNvPr id="4" name="Picture 3" descr="graphic showing prevalence of MS for people living in the UK">
            <a:extLst>
              <a:ext uri="{FF2B5EF4-FFF2-40B4-BE49-F238E27FC236}">
                <a16:creationId xmlns:a16="http://schemas.microsoft.com/office/drawing/2014/main" id="{B3CE6079-E7D5-CD88-2916-757DEE77AA16}"/>
              </a:ext>
            </a:extLst>
          </p:cNvPr>
          <p:cNvPicPr>
            <a:picLocks noChangeAspect="1"/>
          </p:cNvPicPr>
          <p:nvPr/>
        </p:nvPicPr>
        <p:blipFill>
          <a:blip r:embed="rId2"/>
          <a:stretch>
            <a:fillRect/>
          </a:stretch>
        </p:blipFill>
        <p:spPr>
          <a:xfrm>
            <a:off x="4654296" y="1703070"/>
            <a:ext cx="6903720" cy="3451860"/>
          </a:xfrm>
          <a:prstGeom prst="rect">
            <a:avLst/>
          </a:prstGeom>
        </p:spPr>
      </p:pic>
      <p:sp>
        <p:nvSpPr>
          <p:cNvPr id="5" name="TextBox 4">
            <a:extLst>
              <a:ext uri="{FF2B5EF4-FFF2-40B4-BE49-F238E27FC236}">
                <a16:creationId xmlns:a16="http://schemas.microsoft.com/office/drawing/2014/main" id="{9BC75C2D-CA48-66C7-1B7C-F46A2DD1EFC6}"/>
              </a:ext>
            </a:extLst>
          </p:cNvPr>
          <p:cNvSpPr txBox="1"/>
          <p:nvPr/>
        </p:nvSpPr>
        <p:spPr>
          <a:xfrm>
            <a:off x="6447692" y="515229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(National MS society, 2022)</a:t>
            </a:r>
          </a:p>
        </p:txBody>
      </p:sp>
    </p:spTree>
    <p:extLst>
      <p:ext uri="{BB962C8B-B14F-4D97-AF65-F5344CB8AC3E}">
        <p14:creationId xmlns:p14="http://schemas.microsoft.com/office/powerpoint/2010/main" val="3163886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F6C5C-DD74-ECD6-5E62-3B964A5732AC}"/>
              </a:ext>
            </a:extLst>
          </p:cNvPr>
          <p:cNvSpPr>
            <a:spLocks noGrp="1"/>
          </p:cNvSpPr>
          <p:nvPr>
            <p:ph type="title"/>
          </p:nvPr>
        </p:nvSpPr>
        <p:spPr>
          <a:xfrm>
            <a:off x="727682" y="138270"/>
            <a:ext cx="5251316" cy="1807305"/>
          </a:xfrm>
        </p:spPr>
        <p:txBody>
          <a:bodyPr>
            <a:normAutofit/>
          </a:bodyPr>
          <a:lstStyle/>
          <a:p>
            <a:r>
              <a:rPr lang="en-GB" b="1" err="1">
                <a:latin typeface="Arial"/>
                <a:cs typeface="Arial"/>
              </a:rPr>
              <a:t>P</a:t>
            </a:r>
            <a:r>
              <a:rPr lang="en-GB" sz="2800" b="1" err="1">
                <a:latin typeface="Arial"/>
                <a:cs typeface="Arial"/>
              </a:rPr>
              <a:t>revelence</a:t>
            </a:r>
            <a:r>
              <a:rPr lang="en-GB" sz="2800" b="1" dirty="0">
                <a:latin typeface="Arial"/>
                <a:cs typeface="Arial"/>
              </a:rPr>
              <a:t> (</a:t>
            </a:r>
            <a:r>
              <a:rPr lang="en-GB" sz="2800" b="1" err="1">
                <a:latin typeface="Arial"/>
                <a:cs typeface="Arial"/>
              </a:rPr>
              <a:t>globaly</a:t>
            </a:r>
            <a:r>
              <a:rPr lang="en-GB" sz="2800" b="1" dirty="0">
                <a:latin typeface="Arial"/>
                <a:cs typeface="Arial"/>
              </a:rPr>
              <a:t>)</a:t>
            </a:r>
          </a:p>
        </p:txBody>
      </p:sp>
      <p:sp>
        <p:nvSpPr>
          <p:cNvPr id="3" name="Content Placeholder 2">
            <a:extLst>
              <a:ext uri="{FF2B5EF4-FFF2-40B4-BE49-F238E27FC236}">
                <a16:creationId xmlns:a16="http://schemas.microsoft.com/office/drawing/2014/main" id="{604FDB45-C248-D986-DFE8-C0BC0D276C57}"/>
              </a:ext>
            </a:extLst>
          </p:cNvPr>
          <p:cNvSpPr>
            <a:spLocks noGrp="1"/>
          </p:cNvSpPr>
          <p:nvPr>
            <p:ph idx="1"/>
          </p:nvPr>
        </p:nvSpPr>
        <p:spPr>
          <a:xfrm>
            <a:off x="519635" y="2166733"/>
            <a:ext cx="4619621" cy="3843666"/>
          </a:xfrm>
        </p:spPr>
        <p:txBody>
          <a:bodyPr vert="horz" lIns="91440" tIns="45720" rIns="91440" bIns="45720" rtlCol="0" anchor="t">
            <a:normAutofit/>
          </a:bodyPr>
          <a:lstStyle/>
          <a:p>
            <a:r>
              <a:rPr lang="en-GB" sz="1600" dirty="0">
                <a:latin typeface="Arial"/>
                <a:cs typeface="Arial"/>
              </a:rPr>
              <a:t>According to an analysis based on the Global Burden of Disease Study 2021, there are 1.89 million MS sufferers worldwide, with a prevalence of 23.9 cases per 100,000 persons. According to this survey, prevalence has been steadily rising over the previous three decades, with Western Europe and North America showing the highest rates. Sweden (219 per 100,000), Canada (182), Norway (176), Ireland (163), and the UK (158) are among the nations with higher frequency </a:t>
            </a:r>
            <a:r>
              <a:rPr lang="en-GB" sz="1600" dirty="0">
                <a:latin typeface="Arial"/>
                <a:ea typeface="+mn-lt"/>
                <a:cs typeface="+mn-lt"/>
              </a:rPr>
              <a:t>(Khan and Hashim, 2025</a:t>
            </a:r>
            <a:r>
              <a:rPr lang="en-GB" sz="1900" dirty="0">
                <a:latin typeface="Arial"/>
                <a:ea typeface="+mn-lt"/>
                <a:cs typeface="+mn-lt"/>
              </a:rPr>
              <a:t>)</a:t>
            </a:r>
          </a:p>
          <a:p>
            <a:endParaRPr lang="en-GB" sz="1900">
              <a:latin typeface="Arial"/>
              <a:cs typeface="Arial"/>
            </a:endParaRPr>
          </a:p>
        </p:txBody>
      </p:sp>
      <p:pic>
        <p:nvPicPr>
          <p:cNvPr id="5" name="Picture 4" descr="What is Multiple Sclerosis? — NeuroLab 360">
            <a:extLst>
              <a:ext uri="{FF2B5EF4-FFF2-40B4-BE49-F238E27FC236}">
                <a16:creationId xmlns:a16="http://schemas.microsoft.com/office/drawing/2014/main" id="{D29C4C01-9D21-C32C-D8B5-2FC4FBE8AD82}"/>
              </a:ext>
            </a:extLst>
          </p:cNvPr>
          <p:cNvPicPr>
            <a:picLocks noChangeAspect="1"/>
          </p:cNvPicPr>
          <p:nvPr/>
        </p:nvPicPr>
        <p:blipFill>
          <a:blip r:embed="rId2"/>
          <a:srcRect l="1937" r="9947"/>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92609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B1C42-7327-586F-6D21-8BB86C52D4C7}"/>
              </a:ext>
            </a:extLst>
          </p:cNvPr>
          <p:cNvSpPr>
            <a:spLocks noGrp="1"/>
          </p:cNvSpPr>
          <p:nvPr>
            <p:ph type="title"/>
          </p:nvPr>
        </p:nvSpPr>
        <p:spPr>
          <a:xfrm>
            <a:off x="510556" y="334464"/>
            <a:ext cx="5207461" cy="1920240"/>
          </a:xfrm>
        </p:spPr>
        <p:txBody>
          <a:bodyPr anchor="t">
            <a:normAutofit/>
          </a:bodyPr>
          <a:lstStyle/>
          <a:p>
            <a:r>
              <a:rPr lang="en-GB" sz="3200" dirty="0">
                <a:solidFill>
                  <a:schemeClr val="tx1"/>
                </a:solidFill>
              </a:rPr>
              <a:t>Economic and social burden of MS</a:t>
            </a:r>
          </a:p>
        </p:txBody>
      </p:sp>
      <p:sp>
        <p:nvSpPr>
          <p:cNvPr id="7" name="Date Placeholder 4">
            <a:extLst>
              <a:ext uri="{FF2B5EF4-FFF2-40B4-BE49-F238E27FC236}">
                <a16:creationId xmlns:a16="http://schemas.microsoft.com/office/drawing/2014/main" id="{E9CE3F15-686F-7DB5-3D3F-E8FF054BDD5D}"/>
              </a:ext>
            </a:extLst>
          </p:cNvPr>
          <p:cNvSpPr>
            <a:spLocks noGrp="1"/>
          </p:cNvSpPr>
          <p:nvPr>
            <p:ph type="dt" sz="half" idx="10"/>
          </p:nvPr>
        </p:nvSpPr>
        <p:spPr/>
        <p:txBody>
          <a:bodyPr anchor="ctr">
            <a:normAutofit/>
          </a:bodyPr>
          <a:lstStyle/>
          <a:p>
            <a:pPr>
              <a:spcAft>
                <a:spcPts val="600"/>
              </a:spcAft>
            </a:pPr>
            <a:fld id="{E9683726-8EC1-40DC-8686-86DA6F790974}" type="datetime1">
              <a:rPr lang="en-US"/>
              <a:pPr>
                <a:spcAft>
                  <a:spcPts val="600"/>
                </a:spcAft>
              </a:pPr>
              <a:t>12/6/2025</a:t>
            </a:fld>
            <a:endParaRPr lang="en-US"/>
          </a:p>
        </p:txBody>
      </p:sp>
      <p:sp>
        <p:nvSpPr>
          <p:cNvPr id="13" name="Footer Placeholder 5">
            <a:extLst>
              <a:ext uri="{FF2B5EF4-FFF2-40B4-BE49-F238E27FC236}">
                <a16:creationId xmlns:a16="http://schemas.microsoft.com/office/drawing/2014/main" id="{00448255-9375-921E-680E-35B00A449EB2}"/>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4" name="Slide Number Placeholder 6">
            <a:extLst>
              <a:ext uri="{FF2B5EF4-FFF2-40B4-BE49-F238E27FC236}">
                <a16:creationId xmlns:a16="http://schemas.microsoft.com/office/drawing/2014/main" id="{3DEFAD18-50E1-DDA3-FA6A-86EC509BD531}"/>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9</a:t>
            </a:fld>
            <a:endParaRPr lang="en-US"/>
          </a:p>
        </p:txBody>
      </p:sp>
      <p:graphicFrame>
        <p:nvGraphicFramePr>
          <p:cNvPr id="16" name="Content Placeholder 2">
            <a:extLst>
              <a:ext uri="{FF2B5EF4-FFF2-40B4-BE49-F238E27FC236}">
                <a16:creationId xmlns:a16="http://schemas.microsoft.com/office/drawing/2014/main" id="{7E99F31C-1D78-2BD0-460F-2C218C81FC3A}"/>
              </a:ext>
            </a:extLst>
          </p:cNvPr>
          <p:cNvGraphicFramePr/>
          <p:nvPr>
            <p:extLst>
              <p:ext uri="{D42A27DB-BD31-4B8C-83A1-F6EECF244321}">
                <p14:modId xmlns:p14="http://schemas.microsoft.com/office/powerpoint/2010/main" val="3913403601"/>
              </p:ext>
            </p:extLst>
          </p:nvPr>
        </p:nvGraphicFramePr>
        <p:xfrm>
          <a:off x="1315612" y="1068613"/>
          <a:ext cx="6279741"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4" name="Text Placeholder 83">
            <a:extLst>
              <a:ext uri="{FF2B5EF4-FFF2-40B4-BE49-F238E27FC236}">
                <a16:creationId xmlns:a16="http://schemas.microsoft.com/office/drawing/2014/main" id="{0F742021-17D5-58BC-02E0-41AED1B9C9E5}"/>
              </a:ext>
            </a:extLst>
          </p:cNvPr>
          <p:cNvSpPr>
            <a:spLocks noGrp="1"/>
          </p:cNvSpPr>
          <p:nvPr>
            <p:ph type="body" sz="half" idx="2"/>
          </p:nvPr>
        </p:nvSpPr>
        <p:spPr/>
        <p:txBody>
          <a:bodyPr/>
          <a:lstStyle/>
          <a:p>
            <a:endParaRPr lang="en-GB"/>
          </a:p>
        </p:txBody>
      </p:sp>
      <p:pic>
        <p:nvPicPr>
          <p:cNvPr id="90" name="Picture 89" descr="How much could the NHS save if people ...">
            <a:extLst>
              <a:ext uri="{FF2B5EF4-FFF2-40B4-BE49-F238E27FC236}">
                <a16:creationId xmlns:a16="http://schemas.microsoft.com/office/drawing/2014/main" id="{1D50511F-C8E2-CF4A-423E-E22EDC105BBF}"/>
              </a:ext>
            </a:extLst>
          </p:cNvPr>
          <p:cNvPicPr>
            <a:picLocks noChangeAspect="1"/>
          </p:cNvPicPr>
          <p:nvPr/>
        </p:nvPicPr>
        <p:blipFill>
          <a:blip r:embed="rId7"/>
          <a:stretch>
            <a:fillRect/>
          </a:stretch>
        </p:blipFill>
        <p:spPr>
          <a:xfrm>
            <a:off x="7633134" y="1717004"/>
            <a:ext cx="4668885" cy="2731267"/>
          </a:xfrm>
          <a:prstGeom prst="rect">
            <a:avLst/>
          </a:prstGeom>
        </p:spPr>
      </p:pic>
    </p:spTree>
    <p:extLst>
      <p:ext uri="{BB962C8B-B14F-4D97-AF65-F5344CB8AC3E}">
        <p14:creationId xmlns:p14="http://schemas.microsoft.com/office/powerpoint/2010/main" val="1015184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3952A-64F3-4FBD-F861-66FD570AA986}"/>
              </a:ext>
            </a:extLst>
          </p:cNvPr>
          <p:cNvSpPr>
            <a:spLocks noGrp="1"/>
          </p:cNvSpPr>
          <p:nvPr>
            <p:ph type="title"/>
          </p:nvPr>
        </p:nvSpPr>
        <p:spPr>
          <a:xfrm>
            <a:off x="838200" y="365125"/>
            <a:ext cx="5393361" cy="1325563"/>
          </a:xfrm>
        </p:spPr>
        <p:txBody>
          <a:bodyPr>
            <a:normAutofit/>
          </a:bodyPr>
          <a:lstStyle/>
          <a:p>
            <a:r>
              <a:rPr lang="en-GB"/>
              <a:t>Diagnostic and assessment </a:t>
            </a:r>
            <a:endParaRPr lang="en-US"/>
          </a:p>
        </p:txBody>
      </p:sp>
      <p:sp>
        <p:nvSpPr>
          <p:cNvPr id="3" name="Content Placeholder 2">
            <a:extLst>
              <a:ext uri="{FF2B5EF4-FFF2-40B4-BE49-F238E27FC236}">
                <a16:creationId xmlns:a16="http://schemas.microsoft.com/office/drawing/2014/main" id="{50DD8B73-77AE-EA22-DD41-12F3EF33D8EC}"/>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1100">
                <a:latin typeface="Arial"/>
                <a:cs typeface="Arial"/>
              </a:rPr>
              <a:t>There are no particular tests for Multiple Sclerosis. The diagnosis is based on a medical history, physical exam, MRIs, and spinal tap results. A diagnosis of multiple sclerosis includes ruling out other illnesses that may cause similar symptoms. This is called a differential diagnostic.</a:t>
            </a:r>
          </a:p>
          <a:p>
            <a:r>
              <a:rPr lang="en-GB" sz="1100">
                <a:latin typeface="Arial"/>
                <a:cs typeface="Arial"/>
              </a:rPr>
              <a:t>Tests used to diagnose MS:</a:t>
            </a:r>
          </a:p>
          <a:p>
            <a:r>
              <a:rPr lang="en-GB" sz="1100" b="1">
                <a:latin typeface="Arial"/>
                <a:cs typeface="Arial"/>
              </a:rPr>
              <a:t>MRI:</a:t>
            </a:r>
            <a:r>
              <a:rPr lang="en-GB" sz="1100">
                <a:latin typeface="Arial"/>
                <a:cs typeface="Arial"/>
              </a:rPr>
              <a:t> This can identify MS-related areas of the brain and spinal cord. These regions are known as lesions.</a:t>
            </a:r>
          </a:p>
          <a:p>
            <a:r>
              <a:rPr lang="en-GB" sz="1100" b="1">
                <a:latin typeface="Arial"/>
                <a:cs typeface="Arial"/>
              </a:rPr>
              <a:t>Lumber puncture: </a:t>
            </a:r>
            <a:r>
              <a:rPr lang="en-GB" sz="1100">
                <a:latin typeface="Arial"/>
                <a:cs typeface="Arial"/>
              </a:rPr>
              <a:t>also known as a spinal tap, in which a tiny sample of cerebrospinal fluid is extracted from the spinal canal for lab testing.</a:t>
            </a:r>
          </a:p>
          <a:p>
            <a:r>
              <a:rPr lang="en-GB" sz="1100" b="1">
                <a:latin typeface="Arial"/>
                <a:cs typeface="Arial"/>
              </a:rPr>
              <a:t>Optical coherence tomography:</a:t>
            </a:r>
            <a:r>
              <a:rPr lang="en-GB" sz="1100">
                <a:latin typeface="Arial"/>
                <a:cs typeface="Arial"/>
              </a:rPr>
              <a:t> generates images of the eye using light waves. In MS, a disease known as optic neuritis produces retinal abnormalities.</a:t>
            </a:r>
          </a:p>
          <a:p>
            <a:r>
              <a:rPr lang="en-GB" sz="1100" b="1">
                <a:latin typeface="Arial"/>
                <a:cs typeface="Arial"/>
              </a:rPr>
              <a:t>Blood tests</a:t>
            </a:r>
            <a:r>
              <a:rPr lang="en-GB" sz="1100">
                <a:latin typeface="Arial"/>
                <a:cs typeface="Arial"/>
              </a:rPr>
              <a:t> can help rule out other disorders that present symptoms similar to MS. Tests to detect specific biomarkers linked to MS are being developed.</a:t>
            </a:r>
          </a:p>
          <a:p>
            <a:r>
              <a:rPr lang="en-GB" sz="1100" b="1">
                <a:latin typeface="Arial"/>
                <a:cs typeface="Arial"/>
              </a:rPr>
              <a:t>Neuropsychological testing</a:t>
            </a:r>
            <a:r>
              <a:rPr lang="en-GB" sz="1100">
                <a:latin typeface="Arial"/>
                <a:cs typeface="Arial"/>
              </a:rPr>
              <a:t>. Neuropsychological testing examines how your brain works. Testing assesses your cognitive, memory, linguistic, and social abilities. It also evaluates your personality and moods.</a:t>
            </a:r>
          </a:p>
          <a:p>
            <a:r>
              <a:rPr lang="en-GB" sz="1100" b="1">
                <a:latin typeface="-webkit-standard"/>
                <a:cs typeface="Arial"/>
              </a:rPr>
              <a:t>Evoked potential tests</a:t>
            </a:r>
            <a:r>
              <a:rPr lang="en-GB" sz="1100">
                <a:latin typeface="-webkit-standard"/>
                <a:cs typeface="Arial"/>
              </a:rPr>
              <a:t> record the electrical signals your nervous system generates in reaction to stimuli. An evoked potential test can involve visual or electrical stimuli.</a:t>
            </a:r>
          </a:p>
          <a:p>
            <a:pPr marL="0" indent="0">
              <a:buNone/>
            </a:pPr>
            <a:r>
              <a:rPr lang="en-GB" sz="1100">
                <a:latin typeface="-webkit-standard"/>
                <a:cs typeface="Arial"/>
              </a:rPr>
              <a:t>                                                                                                                                                                                 (Omerhoca, Akkas and Icen, 2018)</a:t>
            </a:r>
          </a:p>
        </p:txBody>
      </p:sp>
      <p:pic>
        <p:nvPicPr>
          <p:cNvPr id="5" name="Picture 4" descr="Scan of a human brain in a neurology clinic">
            <a:extLst>
              <a:ext uri="{FF2B5EF4-FFF2-40B4-BE49-F238E27FC236}">
                <a16:creationId xmlns:a16="http://schemas.microsoft.com/office/drawing/2014/main" id="{74560B42-6111-4011-15EB-E3EACB1EC1D3}"/>
              </a:ext>
            </a:extLst>
          </p:cNvPr>
          <p:cNvPicPr>
            <a:picLocks noChangeAspect="1"/>
          </p:cNvPicPr>
          <p:nvPr/>
        </p:nvPicPr>
        <p:blipFill>
          <a:blip r:embed="rId2"/>
          <a:srcRect l="25000" r="-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3455848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C5CE5-F24D-5DAF-7047-E517EA5A3038}"/>
              </a:ext>
            </a:extLst>
          </p:cNvPr>
          <p:cNvSpPr>
            <a:spLocks noGrp="1"/>
          </p:cNvSpPr>
          <p:nvPr>
            <p:ph type="title"/>
          </p:nvPr>
        </p:nvSpPr>
        <p:spPr/>
        <p:txBody>
          <a:bodyPr vert="horz" lIns="91440" tIns="45720" rIns="91440" bIns="45720" rtlCol="0" anchor="t">
            <a:normAutofit/>
          </a:bodyPr>
          <a:lstStyle/>
          <a:p>
            <a:r>
              <a:rPr lang="en-US" sz="4400" b="1" kern="1200" dirty="0">
                <a:latin typeface="Arial"/>
                <a:cs typeface="Arial"/>
              </a:rPr>
              <a:t>Management of the MS</a:t>
            </a:r>
            <a:r>
              <a:rPr lang="en-US" sz="4400" b="1" dirty="0">
                <a:latin typeface="Arial"/>
                <a:cs typeface="Arial"/>
              </a:rPr>
              <a:t> and care model</a:t>
            </a:r>
            <a:endParaRPr lang="en-US" sz="4400" b="1" kern="1200" dirty="0">
              <a:latin typeface="Arial"/>
              <a:cs typeface="Arial"/>
            </a:endParaRPr>
          </a:p>
        </p:txBody>
      </p:sp>
      <p:graphicFrame>
        <p:nvGraphicFramePr>
          <p:cNvPr id="26" name="Content Placeholder 2">
            <a:extLst>
              <a:ext uri="{FF2B5EF4-FFF2-40B4-BE49-F238E27FC236}">
                <a16:creationId xmlns:a16="http://schemas.microsoft.com/office/drawing/2014/main" id="{3DA79C55-100E-8CD9-6A58-BF83ECFA67E3}"/>
              </a:ext>
            </a:extLst>
          </p:cNvPr>
          <p:cNvGraphicFramePr>
            <a:graphicFrameLocks noGrp="1"/>
          </p:cNvGraphicFramePr>
          <p:nvPr>
            <p:ph sz="half" idx="1"/>
            <p:extLst>
              <p:ext uri="{D42A27DB-BD31-4B8C-83A1-F6EECF244321}">
                <p14:modId xmlns:p14="http://schemas.microsoft.com/office/powerpoint/2010/main" val="3085505288"/>
              </p:ext>
            </p:extLst>
          </p:nvPr>
        </p:nvGraphicFramePr>
        <p:xfrm>
          <a:off x="676275" y="1998663"/>
          <a:ext cx="4664075" cy="3767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Date Placeholder 4">
            <a:extLst>
              <a:ext uri="{FF2B5EF4-FFF2-40B4-BE49-F238E27FC236}">
                <a16:creationId xmlns:a16="http://schemas.microsoft.com/office/drawing/2014/main" id="{2267A2F2-3694-4806-A8C4-09728EE59098}"/>
              </a:ext>
            </a:extLst>
          </p:cNvPr>
          <p:cNvSpPr>
            <a:spLocks noGrp="1"/>
          </p:cNvSpPr>
          <p:nvPr>
            <p:ph type="dt" sz="half" idx="10"/>
          </p:nvPr>
        </p:nvSpPr>
        <p:spPr/>
        <p:txBody>
          <a:bodyPr/>
          <a:lstStyle/>
          <a:p>
            <a:pPr>
              <a:spcAft>
                <a:spcPts val="600"/>
              </a:spcAft>
            </a:pPr>
            <a:fld id="{6DC907E8-BE72-4813-942E-868FE336FEFC}" type="datetime1">
              <a:pPr>
                <a:spcAft>
                  <a:spcPts val="600"/>
                </a:spcAft>
              </a:pPr>
              <a:t>12/6/2025</a:t>
            </a:fld>
            <a:endParaRPr lang="en-US"/>
          </a:p>
        </p:txBody>
      </p:sp>
      <p:sp>
        <p:nvSpPr>
          <p:cNvPr id="24" name="Footer Placeholder 5">
            <a:extLst>
              <a:ext uri="{FF2B5EF4-FFF2-40B4-BE49-F238E27FC236}">
                <a16:creationId xmlns:a16="http://schemas.microsoft.com/office/drawing/2014/main" id="{96D46CDF-A7C8-8378-B512-75AFC2F15A84}"/>
              </a:ext>
            </a:extLst>
          </p:cNvPr>
          <p:cNvSpPr>
            <a:spLocks noGrp="1"/>
          </p:cNvSpPr>
          <p:nvPr>
            <p:ph type="ftr" sz="quarter" idx="11"/>
          </p:nvPr>
        </p:nvSpPr>
        <p:spPr/>
        <p:txBody>
          <a:bodyPr/>
          <a:lstStyle/>
          <a:p>
            <a:pPr>
              <a:spcAft>
                <a:spcPts val="600"/>
              </a:spcAft>
            </a:pPr>
            <a:r>
              <a:rPr lang="en-US"/>
              <a:t>
              </a:t>
            </a:r>
          </a:p>
        </p:txBody>
      </p:sp>
      <p:sp>
        <p:nvSpPr>
          <p:cNvPr id="25" name="Slide Number Placeholder 6">
            <a:extLst>
              <a:ext uri="{FF2B5EF4-FFF2-40B4-BE49-F238E27FC236}">
                <a16:creationId xmlns:a16="http://schemas.microsoft.com/office/drawing/2014/main" id="{98838451-037E-6E32-E0CD-EEDEEA4154F9}"/>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11</a:t>
            </a:fld>
            <a:endParaRPr lang="en-US"/>
          </a:p>
        </p:txBody>
      </p:sp>
      <p:sp>
        <p:nvSpPr>
          <p:cNvPr id="6" name="TextBox 5">
            <a:extLst>
              <a:ext uri="{FF2B5EF4-FFF2-40B4-BE49-F238E27FC236}">
                <a16:creationId xmlns:a16="http://schemas.microsoft.com/office/drawing/2014/main" id="{9E4B091F-682B-C369-1770-3361CF27A3A0}"/>
              </a:ext>
            </a:extLst>
          </p:cNvPr>
          <p:cNvSpPr txBox="1"/>
          <p:nvPr/>
        </p:nvSpPr>
        <p:spPr>
          <a:xfrm>
            <a:off x="6172200" y="1825625"/>
            <a:ext cx="51816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10000"/>
              </a:lnSpc>
              <a:spcBef>
                <a:spcPts val="1000"/>
              </a:spcBef>
              <a:buFont typeface="Arial" panose="020B0604020202020204" pitchFamily="34" charset="0"/>
              <a:buChar char="•"/>
            </a:pPr>
            <a:r>
              <a:rPr lang="en-US" sz="1900"/>
              <a:t>The NHS and social care model for MS combines emotional support, </a:t>
            </a:r>
          </a:p>
          <a:p>
            <a:pPr marL="228600" indent="-228600">
              <a:lnSpc>
                <a:spcPct val="110000"/>
              </a:lnSpc>
              <a:spcBef>
                <a:spcPts val="1000"/>
              </a:spcBef>
              <a:buFont typeface="Arial" panose="020B0604020202020204" pitchFamily="34" charset="0"/>
              <a:buChar char="•"/>
            </a:pPr>
            <a:r>
              <a:rPr lang="en-US" sz="1900"/>
              <a:t>vocational rehabilitation, </a:t>
            </a:r>
          </a:p>
          <a:p>
            <a:pPr marL="228600" indent="-228600">
              <a:lnSpc>
                <a:spcPct val="110000"/>
              </a:lnSpc>
              <a:spcBef>
                <a:spcPts val="1000"/>
              </a:spcBef>
              <a:buFont typeface="Arial" panose="020B0604020202020204" pitchFamily="34" charset="0"/>
              <a:buChar char="•"/>
            </a:pPr>
            <a:r>
              <a:rPr lang="en-US" sz="1900"/>
              <a:t>cognitive care, and</a:t>
            </a:r>
          </a:p>
          <a:p>
            <a:pPr marL="228600" indent="-228600">
              <a:lnSpc>
                <a:spcPct val="110000"/>
              </a:lnSpc>
              <a:spcBef>
                <a:spcPts val="1000"/>
              </a:spcBef>
              <a:buFont typeface="Arial" panose="020B0604020202020204" pitchFamily="34" charset="0"/>
              <a:buChar char="•"/>
            </a:pPr>
            <a:r>
              <a:rPr lang="en-US" sz="1900"/>
              <a:t> advance care planning in a standardised but personalised framework. </a:t>
            </a:r>
          </a:p>
          <a:p>
            <a:pPr marL="228600" indent="-228600">
              <a:lnSpc>
                <a:spcPct val="110000"/>
              </a:lnSpc>
              <a:spcBef>
                <a:spcPts val="1000"/>
              </a:spcBef>
              <a:buFont typeface="Arial" panose="020B0604020202020204" pitchFamily="34" charset="0"/>
              <a:buChar char="•"/>
            </a:pPr>
            <a:r>
              <a:rPr lang="en-US" sz="1900"/>
              <a:t>To meet the different requirements of people with MS, organisational changes, multidisciplinary teamwork, and patient-centered methods are required (Tindall </a:t>
            </a:r>
            <a:r>
              <a:rPr lang="en-US" sz="1900" i="1"/>
              <a:t>et al.</a:t>
            </a:r>
            <a:r>
              <a:rPr lang="en-US" sz="1900"/>
              <a:t>, 2023)</a:t>
            </a:r>
          </a:p>
        </p:txBody>
      </p:sp>
    </p:spTree>
    <p:extLst>
      <p:ext uri="{BB962C8B-B14F-4D97-AF65-F5344CB8AC3E}">
        <p14:creationId xmlns:p14="http://schemas.microsoft.com/office/powerpoint/2010/main" val="673860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D8121-5299-ABC0-B205-0F8B8F6DC95E}"/>
              </a:ext>
            </a:extLst>
          </p:cNvPr>
          <p:cNvSpPr>
            <a:spLocks noGrp="1"/>
          </p:cNvSpPr>
          <p:nvPr>
            <p:ph type="title"/>
          </p:nvPr>
        </p:nvSpPr>
        <p:spPr/>
        <p:txBody>
          <a:bodyPr>
            <a:normAutofit/>
          </a:bodyPr>
          <a:lstStyle/>
          <a:p>
            <a:r>
              <a:rPr lang="en-GB" sz="3200" dirty="0">
                <a:latin typeface="Arial"/>
                <a:cs typeface="Arial"/>
              </a:rPr>
              <a:t>  MS treatment and therapies</a:t>
            </a:r>
          </a:p>
        </p:txBody>
      </p:sp>
      <p:sp>
        <p:nvSpPr>
          <p:cNvPr id="3" name="Content Placeholder 2">
            <a:extLst>
              <a:ext uri="{FF2B5EF4-FFF2-40B4-BE49-F238E27FC236}">
                <a16:creationId xmlns:a16="http://schemas.microsoft.com/office/drawing/2014/main" id="{A90D561E-3FA1-F09F-F3FD-25D3F1502512}"/>
              </a:ext>
            </a:extLst>
          </p:cNvPr>
          <p:cNvSpPr>
            <a:spLocks noGrp="1"/>
          </p:cNvSpPr>
          <p:nvPr>
            <p:ph idx="1"/>
          </p:nvPr>
        </p:nvSpPr>
        <p:spPr>
          <a:xfrm>
            <a:off x="1154954" y="2114889"/>
            <a:ext cx="8825659" cy="3416300"/>
          </a:xfrm>
        </p:spPr>
        <p:txBody>
          <a:bodyPr vert="horz" lIns="91440" tIns="45720" rIns="91440" bIns="45720" rtlCol="0" anchor="t">
            <a:normAutofit/>
          </a:bodyPr>
          <a:lstStyle/>
          <a:p>
            <a:pPr marL="0" indent="0">
              <a:buNone/>
            </a:pPr>
            <a:r>
              <a:rPr lang="en-GB" sz="1600" dirty="0">
                <a:latin typeface="Arial"/>
                <a:cs typeface="Arial"/>
              </a:rPr>
              <a:t>Multiple sclerosis has no known treatment. </a:t>
            </a:r>
            <a:endParaRPr lang="en-US" dirty="0">
              <a:latin typeface="Aptos" panose="020B0004020202020204"/>
              <a:cs typeface="Arial"/>
            </a:endParaRPr>
          </a:p>
          <a:p>
            <a:pPr marL="285750" indent="-285750">
              <a:buFont typeface="Wingdings" panose="020B0604020202020204" pitchFamily="34" charset="0"/>
              <a:buChar char="q"/>
            </a:pPr>
            <a:r>
              <a:rPr lang="en-GB" sz="1600" dirty="0">
                <a:latin typeface="Arial"/>
                <a:cs typeface="Arial"/>
              </a:rPr>
              <a:t>The main goals of treatment are usually to manage MS symptoms,</a:t>
            </a:r>
            <a:endParaRPr lang="en-US" dirty="0">
              <a:latin typeface="Aptos" panose="020B0004020202020204"/>
              <a:cs typeface="Arial"/>
            </a:endParaRPr>
          </a:p>
          <a:p>
            <a:pPr marL="285750" indent="-285750">
              <a:buFont typeface="Wingdings" panose="020B0604020202020204" pitchFamily="34" charset="0"/>
              <a:buChar char="q"/>
            </a:pPr>
            <a:r>
              <a:rPr lang="en-GB" sz="1600" dirty="0">
                <a:latin typeface="Arial"/>
                <a:cs typeface="Arial"/>
              </a:rPr>
              <a:t>decrease relapses,</a:t>
            </a:r>
            <a:endParaRPr lang="en-US" dirty="0">
              <a:latin typeface="Aptos" panose="020B0004020202020204"/>
              <a:cs typeface="Arial"/>
            </a:endParaRPr>
          </a:p>
          <a:p>
            <a:pPr marL="285750" indent="-285750">
              <a:buFont typeface="Wingdings" panose="020B0604020202020204" pitchFamily="34" charset="0"/>
              <a:buChar char="q"/>
            </a:pPr>
            <a:r>
              <a:rPr lang="en-GB" sz="1600" dirty="0">
                <a:latin typeface="Arial"/>
                <a:cs typeface="Arial"/>
              </a:rPr>
              <a:t> accelerate recovery from attacks, and reduce the disease's development </a:t>
            </a:r>
            <a:r>
              <a:rPr lang="en-GB" sz="1600" dirty="0">
                <a:solidFill>
                  <a:srgbClr val="000000"/>
                </a:solidFill>
                <a:latin typeface="Arial"/>
                <a:ea typeface="+mn-lt"/>
                <a:cs typeface="Arial"/>
              </a:rPr>
              <a:t>(</a:t>
            </a:r>
            <a:r>
              <a:rPr lang="en-GB" sz="1600" dirty="0">
                <a:solidFill>
                  <a:srgbClr val="05103E"/>
                </a:solidFill>
                <a:ea typeface="+mn-lt"/>
                <a:cs typeface="+mn-lt"/>
              </a:rPr>
              <a:t>Lehnert </a:t>
            </a:r>
            <a:r>
              <a:rPr lang="en-GB" sz="1600" i="1" dirty="0">
                <a:solidFill>
                  <a:srgbClr val="05103E"/>
                </a:solidFill>
                <a:ea typeface="+mn-lt"/>
                <a:cs typeface="+mn-lt"/>
              </a:rPr>
              <a:t>et al.</a:t>
            </a:r>
            <a:r>
              <a:rPr lang="en-GB" sz="1600" dirty="0">
                <a:solidFill>
                  <a:srgbClr val="05103E"/>
                </a:solidFill>
                <a:ea typeface="+mn-lt"/>
                <a:cs typeface="+mn-lt"/>
              </a:rPr>
              <a:t>, 2022</a:t>
            </a:r>
            <a:r>
              <a:rPr lang="en-GB" sz="1600" dirty="0">
                <a:solidFill>
                  <a:srgbClr val="05103E"/>
                </a:solidFill>
                <a:latin typeface="Aptos"/>
                <a:cs typeface="Arial"/>
              </a:rPr>
              <a:t>)</a:t>
            </a:r>
            <a:r>
              <a:rPr lang="en-GB" sz="1600" dirty="0">
                <a:latin typeface="Arial"/>
                <a:cs typeface="Arial"/>
              </a:rPr>
              <a:t>.</a:t>
            </a:r>
          </a:p>
          <a:p>
            <a:pPr>
              <a:buNone/>
            </a:pPr>
            <a:r>
              <a:rPr lang="en-GB" sz="1600" dirty="0">
                <a:latin typeface="-webkit-standard"/>
                <a:cs typeface="Arial"/>
              </a:rPr>
              <a:t>The patient may receive the following treatments during an MS attack: </a:t>
            </a:r>
            <a:endParaRPr lang="en-GB" dirty="0">
              <a:latin typeface="Aptos" panose="020B0004020202020204"/>
              <a:cs typeface="Arial"/>
            </a:endParaRPr>
          </a:p>
          <a:p>
            <a:pPr>
              <a:buFont typeface="Wingdings" panose="020B0604020202020204" pitchFamily="34" charset="0"/>
              <a:buChar char="q"/>
            </a:pPr>
            <a:r>
              <a:rPr lang="en-GB" sz="1600" b="1" dirty="0">
                <a:latin typeface="-webkit-standard"/>
                <a:cs typeface="Arial"/>
              </a:rPr>
              <a:t>Corticosteroids.</a:t>
            </a:r>
            <a:r>
              <a:rPr lang="en-GB" sz="1600" dirty="0">
                <a:latin typeface="-webkit-standard"/>
                <a:cs typeface="Arial"/>
              </a:rPr>
              <a:t> These medications reduce inflammation of the nerves. Oral prednisone and intravenous methylprednisolone are the corticosteroids used to treat multiple sclerosis.</a:t>
            </a:r>
          </a:p>
          <a:p>
            <a:r>
              <a:rPr lang="en-GB" sz="1600" b="1" dirty="0">
                <a:latin typeface="-webkit-standard"/>
                <a:cs typeface="Arial"/>
              </a:rPr>
              <a:t>Exchanging plasma</a:t>
            </a:r>
            <a:r>
              <a:rPr lang="en-GB" sz="1600" dirty="0">
                <a:latin typeface="-webkit-standard"/>
                <a:cs typeface="Arial"/>
              </a:rPr>
              <a:t>. This treatment entails taking the liquid component of your blood, known as plasma, and separating it from the blood cells. The blood cells are then combined with a protein solution called albumin and inserted back into your body (</a:t>
            </a:r>
            <a:r>
              <a:rPr lang="en-GB" sz="1600" dirty="0">
                <a:solidFill>
                  <a:srgbClr val="05103E"/>
                </a:solidFill>
                <a:ea typeface="+mn-lt"/>
                <a:cs typeface="+mn-lt"/>
              </a:rPr>
              <a:t>Capela </a:t>
            </a:r>
            <a:r>
              <a:rPr lang="en-GB" sz="1600" i="1" dirty="0">
                <a:solidFill>
                  <a:srgbClr val="05103E"/>
                </a:solidFill>
                <a:ea typeface="+mn-lt"/>
                <a:cs typeface="+mn-lt"/>
              </a:rPr>
              <a:t>et al.</a:t>
            </a:r>
            <a:r>
              <a:rPr lang="en-GB" sz="1600" dirty="0">
                <a:solidFill>
                  <a:srgbClr val="05103E"/>
                </a:solidFill>
                <a:ea typeface="+mn-lt"/>
                <a:cs typeface="+mn-lt"/>
              </a:rPr>
              <a:t>, 2025)</a:t>
            </a:r>
          </a:p>
          <a:p>
            <a:pPr>
              <a:buFont typeface="Wingdings" panose="020B0604020202020204" pitchFamily="34" charset="0"/>
              <a:buChar char="q"/>
            </a:pPr>
            <a:r>
              <a:rPr lang="en-GB" sz="1600" dirty="0">
                <a:latin typeface="-webkit-standard"/>
                <a:cs typeface="Arial"/>
              </a:rPr>
              <a:t>Regular physical activity, such as exercise, benefits your overall health, both physically and emotionally.</a:t>
            </a:r>
          </a:p>
          <a:p>
            <a:pPr>
              <a:buFont typeface="Wingdings" panose="020B0604020202020204" pitchFamily="34" charset="0"/>
              <a:buChar char="q"/>
            </a:pPr>
            <a:r>
              <a:rPr lang="en-GB" sz="1600" b="1" dirty="0">
                <a:latin typeface="-webkit-standard"/>
                <a:cs typeface="Arial"/>
              </a:rPr>
              <a:t>Therapies </a:t>
            </a:r>
            <a:r>
              <a:rPr lang="en-GB" sz="1600" dirty="0">
                <a:latin typeface="-webkit-standard"/>
                <a:cs typeface="Arial"/>
              </a:rPr>
              <a:t>include meditation, massage, tai chi, acupuncture, and hypnosis </a:t>
            </a:r>
            <a:r>
              <a:rPr lang="en-GB" sz="1600" dirty="0">
                <a:solidFill>
                  <a:srgbClr val="05103E"/>
                </a:solidFill>
                <a:ea typeface="+mn-lt"/>
                <a:cs typeface="+mn-lt"/>
              </a:rPr>
              <a:t>(Winkelmann </a:t>
            </a:r>
            <a:r>
              <a:rPr lang="en-GB" sz="1600" i="1" dirty="0">
                <a:solidFill>
                  <a:srgbClr val="05103E"/>
                </a:solidFill>
                <a:ea typeface="+mn-lt"/>
                <a:cs typeface="+mn-lt"/>
              </a:rPr>
              <a:t>et al.</a:t>
            </a:r>
            <a:r>
              <a:rPr lang="en-GB" sz="1600" dirty="0">
                <a:solidFill>
                  <a:srgbClr val="05103E"/>
                </a:solidFill>
                <a:ea typeface="+mn-lt"/>
                <a:cs typeface="+mn-lt"/>
              </a:rPr>
              <a:t>, 2013).</a:t>
            </a:r>
          </a:p>
        </p:txBody>
      </p:sp>
    </p:spTree>
    <p:extLst>
      <p:ext uri="{BB962C8B-B14F-4D97-AF65-F5344CB8AC3E}">
        <p14:creationId xmlns:p14="http://schemas.microsoft.com/office/powerpoint/2010/main" val="2214840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88F69-6940-869B-464C-1D0710B5CCB2}"/>
              </a:ext>
            </a:extLst>
          </p:cNvPr>
          <p:cNvSpPr>
            <a:spLocks noGrp="1"/>
          </p:cNvSpPr>
          <p:nvPr>
            <p:ph type="title"/>
          </p:nvPr>
        </p:nvSpPr>
        <p:spPr/>
        <p:txBody>
          <a:bodyPr anchor="t">
            <a:normAutofit/>
          </a:bodyPr>
          <a:lstStyle/>
          <a:p>
            <a:r>
              <a:rPr lang="en-GB" dirty="0"/>
              <a:t>MS Comorbidity</a:t>
            </a:r>
          </a:p>
        </p:txBody>
      </p:sp>
      <p:graphicFrame>
        <p:nvGraphicFramePr>
          <p:cNvPr id="5" name="Content Placeholder 2">
            <a:extLst>
              <a:ext uri="{FF2B5EF4-FFF2-40B4-BE49-F238E27FC236}">
                <a16:creationId xmlns:a16="http://schemas.microsoft.com/office/drawing/2014/main" id="{EE4B28EA-8941-595E-7EEA-07619927D939}"/>
              </a:ext>
            </a:extLst>
          </p:cNvPr>
          <p:cNvGraphicFramePr>
            <a:graphicFrameLocks noGrp="1"/>
          </p:cNvGraphicFramePr>
          <p:nvPr>
            <p:ph idx="1"/>
            <p:extLst>
              <p:ext uri="{D42A27DB-BD31-4B8C-83A1-F6EECF244321}">
                <p14:modId xmlns:p14="http://schemas.microsoft.com/office/powerpoint/2010/main" val="3313586675"/>
              </p:ext>
            </p:extLst>
          </p:nvPr>
        </p:nvGraphicFramePr>
        <p:xfrm>
          <a:off x="762000" y="762000"/>
          <a:ext cx="60960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 Placeholder 3">
            <a:extLst>
              <a:ext uri="{FF2B5EF4-FFF2-40B4-BE49-F238E27FC236}">
                <a16:creationId xmlns:a16="http://schemas.microsoft.com/office/drawing/2014/main" id="{1537A8BE-848E-DEEC-7664-A2B0960E6DAF}"/>
              </a:ext>
            </a:extLst>
          </p:cNvPr>
          <p:cNvSpPr>
            <a:spLocks noGrp="1"/>
          </p:cNvSpPr>
          <p:nvPr>
            <p:ph type="body" sz="half" idx="2"/>
          </p:nvPr>
        </p:nvSpPr>
        <p:spPr/>
        <p:txBody>
          <a:bodyPr/>
          <a:lstStyle/>
          <a:p>
            <a:endParaRPr lang="en-US"/>
          </a:p>
        </p:txBody>
      </p:sp>
      <p:sp>
        <p:nvSpPr>
          <p:cNvPr id="11" name="Date Placeholder 4">
            <a:extLst>
              <a:ext uri="{FF2B5EF4-FFF2-40B4-BE49-F238E27FC236}">
                <a16:creationId xmlns:a16="http://schemas.microsoft.com/office/drawing/2014/main" id="{1760BC72-C2DF-8377-621F-2686C613B67D}"/>
              </a:ext>
            </a:extLst>
          </p:cNvPr>
          <p:cNvSpPr>
            <a:spLocks noGrp="1"/>
          </p:cNvSpPr>
          <p:nvPr>
            <p:ph type="dt" sz="half" idx="10"/>
          </p:nvPr>
        </p:nvSpPr>
        <p:spPr/>
        <p:txBody>
          <a:bodyPr/>
          <a:lstStyle/>
          <a:p>
            <a:pPr>
              <a:spcAft>
                <a:spcPts val="600"/>
              </a:spcAft>
            </a:pPr>
            <a:fld id="{1D96A42A-6515-4373-B247-A18547164CE6}" type="datetime1">
              <a:pPr>
                <a:spcAft>
                  <a:spcPts val="600"/>
                </a:spcAft>
              </a:pPr>
              <a:t>12/6/2025</a:t>
            </a:fld>
            <a:endParaRPr lang="en-US"/>
          </a:p>
        </p:txBody>
      </p:sp>
      <p:sp>
        <p:nvSpPr>
          <p:cNvPr id="13" name="Footer Placeholder 5">
            <a:extLst>
              <a:ext uri="{FF2B5EF4-FFF2-40B4-BE49-F238E27FC236}">
                <a16:creationId xmlns:a16="http://schemas.microsoft.com/office/drawing/2014/main" id="{01FE84C2-5A59-1F6E-0A60-BCB656FB1EF8}"/>
              </a:ext>
            </a:extLst>
          </p:cNvPr>
          <p:cNvSpPr>
            <a:spLocks noGrp="1"/>
          </p:cNvSpPr>
          <p:nvPr>
            <p:ph type="ftr" sz="quarter" idx="11"/>
          </p:nvPr>
        </p:nvSpPr>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62C659F9-F4AD-8F56-527B-498344B71F03}"/>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13</a:t>
            </a:fld>
            <a:endParaRPr lang="en-US"/>
          </a:p>
        </p:txBody>
      </p:sp>
      <p:pic>
        <p:nvPicPr>
          <p:cNvPr id="12" name="Picture 11" descr="sarcoidosis comorbidity ...">
            <a:extLst>
              <a:ext uri="{FF2B5EF4-FFF2-40B4-BE49-F238E27FC236}">
                <a16:creationId xmlns:a16="http://schemas.microsoft.com/office/drawing/2014/main" id="{D8D179E6-03DC-36E3-0681-461E713FAEAC}"/>
              </a:ext>
            </a:extLst>
          </p:cNvPr>
          <p:cNvPicPr>
            <a:picLocks noChangeAspect="1"/>
          </p:cNvPicPr>
          <p:nvPr/>
        </p:nvPicPr>
        <p:blipFill>
          <a:blip r:embed="rId7"/>
          <a:stretch>
            <a:fillRect/>
          </a:stretch>
        </p:blipFill>
        <p:spPr>
          <a:xfrm>
            <a:off x="8054302" y="2463222"/>
            <a:ext cx="3641820" cy="3163069"/>
          </a:xfrm>
          <a:prstGeom prst="rect">
            <a:avLst/>
          </a:prstGeom>
        </p:spPr>
      </p:pic>
    </p:spTree>
    <p:extLst>
      <p:ext uri="{BB962C8B-B14F-4D97-AF65-F5344CB8AC3E}">
        <p14:creationId xmlns:p14="http://schemas.microsoft.com/office/powerpoint/2010/main" val="2082117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674CC-9671-992E-8DCF-5F8174B96D72}"/>
              </a:ext>
            </a:extLst>
          </p:cNvPr>
          <p:cNvSpPr>
            <a:spLocks noGrp="1"/>
          </p:cNvSpPr>
          <p:nvPr>
            <p:ph type="title"/>
          </p:nvPr>
        </p:nvSpPr>
        <p:spPr>
          <a:xfrm>
            <a:off x="612648" y="269434"/>
            <a:ext cx="10653578" cy="655281"/>
          </a:xfrm>
        </p:spPr>
        <p:txBody>
          <a:bodyPr>
            <a:normAutofit/>
          </a:bodyPr>
          <a:lstStyle/>
          <a:p>
            <a:pPr algn="ctr"/>
            <a:r>
              <a:rPr lang="en-GB" sz="3200" dirty="0">
                <a:latin typeface="Arial"/>
                <a:cs typeface="Arial"/>
              </a:rPr>
              <a:t>MS Prevention </a:t>
            </a:r>
            <a:endParaRPr lang="en-US" sz="3200" dirty="0">
              <a:latin typeface="Arial"/>
              <a:cs typeface="Arial"/>
            </a:endParaRPr>
          </a:p>
        </p:txBody>
      </p:sp>
      <p:sp>
        <p:nvSpPr>
          <p:cNvPr id="3" name="Content Placeholder 2">
            <a:extLst>
              <a:ext uri="{FF2B5EF4-FFF2-40B4-BE49-F238E27FC236}">
                <a16:creationId xmlns:a16="http://schemas.microsoft.com/office/drawing/2014/main" id="{EFB68E31-B1B3-DFCE-2A78-06375C737B55}"/>
              </a:ext>
            </a:extLst>
          </p:cNvPr>
          <p:cNvSpPr>
            <a:spLocks noGrp="1"/>
          </p:cNvSpPr>
          <p:nvPr>
            <p:ph idx="1"/>
          </p:nvPr>
        </p:nvSpPr>
        <p:spPr>
          <a:xfrm>
            <a:off x="612647" y="1226922"/>
            <a:ext cx="10653579" cy="5082438"/>
          </a:xfrm>
        </p:spPr>
        <p:txBody>
          <a:bodyPr vert="horz" lIns="91440" tIns="45720" rIns="91440" bIns="45720" rtlCol="0" anchor="t">
            <a:normAutofit/>
          </a:bodyPr>
          <a:lstStyle/>
          <a:p>
            <a:r>
              <a:rPr lang="en-GB" sz="1800" dirty="0">
                <a:latin typeface="Arial"/>
                <a:cs typeface="Arial"/>
              </a:rPr>
              <a:t>Though there are no clear conclusions, there are studies that look into numerous options for MS prevention. This includes the following:</a:t>
            </a:r>
          </a:p>
          <a:p>
            <a:r>
              <a:rPr lang="en-GB" sz="1400" b="1" dirty="0">
                <a:latin typeface="Arial"/>
                <a:cs typeface="Arial"/>
              </a:rPr>
              <a:t>Maintaining enough vitamin D levels:</a:t>
            </a:r>
            <a:r>
              <a:rPr lang="en-GB" sz="1400" dirty="0">
                <a:latin typeface="Arial"/>
                <a:cs typeface="Arial"/>
              </a:rPr>
              <a:t> Several studies have looked into whether vitamin D levels influence MS activity, with some findings indicating that optimal vitamin D levels may help prevent MS. Sunlight, fortified foods, and pills can all provide vitamin D </a:t>
            </a:r>
            <a:r>
              <a:rPr lang="en-GB" sz="1400" dirty="0">
                <a:solidFill>
                  <a:srgbClr val="05103E"/>
                </a:solidFill>
                <a:ea typeface="+mn-lt"/>
                <a:cs typeface="+mn-lt"/>
              </a:rPr>
              <a:t>(</a:t>
            </a:r>
            <a:r>
              <a:rPr lang="en-GB" sz="1400" dirty="0" err="1">
                <a:solidFill>
                  <a:srgbClr val="05103E"/>
                </a:solidFill>
                <a:ea typeface="+mn-lt"/>
                <a:cs typeface="+mn-lt"/>
              </a:rPr>
              <a:t>Vandebergh</a:t>
            </a:r>
            <a:r>
              <a:rPr lang="en-GB" sz="1400" dirty="0">
                <a:solidFill>
                  <a:srgbClr val="05103E"/>
                </a:solidFill>
                <a:ea typeface="+mn-lt"/>
                <a:cs typeface="+mn-lt"/>
              </a:rPr>
              <a:t> </a:t>
            </a:r>
            <a:r>
              <a:rPr lang="en-GB" sz="1400" i="1" dirty="0">
                <a:solidFill>
                  <a:srgbClr val="05103E"/>
                </a:solidFill>
                <a:ea typeface="+mn-lt"/>
                <a:cs typeface="+mn-lt"/>
              </a:rPr>
              <a:t>et al.</a:t>
            </a:r>
            <a:r>
              <a:rPr lang="en-GB" sz="1400" dirty="0">
                <a:solidFill>
                  <a:srgbClr val="05103E"/>
                </a:solidFill>
                <a:ea typeface="+mn-lt"/>
                <a:cs typeface="+mn-lt"/>
              </a:rPr>
              <a:t>, 2022)</a:t>
            </a:r>
            <a:r>
              <a:rPr lang="en-GB" sz="1400" dirty="0">
                <a:latin typeface="Arial"/>
                <a:cs typeface="Arial"/>
              </a:rPr>
              <a:t>.</a:t>
            </a:r>
          </a:p>
          <a:p>
            <a:r>
              <a:rPr lang="en-GB" sz="1400" b="1" dirty="0">
                <a:latin typeface="Arial"/>
                <a:cs typeface="Arial"/>
              </a:rPr>
              <a:t>Supplement with flaxseed oil</a:t>
            </a:r>
            <a:r>
              <a:rPr lang="en-GB" sz="1400" dirty="0">
                <a:latin typeface="Arial"/>
                <a:cs typeface="Arial"/>
              </a:rPr>
              <a:t>: Flaxseed oil contains alpha-linolenic acid, an omega-3 fatty acid that may be linked to a lower risk of MS.</a:t>
            </a:r>
          </a:p>
          <a:p>
            <a:r>
              <a:rPr lang="en-GB" sz="1400" b="1" dirty="0">
                <a:latin typeface="Arial"/>
                <a:cs typeface="Arial"/>
              </a:rPr>
              <a:t>Minimising stress:</a:t>
            </a:r>
            <a:r>
              <a:rPr lang="en-GB" sz="1400" dirty="0">
                <a:latin typeface="Arial"/>
                <a:cs typeface="Arial"/>
              </a:rPr>
              <a:t> According to research, stress may play a role in the development of MS. A 2020 study found that stressful big life events may raise the risk of MS by 17-30%.</a:t>
            </a:r>
          </a:p>
          <a:p>
            <a:r>
              <a:rPr lang="en-GB" sz="1400" b="1" dirty="0">
                <a:latin typeface="Arial"/>
                <a:cs typeface="Arial"/>
              </a:rPr>
              <a:t>Following a balanced diet:</a:t>
            </a:r>
            <a:r>
              <a:rPr lang="en-GB" sz="1400" dirty="0">
                <a:latin typeface="Arial"/>
                <a:cs typeface="Arial"/>
              </a:rPr>
              <a:t> Research indicates that obesity may be linked to an increased risk of MS, particularly during adolescence. While there is no special diet for MS, a well-rounded diet can help you reach or maintain a reasonable weight while also providing nutrients that are crucial for immune function and overall health </a:t>
            </a:r>
            <a:r>
              <a:rPr lang="en-GB" sz="1400" dirty="0">
                <a:solidFill>
                  <a:srgbClr val="05103E"/>
                </a:solidFill>
                <a:ea typeface="+mn-lt"/>
                <a:cs typeface="+mn-lt"/>
              </a:rPr>
              <a:t>(Yuan, Xiong and Larsson, 2020)</a:t>
            </a:r>
            <a:r>
              <a:rPr lang="en-GB" sz="1400" dirty="0">
                <a:latin typeface="Arial"/>
                <a:cs typeface="Arial"/>
              </a:rPr>
              <a:t>.</a:t>
            </a:r>
          </a:p>
          <a:p>
            <a:r>
              <a:rPr lang="en-GB" sz="1400" b="1" dirty="0">
                <a:latin typeface="Arial"/>
                <a:cs typeface="Arial"/>
              </a:rPr>
              <a:t>Avoiding smoking:</a:t>
            </a:r>
            <a:r>
              <a:rPr lang="en-GB" sz="1400" dirty="0">
                <a:latin typeface="Arial"/>
                <a:cs typeface="Arial"/>
              </a:rPr>
              <a:t> Smoking and exposure to </a:t>
            </a:r>
            <a:r>
              <a:rPr lang="en-GB" sz="1400" dirty="0" err="1">
                <a:latin typeface="Arial"/>
                <a:cs typeface="Arial"/>
              </a:rPr>
              <a:t>secondhand</a:t>
            </a:r>
            <a:r>
              <a:rPr lang="en-GB" sz="1400" dirty="0">
                <a:latin typeface="Arial"/>
                <a:cs typeface="Arial"/>
              </a:rPr>
              <a:t> smoke can raise the chance of acquiring MS and its progression </a:t>
            </a:r>
            <a:r>
              <a:rPr lang="en-GB" sz="1400" dirty="0">
                <a:solidFill>
                  <a:srgbClr val="05103E"/>
                </a:solidFill>
                <a:ea typeface="+mn-lt"/>
                <a:cs typeface="+mn-lt"/>
              </a:rPr>
              <a:t>Hedström, Olsson and Alfredsson, 2015)</a:t>
            </a:r>
            <a:r>
              <a:rPr lang="en-GB" sz="1400" dirty="0">
                <a:latin typeface="Arial"/>
                <a:cs typeface="Arial"/>
              </a:rPr>
              <a:t>.</a:t>
            </a:r>
          </a:p>
          <a:p>
            <a:r>
              <a:rPr lang="en-GB" sz="1400" b="1" dirty="0">
                <a:latin typeface="Arial"/>
                <a:cs typeface="Arial"/>
              </a:rPr>
              <a:t>Keeping active:</a:t>
            </a:r>
            <a:r>
              <a:rPr lang="en-GB" sz="1400" dirty="0">
                <a:latin typeface="Arial"/>
                <a:cs typeface="Arial"/>
              </a:rPr>
              <a:t> One study found that, even after controlling for other factors like age, sex, and smoking, weekly intense physical activity may be associated with a lower risk of multiple sclerosis (MS). </a:t>
            </a:r>
            <a:r>
              <a:rPr lang="en-GB" sz="1400" dirty="0">
                <a:solidFill>
                  <a:srgbClr val="05103E"/>
                </a:solidFill>
                <a:latin typeface="Neue Haas Grotesk Text Pro"/>
                <a:cs typeface="Arial"/>
              </a:rPr>
              <a:t>(</a:t>
            </a:r>
            <a:r>
              <a:rPr lang="en-GB" sz="1400" dirty="0" err="1">
                <a:solidFill>
                  <a:srgbClr val="05103E"/>
                </a:solidFill>
                <a:latin typeface="Neue Haas Grotesk Text Pro"/>
                <a:cs typeface="Arial"/>
              </a:rPr>
              <a:t>Vandebergh</a:t>
            </a:r>
            <a:r>
              <a:rPr lang="en-GB" sz="1400" dirty="0">
                <a:solidFill>
                  <a:srgbClr val="05103E"/>
                </a:solidFill>
                <a:latin typeface="Neue Haas Grotesk Text Pro"/>
                <a:cs typeface="Arial"/>
              </a:rPr>
              <a:t> </a:t>
            </a:r>
            <a:r>
              <a:rPr lang="en-GB" sz="1400" i="1" dirty="0">
                <a:solidFill>
                  <a:srgbClr val="05103E"/>
                </a:solidFill>
                <a:latin typeface="Neue Haas Grotesk Text Pro"/>
                <a:cs typeface="Arial"/>
              </a:rPr>
              <a:t>et al.</a:t>
            </a:r>
            <a:r>
              <a:rPr lang="en-GB" sz="1400" dirty="0">
                <a:solidFill>
                  <a:srgbClr val="05103E"/>
                </a:solidFill>
                <a:latin typeface="Neue Haas Grotesk Text Pro"/>
                <a:cs typeface="Arial"/>
              </a:rPr>
              <a:t>, 2022)</a:t>
            </a:r>
            <a:r>
              <a:rPr lang="en-GB" sz="1400" dirty="0">
                <a:latin typeface="Arial"/>
                <a:cs typeface="Arial"/>
              </a:rPr>
              <a:t>.</a:t>
            </a:r>
          </a:p>
        </p:txBody>
      </p:sp>
    </p:spTree>
    <p:extLst>
      <p:ext uri="{BB962C8B-B14F-4D97-AF65-F5344CB8AC3E}">
        <p14:creationId xmlns:p14="http://schemas.microsoft.com/office/powerpoint/2010/main" val="3295837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7F9A8-88E3-827E-0B4D-7E17C24E59ED}"/>
              </a:ext>
            </a:extLst>
          </p:cNvPr>
          <p:cNvSpPr>
            <a:spLocks noGrp="1"/>
          </p:cNvSpPr>
          <p:nvPr>
            <p:ph type="title"/>
          </p:nvPr>
        </p:nvSpPr>
        <p:spPr>
          <a:xfrm>
            <a:off x="674673" y="208694"/>
            <a:ext cx="10755326" cy="1506961"/>
          </a:xfrm>
        </p:spPr>
        <p:txBody>
          <a:bodyPr>
            <a:normAutofit/>
          </a:bodyPr>
          <a:lstStyle/>
          <a:p>
            <a:pPr algn="ctr"/>
            <a:r>
              <a:rPr lang="en-GB" sz="3200" b="1" dirty="0">
                <a:latin typeface="Arial"/>
                <a:cs typeface="Arial"/>
              </a:rPr>
              <a:t>Co-productive care for MS</a:t>
            </a:r>
            <a:endParaRPr lang="en-US" sz="3200" b="1" dirty="0"/>
          </a:p>
        </p:txBody>
      </p:sp>
      <p:graphicFrame>
        <p:nvGraphicFramePr>
          <p:cNvPr id="16" name="Content Placeholder 2">
            <a:extLst>
              <a:ext uri="{FF2B5EF4-FFF2-40B4-BE49-F238E27FC236}">
                <a16:creationId xmlns:a16="http://schemas.microsoft.com/office/drawing/2014/main" id="{046EB7CE-641B-5E14-7677-A105EDAC88BD}"/>
              </a:ext>
            </a:extLst>
          </p:cNvPr>
          <p:cNvGraphicFramePr>
            <a:graphicFrameLocks noGrp="1"/>
          </p:cNvGraphicFramePr>
          <p:nvPr>
            <p:ph idx="1"/>
          </p:nvPr>
        </p:nvGraphicFramePr>
        <p:xfrm>
          <a:off x="676656" y="2011680"/>
          <a:ext cx="10753725" cy="3766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3195B95D-FD44-88F6-6932-6221DD58BC4D}"/>
              </a:ext>
            </a:extLst>
          </p:cNvPr>
          <p:cNvSpPr>
            <a:spLocks noGrp="1"/>
          </p:cNvSpPr>
          <p:nvPr>
            <p:ph type="dt" sz="half" idx="10"/>
          </p:nvPr>
        </p:nvSpPr>
        <p:spPr/>
        <p:txBody>
          <a:bodyPr/>
          <a:lstStyle/>
          <a:p>
            <a:fld id="{21762B14-3D21-45E2-8464-451C134FEF03}" type="datetime1">
              <a:rPr lang="en-GB"/>
              <a:t>06/12/2025</a:t>
            </a:fld>
            <a:endParaRPr lang="en-GB" dirty="0"/>
          </a:p>
        </p:txBody>
      </p:sp>
      <p:sp>
        <p:nvSpPr>
          <p:cNvPr id="5" name="Footer Placeholder 4">
            <a:extLst>
              <a:ext uri="{FF2B5EF4-FFF2-40B4-BE49-F238E27FC236}">
                <a16:creationId xmlns:a16="http://schemas.microsoft.com/office/drawing/2014/main" id="{36972977-74EC-5478-FEB3-83225A80B0B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74B3590-D570-F3C1-6E61-D67FB2E112AE}"/>
              </a:ext>
            </a:extLst>
          </p:cNvPr>
          <p:cNvSpPr>
            <a:spLocks noGrp="1"/>
          </p:cNvSpPr>
          <p:nvPr>
            <p:ph type="sldNum" sz="quarter" idx="12"/>
          </p:nvPr>
        </p:nvSpPr>
        <p:spPr/>
        <p:txBody>
          <a:bodyPr/>
          <a:lstStyle/>
          <a:p>
            <a:fld id="{CC057153-B650-4DEB-B370-79DDCFDCE934}" type="slidenum">
              <a:rPr lang="en-US" dirty="0"/>
              <a:t>15</a:t>
            </a:fld>
            <a:endParaRPr lang="en-US" dirty="0"/>
          </a:p>
        </p:txBody>
      </p:sp>
    </p:spTree>
    <p:extLst>
      <p:ext uri="{BB962C8B-B14F-4D97-AF65-F5344CB8AC3E}">
        <p14:creationId xmlns:p14="http://schemas.microsoft.com/office/powerpoint/2010/main" val="297445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C3912-02C3-C53B-EBCA-B1926331D605}"/>
              </a:ext>
            </a:extLst>
          </p:cNvPr>
          <p:cNvSpPr>
            <a:spLocks noGrp="1"/>
          </p:cNvSpPr>
          <p:nvPr>
            <p:ph type="title"/>
          </p:nvPr>
        </p:nvSpPr>
        <p:spPr>
          <a:xfrm>
            <a:off x="669819" y="499533"/>
            <a:ext cx="10760180" cy="1166992"/>
          </a:xfrm>
        </p:spPr>
        <p:txBody>
          <a:bodyPr>
            <a:normAutofit/>
          </a:bodyPr>
          <a:lstStyle/>
          <a:p>
            <a:pPr algn="ctr"/>
            <a:r>
              <a:rPr lang="en-GB" sz="4000" b="1" dirty="0">
                <a:latin typeface="Arial"/>
                <a:cs typeface="Arial"/>
              </a:rPr>
              <a:t>Recommendation</a:t>
            </a:r>
            <a:endParaRPr lang="en-GB" sz="4000" b="1" dirty="0">
              <a:latin typeface="Arial"/>
              <a:ea typeface="Calibri Light"/>
              <a:cs typeface="Arial"/>
            </a:endParaRPr>
          </a:p>
        </p:txBody>
      </p:sp>
      <p:sp>
        <p:nvSpPr>
          <p:cNvPr id="3" name="Content Placeholder 2">
            <a:extLst>
              <a:ext uri="{FF2B5EF4-FFF2-40B4-BE49-F238E27FC236}">
                <a16:creationId xmlns:a16="http://schemas.microsoft.com/office/drawing/2014/main" id="{8813B6CA-7B3A-66B9-567F-16EAB7CD5630}"/>
              </a:ext>
            </a:extLst>
          </p:cNvPr>
          <p:cNvSpPr>
            <a:spLocks noGrp="1"/>
          </p:cNvSpPr>
          <p:nvPr>
            <p:ph idx="1"/>
          </p:nvPr>
        </p:nvSpPr>
        <p:spPr/>
        <p:txBody>
          <a:bodyPr vert="horz" lIns="91440" tIns="45720" rIns="91440" bIns="45720" rtlCol="0" anchor="t">
            <a:normAutofit fontScale="92500" lnSpcReduction="20000"/>
          </a:bodyPr>
          <a:lstStyle/>
          <a:p>
            <a:r>
              <a:rPr lang="en-GB" sz="1400" dirty="0">
                <a:latin typeface="Arial"/>
                <a:cs typeface="Arial"/>
              </a:rPr>
              <a:t>Multiple sclerosis (MS) management can benefit from a model of personalised care and self-management assistance that addresses the variable and changeable nature of the disease as well as the particular experiences of persons with MS.</a:t>
            </a:r>
          </a:p>
          <a:p>
            <a:r>
              <a:rPr lang="en-GB" sz="1400" b="1" dirty="0">
                <a:latin typeface="Arial"/>
                <a:ea typeface="+mn-lt"/>
                <a:cs typeface="Arial"/>
              </a:rPr>
              <a:t>Personalised Care</a:t>
            </a:r>
            <a:r>
              <a:rPr lang="en-GB" sz="1400" dirty="0">
                <a:latin typeface="Arial"/>
                <a:ea typeface="+mn-lt"/>
                <a:cs typeface="Arial"/>
              </a:rPr>
              <a:t>: Understanding the lived experiences and attitudes of people with MS (</a:t>
            </a:r>
            <a:r>
              <a:rPr lang="en-GB" sz="1400" dirty="0" err="1">
                <a:latin typeface="Arial"/>
                <a:ea typeface="+mn-lt"/>
                <a:cs typeface="Arial"/>
              </a:rPr>
              <a:t>PwMS</a:t>
            </a:r>
            <a:r>
              <a:rPr lang="en-GB" sz="1400" dirty="0">
                <a:latin typeface="Arial"/>
                <a:ea typeface="+mn-lt"/>
                <a:cs typeface="Arial"/>
              </a:rPr>
              <a:t>) is also necessary for implementing personalised care, because adoption of targeted therapies and monitoring varies among individuals </a:t>
            </a:r>
            <a:r>
              <a:rPr lang="en-GB" sz="1400" dirty="0">
                <a:solidFill>
                  <a:srgbClr val="262626"/>
                </a:solidFill>
                <a:latin typeface="Arial"/>
                <a:ea typeface="+mn-lt"/>
                <a:cs typeface="Arial"/>
              </a:rPr>
              <a:t>(</a:t>
            </a:r>
            <a:r>
              <a:rPr lang="en-GB" sz="1400" dirty="0">
                <a:solidFill>
                  <a:srgbClr val="05103E"/>
                </a:solidFill>
                <a:latin typeface="Arial"/>
                <a:ea typeface="+mn-lt"/>
                <a:cs typeface="Arial"/>
              </a:rPr>
              <a:t>Gasperini </a:t>
            </a:r>
            <a:r>
              <a:rPr lang="en-GB" sz="1400" i="1" dirty="0">
                <a:solidFill>
                  <a:srgbClr val="05103E"/>
                </a:solidFill>
                <a:latin typeface="Arial"/>
                <a:ea typeface="+mn-lt"/>
                <a:cs typeface="Arial"/>
              </a:rPr>
              <a:t>et al.</a:t>
            </a:r>
            <a:r>
              <a:rPr lang="en-GB" sz="1400" dirty="0">
                <a:solidFill>
                  <a:srgbClr val="05103E"/>
                </a:solidFill>
                <a:latin typeface="Arial"/>
                <a:ea typeface="+mn-lt"/>
                <a:cs typeface="Arial"/>
              </a:rPr>
              <a:t>, 2024)</a:t>
            </a:r>
            <a:r>
              <a:rPr lang="en-GB" sz="1400" dirty="0">
                <a:latin typeface="Arial"/>
                <a:ea typeface="+mn-lt"/>
                <a:cs typeface="Arial"/>
              </a:rPr>
              <a:t>.</a:t>
            </a:r>
          </a:p>
          <a:p>
            <a:r>
              <a:rPr lang="en-GB" sz="1400" b="1" dirty="0">
                <a:latin typeface="Arial"/>
                <a:ea typeface="+mn-lt"/>
                <a:cs typeface="+mn-lt"/>
              </a:rPr>
              <a:t>Shared decision-making (SDM</a:t>
            </a:r>
            <a:r>
              <a:rPr lang="en-GB" sz="1400" dirty="0">
                <a:latin typeface="Arial"/>
                <a:ea typeface="+mn-lt"/>
                <a:cs typeface="+mn-lt"/>
              </a:rPr>
              <a:t>) Tools have been created to improve customised care by actively engaging patients in treatment decisions. For example, the MS-SUPPORT program uses patient self-assessment and personalised feedback to clarify treatment goals, address misconceptions, and increase adherence.</a:t>
            </a:r>
          </a:p>
          <a:p>
            <a:r>
              <a:rPr lang="en-GB" sz="1400" b="1" dirty="0">
                <a:latin typeface="Arial"/>
                <a:cs typeface="Arial"/>
              </a:rPr>
              <a:t>Enabling choice</a:t>
            </a:r>
            <a:r>
              <a:rPr lang="en-GB" sz="1400" dirty="0">
                <a:latin typeface="Arial"/>
                <a:cs typeface="Arial"/>
              </a:rPr>
              <a:t>: A critical component of facilitating choice is giving balanced, evidence-based information about the advantages and hazards of various treatment options, including surveillance alone. </a:t>
            </a:r>
            <a:r>
              <a:rPr lang="en-GB" sz="1400" dirty="0">
                <a:solidFill>
                  <a:srgbClr val="262626"/>
                </a:solidFill>
                <a:latin typeface="Arial"/>
                <a:cs typeface="Arial"/>
              </a:rPr>
              <a:t>(</a:t>
            </a:r>
            <a:r>
              <a:rPr lang="en-GB" sz="1400" dirty="0">
                <a:solidFill>
                  <a:srgbClr val="05103E"/>
                </a:solidFill>
                <a:latin typeface="Arial"/>
                <a:cs typeface="Arial"/>
              </a:rPr>
              <a:t>Gasperini </a:t>
            </a:r>
            <a:r>
              <a:rPr lang="en-GB" sz="1400" i="1" dirty="0">
                <a:solidFill>
                  <a:srgbClr val="05103E"/>
                </a:solidFill>
                <a:latin typeface="Arial"/>
                <a:cs typeface="Arial"/>
              </a:rPr>
              <a:t>et al.</a:t>
            </a:r>
            <a:r>
              <a:rPr lang="en-GB" sz="1400" dirty="0">
                <a:solidFill>
                  <a:srgbClr val="05103E"/>
                </a:solidFill>
                <a:latin typeface="Arial"/>
                <a:cs typeface="Arial"/>
              </a:rPr>
              <a:t>, 2024)</a:t>
            </a:r>
          </a:p>
          <a:p>
            <a:r>
              <a:rPr lang="en-GB" sz="1400" b="1" dirty="0">
                <a:latin typeface="Arial"/>
                <a:cs typeface="Arial"/>
              </a:rPr>
              <a:t>Social prescribing  and community - based support:</a:t>
            </a:r>
            <a:r>
              <a:rPr lang="en-GB" sz="1400" dirty="0">
                <a:latin typeface="Arial"/>
                <a:cs typeface="Arial"/>
              </a:rPr>
              <a:t> Social prescribing entails referring patients to a link worker, who works with them to co-design a plan that improves their health and well-being through community involvement. People living with long-term neurological disorders, including MS, like this method because it provides peer support and social interaction, both of which are vital for psychological welfare and condition management </a:t>
            </a:r>
            <a:r>
              <a:rPr lang="en-GB" sz="1200" dirty="0">
                <a:solidFill>
                  <a:srgbClr val="05103E"/>
                </a:solidFill>
                <a:latin typeface="Arial"/>
                <a:cs typeface="Arial"/>
              </a:rPr>
              <a:t>(Dobson </a:t>
            </a:r>
            <a:r>
              <a:rPr lang="en-GB" sz="1200" i="1" dirty="0">
                <a:solidFill>
                  <a:srgbClr val="05103E"/>
                </a:solidFill>
                <a:latin typeface="Arial"/>
                <a:cs typeface="Arial"/>
              </a:rPr>
              <a:t>et al.</a:t>
            </a:r>
            <a:r>
              <a:rPr lang="en-GB" sz="1200" dirty="0">
                <a:solidFill>
                  <a:srgbClr val="05103E"/>
                </a:solidFill>
                <a:latin typeface="Arial"/>
                <a:cs typeface="Arial"/>
              </a:rPr>
              <a:t>, 2022)</a:t>
            </a:r>
            <a:r>
              <a:rPr lang="en-GB" sz="1400" dirty="0">
                <a:latin typeface="Arial"/>
                <a:cs typeface="Arial"/>
              </a:rPr>
              <a:t>.</a:t>
            </a:r>
          </a:p>
          <a:p>
            <a:r>
              <a:rPr lang="en-GB" sz="1400" dirty="0">
                <a:latin typeface="Arial"/>
                <a:cs typeface="Arial"/>
              </a:rPr>
              <a:t>Community-based activities that promote connection and social support have been demonstrated to reduce loneliness and improve the quality of life in MS patients. Social isolation in MS is associated with lower quality of life and greater perceived disability, regardless of illness severity.</a:t>
            </a:r>
          </a:p>
          <a:p>
            <a:r>
              <a:rPr lang="en-GB" sz="1400" b="1" dirty="0">
                <a:latin typeface="Arial"/>
                <a:cs typeface="Arial"/>
              </a:rPr>
              <a:t>Personal health </a:t>
            </a:r>
            <a:r>
              <a:rPr lang="en-GB" sz="1400" b="1" dirty="0" err="1">
                <a:latin typeface="Arial"/>
                <a:cs typeface="Arial"/>
              </a:rPr>
              <a:t>badget</a:t>
            </a:r>
            <a:r>
              <a:rPr lang="en-GB" sz="1400" b="1" dirty="0">
                <a:latin typeface="Arial"/>
                <a:cs typeface="Arial"/>
              </a:rPr>
              <a:t>: </a:t>
            </a:r>
            <a:r>
              <a:rPr lang="en-GB" sz="1400" dirty="0">
                <a:latin typeface="Arial"/>
                <a:cs typeface="Arial"/>
              </a:rPr>
              <a:t>To manage a personal health budget in MS, patients must be empowered through education and support programs, stick to prescribed therapy to minimise costly relapses, and make informed decisions regarding treatment and lifestyle modifications. These approaches can assist patients in optimising health outcomes while taking into account economic variables influencing their care </a:t>
            </a:r>
            <a:r>
              <a:rPr lang="en-GB" sz="1400" dirty="0">
                <a:solidFill>
                  <a:srgbClr val="05103E"/>
                </a:solidFill>
                <a:latin typeface="Arial"/>
                <a:cs typeface="Arial"/>
              </a:rPr>
              <a:t>(Probst </a:t>
            </a:r>
            <a:r>
              <a:rPr lang="en-GB" sz="1400" i="1" dirty="0">
                <a:solidFill>
                  <a:srgbClr val="05103E"/>
                </a:solidFill>
                <a:latin typeface="Arial"/>
                <a:cs typeface="Arial"/>
              </a:rPr>
              <a:t>et al.</a:t>
            </a:r>
            <a:r>
              <a:rPr lang="en-GB" sz="1400" dirty="0">
                <a:solidFill>
                  <a:srgbClr val="05103E"/>
                </a:solidFill>
                <a:latin typeface="Arial"/>
                <a:cs typeface="Arial"/>
              </a:rPr>
              <a:t>, 2022)</a:t>
            </a:r>
            <a:r>
              <a:rPr lang="en-GB" sz="1400" dirty="0">
                <a:latin typeface="-webkit-standard"/>
                <a:cs typeface="Arial"/>
              </a:rPr>
              <a:t>. </a:t>
            </a:r>
          </a:p>
        </p:txBody>
      </p:sp>
      <p:sp>
        <p:nvSpPr>
          <p:cNvPr id="4" name="Date Placeholder 3">
            <a:extLst>
              <a:ext uri="{FF2B5EF4-FFF2-40B4-BE49-F238E27FC236}">
                <a16:creationId xmlns:a16="http://schemas.microsoft.com/office/drawing/2014/main" id="{73107962-BF4B-7C23-7AB1-F9A5A1EAAD96}"/>
              </a:ext>
            </a:extLst>
          </p:cNvPr>
          <p:cNvSpPr>
            <a:spLocks noGrp="1"/>
          </p:cNvSpPr>
          <p:nvPr>
            <p:ph type="dt" sz="half" idx="10"/>
          </p:nvPr>
        </p:nvSpPr>
        <p:spPr/>
        <p:txBody>
          <a:bodyPr/>
          <a:lstStyle/>
          <a:p>
            <a:fld id="{F9EE90DB-11AE-4902-BBD6-1A8CC4601943}" type="datetime1">
              <a:t>12/6/2025</a:t>
            </a:fld>
            <a:endParaRPr lang="en-US" dirty="0"/>
          </a:p>
        </p:txBody>
      </p:sp>
      <p:sp>
        <p:nvSpPr>
          <p:cNvPr id="5" name="Footer Placeholder 4">
            <a:extLst>
              <a:ext uri="{FF2B5EF4-FFF2-40B4-BE49-F238E27FC236}">
                <a16:creationId xmlns:a16="http://schemas.microsoft.com/office/drawing/2014/main" id="{9D9BD303-8102-6EE7-9BDB-BB350D32284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5784545-4B03-9E76-3E4E-F8B5FD2BC344}"/>
              </a:ext>
            </a:extLst>
          </p:cNvPr>
          <p:cNvSpPr>
            <a:spLocks noGrp="1"/>
          </p:cNvSpPr>
          <p:nvPr>
            <p:ph type="sldNum" sz="quarter" idx="12"/>
          </p:nvPr>
        </p:nvSpPr>
        <p:spPr/>
        <p:txBody>
          <a:bodyPr/>
          <a:lstStyle/>
          <a:p>
            <a:fld id="{CC057153-B650-4DEB-B370-79DDCFDCE934}" type="slidenum">
              <a:rPr lang="en-US" dirty="0"/>
              <a:t>16</a:t>
            </a:fld>
            <a:endParaRPr lang="en-US" dirty="0"/>
          </a:p>
        </p:txBody>
      </p:sp>
    </p:spTree>
    <p:extLst>
      <p:ext uri="{BB962C8B-B14F-4D97-AF65-F5344CB8AC3E}">
        <p14:creationId xmlns:p14="http://schemas.microsoft.com/office/powerpoint/2010/main" val="4287525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32E71-129D-7EF8-0629-D7989C42E16B}"/>
              </a:ext>
            </a:extLst>
          </p:cNvPr>
          <p:cNvSpPr>
            <a:spLocks noGrp="1"/>
          </p:cNvSpPr>
          <p:nvPr>
            <p:ph type="title"/>
          </p:nvPr>
        </p:nvSpPr>
        <p:spPr>
          <a:xfrm>
            <a:off x="669819" y="499533"/>
            <a:ext cx="10760180" cy="738760"/>
          </a:xfrm>
        </p:spPr>
        <p:txBody>
          <a:bodyPr>
            <a:normAutofit fontScale="90000"/>
          </a:bodyPr>
          <a:lstStyle/>
          <a:p>
            <a:pPr algn="ctr"/>
            <a:br>
              <a:rPr lang="en-GB" dirty="0">
                <a:ea typeface="Calibri Light"/>
                <a:cs typeface="Calibri Light"/>
              </a:rPr>
            </a:br>
            <a:r>
              <a:rPr lang="en-GB" dirty="0">
                <a:ea typeface="Calibri Light"/>
                <a:cs typeface="Calibri Light"/>
              </a:rPr>
              <a:t>References </a:t>
            </a:r>
          </a:p>
        </p:txBody>
      </p:sp>
      <p:sp>
        <p:nvSpPr>
          <p:cNvPr id="3" name="Content Placeholder 2">
            <a:extLst>
              <a:ext uri="{FF2B5EF4-FFF2-40B4-BE49-F238E27FC236}">
                <a16:creationId xmlns:a16="http://schemas.microsoft.com/office/drawing/2014/main" id="{02B5C2ED-8F8B-1E13-ED76-A9467DA13448}"/>
              </a:ext>
            </a:extLst>
          </p:cNvPr>
          <p:cNvSpPr>
            <a:spLocks noGrp="1"/>
          </p:cNvSpPr>
          <p:nvPr>
            <p:ph idx="1"/>
          </p:nvPr>
        </p:nvSpPr>
        <p:spPr>
          <a:xfrm>
            <a:off x="823412" y="1543191"/>
            <a:ext cx="10753725" cy="3766185"/>
          </a:xfrm>
        </p:spPr>
        <p:txBody>
          <a:bodyPr vert="horz" lIns="91440" tIns="45720" rIns="91440" bIns="45720" rtlCol="0" anchor="t">
            <a:noAutofit/>
          </a:bodyPr>
          <a:lstStyle/>
          <a:p>
            <a:r>
              <a:rPr lang="en-GB" sz="1100" dirty="0">
                <a:ea typeface="+mn-lt"/>
                <a:cs typeface="+mn-lt"/>
              </a:rPr>
              <a:t>Albor, C. </a:t>
            </a:r>
            <a:r>
              <a:rPr lang="en-GB" sz="1100" i="1" dirty="0">
                <a:ea typeface="+mn-lt"/>
                <a:cs typeface="+mn-lt"/>
              </a:rPr>
              <a:t>et al.</a:t>
            </a:r>
            <a:r>
              <a:rPr lang="en-GB" sz="1100" dirty="0">
                <a:ea typeface="+mn-lt"/>
                <a:cs typeface="+mn-lt"/>
              </a:rPr>
              <a:t> (2016) 'Ethnicity and prevalence of multiple sclerosis in east London,' </a:t>
            </a:r>
            <a:r>
              <a:rPr lang="en-GB" sz="1100" i="1" dirty="0">
                <a:ea typeface="+mn-lt"/>
                <a:cs typeface="+mn-lt"/>
              </a:rPr>
              <a:t>Multiple Sclerosis Journal</a:t>
            </a:r>
            <a:r>
              <a:rPr lang="en-GB" sz="1100" dirty="0">
                <a:ea typeface="+mn-lt"/>
                <a:cs typeface="+mn-lt"/>
              </a:rPr>
              <a:t>, 23(1), pp. 36–42. </a:t>
            </a:r>
            <a:r>
              <a:rPr lang="en-GB" sz="1100" dirty="0">
                <a:ea typeface="+mn-lt"/>
                <a:cs typeface="+mn-lt"/>
                <a:hlinkClick r:id="rId2"/>
              </a:rPr>
              <a:t>https://doi.org/10.1177/1352458516638746</a:t>
            </a:r>
            <a:r>
              <a:rPr lang="en-GB" sz="1100" dirty="0">
                <a:ea typeface="+mn-lt"/>
                <a:cs typeface="+mn-lt"/>
              </a:rPr>
              <a:t>.</a:t>
            </a:r>
            <a:endParaRPr lang="en-GB" sz="1100" dirty="0">
              <a:ea typeface="Calibri Light" panose="020F0302020204030204"/>
              <a:cs typeface="Calibri Light" panose="020F0302020204030204"/>
            </a:endParaRPr>
          </a:p>
          <a:p>
            <a:r>
              <a:rPr lang="en-GB" sz="1100" dirty="0">
                <a:ea typeface="+mn-lt"/>
                <a:cs typeface="+mn-lt"/>
              </a:rPr>
              <a:t>Appleberry, H.C. and Shin, R.K. (2022) 'Multiple Sclerosis Management: Current Clinical Approaches to Disease-Modifying Therapy,' </a:t>
            </a:r>
            <a:r>
              <a:rPr lang="en-GB" sz="1100" i="1" dirty="0">
                <a:ea typeface="+mn-lt"/>
                <a:cs typeface="+mn-lt"/>
              </a:rPr>
              <a:t>Current Physical Medicine and Rehabilitation Reports</a:t>
            </a:r>
            <a:r>
              <a:rPr lang="en-GB" sz="1100" dirty="0">
                <a:ea typeface="+mn-lt"/>
                <a:cs typeface="+mn-lt"/>
              </a:rPr>
              <a:t>, 10(3), pp. 140–144. </a:t>
            </a:r>
            <a:r>
              <a:rPr lang="en-GB" sz="1100" dirty="0">
                <a:ea typeface="+mn-lt"/>
                <a:cs typeface="+mn-lt"/>
                <a:hlinkClick r:id="rId3"/>
              </a:rPr>
              <a:t>https://doi.org/10.1007/s40141-022-00359-2</a:t>
            </a:r>
            <a:r>
              <a:rPr lang="en-GB" sz="1100" dirty="0">
                <a:ea typeface="+mn-lt"/>
                <a:cs typeface="+mn-lt"/>
              </a:rPr>
              <a:t>.</a:t>
            </a:r>
            <a:endParaRPr lang="en-GB" sz="1100" dirty="0">
              <a:ea typeface="Calibri Light"/>
              <a:cs typeface="Calibri Light"/>
            </a:endParaRPr>
          </a:p>
          <a:p>
            <a:r>
              <a:rPr lang="en-GB" sz="1100" dirty="0">
                <a:ea typeface="+mn-lt"/>
                <a:cs typeface="+mn-lt"/>
              </a:rPr>
              <a:t>Battaglia, M.A. </a:t>
            </a:r>
            <a:r>
              <a:rPr lang="en-GB" sz="1100" i="1" dirty="0">
                <a:ea typeface="+mn-lt"/>
                <a:cs typeface="+mn-lt"/>
              </a:rPr>
              <a:t>et al.</a:t>
            </a:r>
            <a:r>
              <a:rPr lang="en-GB" sz="1100" dirty="0">
                <a:ea typeface="+mn-lt"/>
                <a:cs typeface="+mn-lt"/>
              </a:rPr>
              <a:t> (2022) 'Patients with multiple sclerosis: a burden and cost of illness study,' </a:t>
            </a:r>
            <a:r>
              <a:rPr lang="en-GB" sz="1100" i="1" dirty="0">
                <a:ea typeface="+mn-lt"/>
                <a:cs typeface="+mn-lt"/>
              </a:rPr>
              <a:t>Journal of Neurology</a:t>
            </a:r>
            <a:r>
              <a:rPr lang="en-GB" sz="1100" dirty="0">
                <a:ea typeface="+mn-lt"/>
                <a:cs typeface="+mn-lt"/>
              </a:rPr>
              <a:t>, 269(9), pp. 5127–5135. </a:t>
            </a:r>
            <a:r>
              <a:rPr lang="en-GB" sz="1100" dirty="0">
                <a:ea typeface="+mn-lt"/>
                <a:cs typeface="+mn-lt"/>
                <a:hlinkClick r:id="rId4"/>
              </a:rPr>
              <a:t>https://doi.org/10.1007/s00415-022-11169-w</a:t>
            </a:r>
            <a:r>
              <a:rPr lang="en-GB" sz="1100" dirty="0">
                <a:ea typeface="+mn-lt"/>
                <a:cs typeface="+mn-lt"/>
              </a:rPr>
              <a:t>.</a:t>
            </a:r>
            <a:endParaRPr lang="en-GB" sz="1100" dirty="0">
              <a:ea typeface="Calibri Light"/>
              <a:cs typeface="Calibri Light"/>
            </a:endParaRPr>
          </a:p>
          <a:p>
            <a:r>
              <a:rPr lang="en-GB" sz="1100" dirty="0">
                <a:ea typeface="+mn-lt"/>
                <a:cs typeface="+mn-lt"/>
              </a:rPr>
              <a:t>Capela, C. </a:t>
            </a:r>
            <a:r>
              <a:rPr lang="en-GB" sz="1100" i="1" dirty="0">
                <a:ea typeface="+mn-lt"/>
                <a:cs typeface="+mn-lt"/>
              </a:rPr>
              <a:t>et al.</a:t>
            </a:r>
            <a:r>
              <a:rPr lang="en-GB" sz="1100" dirty="0">
                <a:ea typeface="+mn-lt"/>
                <a:cs typeface="+mn-lt"/>
              </a:rPr>
              <a:t> (2025) 'Multiple Sclerosis Disease-Modifying Treatment Algorithms: 2025 Positioning of the Portuguese Multiple Sclerosis Study Group,' </a:t>
            </a:r>
            <a:r>
              <a:rPr lang="en-GB" sz="1100" i="1" dirty="0">
                <a:ea typeface="+mn-lt"/>
                <a:cs typeface="+mn-lt"/>
              </a:rPr>
              <a:t>Acta </a:t>
            </a:r>
            <a:r>
              <a:rPr lang="en-GB" sz="1100" i="1" dirty="0" err="1">
                <a:ea typeface="+mn-lt"/>
                <a:cs typeface="+mn-lt"/>
              </a:rPr>
              <a:t>Médica</a:t>
            </a:r>
            <a:r>
              <a:rPr lang="en-GB" sz="1100" i="1" dirty="0">
                <a:ea typeface="+mn-lt"/>
                <a:cs typeface="+mn-lt"/>
              </a:rPr>
              <a:t> Portuguesa</a:t>
            </a:r>
            <a:r>
              <a:rPr lang="en-GB" sz="1100" dirty="0">
                <a:ea typeface="+mn-lt"/>
                <a:cs typeface="+mn-lt"/>
              </a:rPr>
              <a:t>, 38(6–7), pp. 414–426. </a:t>
            </a:r>
            <a:r>
              <a:rPr lang="en-GB" sz="1100" dirty="0">
                <a:ea typeface="+mn-lt"/>
                <a:cs typeface="+mn-lt"/>
                <a:hlinkClick r:id="rId5"/>
              </a:rPr>
              <a:t>https://doi.org/10.20344/amp.22380</a:t>
            </a:r>
            <a:r>
              <a:rPr lang="en-GB" sz="1100" dirty="0">
                <a:ea typeface="+mn-lt"/>
                <a:cs typeface="+mn-lt"/>
              </a:rPr>
              <a:t>.</a:t>
            </a:r>
            <a:endParaRPr lang="en-GB" sz="1100" dirty="0">
              <a:ea typeface="Calibri Light"/>
              <a:cs typeface="Calibri Light"/>
            </a:endParaRPr>
          </a:p>
          <a:p>
            <a:r>
              <a:rPr lang="en-GB" sz="1100" dirty="0">
                <a:solidFill>
                  <a:srgbClr val="05103E"/>
                </a:solidFill>
                <a:latin typeface="Arial"/>
                <a:ea typeface="+mn-lt"/>
                <a:cs typeface="Arial"/>
              </a:rPr>
              <a:t>Dobson, R. </a:t>
            </a:r>
            <a:r>
              <a:rPr lang="en-GB" sz="1100" i="1" dirty="0">
                <a:solidFill>
                  <a:srgbClr val="05103E"/>
                </a:solidFill>
                <a:latin typeface="Arial"/>
                <a:ea typeface="+mn-lt"/>
                <a:cs typeface="Arial"/>
              </a:rPr>
              <a:t>et al.</a:t>
            </a:r>
            <a:r>
              <a:rPr lang="en-GB" sz="1100" dirty="0">
                <a:solidFill>
                  <a:srgbClr val="05103E"/>
                </a:solidFill>
                <a:latin typeface="Arial"/>
                <a:ea typeface="+mn-lt"/>
                <a:cs typeface="Arial"/>
              </a:rPr>
              <a:t> (2022) 'Social determinants of health in multiple sclerosis,' </a:t>
            </a:r>
            <a:r>
              <a:rPr lang="en-GB" sz="1100" i="1" dirty="0">
                <a:solidFill>
                  <a:srgbClr val="05103E"/>
                </a:solidFill>
                <a:latin typeface="Arial"/>
                <a:ea typeface="+mn-lt"/>
                <a:cs typeface="Arial"/>
              </a:rPr>
              <a:t>Nature Reviews Neurology</a:t>
            </a:r>
            <a:r>
              <a:rPr lang="en-GB" sz="1100" dirty="0">
                <a:solidFill>
                  <a:srgbClr val="05103E"/>
                </a:solidFill>
                <a:latin typeface="Arial"/>
                <a:ea typeface="+mn-lt"/>
                <a:cs typeface="Arial"/>
              </a:rPr>
              <a:t>, 18(12), pp. 723–734. https://doi.org/10.1038/s41582-022-00735-5.</a:t>
            </a:r>
          </a:p>
          <a:p>
            <a:r>
              <a:rPr lang="en-GB" sz="1100">
                <a:ea typeface="+mn-lt"/>
                <a:cs typeface="+mn-lt"/>
              </a:rPr>
              <a:t>Hauer, L., Perneczky, J. and Sellner, J. (2020) 'A global view of comorbidity in multiple sclerosis: a systematic review with a focus on regional differences, methodology, and clinical implications,' </a:t>
            </a:r>
            <a:r>
              <a:rPr lang="en-GB" sz="1100" i="1">
                <a:ea typeface="+mn-lt"/>
                <a:cs typeface="+mn-lt"/>
              </a:rPr>
              <a:t>Journal of Neurology</a:t>
            </a:r>
            <a:r>
              <a:rPr lang="en-GB" sz="1100">
                <a:ea typeface="+mn-lt"/>
                <a:cs typeface="+mn-lt"/>
              </a:rPr>
              <a:t>, 268(11), pp. 4066–4077. </a:t>
            </a:r>
            <a:r>
              <a:rPr lang="en-GB" sz="1100" dirty="0">
                <a:ea typeface="+mn-lt"/>
                <a:cs typeface="+mn-lt"/>
                <a:hlinkClick r:id="rId6"/>
              </a:rPr>
              <a:t>https://doi.org/10.1007/s00415-020-10107-y</a:t>
            </a:r>
            <a:r>
              <a:rPr lang="en-GB" sz="1100">
                <a:ea typeface="+mn-lt"/>
                <a:cs typeface="+mn-lt"/>
              </a:rPr>
              <a:t>.</a:t>
            </a:r>
            <a:endParaRPr lang="en-GB" sz="1100" dirty="0">
              <a:ea typeface="Calibri Light"/>
              <a:cs typeface="Calibri Light"/>
            </a:endParaRPr>
          </a:p>
          <a:p>
            <a:r>
              <a:rPr lang="en-GB" sz="1100" dirty="0">
                <a:solidFill>
                  <a:srgbClr val="05103E"/>
                </a:solidFill>
                <a:latin typeface="Arial"/>
                <a:ea typeface="+mn-lt"/>
                <a:cs typeface="Arial"/>
              </a:rPr>
              <a:t>Gasperini, C. </a:t>
            </a:r>
            <a:r>
              <a:rPr lang="en-GB" sz="1100" i="1" dirty="0">
                <a:solidFill>
                  <a:srgbClr val="05103E"/>
                </a:solidFill>
                <a:latin typeface="Arial"/>
                <a:ea typeface="+mn-lt"/>
                <a:cs typeface="Arial"/>
              </a:rPr>
              <a:t>et al.</a:t>
            </a:r>
            <a:r>
              <a:rPr lang="en-GB" sz="1100" dirty="0">
                <a:solidFill>
                  <a:srgbClr val="05103E"/>
                </a:solidFill>
                <a:latin typeface="Arial"/>
                <a:ea typeface="+mn-lt"/>
                <a:cs typeface="Arial"/>
              </a:rPr>
              <a:t> (2024) 'Unveiling preferences in multiple sclerosis care: insights from an Italian discrete-choice experiment with patients and healthcare professionals,' </a:t>
            </a:r>
            <a:r>
              <a:rPr lang="en-GB" sz="1100" i="1" dirty="0">
                <a:solidFill>
                  <a:srgbClr val="05103E"/>
                </a:solidFill>
                <a:latin typeface="Arial"/>
                <a:ea typeface="+mn-lt"/>
                <a:cs typeface="Arial"/>
              </a:rPr>
              <a:t>Journal of Neurology</a:t>
            </a:r>
            <a:r>
              <a:rPr lang="en-GB" sz="1100" dirty="0">
                <a:solidFill>
                  <a:srgbClr val="05103E"/>
                </a:solidFill>
                <a:latin typeface="Arial"/>
                <a:ea typeface="+mn-lt"/>
                <a:cs typeface="Arial"/>
              </a:rPr>
              <a:t>, 272(1), p. 27. https://doi.org/10.1007/s00415-024-12725-2.</a:t>
            </a:r>
            <a:endParaRPr lang="en-GB" sz="1100" dirty="0">
              <a:ea typeface="+mn-lt"/>
              <a:cs typeface="+mn-lt"/>
            </a:endParaRPr>
          </a:p>
          <a:p>
            <a:r>
              <a:rPr lang="en-GB" sz="1100" dirty="0">
                <a:ea typeface="+mn-lt"/>
                <a:cs typeface="+mn-lt"/>
              </a:rPr>
              <a:t>Keenan, A. </a:t>
            </a:r>
            <a:r>
              <a:rPr lang="en-GB" sz="1100" i="1" dirty="0">
                <a:ea typeface="+mn-lt"/>
                <a:cs typeface="+mn-lt"/>
              </a:rPr>
              <a:t>et al.</a:t>
            </a:r>
            <a:r>
              <a:rPr lang="en-GB" sz="1100" dirty="0">
                <a:ea typeface="+mn-lt"/>
                <a:cs typeface="+mn-lt"/>
              </a:rPr>
              <a:t> (2024) 'Shared Decision-Making in the treatment of Multiple sclerosis: Results of a Cross-Sectional, Real-World survey in Europe and the United States,' </a:t>
            </a:r>
            <a:r>
              <a:rPr lang="en-GB" sz="1100" i="1" dirty="0">
                <a:ea typeface="+mn-lt"/>
                <a:cs typeface="+mn-lt"/>
              </a:rPr>
              <a:t>Patient Preference and Adherence</a:t>
            </a:r>
            <a:r>
              <a:rPr lang="en-GB" sz="1100" dirty="0">
                <a:ea typeface="+mn-lt"/>
                <a:cs typeface="+mn-lt"/>
              </a:rPr>
              <a:t>, Volume 18, pp. 137–149. </a:t>
            </a:r>
            <a:r>
              <a:rPr lang="en-GB" sz="1100" dirty="0">
                <a:ea typeface="+mn-lt"/>
                <a:cs typeface="+mn-lt"/>
                <a:hlinkClick r:id="rId7"/>
              </a:rPr>
              <a:t>https://doi.org/10.2147/ppa.s440410</a:t>
            </a:r>
            <a:r>
              <a:rPr lang="en-GB" sz="1100" dirty="0">
                <a:ea typeface="+mn-lt"/>
                <a:cs typeface="+mn-lt"/>
              </a:rPr>
              <a:t>.</a:t>
            </a:r>
            <a:endParaRPr lang="en-GB" sz="1100" dirty="0">
              <a:ea typeface="Calibri Light"/>
              <a:cs typeface="Calibri Light"/>
            </a:endParaRPr>
          </a:p>
          <a:p>
            <a:r>
              <a:rPr lang="en-GB" sz="1100" dirty="0">
                <a:ea typeface="+mn-lt"/>
                <a:cs typeface="+mn-lt"/>
              </a:rPr>
              <a:t>Khan, G. and Hashim, M.J. (2025a) 'Epidemiology of Multiple Sclerosis: Global, Regional, National and Sub-National-Level Estimates and Future Projections,' </a:t>
            </a:r>
            <a:r>
              <a:rPr lang="en-GB" sz="1100" i="1" dirty="0">
                <a:ea typeface="+mn-lt"/>
                <a:cs typeface="+mn-lt"/>
              </a:rPr>
              <a:t>Journal of Epidemiology and Global Health</a:t>
            </a:r>
            <a:r>
              <a:rPr lang="en-GB" sz="1100" dirty="0">
                <a:ea typeface="+mn-lt"/>
                <a:cs typeface="+mn-lt"/>
              </a:rPr>
              <a:t>, 15(1), p. 21. </a:t>
            </a:r>
            <a:r>
              <a:rPr lang="en-GB" sz="1100" dirty="0">
                <a:ea typeface="+mn-lt"/>
                <a:cs typeface="+mn-lt"/>
                <a:hlinkClick r:id="rId8"/>
              </a:rPr>
              <a:t>https://doi.org/10.1007/s44197-025-00353-6</a:t>
            </a:r>
            <a:r>
              <a:rPr lang="en-GB" sz="1100" dirty="0">
                <a:ea typeface="+mn-lt"/>
                <a:cs typeface="+mn-lt"/>
              </a:rPr>
              <a:t>.</a:t>
            </a:r>
            <a:endParaRPr lang="en-GB" sz="1100" dirty="0">
              <a:ea typeface="Calibri Light"/>
              <a:cs typeface="Calibri Light"/>
            </a:endParaRPr>
          </a:p>
          <a:p>
            <a:r>
              <a:rPr lang="en-GB" sz="1100" dirty="0">
                <a:ea typeface="+mn-lt"/>
                <a:cs typeface="+mn-lt"/>
              </a:rPr>
              <a:t>Kraft, A.K. and Berger, K. (2020) '</a:t>
            </a:r>
            <a:r>
              <a:rPr lang="en-GB" sz="1100" dirty="0" err="1">
                <a:ea typeface="+mn-lt"/>
                <a:cs typeface="+mn-lt"/>
              </a:rPr>
              <a:t>Kernaspekte</a:t>
            </a:r>
            <a:r>
              <a:rPr lang="en-GB" sz="1100" dirty="0">
                <a:ea typeface="+mn-lt"/>
                <a:cs typeface="+mn-lt"/>
              </a:rPr>
              <a:t> </a:t>
            </a:r>
            <a:r>
              <a:rPr lang="en-GB" sz="1100" dirty="0" err="1">
                <a:ea typeface="+mn-lt"/>
                <a:cs typeface="+mn-lt"/>
              </a:rPr>
              <a:t>einer</a:t>
            </a:r>
            <a:r>
              <a:rPr lang="en-GB" sz="1100" dirty="0">
                <a:ea typeface="+mn-lt"/>
                <a:cs typeface="+mn-lt"/>
              </a:rPr>
              <a:t> </a:t>
            </a:r>
            <a:r>
              <a:rPr lang="en-GB" sz="1100" dirty="0" err="1">
                <a:ea typeface="+mn-lt"/>
                <a:cs typeface="+mn-lt"/>
              </a:rPr>
              <a:t>bedarfsgerechten</a:t>
            </a:r>
            <a:r>
              <a:rPr lang="en-GB" sz="1100" dirty="0">
                <a:ea typeface="+mn-lt"/>
                <a:cs typeface="+mn-lt"/>
              </a:rPr>
              <a:t> </a:t>
            </a:r>
            <a:r>
              <a:rPr lang="en-GB" sz="1100" dirty="0" err="1">
                <a:ea typeface="+mn-lt"/>
                <a:cs typeface="+mn-lt"/>
              </a:rPr>
              <a:t>Versorgung</a:t>
            </a:r>
            <a:r>
              <a:rPr lang="en-GB" sz="1100" dirty="0">
                <a:ea typeface="+mn-lt"/>
                <a:cs typeface="+mn-lt"/>
              </a:rPr>
              <a:t> von </a:t>
            </a:r>
            <a:r>
              <a:rPr lang="en-GB" sz="1100" dirty="0" err="1">
                <a:ea typeface="+mn-lt"/>
                <a:cs typeface="+mn-lt"/>
              </a:rPr>
              <a:t>Patienten</a:t>
            </a:r>
            <a:r>
              <a:rPr lang="en-GB" sz="1100" dirty="0">
                <a:ea typeface="+mn-lt"/>
                <a:cs typeface="+mn-lt"/>
              </a:rPr>
              <a:t> </a:t>
            </a:r>
            <a:r>
              <a:rPr lang="en-GB" sz="1100" dirty="0" err="1">
                <a:ea typeface="+mn-lt"/>
                <a:cs typeface="+mn-lt"/>
              </a:rPr>
              <a:t>mit</a:t>
            </a:r>
            <a:r>
              <a:rPr lang="en-GB" sz="1100" dirty="0">
                <a:ea typeface="+mn-lt"/>
                <a:cs typeface="+mn-lt"/>
              </a:rPr>
              <a:t> </a:t>
            </a:r>
            <a:r>
              <a:rPr lang="en-GB" sz="1100" dirty="0" err="1">
                <a:ea typeface="+mn-lt"/>
                <a:cs typeface="+mn-lt"/>
              </a:rPr>
              <a:t>Multipler</a:t>
            </a:r>
            <a:r>
              <a:rPr lang="en-GB" sz="1100" dirty="0">
                <a:ea typeface="+mn-lt"/>
                <a:cs typeface="+mn-lt"/>
              </a:rPr>
              <a:t> </a:t>
            </a:r>
            <a:r>
              <a:rPr lang="en-GB" sz="1100" dirty="0" err="1">
                <a:ea typeface="+mn-lt"/>
                <a:cs typeface="+mn-lt"/>
              </a:rPr>
              <a:t>Sklerose</a:t>
            </a:r>
            <a:r>
              <a:rPr lang="en-GB" sz="1100" dirty="0">
                <a:ea typeface="+mn-lt"/>
                <a:cs typeface="+mn-lt"/>
              </a:rPr>
              <a:t>,' </a:t>
            </a:r>
            <a:r>
              <a:rPr lang="en-GB" sz="1100" i="1" dirty="0">
                <a:ea typeface="+mn-lt"/>
                <a:cs typeface="+mn-lt"/>
              </a:rPr>
              <a:t>Der </a:t>
            </a:r>
            <a:r>
              <a:rPr lang="en-GB" sz="1100" i="1" dirty="0" err="1">
                <a:ea typeface="+mn-lt"/>
                <a:cs typeface="+mn-lt"/>
              </a:rPr>
              <a:t>Nervenarzt</a:t>
            </a:r>
            <a:r>
              <a:rPr lang="en-GB" sz="1100" dirty="0">
                <a:ea typeface="+mn-lt"/>
                <a:cs typeface="+mn-lt"/>
              </a:rPr>
              <a:t>, 91(6), pp. 503–510. </a:t>
            </a:r>
            <a:r>
              <a:rPr lang="en-GB" sz="1100" dirty="0">
                <a:ea typeface="+mn-lt"/>
                <a:cs typeface="+mn-lt"/>
                <a:hlinkClick r:id="rId9"/>
              </a:rPr>
              <a:t>https://doi.org/10.1007/s00115-020-00906-z</a:t>
            </a:r>
            <a:r>
              <a:rPr lang="en-GB" sz="1100" dirty="0">
                <a:ea typeface="+mn-lt"/>
                <a:cs typeface="+mn-lt"/>
              </a:rPr>
              <a:t>.</a:t>
            </a:r>
            <a:endParaRPr lang="en-GB" sz="1100" dirty="0">
              <a:ea typeface="Calibri Light"/>
              <a:cs typeface="Calibri Light"/>
            </a:endParaRPr>
          </a:p>
          <a:p>
            <a:endParaRPr lang="en-GB" sz="1100" dirty="0">
              <a:ea typeface="Calibri Light"/>
              <a:cs typeface="Calibri Light"/>
            </a:endParaRPr>
          </a:p>
          <a:p>
            <a:endParaRPr lang="en-GB" sz="1100" dirty="0">
              <a:ea typeface="Calibri Light"/>
              <a:cs typeface="Calibri Light"/>
            </a:endParaRPr>
          </a:p>
          <a:p>
            <a:endParaRPr lang="en-GB" sz="1100" dirty="0">
              <a:ea typeface="Calibri Light"/>
              <a:cs typeface="Calibri Light"/>
            </a:endParaRPr>
          </a:p>
        </p:txBody>
      </p:sp>
    </p:spTree>
    <p:extLst>
      <p:ext uri="{BB962C8B-B14F-4D97-AF65-F5344CB8AC3E}">
        <p14:creationId xmlns:p14="http://schemas.microsoft.com/office/powerpoint/2010/main" val="1447336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7C4943-9EAB-5214-6BAF-EB579BE1E703}"/>
              </a:ext>
            </a:extLst>
          </p:cNvPr>
          <p:cNvSpPr>
            <a:spLocks noGrp="1"/>
          </p:cNvSpPr>
          <p:nvPr>
            <p:ph idx="1"/>
          </p:nvPr>
        </p:nvSpPr>
        <p:spPr>
          <a:xfrm>
            <a:off x="720739" y="789961"/>
            <a:ext cx="10753725" cy="4458912"/>
          </a:xfrm>
        </p:spPr>
        <p:txBody>
          <a:bodyPr vert="horz" lIns="91440" tIns="45720" rIns="91440" bIns="45720" rtlCol="0" anchor="t">
            <a:normAutofit fontScale="85000" lnSpcReduction="20000"/>
          </a:bodyPr>
          <a:lstStyle/>
          <a:p>
            <a:endParaRPr lang="en-GB" sz="1200" dirty="0">
              <a:ea typeface="Calibri Light"/>
              <a:cs typeface="Calibri Light"/>
            </a:endParaRPr>
          </a:p>
          <a:p>
            <a:r>
              <a:rPr lang="en-GB" sz="1200" dirty="0">
                <a:ea typeface="+mn-lt"/>
                <a:cs typeface="+mn-lt"/>
              </a:rPr>
              <a:t>Lehnert, T. </a:t>
            </a:r>
            <a:r>
              <a:rPr lang="en-GB" sz="1200" i="1" dirty="0">
                <a:ea typeface="+mn-lt"/>
                <a:cs typeface="+mn-lt"/>
              </a:rPr>
              <a:t>et al.</a:t>
            </a:r>
            <a:r>
              <a:rPr lang="en-GB" sz="1200" dirty="0">
                <a:ea typeface="+mn-lt"/>
                <a:cs typeface="+mn-lt"/>
              </a:rPr>
              <a:t> (2022) 'Immunotherapy for people with clinically isolated syndrome or relapsing-remitting multiple sclerosis: treatment response by demographic, clinical, and biomarker subgroups (PROMISE)—a systematic review protocol,' </a:t>
            </a:r>
            <a:r>
              <a:rPr lang="en-GB" sz="1200" i="1" dirty="0">
                <a:ea typeface="+mn-lt"/>
                <a:cs typeface="+mn-lt"/>
              </a:rPr>
              <a:t>Systematic Reviews</a:t>
            </a:r>
            <a:r>
              <a:rPr lang="en-GB" sz="1200" dirty="0">
                <a:ea typeface="+mn-lt"/>
                <a:cs typeface="+mn-lt"/>
              </a:rPr>
              <a:t>, 11(1), p. 134. </a:t>
            </a:r>
            <a:r>
              <a:rPr lang="en-GB" sz="1200" dirty="0">
                <a:ea typeface="+mn-lt"/>
                <a:cs typeface="+mn-lt"/>
                <a:hlinkClick r:id="rId2"/>
              </a:rPr>
              <a:t>https://doi.org/10.1186/s13643-022-01997-2</a:t>
            </a:r>
            <a:r>
              <a:rPr lang="en-GB" sz="1200" dirty="0">
                <a:ea typeface="+mn-lt"/>
                <a:cs typeface="+mn-lt"/>
              </a:rPr>
              <a:t>.</a:t>
            </a:r>
            <a:endParaRPr lang="en-GB" dirty="0"/>
          </a:p>
          <a:p>
            <a:r>
              <a:rPr lang="en-GB" sz="1200" err="1">
                <a:ea typeface="+mn-lt"/>
                <a:cs typeface="+mn-lt"/>
              </a:rPr>
              <a:t>Omerhoca</a:t>
            </a:r>
            <a:r>
              <a:rPr lang="en-GB" sz="1200" dirty="0">
                <a:ea typeface="+mn-lt"/>
                <a:cs typeface="+mn-lt"/>
              </a:rPr>
              <a:t>, S., </a:t>
            </a:r>
            <a:r>
              <a:rPr lang="en-GB" sz="1200" err="1">
                <a:ea typeface="+mn-lt"/>
                <a:cs typeface="+mn-lt"/>
              </a:rPr>
              <a:t>Akkas</a:t>
            </a:r>
            <a:r>
              <a:rPr lang="en-GB" sz="1200" dirty="0">
                <a:ea typeface="+mn-lt"/>
                <a:cs typeface="+mn-lt"/>
              </a:rPr>
              <a:t>, S.Y. and </a:t>
            </a:r>
            <a:r>
              <a:rPr lang="en-GB" sz="1200" err="1">
                <a:ea typeface="+mn-lt"/>
                <a:cs typeface="+mn-lt"/>
              </a:rPr>
              <a:t>Icen</a:t>
            </a:r>
            <a:r>
              <a:rPr lang="en-GB" sz="1200" dirty="0">
                <a:ea typeface="+mn-lt"/>
                <a:cs typeface="+mn-lt"/>
              </a:rPr>
              <a:t>, N.K. (2018) 'Multiple sclerosis: Diagnosis and </a:t>
            </a:r>
            <a:r>
              <a:rPr lang="en-GB" sz="1200" err="1">
                <a:ea typeface="+mn-lt"/>
                <a:cs typeface="+mn-lt"/>
              </a:rPr>
              <a:t>Differrential</a:t>
            </a:r>
            <a:r>
              <a:rPr lang="en-GB" sz="1200" dirty="0">
                <a:ea typeface="+mn-lt"/>
                <a:cs typeface="+mn-lt"/>
              </a:rPr>
              <a:t> Diagnosis,' </a:t>
            </a:r>
            <a:r>
              <a:rPr lang="en-GB" sz="1200" i="1" err="1">
                <a:ea typeface="+mn-lt"/>
                <a:cs typeface="+mn-lt"/>
              </a:rPr>
              <a:t>Nöro</a:t>
            </a:r>
            <a:r>
              <a:rPr lang="en-GB" sz="1200" i="1" dirty="0">
                <a:ea typeface="+mn-lt"/>
                <a:cs typeface="+mn-lt"/>
              </a:rPr>
              <a:t> </a:t>
            </a:r>
            <a:r>
              <a:rPr lang="en-GB" sz="1200" i="1" err="1">
                <a:ea typeface="+mn-lt"/>
                <a:cs typeface="+mn-lt"/>
              </a:rPr>
              <a:t>Psikiyatri</a:t>
            </a:r>
            <a:r>
              <a:rPr lang="en-GB" sz="1200" i="1" dirty="0">
                <a:ea typeface="+mn-lt"/>
                <a:cs typeface="+mn-lt"/>
              </a:rPr>
              <a:t> </a:t>
            </a:r>
            <a:r>
              <a:rPr lang="en-GB" sz="1200" i="1" err="1">
                <a:ea typeface="+mn-lt"/>
                <a:cs typeface="+mn-lt"/>
              </a:rPr>
              <a:t>Arşivi</a:t>
            </a:r>
            <a:r>
              <a:rPr lang="en-GB" sz="1200" dirty="0">
                <a:ea typeface="+mn-lt"/>
                <a:cs typeface="+mn-lt"/>
              </a:rPr>
              <a:t>, 55(</a:t>
            </a:r>
            <a:r>
              <a:rPr lang="en-GB" sz="1200" err="1">
                <a:ea typeface="+mn-lt"/>
                <a:cs typeface="+mn-lt"/>
              </a:rPr>
              <a:t>Suppl</a:t>
            </a:r>
            <a:r>
              <a:rPr lang="en-GB" sz="1200" dirty="0">
                <a:ea typeface="+mn-lt"/>
                <a:cs typeface="+mn-lt"/>
              </a:rPr>
              <a:t> 1), pp. S1–S9. </a:t>
            </a:r>
            <a:r>
              <a:rPr lang="en-GB" sz="1200" dirty="0">
                <a:ea typeface="+mn-lt"/>
                <a:cs typeface="+mn-lt"/>
                <a:hlinkClick r:id="rId3"/>
              </a:rPr>
              <a:t>https://doi.org/10.29399/npa.23418</a:t>
            </a:r>
            <a:r>
              <a:rPr lang="en-GB" sz="1200" dirty="0">
                <a:ea typeface="+mn-lt"/>
                <a:cs typeface="+mn-lt"/>
              </a:rPr>
              <a:t>.</a:t>
            </a:r>
            <a:endParaRPr lang="en-GB" dirty="0"/>
          </a:p>
          <a:p>
            <a:r>
              <a:rPr lang="en-GB" sz="1200" dirty="0" err="1">
                <a:ea typeface="+mn-lt"/>
                <a:cs typeface="+mn-lt"/>
              </a:rPr>
              <a:t>Oreja</a:t>
            </a:r>
            <a:r>
              <a:rPr lang="en-GB" sz="1200" dirty="0">
                <a:ea typeface="+mn-lt"/>
                <a:cs typeface="+mn-lt"/>
              </a:rPr>
              <a:t>-Guevara, C. </a:t>
            </a:r>
            <a:r>
              <a:rPr lang="en-GB" sz="1200" i="1" dirty="0">
                <a:ea typeface="+mn-lt"/>
                <a:cs typeface="+mn-lt"/>
              </a:rPr>
              <a:t>et al.</a:t>
            </a:r>
            <a:r>
              <a:rPr lang="en-GB" sz="1200" dirty="0">
                <a:ea typeface="+mn-lt"/>
                <a:cs typeface="+mn-lt"/>
              </a:rPr>
              <a:t> (2025) 'Economic burden of secondary progressive multiple sclerosis: DISCOVER study,' </a:t>
            </a:r>
            <a:r>
              <a:rPr lang="en-GB" sz="1200" i="1" dirty="0">
                <a:ea typeface="+mn-lt"/>
                <a:cs typeface="+mn-lt"/>
              </a:rPr>
              <a:t>BMC Health Services Research</a:t>
            </a:r>
            <a:r>
              <a:rPr lang="en-GB" sz="1200" dirty="0">
                <a:ea typeface="+mn-lt"/>
                <a:cs typeface="+mn-lt"/>
              </a:rPr>
              <a:t>, 25(1), p. 525. </a:t>
            </a:r>
            <a:r>
              <a:rPr lang="en-GB" sz="1200" dirty="0">
                <a:ea typeface="+mn-lt"/>
                <a:cs typeface="+mn-lt"/>
                <a:hlinkClick r:id="rId4"/>
              </a:rPr>
              <a:t>https://doi.org/10.1186/s12913-025-12592-1</a:t>
            </a:r>
            <a:r>
              <a:rPr lang="en-GB" sz="1200" dirty="0">
                <a:ea typeface="+mn-lt"/>
                <a:cs typeface="+mn-lt"/>
              </a:rPr>
              <a:t>.</a:t>
            </a:r>
            <a:endParaRPr lang="en-GB" dirty="0"/>
          </a:p>
          <a:p>
            <a:r>
              <a:rPr lang="en-GB" sz="1200" dirty="0">
                <a:solidFill>
                  <a:schemeClr val="tx1"/>
                </a:solidFill>
                <a:latin typeface="Arial"/>
                <a:ea typeface="+mn-lt"/>
                <a:cs typeface="Arial"/>
              </a:rPr>
              <a:t>Probst, Y. </a:t>
            </a:r>
            <a:r>
              <a:rPr lang="en-GB" sz="1200" i="1" dirty="0">
                <a:solidFill>
                  <a:schemeClr val="tx1"/>
                </a:solidFill>
                <a:latin typeface="Arial"/>
                <a:ea typeface="+mn-lt"/>
                <a:cs typeface="Arial"/>
              </a:rPr>
              <a:t>et al.</a:t>
            </a:r>
            <a:r>
              <a:rPr lang="en-GB" sz="1200" dirty="0">
                <a:solidFill>
                  <a:schemeClr val="tx1"/>
                </a:solidFill>
                <a:latin typeface="Arial"/>
                <a:ea typeface="+mn-lt"/>
                <a:cs typeface="Arial"/>
              </a:rPr>
              <a:t> (2022) 'Patient self-management and empowerment for multiple sclerosis: The implications of dietary lifestyle management for primary care,' </a:t>
            </a:r>
            <a:r>
              <a:rPr lang="en-GB" sz="1200" i="1" dirty="0">
                <a:solidFill>
                  <a:schemeClr val="tx1"/>
                </a:solidFill>
                <a:latin typeface="Arial"/>
                <a:ea typeface="+mn-lt"/>
                <a:cs typeface="Arial"/>
              </a:rPr>
              <a:t>Australian Journal of General Practice</a:t>
            </a:r>
            <a:r>
              <a:rPr lang="en-GB" sz="1200" dirty="0">
                <a:solidFill>
                  <a:schemeClr val="tx1"/>
                </a:solidFill>
                <a:latin typeface="Arial"/>
                <a:ea typeface="+mn-lt"/>
                <a:cs typeface="Arial"/>
              </a:rPr>
              <a:t>, 51(4), pp. 209–212. https://doi.org/10.31128/ajgp-09-21-6179</a:t>
            </a:r>
            <a:endParaRPr lang="en-GB" sz="1200" dirty="0">
              <a:solidFill>
                <a:schemeClr val="tx1"/>
              </a:solidFill>
              <a:ea typeface="+mn-lt"/>
              <a:cs typeface="+mn-lt"/>
            </a:endParaRPr>
          </a:p>
          <a:p>
            <a:r>
              <a:rPr lang="en-GB" sz="1200" dirty="0">
                <a:ea typeface="+mn-lt"/>
                <a:cs typeface="+mn-lt"/>
              </a:rPr>
              <a:t>Simoens, S. (2022) 'Societal economic burden of multiple sclerosis and cost-effectiveness of disease-modifying therapies,' </a:t>
            </a:r>
            <a:r>
              <a:rPr lang="en-GB" sz="1200" i="1" dirty="0">
                <a:ea typeface="+mn-lt"/>
                <a:cs typeface="+mn-lt"/>
              </a:rPr>
              <a:t>Frontiers in Neurology</a:t>
            </a:r>
            <a:r>
              <a:rPr lang="en-GB" sz="1200" dirty="0">
                <a:ea typeface="+mn-lt"/>
                <a:cs typeface="+mn-lt"/>
              </a:rPr>
              <a:t>, 13, p. 1015256. </a:t>
            </a:r>
            <a:r>
              <a:rPr lang="en-GB" sz="1200" dirty="0">
                <a:ea typeface="+mn-lt"/>
                <a:cs typeface="+mn-lt"/>
                <a:hlinkClick r:id="rId5"/>
              </a:rPr>
              <a:t>https://doi.org/10.3389/fneur.2022.1015256</a:t>
            </a:r>
            <a:r>
              <a:rPr lang="en-GB" sz="1200" dirty="0">
                <a:ea typeface="+mn-lt"/>
                <a:cs typeface="+mn-lt"/>
              </a:rPr>
              <a:t>.</a:t>
            </a:r>
            <a:endParaRPr lang="en-GB" dirty="0"/>
          </a:p>
          <a:p>
            <a:r>
              <a:rPr lang="en-GB" sz="1200" dirty="0">
                <a:ea typeface="+mn-lt"/>
                <a:cs typeface="+mn-lt"/>
              </a:rPr>
              <a:t>Tindall, T. </a:t>
            </a:r>
            <a:r>
              <a:rPr lang="en-GB" sz="1200" i="1" dirty="0">
                <a:ea typeface="+mn-lt"/>
                <a:cs typeface="+mn-lt"/>
              </a:rPr>
              <a:t>et al.</a:t>
            </a:r>
            <a:r>
              <a:rPr lang="en-GB" sz="1200" dirty="0">
                <a:ea typeface="+mn-lt"/>
                <a:cs typeface="+mn-lt"/>
              </a:rPr>
              <a:t> (2023) 'Developing a patient care pathway for emotional support around the point of multiple sclerosis diagnosis: A stakeholder engagement study,' </a:t>
            </a:r>
            <a:r>
              <a:rPr lang="en-GB" sz="1200" i="1" dirty="0">
                <a:ea typeface="+mn-lt"/>
                <a:cs typeface="+mn-lt"/>
              </a:rPr>
              <a:t>Health Expectations</a:t>
            </a:r>
            <a:r>
              <a:rPr lang="en-GB" sz="1200" dirty="0">
                <a:ea typeface="+mn-lt"/>
                <a:cs typeface="+mn-lt"/>
              </a:rPr>
              <a:t>, 26(2), pp. 858–868. </a:t>
            </a:r>
            <a:r>
              <a:rPr lang="en-GB" sz="1200" dirty="0">
                <a:ea typeface="+mn-lt"/>
                <a:cs typeface="+mn-lt"/>
                <a:hlinkClick r:id="rId6"/>
              </a:rPr>
              <a:t>https://doi.org/10.1111/hex.13711</a:t>
            </a:r>
            <a:r>
              <a:rPr lang="en-GB" sz="1200" dirty="0">
                <a:ea typeface="+mn-lt"/>
                <a:cs typeface="+mn-lt"/>
              </a:rPr>
              <a:t>.</a:t>
            </a:r>
            <a:endParaRPr lang="en-GB" dirty="0"/>
          </a:p>
          <a:p>
            <a:r>
              <a:rPr lang="en-GB" sz="1200" err="1">
                <a:ea typeface="+mn-lt"/>
                <a:cs typeface="+mn-lt"/>
              </a:rPr>
              <a:t>Ubbink</a:t>
            </a:r>
            <a:r>
              <a:rPr lang="en-GB" sz="1200" dirty="0">
                <a:ea typeface="+mn-lt"/>
                <a:cs typeface="+mn-lt"/>
              </a:rPr>
              <a:t>, D.T., Damman, O.C. and De Jong, B.A. (2022) 'Shared decision-making in patients with multiple sclerosis,' </a:t>
            </a:r>
            <a:r>
              <a:rPr lang="en-GB" sz="1200" i="1" dirty="0">
                <a:ea typeface="+mn-lt"/>
                <a:cs typeface="+mn-lt"/>
              </a:rPr>
              <a:t>Frontiers in Neurology</a:t>
            </a:r>
            <a:r>
              <a:rPr lang="en-GB" sz="1200" dirty="0">
                <a:ea typeface="+mn-lt"/>
                <a:cs typeface="+mn-lt"/>
              </a:rPr>
              <a:t>, 13, p. 1063904. </a:t>
            </a:r>
            <a:r>
              <a:rPr lang="en-GB" sz="1200" dirty="0">
                <a:ea typeface="+mn-lt"/>
                <a:cs typeface="+mn-lt"/>
                <a:hlinkClick r:id="rId7"/>
              </a:rPr>
              <a:t>https://doi.org/10.3389/fneur.2022.1063904</a:t>
            </a:r>
            <a:r>
              <a:rPr lang="en-GB" sz="1200" dirty="0">
                <a:ea typeface="+mn-lt"/>
                <a:cs typeface="+mn-lt"/>
              </a:rPr>
              <a:t>.</a:t>
            </a:r>
            <a:endParaRPr lang="en-GB" dirty="0"/>
          </a:p>
          <a:p>
            <a:r>
              <a:rPr lang="en-GB" sz="1200" dirty="0" err="1">
                <a:ea typeface="+mn-lt"/>
                <a:cs typeface="+mn-lt"/>
              </a:rPr>
              <a:t>Vandebergh</a:t>
            </a:r>
            <a:r>
              <a:rPr lang="en-GB" sz="1200" dirty="0">
                <a:ea typeface="+mn-lt"/>
                <a:cs typeface="+mn-lt"/>
              </a:rPr>
              <a:t>, M. </a:t>
            </a:r>
            <a:r>
              <a:rPr lang="en-GB" sz="1200" i="1" dirty="0">
                <a:ea typeface="+mn-lt"/>
                <a:cs typeface="+mn-lt"/>
              </a:rPr>
              <a:t>et al.</a:t>
            </a:r>
            <a:r>
              <a:rPr lang="en-GB" sz="1200" dirty="0">
                <a:ea typeface="+mn-lt"/>
                <a:cs typeface="+mn-lt"/>
              </a:rPr>
              <a:t> (2022) 'Environmental risk factors in multiple sclerosis: bridging Mendelian randomization and observational studies,' </a:t>
            </a:r>
            <a:r>
              <a:rPr lang="en-GB" sz="1200" i="1" dirty="0">
                <a:ea typeface="+mn-lt"/>
                <a:cs typeface="+mn-lt"/>
              </a:rPr>
              <a:t>Journal of Neurology</a:t>
            </a:r>
            <a:r>
              <a:rPr lang="en-GB" sz="1200" dirty="0">
                <a:ea typeface="+mn-lt"/>
                <a:cs typeface="+mn-lt"/>
              </a:rPr>
              <a:t>, 269(8), pp. 4565–4574. </a:t>
            </a:r>
            <a:r>
              <a:rPr lang="en-GB" sz="1200" dirty="0">
                <a:ea typeface="+mn-lt"/>
                <a:cs typeface="+mn-lt"/>
                <a:hlinkClick r:id="rId8"/>
              </a:rPr>
              <a:t>https://doi.org/10.1007/s00415-022-11072-4</a:t>
            </a:r>
            <a:r>
              <a:rPr lang="en-GB" sz="1200" dirty="0">
                <a:ea typeface="+mn-lt"/>
                <a:cs typeface="+mn-lt"/>
              </a:rPr>
              <a:t>.</a:t>
            </a:r>
            <a:endParaRPr lang="en-GB" dirty="0"/>
          </a:p>
          <a:p>
            <a:r>
              <a:rPr lang="en-GB" sz="1200" dirty="0">
                <a:ea typeface="+mn-lt"/>
                <a:cs typeface="+mn-lt"/>
              </a:rPr>
              <a:t>Winkelmann, A. </a:t>
            </a:r>
            <a:r>
              <a:rPr lang="en-GB" sz="1200" i="1" dirty="0">
                <a:ea typeface="+mn-lt"/>
                <a:cs typeface="+mn-lt"/>
              </a:rPr>
              <a:t>et al.</a:t>
            </a:r>
            <a:r>
              <a:rPr lang="en-GB" sz="1200" dirty="0">
                <a:ea typeface="+mn-lt"/>
                <a:cs typeface="+mn-lt"/>
              </a:rPr>
              <a:t> (2013) 'Multiple sclerosis treatment and infectious issues: update 2013,' </a:t>
            </a:r>
            <a:r>
              <a:rPr lang="en-GB" sz="1200" i="1" dirty="0">
                <a:ea typeface="+mn-lt"/>
                <a:cs typeface="+mn-lt"/>
              </a:rPr>
              <a:t>Clinical &amp; Experimental Immunology</a:t>
            </a:r>
            <a:r>
              <a:rPr lang="en-GB" sz="1200" dirty="0">
                <a:ea typeface="+mn-lt"/>
                <a:cs typeface="+mn-lt"/>
              </a:rPr>
              <a:t>, 175(3), pp. 425–438. </a:t>
            </a:r>
            <a:r>
              <a:rPr lang="en-GB" sz="1200" dirty="0">
                <a:ea typeface="+mn-lt"/>
                <a:cs typeface="+mn-lt"/>
                <a:hlinkClick r:id="rId9"/>
              </a:rPr>
              <a:t>https://doi.org/10.1111/cei.12226</a:t>
            </a:r>
            <a:r>
              <a:rPr lang="en-GB" sz="1200" dirty="0">
                <a:ea typeface="+mn-lt"/>
                <a:cs typeface="+mn-lt"/>
              </a:rPr>
              <a:t>.</a:t>
            </a:r>
            <a:endParaRPr lang="en-GB" dirty="0"/>
          </a:p>
          <a:p>
            <a:r>
              <a:rPr lang="en-GB" sz="1200" dirty="0">
                <a:ea typeface="+mn-lt"/>
                <a:cs typeface="+mn-lt"/>
              </a:rPr>
              <a:t>Yuan, S., Xiong, Y. and Larsson, S.C. (2020) 'An atlas on risk factors for multiple sclerosis: a Mendelian randomization study,' </a:t>
            </a:r>
            <a:r>
              <a:rPr lang="en-GB" sz="1200" i="1" dirty="0">
                <a:ea typeface="+mn-lt"/>
                <a:cs typeface="+mn-lt"/>
              </a:rPr>
              <a:t>Journal of Neurology</a:t>
            </a:r>
            <a:r>
              <a:rPr lang="en-GB" sz="1200" dirty="0">
                <a:ea typeface="+mn-lt"/>
                <a:cs typeface="+mn-lt"/>
              </a:rPr>
              <a:t>, 268(1), pp. 114–124. </a:t>
            </a:r>
            <a:r>
              <a:rPr lang="en-GB" sz="1200" dirty="0">
                <a:ea typeface="+mn-lt"/>
                <a:cs typeface="+mn-lt"/>
                <a:hlinkClick r:id="rId10"/>
              </a:rPr>
              <a:t>https://doi.org/10.1007/s00415-020-10119-8</a:t>
            </a:r>
            <a:r>
              <a:rPr lang="en-GB" sz="1200" dirty="0">
                <a:ea typeface="+mn-lt"/>
                <a:cs typeface="+mn-lt"/>
              </a:rPr>
              <a:t>.</a:t>
            </a:r>
            <a:endParaRPr lang="en-GB" dirty="0">
              <a:ea typeface="Calibri Light" panose="020F0302020204030204"/>
              <a:cs typeface="Calibri Light" panose="020F0302020204030204"/>
            </a:endParaRPr>
          </a:p>
          <a:p>
            <a:r>
              <a:rPr lang="en-GB" sz="1200" dirty="0">
                <a:ea typeface="+mn-lt"/>
                <a:cs typeface="+mn-lt"/>
              </a:rPr>
              <a:t>Happy healthy lives (</a:t>
            </a:r>
            <a:r>
              <a:rPr lang="en-GB" sz="1200" dirty="0" err="1">
                <a:ea typeface="+mn-lt"/>
                <a:cs typeface="+mn-lt"/>
              </a:rPr>
              <a:t>n.d</a:t>
            </a:r>
            <a:r>
              <a:rPr lang="en-GB" sz="1200" dirty="0">
                <a:ea typeface="+mn-lt"/>
                <a:cs typeface="+mn-lt"/>
              </a:rPr>
              <a:t>) What is personalised care Available at: </a:t>
            </a:r>
            <a:r>
              <a:rPr lang="en-GB" sz="1200" dirty="0">
                <a:ea typeface="+mn-lt"/>
                <a:cs typeface="+mn-lt"/>
                <a:hlinkClick r:id="rId11"/>
              </a:rPr>
              <a:t>https://www.happyhealthylives.uk/integrated-care-board/resources-and-services/personalising-care-for-our-people/what-is-personalised-care-the-comprehensive-model-and-the-six-components/</a:t>
            </a:r>
            <a:r>
              <a:rPr lang="en-GB" sz="1200" dirty="0">
                <a:ea typeface="+mn-lt"/>
                <a:cs typeface="+mn-lt"/>
              </a:rPr>
              <a:t> ( Accessed: 28 November 2025)</a:t>
            </a:r>
            <a:endParaRPr lang="en-GB" sz="1200" dirty="0">
              <a:ea typeface="Calibri Light"/>
              <a:cs typeface="Calibri Light"/>
            </a:endParaRPr>
          </a:p>
          <a:p>
            <a:r>
              <a:rPr lang="en-GB" sz="1200" dirty="0">
                <a:ea typeface="Calibri Light"/>
                <a:cs typeface="Calibri Light"/>
              </a:rPr>
              <a:t>Nice (2022) Multiple Sclerosis overview Available at: </a:t>
            </a:r>
            <a:r>
              <a:rPr lang="en-GB" sz="1200" dirty="0">
                <a:ea typeface="+mn-lt"/>
                <a:cs typeface="+mn-lt"/>
                <a:hlinkClick r:id="rId12"/>
              </a:rPr>
              <a:t>https://www.nice.org.uk/guidance/ng220</a:t>
            </a:r>
            <a:r>
              <a:rPr lang="en-GB" sz="1200" dirty="0">
                <a:ea typeface="+mn-lt"/>
                <a:cs typeface="+mn-lt"/>
              </a:rPr>
              <a:t> (Accessed: 15 Novembre 2025)</a:t>
            </a:r>
          </a:p>
          <a:p>
            <a:r>
              <a:rPr lang="en-GB" sz="1200" dirty="0">
                <a:ea typeface="Calibri Light"/>
                <a:cs typeface="Calibri Light"/>
              </a:rPr>
              <a:t>Who (2023) Multiple sclerosis </a:t>
            </a:r>
            <a:r>
              <a:rPr lang="en-GB" sz="1200" dirty="0" err="1">
                <a:ea typeface="Calibri Light"/>
                <a:cs typeface="Calibri Light"/>
              </a:rPr>
              <a:t>Avialable</a:t>
            </a:r>
            <a:r>
              <a:rPr lang="en-GB" sz="1200" dirty="0">
                <a:ea typeface="Calibri Light"/>
                <a:cs typeface="Calibri Light"/>
              </a:rPr>
              <a:t> at: </a:t>
            </a:r>
            <a:r>
              <a:rPr lang="en-GB" sz="1200" dirty="0">
                <a:ea typeface="+mn-lt"/>
                <a:cs typeface="+mn-lt"/>
                <a:hlinkClick r:id="rId13"/>
              </a:rPr>
              <a:t>https://www.who.int/news-room/fact-sheets/detail/multiple-sclerosis</a:t>
            </a:r>
            <a:r>
              <a:rPr lang="en-GB" sz="1200" dirty="0">
                <a:ea typeface="+mn-lt"/>
                <a:cs typeface="+mn-lt"/>
              </a:rPr>
              <a:t> (Accessed: 17 Novembre 2025)</a:t>
            </a:r>
            <a:endParaRPr lang="en-GB" sz="1200" dirty="0">
              <a:ea typeface="Calibri Light"/>
              <a:cs typeface="Calibri Light"/>
            </a:endParaRPr>
          </a:p>
          <a:p>
            <a:endParaRPr lang="en-GB" dirty="0">
              <a:ea typeface="Calibri Light"/>
              <a:cs typeface="Calibri Light"/>
            </a:endParaRPr>
          </a:p>
        </p:txBody>
      </p:sp>
    </p:spTree>
    <p:extLst>
      <p:ext uri="{BB962C8B-B14F-4D97-AF65-F5344CB8AC3E}">
        <p14:creationId xmlns:p14="http://schemas.microsoft.com/office/powerpoint/2010/main" val="1655564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5FBF0-9663-53CC-ADCA-5E11BEFAF36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81F10E-5706-6010-1D92-3F2E9808AEB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73845233"/>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Metropolitan</vt:lpstr>
      <vt:lpstr>PowerPoint Presentation</vt:lpstr>
      <vt:lpstr>PowerPoint Presentation</vt:lpstr>
      <vt:lpstr>Introduction </vt:lpstr>
      <vt:lpstr>Multiple sclerosis </vt:lpstr>
      <vt:lpstr>Overview</vt:lpstr>
      <vt:lpstr>PowerPoint Presentation</vt:lpstr>
      <vt:lpstr> PREVELENCE OF MS IN THE UK</vt:lpstr>
      <vt:lpstr>Prevelence (globaly)</vt:lpstr>
      <vt:lpstr>Economic and social burden of MS</vt:lpstr>
      <vt:lpstr>Diagnostic and assessment </vt:lpstr>
      <vt:lpstr>Management of the MS and care model</vt:lpstr>
      <vt:lpstr>  MS treatment and therapies</vt:lpstr>
      <vt:lpstr>MS Comorbidity</vt:lpstr>
      <vt:lpstr>MS Prevention </vt:lpstr>
      <vt:lpstr>Co-productive care for MS</vt:lpstr>
      <vt:lpstr>Recommendation</vt:lpstr>
      <vt:lpstr> 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863</cp:revision>
  <dcterms:created xsi:type="dcterms:W3CDTF">2025-11-23T19:24:42Z</dcterms:created>
  <dcterms:modified xsi:type="dcterms:W3CDTF">2025-12-06T10:19:46Z</dcterms:modified>
</cp:coreProperties>
</file>