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5" r:id="rId10"/>
    <p:sldId id="263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3" d="100"/>
          <a:sy n="63" d="100"/>
        </p:scale>
        <p:origin x="8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F04E6D-E752-9F0D-D10E-496C9E7DD4F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D36AAF9-B984-AF82-CA3F-3C076DCB802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AC8143C-F9CF-2DEE-BD8C-8DB6A6087D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46686-2AC1-4A68-B02C-3CB094C7267A}" type="datetimeFigureOut">
              <a:rPr lang="en-GB" smtClean="0"/>
              <a:t>28/11/2023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A28FEA2-110F-1C77-DBEB-83ADA8BEAB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7923A9-2442-83C3-8285-35B2FF6D3C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01120A-8ECA-4287-899A-8E21EC56B4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78132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9B1B25-276C-70C8-E524-92F8E7473D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BA9820-A92D-9FD0-663E-E693FA52D50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DC835BB-8654-C686-CDA2-19AABEBDB4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46686-2AC1-4A68-B02C-3CB094C7267A}" type="datetimeFigureOut">
              <a:rPr lang="en-GB" smtClean="0"/>
              <a:t>28/11/2023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D61E3C0-FB3B-34C8-FE20-AB14C2B9AB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9D05D8D-5A7A-30D4-0E57-72C5E4DE55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01120A-8ECA-4287-899A-8E21EC56B4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20226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1AB079-6422-F783-5B7B-ED3E9BF42F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DFC5F52-B321-783B-F4A2-F6FAE174786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42A3DCA-7227-294B-3F6E-5CEA704B91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46686-2AC1-4A68-B02C-3CB094C7267A}" type="datetimeFigureOut">
              <a:rPr lang="en-GB" smtClean="0"/>
              <a:t>28/11/2023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E9C047-3E4C-66E6-D435-0F2AC28951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9EACDA9-8B6D-32FF-1A05-2212B5F108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01120A-8ECA-4287-899A-8E21EC56B4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82790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C28237-DC49-F77F-25F1-E9D9FC5DD9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0D8A3D-F4FE-4936-E5A2-F351057C8EC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052B6D1-4FAD-8F0B-1980-02DDFE641DD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E7F99B2-A89F-BC27-66A3-D9A3D35E17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46686-2AC1-4A68-B02C-3CB094C7267A}" type="datetimeFigureOut">
              <a:rPr lang="en-GB" smtClean="0"/>
              <a:t>28/11/2023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DD4D4A3-34D4-69C5-CAB3-F45AE2E59D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D4CCABC-3EE1-CFD6-565A-9E3C9C54D9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01120A-8ECA-4287-899A-8E21EC56B4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21258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D6DCA0-38E1-2057-F569-E32BBA9403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6EEA33A-B773-D92E-7F04-62EB6EEBE1F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B4AC567-4A8A-5373-7CFB-C0B9EBCEB0E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ACED77B-9D48-CDC2-CDD3-7D5EACF4BCE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BC51109-A35A-3B93-C6F2-40F497730BE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F2934EA-CABE-71FA-F8A5-47F2AC1A3A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46686-2AC1-4A68-B02C-3CB094C7267A}" type="datetimeFigureOut">
              <a:rPr lang="en-GB" smtClean="0"/>
              <a:t>28/11/2023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EACC5E9-74BA-BBE4-5C6E-73CE3ECC5D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5E12914-430D-E9FE-FD63-33FF13D39C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01120A-8ECA-4287-899A-8E21EC56B4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54386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3F2876-994F-FD12-62BE-9838967528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5C58DA6-91F7-2646-61EF-2CFEE1766D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46686-2AC1-4A68-B02C-3CB094C7267A}" type="datetimeFigureOut">
              <a:rPr lang="en-GB" smtClean="0"/>
              <a:t>28/11/2023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4138AA0-C434-1BAE-1045-8B47AAB82E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4386A14-C1CD-699B-428B-D0A27B4EDF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01120A-8ECA-4287-899A-8E21EC56B4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99091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BD9A61C-6988-690A-01CA-AD7821A011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46686-2AC1-4A68-B02C-3CB094C7267A}" type="datetimeFigureOut">
              <a:rPr lang="en-GB" smtClean="0"/>
              <a:t>28/11/2023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415E95E-4427-D96E-8FB7-D5AB098E80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F73E2C7-7A80-DF27-1E8E-BD75444C4E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01120A-8ECA-4287-899A-8E21EC56B4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68656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BC4E1A-528A-8A0B-DDE5-7D7B00D02A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25B156D-6BCD-12DD-93F1-AEC698B822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CE1A574-96C6-6B73-DFA2-68F3FD7F097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5C31FAA-4D07-FC65-D57E-582550B582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46686-2AC1-4A68-B02C-3CB094C7267A}" type="datetimeFigureOut">
              <a:rPr lang="en-GB" smtClean="0"/>
              <a:t>28/11/2023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C2C9EA9-ED7B-764B-3BD6-2FB571B9DA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C26B323-40FC-3424-2238-7A0EF6BA75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01120A-8ECA-4287-899A-8E21EC56B4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88728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DA109F-0E4F-B743-81BF-7BC4884CFA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3658FBA-4387-2658-1910-278F68DD2BC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F57BC8B-FD1F-0522-97B3-9381A97CF4C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CA53498-95C2-85F6-08FA-5E7F0BC79C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46686-2AC1-4A68-B02C-3CB094C7267A}" type="datetimeFigureOut">
              <a:rPr lang="en-GB" smtClean="0"/>
              <a:t>28/11/2023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8FABE27-8CCE-AB61-F689-BC0B521253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995C5D6-7B9B-3A98-D4BD-68C8DEEAD5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01120A-8ECA-4287-899A-8E21EC56B4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09581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ECAF16-B1D9-8C46-F0C3-F170A144B2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231255E-3B84-6391-7884-A9956EF4C2C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82672BD-A899-9B45-2AB8-F6467E6C2B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46686-2AC1-4A68-B02C-3CB094C7267A}" type="datetimeFigureOut">
              <a:rPr lang="en-GB" smtClean="0"/>
              <a:t>28/11/2023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537331-184C-7A14-4AFB-36E4967F3A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677A251-F8EB-82E1-33AD-16044A5E41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01120A-8ECA-4287-899A-8E21EC56B4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54976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1663A3E-B0E8-7FC6-9CA7-5DDE7380DD5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3FAAC60-796C-52BB-3A4A-5099F50B4B8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1DCDADD-6D8F-BFF7-FB35-E9CBB0A3AF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46686-2AC1-4A68-B02C-3CB094C7267A}" type="datetimeFigureOut">
              <a:rPr lang="en-GB" smtClean="0"/>
              <a:t>28/11/2023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EEB6E87-A2D0-4158-7F21-8F14B616B9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836D4AB-9FEB-189F-4B38-106256F525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01120A-8ECA-4287-899A-8E21EC56B4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71168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6365704-603B-4837-3C53-F484CFB5FF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856621B-A8CF-A4AD-A7DF-A93157324D9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5CE2E43-337D-7620-34B2-E2AA782C056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446686-2AC1-4A68-B02C-3CB094C7267A}" type="datetimeFigureOut">
              <a:rPr lang="en-GB" smtClean="0"/>
              <a:t>28/11/2023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F76D9C-1111-F9B1-9BD5-887812EF0D5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F90BE3-A398-874E-F766-71DF0AC9907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01120A-8ECA-4287-899A-8E21EC56B4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19774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en/quality-control-quality-1257235/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arkansasgopwing.blogspot.com/2021/02/will-public-option-health-plans-make-it.html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reativecommons.org/licenses/by-nc-sa/3.0/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health.org.uk/sites/default/files/QualityImprovementMadeSimple.pdf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s://youtu.be/4eteSMuum6k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noteseeker.blogspot.com/2017/11/questionnaire-design.html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szLduqP7u-k" TargetMode="External"/><Relationship Id="rId2" Type="http://schemas.openxmlformats.org/officeDocument/2006/relationships/hyperlink" Target="https://www.england.nhs.uk/wp-content/uploads/2022/01/qsir-pdsa-cycles-model-for-improvement.pdf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creativecommons.org/licenses/by-nc-sa/3.0/" TargetMode="External"/><Relationship Id="rId5" Type="http://schemas.openxmlformats.org/officeDocument/2006/relationships/hyperlink" Target="https://canadiem.org/hiquips-implementation-part-1-qi-implementation-methodologies/" TargetMode="External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https://www.cardiff.ac.uk/__data/assets/pdf_file/0004/1164991/How_to_Use_the_PDSA_Model_for_Effective_Change_Management.pdf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34F1179-B481-4F9E-BCA3-AFB972070F8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ight Triangle 9">
            <a:extLst>
              <a:ext uri="{FF2B5EF4-FFF2-40B4-BE49-F238E27FC236}">
                <a16:creationId xmlns:a16="http://schemas.microsoft.com/office/drawing/2014/main" id="{827DC2C4-B485-428A-BF4A-472D2967F4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EE04B5EB-F158-4507-90DD-BD23620C7C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1774" y="623275"/>
            <a:ext cx="10905053" cy="5607882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8381986-DEE0-6B3F-2682-94FED1CC921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85241" y="1008993"/>
            <a:ext cx="9231410" cy="3542045"/>
          </a:xfrm>
        </p:spPr>
        <p:txBody>
          <a:bodyPr anchor="b">
            <a:normAutofit/>
          </a:bodyPr>
          <a:lstStyle/>
          <a:p>
            <a:pPr algn="l"/>
            <a:r>
              <a:rPr lang="en-GB" sz="5500"/>
              <a:t>Therapy Assistant Practitioner: </a:t>
            </a:r>
            <a:br>
              <a:rPr lang="en-GB" sz="5500"/>
            </a:br>
            <a:r>
              <a:rPr lang="en-GB" sz="5500"/>
              <a:t>Demonstrating Practice Module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7A998A4-DA62-D456-5524-78C820001FE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85241" y="4582814"/>
            <a:ext cx="7132335" cy="1312657"/>
          </a:xfrm>
        </p:spPr>
        <p:txBody>
          <a:bodyPr anchor="t">
            <a:normAutofit/>
          </a:bodyPr>
          <a:lstStyle/>
          <a:p>
            <a:pPr algn="l"/>
            <a:r>
              <a:rPr lang="en-GB" dirty="0"/>
              <a:t>Week one</a:t>
            </a:r>
            <a:endParaRPr lang="en-GB"/>
          </a:p>
          <a:p>
            <a:pPr algn="l"/>
            <a:r>
              <a:rPr lang="en-GB" dirty="0"/>
              <a:t>(Quality Improvement) 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09665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1" name="Rectangle 20">
            <a:extLst>
              <a:ext uri="{FF2B5EF4-FFF2-40B4-BE49-F238E27FC236}">
                <a16:creationId xmlns:a16="http://schemas.microsoft.com/office/drawing/2014/main" id="{058A14AF-9FB5-4CC7-BA35-E8E85D3EDF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1683C05-79E5-D354-2218-A2418CB502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3662" y="386930"/>
            <a:ext cx="10066122" cy="1298448"/>
          </a:xfrm>
        </p:spPr>
        <p:txBody>
          <a:bodyPr anchor="b">
            <a:normAutofit/>
          </a:bodyPr>
          <a:lstStyle/>
          <a:p>
            <a:r>
              <a:rPr lang="en-US" sz="4800"/>
              <a:t>What do we mean by quality?</a:t>
            </a:r>
            <a:endParaRPr lang="en-GB" sz="480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3A9A4357-BD1D-4622-A4FE-766E6AB8DE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 flipV="1">
            <a:off x="-2" y="1998845"/>
            <a:ext cx="11454595" cy="78169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E659831F-0D9A-4C63-9EBB-8435B85A44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3079"/>
            <a:ext cx="11383362" cy="4267991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AC4779-80E9-5125-A9A1-DE3D7E991AF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93661" y="2599509"/>
            <a:ext cx="4530898" cy="3639450"/>
          </a:xfrm>
        </p:spPr>
        <p:txBody>
          <a:bodyPr anchor="ctr">
            <a:normAutofit/>
          </a:bodyPr>
          <a:lstStyle/>
          <a:p>
            <a:r>
              <a:rPr lang="en-GB" sz="2000"/>
              <a:t>Think of a product or a company you use any why? Is it the quality? </a:t>
            </a:r>
          </a:p>
        </p:txBody>
      </p:sp>
      <p:pic>
        <p:nvPicPr>
          <p:cNvPr id="5" name="Picture 4" descr="A person holding a magnifying glass&#10;&#10;Description automatically generated">
            <a:extLst>
              <a:ext uri="{FF2B5EF4-FFF2-40B4-BE49-F238E27FC236}">
                <a16:creationId xmlns:a16="http://schemas.microsoft.com/office/drawing/2014/main" id="{62ACF04A-CFD9-A228-17B0-CD842B0291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5911532" y="2583845"/>
            <a:ext cx="5150277" cy="3515064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E6995CE5-F890-4ABA-82A2-26507CE8D2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11228040" y="2313027"/>
            <a:ext cx="781700" cy="15238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35791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739E93DA-BA0C-4FFD-8859-C0D19FF5C0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F1F1C98-6C49-94B9-A232-4FA73DD756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31384" y="679731"/>
            <a:ext cx="4171994" cy="373654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6000"/>
              <a:t>What does quality in care look like?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519EAD-62CF-D0E6-C8F2-912D57A436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31384" y="4685288"/>
            <a:ext cx="4171994" cy="1035781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>
              <a:buNone/>
            </a:pPr>
            <a:r>
              <a:rPr lang="en-US" sz="2400"/>
              <a:t>What examples have you got that support quality of care? </a:t>
            </a: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3AF6A671-C637-4547-85F4-51B6D18813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329184" y="1"/>
            <a:ext cx="2446384" cy="5777808"/>
            <a:chOff x="329184" y="1"/>
            <a:chExt cx="524256" cy="5777808"/>
          </a:xfrm>
        </p:grpSpPr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C575CF26-3D3C-4C5A-A2B7-00432016EF6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329184" y="5777809"/>
              <a:ext cx="521208" cy="0"/>
            </a:xfrm>
            <a:prstGeom prst="line">
              <a:avLst/>
            </a:prstGeom>
            <a:ln w="15240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99413ED5-9ED4-4772-BCE4-2BCAE6B12E3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29184" y="1"/>
              <a:ext cx="524256" cy="553211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7" name="Rectangle 16">
            <a:extLst>
              <a:ext uri="{FF2B5EF4-FFF2-40B4-BE49-F238E27FC236}">
                <a16:creationId xmlns:a16="http://schemas.microsoft.com/office/drawing/2014/main" id="{04357C93-F0CB-4A1C-8F77-4E90637898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8623" y="269325"/>
            <a:ext cx="6116779" cy="620629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 nurse helping a patient walk on a metal rail&#10;&#10;Description automatically generated">
            <a:extLst>
              <a:ext uri="{FF2B5EF4-FFF2-40B4-BE49-F238E27FC236}">
                <a16:creationId xmlns:a16="http://schemas.microsoft.com/office/drawing/2014/main" id="{96F40507-77EF-6AB3-2800-32E609529AC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t="286" r="1" b="11252"/>
          <a:stretch/>
        </p:blipFill>
        <p:spPr>
          <a:xfrm>
            <a:off x="942597" y="556118"/>
            <a:ext cx="5608830" cy="5632704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516DE2F-F8F1-DA0B-9231-CC0167263D05}"/>
              </a:ext>
            </a:extLst>
          </p:cNvPr>
          <p:cNvSpPr txBox="1"/>
          <p:nvPr/>
        </p:nvSpPr>
        <p:spPr>
          <a:xfrm>
            <a:off x="4111336" y="5988767"/>
            <a:ext cx="2440091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>
                <a:solidFill>
                  <a:srgbClr val="FFFFFF"/>
                </a:solidFill>
                <a:hlinkClick r:id="rId3" tooltip="https://arkansasgopwing.blogspot.com/2021/02/will-public-option-health-plans-make-it.html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GB" sz="700">
                <a:solidFill>
                  <a:srgbClr val="FFFFFF"/>
                </a:solidFill>
              </a:rPr>
              <a:t> by Unknown Author is licensed under </a:t>
            </a:r>
            <a:r>
              <a:rPr lang="en-GB" sz="700">
                <a:solidFill>
                  <a:srgbClr val="FFFFFF"/>
                </a:solidFill>
                <a:hlinkClick r:id="rId4" tooltip="https://creativecommons.org/licenses/by-nc-sa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BY-SA-NC</a:t>
            </a:r>
            <a:endParaRPr lang="en-GB" sz="7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26439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4DA718D0-4865-4629-8134-44F68D41D5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65167ED7-6315-43AB-B1B6-C326D5FD8F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5400000">
            <a:off x="-2340441" y="2666183"/>
            <a:ext cx="5860051" cy="527712"/>
            <a:chOff x="6081624" y="1998368"/>
            <a:chExt cx="5613457" cy="782175"/>
          </a:xfrm>
          <a:solidFill>
            <a:schemeClr val="accent4"/>
          </a:solidFill>
        </p:grpSpPr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EF4D8839-FB03-487D-ACC8-8BFEDD4FEBA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11228040" y="2313027"/>
              <a:ext cx="781700" cy="152382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0EF75023-9A3B-42FC-B704-61A8F7BEF41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 flipV="1">
              <a:off x="6081624" y="1998844"/>
              <a:ext cx="5372968" cy="781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CBC4F608-B4B8-48C3-9572-C0F061B1CD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9528" y="922919"/>
            <a:ext cx="11111729" cy="5461252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8CC597F-A350-2218-1207-FDD8ED0FA3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82963" y="1238080"/>
            <a:ext cx="9849751" cy="1349671"/>
          </a:xfrm>
        </p:spPr>
        <p:txBody>
          <a:bodyPr anchor="b">
            <a:normAutofit/>
          </a:bodyPr>
          <a:lstStyle/>
          <a:p>
            <a:r>
              <a:rPr lang="en-GB" sz="5400">
                <a:hlinkClick r:id="rId2"/>
              </a:rPr>
              <a:t>The dimensions of quality in care </a:t>
            </a:r>
            <a:endParaRPr lang="en-GB" sz="540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6E933CFA-278D-4E68-E54A-E49A4FCE0C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89304" y="2902913"/>
            <a:ext cx="9849751" cy="3032168"/>
          </a:xfrm>
        </p:spPr>
        <p:txBody>
          <a:bodyPr anchor="ctr">
            <a:normAutofit lnSpcReduction="10000"/>
          </a:bodyPr>
          <a:lstStyle/>
          <a:p>
            <a:pPr marL="0" indent="0">
              <a:buNone/>
            </a:pPr>
            <a:r>
              <a:rPr lang="en-US" sz="2000" b="1" dirty="0"/>
              <a:t>What we should aim to provide: </a:t>
            </a:r>
          </a:p>
          <a:p>
            <a:pPr marL="0" indent="0">
              <a:buNone/>
            </a:pPr>
            <a:endParaRPr lang="en-US" sz="2000" dirty="0"/>
          </a:p>
          <a:p>
            <a:r>
              <a:rPr lang="en-US" sz="2000" dirty="0"/>
              <a:t>Safe -  Avoiding harm to people from care that is intended to help them. </a:t>
            </a:r>
          </a:p>
          <a:p>
            <a:pPr marL="0" indent="0">
              <a:buNone/>
            </a:pPr>
            <a:endParaRPr lang="en-US" sz="2000" dirty="0"/>
          </a:p>
          <a:p>
            <a:r>
              <a:rPr lang="en-US" sz="2000" dirty="0"/>
              <a:t>Effective - Providing services based on evidence that produce a clear benefit. </a:t>
            </a:r>
          </a:p>
          <a:p>
            <a:pPr marL="0" indent="0">
              <a:buNone/>
            </a:pPr>
            <a:endParaRPr lang="en-US" sz="2000" dirty="0"/>
          </a:p>
          <a:p>
            <a:r>
              <a:rPr lang="en-US" sz="2000" dirty="0"/>
              <a:t>Experience – caring, responsive, person-centered </a:t>
            </a:r>
          </a:p>
          <a:p>
            <a:pPr marL="0" indent="0">
              <a:buNone/>
            </a:pPr>
            <a:r>
              <a:rPr lang="en-US" sz="2000" dirty="0"/>
              <a:t>	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3050117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4DA718D0-4865-4629-8134-44F68D41D5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65167ED7-6315-43AB-B1B6-C326D5FD8F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5400000">
            <a:off x="-2340441" y="2666183"/>
            <a:ext cx="5860051" cy="527712"/>
            <a:chOff x="6081624" y="1998368"/>
            <a:chExt cx="5613457" cy="782175"/>
          </a:xfrm>
          <a:solidFill>
            <a:schemeClr val="accent4"/>
          </a:solidFill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EF4D8839-FB03-487D-ACC8-8BFEDD4FEBA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11228040" y="2313027"/>
              <a:ext cx="781700" cy="152382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0EF75023-9A3B-42FC-B704-61A8F7BEF41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 flipV="1">
              <a:off x="6081624" y="1998844"/>
              <a:ext cx="5372968" cy="781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CBC4F608-B4B8-48C3-9572-C0F061B1CD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9528" y="922919"/>
            <a:ext cx="11111729" cy="5461252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56C12B6-92C5-C990-56C7-1160180924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82963" y="1238080"/>
            <a:ext cx="9849751" cy="1349671"/>
          </a:xfrm>
        </p:spPr>
        <p:txBody>
          <a:bodyPr anchor="b">
            <a:normAutofit/>
          </a:bodyPr>
          <a:lstStyle/>
          <a:p>
            <a:r>
              <a:rPr lang="en-GB" sz="5400"/>
              <a:t>The dimensions of quality in care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594F43-03EB-6450-6D4F-29FCA89B7BC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89304" y="2902913"/>
            <a:ext cx="9849751" cy="3032168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US" sz="1900" b="1" dirty="0"/>
              <a:t>How we should aim to provide it: </a:t>
            </a:r>
          </a:p>
          <a:p>
            <a:pPr marL="0" indent="0">
              <a:buNone/>
            </a:pPr>
            <a:endParaRPr lang="en-US" sz="1900" dirty="0"/>
          </a:p>
          <a:p>
            <a:pPr marL="0" indent="0">
              <a:buNone/>
            </a:pPr>
            <a:r>
              <a:rPr lang="en-US" sz="1900" dirty="0"/>
              <a:t>Well-led – Staff who are open and committed to learning and improvement. </a:t>
            </a:r>
          </a:p>
          <a:p>
            <a:pPr marL="0" indent="0">
              <a:buNone/>
            </a:pPr>
            <a:endParaRPr lang="en-US" sz="1900" dirty="0"/>
          </a:p>
          <a:p>
            <a:pPr marL="0" indent="0">
              <a:buNone/>
            </a:pPr>
            <a:r>
              <a:rPr lang="en-US" sz="1900" dirty="0"/>
              <a:t>Sustainable –Staff who use resources responsibly and efficiently, provide fair access to all, and accordance to need of their populations. </a:t>
            </a:r>
          </a:p>
          <a:p>
            <a:pPr marL="0" indent="0">
              <a:buNone/>
            </a:pPr>
            <a:endParaRPr lang="en-US" sz="1900" dirty="0"/>
          </a:p>
          <a:p>
            <a:pPr marL="0" indent="0">
              <a:buNone/>
            </a:pPr>
            <a:r>
              <a:rPr lang="en-US" sz="1900" dirty="0"/>
              <a:t>Equitable – Staff provide care that does not vary in quality because of a person’s characteristics. </a:t>
            </a:r>
            <a:endParaRPr lang="en-GB" sz="1900" dirty="0"/>
          </a:p>
        </p:txBody>
      </p:sp>
    </p:spTree>
    <p:extLst>
      <p:ext uri="{BB962C8B-B14F-4D97-AF65-F5344CB8AC3E}">
        <p14:creationId xmlns:p14="http://schemas.microsoft.com/office/powerpoint/2010/main" val="14631596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4DA718D0-4865-4629-8134-44F68D41D5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65167ED7-6315-43AB-B1B6-C326D5FD8F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5400000">
            <a:off x="-2340441" y="2666183"/>
            <a:ext cx="5860051" cy="527712"/>
            <a:chOff x="6081624" y="1998368"/>
            <a:chExt cx="5613457" cy="782175"/>
          </a:xfrm>
          <a:solidFill>
            <a:schemeClr val="accent4"/>
          </a:solidFill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EF4D8839-FB03-487D-ACC8-8BFEDD4FEBA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11228040" y="2313027"/>
              <a:ext cx="781700" cy="152382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0EF75023-9A3B-42FC-B704-61A8F7BEF41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 flipV="1">
              <a:off x="6081624" y="1998844"/>
              <a:ext cx="5372968" cy="781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CBC4F608-B4B8-48C3-9572-C0F061B1CD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9528" y="922919"/>
            <a:ext cx="11111729" cy="5461252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83B6887-5119-3777-BAFF-DEFEB68E3A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82963" y="1238080"/>
            <a:ext cx="9849751" cy="1349671"/>
          </a:xfrm>
        </p:spPr>
        <p:txBody>
          <a:bodyPr anchor="b">
            <a:normAutofit/>
          </a:bodyPr>
          <a:lstStyle/>
          <a:p>
            <a:r>
              <a:rPr lang="en-GB" sz="5000" b="1" dirty="0"/>
              <a:t>How can we improve quality of care?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A39FF3-D477-9FED-15AD-7C5E63DE28C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89304" y="2902913"/>
            <a:ext cx="9849751" cy="3032168"/>
          </a:xfrm>
        </p:spPr>
        <p:txBody>
          <a:bodyPr anchor="ctr">
            <a:normAutofit/>
          </a:bodyPr>
          <a:lstStyle/>
          <a:p>
            <a:r>
              <a:rPr lang="en-GB" sz="3200" dirty="0"/>
              <a:t>What examples do you have of improved quality of care? </a:t>
            </a:r>
          </a:p>
        </p:txBody>
      </p:sp>
    </p:spTree>
    <p:extLst>
      <p:ext uri="{BB962C8B-B14F-4D97-AF65-F5344CB8AC3E}">
        <p14:creationId xmlns:p14="http://schemas.microsoft.com/office/powerpoint/2010/main" val="13780919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36" name="Rectangle 1035">
            <a:extLst>
              <a:ext uri="{FF2B5EF4-FFF2-40B4-BE49-F238E27FC236}">
                <a16:creationId xmlns:a16="http://schemas.microsoft.com/office/drawing/2014/main" id="{058A14AF-9FB5-4CC7-BA35-E8E85D3EDF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B14F0A7-2419-9609-E5D4-99660A2DF0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3662" y="386930"/>
            <a:ext cx="10066122" cy="1298448"/>
          </a:xfrm>
        </p:spPr>
        <p:txBody>
          <a:bodyPr anchor="b">
            <a:normAutofit/>
          </a:bodyPr>
          <a:lstStyle/>
          <a:p>
            <a:r>
              <a:rPr lang="en-US" sz="4800" b="1" dirty="0"/>
              <a:t>How can we improve quality? </a:t>
            </a:r>
            <a:endParaRPr lang="en-GB" sz="4800" b="1" dirty="0"/>
          </a:p>
        </p:txBody>
      </p:sp>
      <p:sp>
        <p:nvSpPr>
          <p:cNvPr id="1038" name="Rectangle 1037">
            <a:extLst>
              <a:ext uri="{FF2B5EF4-FFF2-40B4-BE49-F238E27FC236}">
                <a16:creationId xmlns:a16="http://schemas.microsoft.com/office/drawing/2014/main" id="{3A9A4357-BD1D-4622-A4FE-766E6AB8DE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 flipV="1">
            <a:off x="-2" y="1998845"/>
            <a:ext cx="11454595" cy="78169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5" name="Rectangle 1034">
            <a:extLst>
              <a:ext uri="{FF2B5EF4-FFF2-40B4-BE49-F238E27FC236}">
                <a16:creationId xmlns:a16="http://schemas.microsoft.com/office/drawing/2014/main" id="{E659831F-0D9A-4C63-9EBB-8435B85A44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3079"/>
            <a:ext cx="11383362" cy="4267991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BF9FA4-B7B3-0D7F-4DEA-84C0EABEAE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93661" y="2599509"/>
            <a:ext cx="4530898" cy="3639450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US" sz="2000" b="1" dirty="0"/>
              <a:t>Find the problem – </a:t>
            </a:r>
          </a:p>
          <a:p>
            <a:pPr marL="0" indent="0">
              <a:buNone/>
            </a:pPr>
            <a:r>
              <a:rPr lang="en-US" sz="2000" dirty="0"/>
              <a:t>Use tools to help breakdown the cause and effect of actions take, for example a </a:t>
            </a:r>
            <a:r>
              <a:rPr lang="en-US" sz="2000" dirty="0">
                <a:hlinkClick r:id="rId2"/>
              </a:rPr>
              <a:t>fishbone model </a:t>
            </a:r>
            <a:endParaRPr lang="en-US" sz="2000" dirty="0"/>
          </a:p>
          <a:p>
            <a:pPr marL="0" indent="0">
              <a:buNone/>
            </a:pPr>
            <a:endParaRPr lang="en-US" sz="2000" dirty="0"/>
          </a:p>
        </p:txBody>
      </p:sp>
      <p:pic>
        <p:nvPicPr>
          <p:cNvPr id="1026" name="Picture 2" descr="Fishbone Diagram: A Tool to Organize a Problem’s Cause and Effect">
            <a:extLst>
              <a:ext uri="{FF2B5EF4-FFF2-40B4-BE49-F238E27FC236}">
                <a16:creationId xmlns:a16="http://schemas.microsoft.com/office/drawing/2014/main" id="{B7B48658-804B-8DDC-C53F-43AC9C2260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933925" y="2484255"/>
            <a:ext cx="5105490" cy="37142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37" name="Rectangle 1036">
            <a:extLst>
              <a:ext uri="{FF2B5EF4-FFF2-40B4-BE49-F238E27FC236}">
                <a16:creationId xmlns:a16="http://schemas.microsoft.com/office/drawing/2014/main" id="{E6995CE5-F890-4ABA-82A2-26507CE8D2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11228040" y="2313027"/>
            <a:ext cx="781700" cy="15238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589432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5BD7BA5-600E-19A9-6B1D-9C0BD60E60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5369"/>
            <a:ext cx="4368602" cy="1956841"/>
          </a:xfrm>
        </p:spPr>
        <p:txBody>
          <a:bodyPr anchor="b">
            <a:normAutofit/>
          </a:bodyPr>
          <a:lstStyle/>
          <a:p>
            <a:r>
              <a:rPr lang="en-US" sz="4800" b="1" dirty="0"/>
              <a:t>How can we improve quality? </a:t>
            </a:r>
            <a:endParaRPr lang="en-GB" sz="4800" b="1" dirty="0"/>
          </a:p>
        </p:txBody>
      </p:sp>
      <p:sp>
        <p:nvSpPr>
          <p:cNvPr id="12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onnsiteX0" fmla="*/ 0 w 3474720"/>
              <a:gd name="connsiteY0" fmla="*/ 0 h 18288"/>
              <a:gd name="connsiteX1" fmla="*/ 694944 w 3474720"/>
              <a:gd name="connsiteY1" fmla="*/ 0 h 18288"/>
              <a:gd name="connsiteX2" fmla="*/ 1355141 w 3474720"/>
              <a:gd name="connsiteY2" fmla="*/ 0 h 18288"/>
              <a:gd name="connsiteX3" fmla="*/ 2015338 w 3474720"/>
              <a:gd name="connsiteY3" fmla="*/ 0 h 18288"/>
              <a:gd name="connsiteX4" fmla="*/ 2779776 w 3474720"/>
              <a:gd name="connsiteY4" fmla="*/ 0 h 18288"/>
              <a:gd name="connsiteX5" fmla="*/ 3474720 w 3474720"/>
              <a:gd name="connsiteY5" fmla="*/ 0 h 18288"/>
              <a:gd name="connsiteX6" fmla="*/ 3474720 w 3474720"/>
              <a:gd name="connsiteY6" fmla="*/ 18288 h 18288"/>
              <a:gd name="connsiteX7" fmla="*/ 2779776 w 3474720"/>
              <a:gd name="connsiteY7" fmla="*/ 18288 h 18288"/>
              <a:gd name="connsiteX8" fmla="*/ 2189074 w 3474720"/>
              <a:gd name="connsiteY8" fmla="*/ 18288 h 18288"/>
              <a:gd name="connsiteX9" fmla="*/ 1528877 w 3474720"/>
              <a:gd name="connsiteY9" fmla="*/ 18288 h 18288"/>
              <a:gd name="connsiteX10" fmla="*/ 868680 w 3474720"/>
              <a:gd name="connsiteY10" fmla="*/ 18288 h 18288"/>
              <a:gd name="connsiteX11" fmla="*/ 0 w 3474720"/>
              <a:gd name="connsiteY11" fmla="*/ 18288 h 18288"/>
              <a:gd name="connsiteX12" fmla="*/ 0 w 347472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B2200BD-13FB-BE3D-CF2B-EC300B05491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080" y="2872899"/>
            <a:ext cx="4243589" cy="332066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200" b="1" dirty="0"/>
              <a:t>Understanding the problem </a:t>
            </a:r>
            <a:r>
              <a:rPr lang="en-US" sz="2200" dirty="0"/>
              <a:t>from a range of perspectives</a:t>
            </a:r>
          </a:p>
          <a:p>
            <a:pPr marL="0" indent="0">
              <a:buNone/>
            </a:pPr>
            <a:endParaRPr lang="en-US" sz="2200" dirty="0"/>
          </a:p>
          <a:p>
            <a:pPr marL="0" indent="0">
              <a:buNone/>
            </a:pPr>
            <a:r>
              <a:rPr lang="en-US" sz="2200" dirty="0"/>
              <a:t>What resources do we have already? </a:t>
            </a:r>
          </a:p>
          <a:p>
            <a:pPr marL="0" indent="0">
              <a:buNone/>
            </a:pPr>
            <a:r>
              <a:rPr lang="en-US" sz="2200" dirty="0"/>
              <a:t>What data can we use? </a:t>
            </a:r>
            <a:endParaRPr lang="en-GB" sz="2200" dirty="0"/>
          </a:p>
        </p:txBody>
      </p:sp>
      <p:pic>
        <p:nvPicPr>
          <p:cNvPr id="5" name="Picture 4" descr="A clipboard with check marks&#10;&#10;Description automatically generated">
            <a:extLst>
              <a:ext uri="{FF2B5EF4-FFF2-40B4-BE49-F238E27FC236}">
                <a16:creationId xmlns:a16="http://schemas.microsoft.com/office/drawing/2014/main" id="{B44682C7-66C9-2F0C-7745-1AB03673FF9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t="302"/>
          <a:stretch/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9568550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0" name="Rectangle 29">
            <a:extLst>
              <a:ext uri="{FF2B5EF4-FFF2-40B4-BE49-F238E27FC236}">
                <a16:creationId xmlns:a16="http://schemas.microsoft.com/office/drawing/2014/main" id="{6EFC920F-B85A-4068-BD93-41064EDE93D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1" name="Group 30">
            <a:extLst>
              <a:ext uri="{FF2B5EF4-FFF2-40B4-BE49-F238E27FC236}">
                <a16:creationId xmlns:a16="http://schemas.microsoft.com/office/drawing/2014/main" id="{1C559108-BBAE-426C-8564-051D2BA6DD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5400000">
            <a:off x="-2340441" y="2666183"/>
            <a:ext cx="5860051" cy="527712"/>
            <a:chOff x="6081624" y="1998368"/>
            <a:chExt cx="5613457" cy="782175"/>
          </a:xfrm>
          <a:solidFill>
            <a:schemeClr val="accent4"/>
          </a:solidFill>
        </p:grpSpPr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42BC35EE-6650-42D2-AEFB-4B7CD1AFC9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11228040" y="2313027"/>
              <a:ext cx="781700" cy="152382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0952C743-9049-4DFB-878B-2AB07B6E4FD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 flipV="1">
              <a:off x="6081624" y="1998844"/>
              <a:ext cx="5372968" cy="781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3" name="Rectangle 32">
            <a:extLst>
              <a:ext uri="{FF2B5EF4-FFF2-40B4-BE49-F238E27FC236}">
                <a16:creationId xmlns:a16="http://schemas.microsoft.com/office/drawing/2014/main" id="{CBC4F608-B4B8-48C3-9572-C0F061B1CD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9528" y="922919"/>
            <a:ext cx="11111729" cy="5461252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C596A5C-873B-8088-E2E0-812B12D84E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9425" y="1238081"/>
            <a:ext cx="4709345" cy="962953"/>
          </a:xfrm>
        </p:spPr>
        <p:txBody>
          <a:bodyPr anchor="b">
            <a:noAutofit/>
          </a:bodyPr>
          <a:lstStyle/>
          <a:p>
            <a:r>
              <a:rPr lang="en-US" sz="4800" b="1" dirty="0">
                <a:hlinkClick r:id="rId2"/>
              </a:rPr>
              <a:t>How can we improve quality? </a:t>
            </a:r>
            <a:endParaRPr lang="en-GB" sz="4800" b="1" dirty="0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1382A32C-5B0C-4B1C-A074-76C6DBCC9F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139885" y="2372170"/>
            <a:ext cx="4389120" cy="2743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125C46-C061-FD0D-DFDD-C525EB1887D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00736" y="2508105"/>
            <a:ext cx="4709345" cy="3632493"/>
          </a:xfrm>
        </p:spPr>
        <p:txBody>
          <a:bodyPr anchor="ctr">
            <a:normAutofit/>
          </a:bodyPr>
          <a:lstStyle/>
          <a:p>
            <a:r>
              <a:rPr lang="en-US" sz="2000" dirty="0"/>
              <a:t>Identifying and test possible solutions by using helpful tools, such as the </a:t>
            </a:r>
            <a:r>
              <a:rPr lang="en-US" sz="2000" dirty="0">
                <a:hlinkClick r:id="rId3"/>
              </a:rPr>
              <a:t>PDSA Cycle </a:t>
            </a:r>
            <a:endParaRPr lang="en-US" sz="2000" dirty="0"/>
          </a:p>
          <a:p>
            <a:pPr marL="0" indent="0">
              <a:buNone/>
            </a:pPr>
            <a:endParaRPr lang="en-GB" sz="2000" dirty="0"/>
          </a:p>
          <a:p>
            <a:endParaRPr lang="en-GB" sz="2000" dirty="0"/>
          </a:p>
        </p:txBody>
      </p:sp>
      <p:pic>
        <p:nvPicPr>
          <p:cNvPr id="12" name="Picture 11" descr="A diagram of a diagram&#10;&#10;Description automatically generated">
            <a:extLst>
              <a:ext uri="{FF2B5EF4-FFF2-40B4-BE49-F238E27FC236}">
                <a16:creationId xmlns:a16="http://schemas.microsoft.com/office/drawing/2014/main" id="{D5A1A707-4EB9-3544-ED8A-29A8879CCC49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rcRect l="499" r="6240" b="-3"/>
          <a:stretch/>
        </p:blipFill>
        <p:spPr>
          <a:xfrm>
            <a:off x="6538365" y="531609"/>
            <a:ext cx="5812079" cy="5608999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F5FE0CD6-D03A-5455-B1BF-524FD25EB378}"/>
              </a:ext>
            </a:extLst>
          </p:cNvPr>
          <p:cNvSpPr txBox="1"/>
          <p:nvPr/>
        </p:nvSpPr>
        <p:spPr>
          <a:xfrm>
            <a:off x="9027373" y="5940553"/>
            <a:ext cx="2440091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>
                <a:solidFill>
                  <a:srgbClr val="FFFFFF"/>
                </a:solidFill>
                <a:hlinkClick r:id="rId5" tooltip="https://canadiem.org/hiquips-implementation-part-1-qi-implementation-methodologies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GB" sz="700">
                <a:solidFill>
                  <a:srgbClr val="FFFFFF"/>
                </a:solidFill>
              </a:rPr>
              <a:t> by Unknown Author is licensed under </a:t>
            </a:r>
            <a:r>
              <a:rPr lang="en-GB" sz="700">
                <a:solidFill>
                  <a:srgbClr val="FFFFFF"/>
                </a:solidFill>
                <a:hlinkClick r:id="rId6" tooltip="https://creativecommons.org/licenses/by-nc-sa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BY-SA-NC</a:t>
            </a:r>
            <a:endParaRPr lang="en-GB" sz="7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274426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9F7D5CDA-D291-4307-BF55-1381FED296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48FA486-A2EF-CB6E-9BA9-4C2BB7A49A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0" y="762001"/>
            <a:ext cx="5334197" cy="1708242"/>
          </a:xfrm>
        </p:spPr>
        <p:txBody>
          <a:bodyPr anchor="ctr">
            <a:normAutofit/>
          </a:bodyPr>
          <a:lstStyle/>
          <a:p>
            <a:r>
              <a:rPr lang="en-GB" sz="4000" b="1" dirty="0"/>
              <a:t>Individual task: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DDF480-8446-6CA2-4E18-C44ED79E1D9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1800" y="2470244"/>
            <a:ext cx="5334197" cy="3769835"/>
          </a:xfrm>
        </p:spPr>
        <p:txBody>
          <a:bodyPr anchor="ctr">
            <a:normAutofit/>
          </a:bodyPr>
          <a:lstStyle/>
          <a:p>
            <a:r>
              <a:rPr lang="en-GB" sz="2000" dirty="0"/>
              <a:t>Think about what challenges you have in work, which impact on the quality of service.</a:t>
            </a:r>
          </a:p>
          <a:p>
            <a:r>
              <a:rPr lang="en-GB" sz="2000" dirty="0"/>
              <a:t>Start planning your own </a:t>
            </a:r>
            <a:r>
              <a:rPr lang="en-GB" sz="2000" dirty="0">
                <a:hlinkClick r:id="rId2"/>
              </a:rPr>
              <a:t>PDSA cycle </a:t>
            </a:r>
            <a:r>
              <a:rPr lang="en-GB" sz="2000" dirty="0"/>
              <a:t>and see what you come back with. </a:t>
            </a:r>
          </a:p>
          <a:p>
            <a:endParaRPr lang="en-GB" sz="2000" dirty="0"/>
          </a:p>
          <a:p>
            <a:pPr marL="0" indent="0">
              <a:buNone/>
            </a:pPr>
            <a:endParaRPr lang="en-GB" sz="2000" dirty="0"/>
          </a:p>
        </p:txBody>
      </p:sp>
      <p:pic>
        <p:nvPicPr>
          <p:cNvPr id="5" name="Picture 4" descr="People at the meeting desk">
            <a:extLst>
              <a:ext uri="{FF2B5EF4-FFF2-40B4-BE49-F238E27FC236}">
                <a16:creationId xmlns:a16="http://schemas.microsoft.com/office/drawing/2014/main" id="{4D16FCCC-74DC-F428-2CDE-6D37D4615D9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3458" r="32859" b="-1"/>
          <a:stretch/>
        </p:blipFill>
        <p:spPr>
          <a:xfrm>
            <a:off x="6857797" y="-10886"/>
            <a:ext cx="5334204" cy="6868886"/>
          </a:xfrm>
          <a:prstGeom prst="rect">
            <a:avLst/>
          </a:prstGeom>
          <a:effectLst>
            <a:outerShdw blurRad="127000" dist="50800" dir="10800000" sx="99000" sy="99000" algn="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98948000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2009</TotalTime>
  <Words>323</Words>
  <Application>Microsoft Office PowerPoint</Application>
  <PresentationFormat>Widescreen</PresentationFormat>
  <Paragraphs>41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Calibri</vt:lpstr>
      <vt:lpstr>Calibri Light</vt:lpstr>
      <vt:lpstr>Office Theme</vt:lpstr>
      <vt:lpstr>Therapy Assistant Practitioner:  Demonstrating Practice Module </vt:lpstr>
      <vt:lpstr>What do we mean by quality?</vt:lpstr>
      <vt:lpstr>What does quality in care look like?</vt:lpstr>
      <vt:lpstr>The dimensions of quality in care </vt:lpstr>
      <vt:lpstr>The dimensions of quality in care </vt:lpstr>
      <vt:lpstr>How can we improve quality of care?</vt:lpstr>
      <vt:lpstr>How can we improve quality? </vt:lpstr>
      <vt:lpstr>How can we improve quality? </vt:lpstr>
      <vt:lpstr>How can we improve quality? </vt:lpstr>
      <vt:lpstr>Individual task: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Therapy Assistant Practitioner:  Demonstrating Practice Module </dc:title>
  <dc:creator>sarah collins</dc:creator>
  <cp:lastModifiedBy>sarah collins</cp:lastModifiedBy>
  <cp:revision>1</cp:revision>
  <dcterms:created xsi:type="dcterms:W3CDTF">2023-11-28T23:04:05Z</dcterms:created>
  <dcterms:modified xsi:type="dcterms:W3CDTF">2023-11-30T08:33:06Z</dcterms:modified>
</cp:coreProperties>
</file>