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72" r:id="rId4"/>
    <p:sldId id="258" r:id="rId5"/>
    <p:sldId id="270" r:id="rId6"/>
    <p:sldId id="273" r:id="rId7"/>
    <p:sldId id="274" r:id="rId8"/>
    <p:sldId id="266" r:id="rId9"/>
    <p:sldId id="259" r:id="rId10"/>
    <p:sldId id="260" r:id="rId11"/>
    <p:sldId id="261" r:id="rId12"/>
    <p:sldId id="262" r:id="rId13"/>
    <p:sldId id="263" r:id="rId14"/>
    <p:sldId id="264" r:id="rId15"/>
    <p:sldId id="267"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9CF50D-EBBD-D245-8B10-22F5F6A0218E}" type="datetimeFigureOut">
              <a:rPr lang="en-US" smtClean="0"/>
              <a:t>4/6/23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41CCE0-FE33-BE4D-A89C-0F8191995A2E}" type="slidenum">
              <a:rPr lang="en-US" smtClean="0"/>
              <a:t>‹#›</a:t>
            </a:fld>
            <a:endParaRPr lang="en-US"/>
          </a:p>
        </p:txBody>
      </p:sp>
    </p:spTree>
    <p:extLst>
      <p:ext uri="{BB962C8B-B14F-4D97-AF65-F5344CB8AC3E}">
        <p14:creationId xmlns:p14="http://schemas.microsoft.com/office/powerpoint/2010/main" val="3674786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in this workplace is that ever since </a:t>
            </a:r>
            <a:r>
              <a:rPr lang="en-GB" dirty="0" err="1"/>
              <a:t>Covid-19</a:t>
            </a:r>
            <a:r>
              <a:rPr lang="en-GB" dirty="0"/>
              <a:t> and price increases people have been finding it hard to maintain financially.</a:t>
            </a:r>
          </a:p>
          <a:p>
            <a:endParaRPr lang="en-GB" dirty="0"/>
          </a:p>
          <a:p>
            <a:r>
              <a:rPr lang="en-GB" dirty="0"/>
              <a:t>Lack of resources due to financial hardship </a:t>
            </a:r>
            <a:r>
              <a:rPr lang="en-GB" dirty="0" err="1"/>
              <a:t>e,g</a:t>
            </a:r>
            <a:r>
              <a:rPr lang="en-GB" dirty="0"/>
              <a:t> cleaning products and disinfectant.</a:t>
            </a:r>
            <a:endParaRPr lang="en-US" dirty="0"/>
          </a:p>
        </p:txBody>
      </p:sp>
      <p:sp>
        <p:nvSpPr>
          <p:cNvPr id="4" name="Slide Number Placeholder 3"/>
          <p:cNvSpPr>
            <a:spLocks noGrp="1"/>
          </p:cNvSpPr>
          <p:nvPr>
            <p:ph type="sldNum" sz="quarter" idx="5"/>
          </p:nvPr>
        </p:nvSpPr>
        <p:spPr/>
        <p:txBody>
          <a:bodyPr/>
          <a:lstStyle/>
          <a:p>
            <a:fld id="{E541CCE0-FE33-BE4D-A89C-0F8191995A2E}" type="slidenum">
              <a:rPr lang="en-US" smtClean="0"/>
              <a:t>2</a:t>
            </a:fld>
            <a:endParaRPr lang="en-US"/>
          </a:p>
        </p:txBody>
      </p:sp>
    </p:spTree>
    <p:extLst>
      <p:ext uri="{BB962C8B-B14F-4D97-AF65-F5344CB8AC3E}">
        <p14:creationId xmlns:p14="http://schemas.microsoft.com/office/powerpoint/2010/main" val="301505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in this workplace is that ever since </a:t>
            </a:r>
            <a:r>
              <a:rPr lang="en-GB" dirty="0" err="1"/>
              <a:t>Covid-19</a:t>
            </a:r>
            <a:r>
              <a:rPr lang="en-GB" dirty="0"/>
              <a:t> and price increases people have been finding it hard to maintain financially.</a:t>
            </a:r>
          </a:p>
          <a:p>
            <a:endParaRPr lang="en-GB" dirty="0"/>
          </a:p>
          <a:p>
            <a:r>
              <a:rPr lang="en-GB" dirty="0"/>
              <a:t>Lack of resources due to financial hardship </a:t>
            </a:r>
            <a:r>
              <a:rPr lang="en-GB" dirty="0" err="1"/>
              <a:t>e,g</a:t>
            </a:r>
            <a:r>
              <a:rPr lang="en-GB" dirty="0"/>
              <a:t> cleaning products and disinfectant.</a:t>
            </a:r>
            <a:endParaRPr lang="en-US" dirty="0"/>
          </a:p>
        </p:txBody>
      </p:sp>
      <p:sp>
        <p:nvSpPr>
          <p:cNvPr id="4" name="Slide Number Placeholder 3"/>
          <p:cNvSpPr>
            <a:spLocks noGrp="1"/>
          </p:cNvSpPr>
          <p:nvPr>
            <p:ph type="sldNum" sz="quarter" idx="5"/>
          </p:nvPr>
        </p:nvSpPr>
        <p:spPr/>
        <p:txBody>
          <a:bodyPr/>
          <a:lstStyle/>
          <a:p>
            <a:fld id="{E541CCE0-FE33-BE4D-A89C-0F8191995A2E}" type="slidenum">
              <a:rPr lang="en-US" smtClean="0"/>
              <a:t>3</a:t>
            </a:fld>
            <a:endParaRPr lang="en-US"/>
          </a:p>
        </p:txBody>
      </p:sp>
    </p:spTree>
    <p:extLst>
      <p:ext uri="{BB962C8B-B14F-4D97-AF65-F5344CB8AC3E}">
        <p14:creationId xmlns:p14="http://schemas.microsoft.com/office/powerpoint/2010/main" val="3015050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Exchange rates are volatile and are affecting negotiations with suppliers and ever since leaving the EU has made things much difficult in the business market.</a:t>
            </a:r>
            <a:endParaRPr lang="en-US" dirty="0"/>
          </a:p>
        </p:txBody>
      </p:sp>
      <p:sp>
        <p:nvSpPr>
          <p:cNvPr id="4" name="Slide Number Placeholder 3"/>
          <p:cNvSpPr>
            <a:spLocks noGrp="1"/>
          </p:cNvSpPr>
          <p:nvPr>
            <p:ph type="sldNum" sz="quarter" idx="5"/>
          </p:nvPr>
        </p:nvSpPr>
        <p:spPr/>
        <p:txBody>
          <a:bodyPr/>
          <a:lstStyle/>
          <a:p>
            <a:fld id="{E541CCE0-FE33-BE4D-A89C-0F8191995A2E}" type="slidenum">
              <a:rPr lang="en-US" smtClean="0"/>
              <a:t>10</a:t>
            </a:fld>
            <a:endParaRPr lang="en-US"/>
          </a:p>
        </p:txBody>
      </p:sp>
    </p:spTree>
    <p:extLst>
      <p:ext uri="{BB962C8B-B14F-4D97-AF65-F5344CB8AC3E}">
        <p14:creationId xmlns:p14="http://schemas.microsoft.com/office/powerpoint/2010/main" val="1724506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74C7B-2A20-9D42-829B-85A86DD316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40AD6C-5682-6D4D-A6EE-01F52015ED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79C63B-C4B8-0940-9F66-EC184B20E4A0}"/>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FA5260CC-5201-6440-8B3D-5834C4CD89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0ACCF8-4E7A-0547-A158-7AB6D5F00094}"/>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2871681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2A73-CBD3-3E4C-A78B-441BD71904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12CBF2-B3D4-A54A-9040-1334651652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091C98-BBB1-044D-9825-6B4D9EDD95E3}"/>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E49F1DA9-FFA2-3649-9D96-6E42C51565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22E314-545B-F543-B882-E4669F8CA7BD}"/>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1109775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A90D-EA5C-3C42-86FA-6266EDD125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B71D18-572A-664A-8C79-DC83410166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987345-56C7-3645-BAB0-D2055B87E2E7}"/>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694B75E9-ABDB-0D42-9CAD-DCFE9C9DE4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B14617-EA39-1E44-9A36-7010808559E1}"/>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358640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37EC-33D8-1E45-8F60-495119B2CE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F328B8-25C0-A24D-9EB9-E62F03FDC3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F5431E-3450-4846-9CB6-914E2EA85F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4A4A2B3-8B52-3340-9C0A-CF8EF5835D25}"/>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6" name="Footer Placeholder 5">
            <a:extLst>
              <a:ext uri="{FF2B5EF4-FFF2-40B4-BE49-F238E27FC236}">
                <a16:creationId xmlns:a16="http://schemas.microsoft.com/office/drawing/2014/main" id="{E41DC133-3F74-3644-80EA-165C904CA6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719539-3EF2-9741-936E-3A77DAF8B927}"/>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4117557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4689-59A5-2445-9D58-61D85155482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344CC8-6EDA-8646-A9B2-4E73BC4676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CD52C0-1A1D-FC48-B6A3-1F06D6D07F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BD6BCF1-91E8-CE4E-8B5E-C9BF0D7D1F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75E14E-49FB-8E4C-9A97-9301BABC2C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D624CD6-314E-2E48-97CC-9AC1A8CCAE53}"/>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8" name="Footer Placeholder 7">
            <a:extLst>
              <a:ext uri="{FF2B5EF4-FFF2-40B4-BE49-F238E27FC236}">
                <a16:creationId xmlns:a16="http://schemas.microsoft.com/office/drawing/2014/main" id="{1BE798B8-3935-5740-8B35-13C39C8E71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AEB7CE-F216-2941-94F5-AC4B83AE9623}"/>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1477570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F8AC-902D-BF48-AA2A-178BCE8330A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9EF7B95-C6BA-6246-B69A-F04C1F3C6744}"/>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4" name="Footer Placeholder 3">
            <a:extLst>
              <a:ext uri="{FF2B5EF4-FFF2-40B4-BE49-F238E27FC236}">
                <a16:creationId xmlns:a16="http://schemas.microsoft.com/office/drawing/2014/main" id="{26E11119-8146-5B49-A7E8-20BB03CF76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786900-7BA4-8046-93DB-55156EFD3591}"/>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2809483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3EA209-6E35-8F46-8618-31530AEFC3C7}"/>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3" name="Footer Placeholder 2">
            <a:extLst>
              <a:ext uri="{FF2B5EF4-FFF2-40B4-BE49-F238E27FC236}">
                <a16:creationId xmlns:a16="http://schemas.microsoft.com/office/drawing/2014/main" id="{DB521BD4-5DC4-9C4A-961B-B08F0E163F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331DD2-ABD5-8E4A-9CA1-B0DF85395D15}"/>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586251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C882-73F8-FF49-9DA7-AEE3773216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3260B8-B055-9548-B475-00DFBD655B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E3C0E14-2DFB-7E45-8F21-5F4E907F2C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840829-D342-BC47-9C5C-CD18DE8BC7BC}"/>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6" name="Footer Placeholder 5">
            <a:extLst>
              <a:ext uri="{FF2B5EF4-FFF2-40B4-BE49-F238E27FC236}">
                <a16:creationId xmlns:a16="http://schemas.microsoft.com/office/drawing/2014/main" id="{24524148-45D8-CB43-8717-C33F463E99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B501E5-3828-E74A-BB92-A2674C76C055}"/>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374443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4B16B-13DC-C14D-A73D-53459C5313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C34446D-5AB1-B74B-904D-4D931057F3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B3047A-1B21-164F-B651-0B945EDB4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5FD82B-31C3-F54F-8994-84DC1965D9C2}"/>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6" name="Footer Placeholder 5">
            <a:extLst>
              <a:ext uri="{FF2B5EF4-FFF2-40B4-BE49-F238E27FC236}">
                <a16:creationId xmlns:a16="http://schemas.microsoft.com/office/drawing/2014/main" id="{BE9B4239-DD0B-5448-82AD-99159C8A9B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5BB5C5-18C8-3944-931D-F8864352BA30}"/>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321564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5219-0FBA-EA40-BD55-A78783DF9D2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76DA44-DDEE-054B-9EFF-68750007BF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779C03-D291-554F-9F82-C13ABEF889CC}"/>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8EA0748A-728B-514E-B9A1-ED6DD5527E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BE4F7-EAC6-104E-B6BA-6399235A4B68}"/>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2710974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C7658D-CF23-8244-9845-CE98764E6D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295A4C-B53A-E644-A2FA-3FCE6AD78E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2C501E-1E75-094E-BC49-3F5FB1E8668F}"/>
              </a:ext>
            </a:extLst>
          </p:cNvPr>
          <p:cNvSpPr>
            <a:spLocks noGrp="1"/>
          </p:cNvSpPr>
          <p:nvPr>
            <p:ph type="dt" sz="half" idx="10"/>
          </p:nvPr>
        </p:nvSpPr>
        <p:spPr/>
        <p:txBody>
          <a:body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D63B38BB-A382-8445-91F5-0BF2DAE5CD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EE13E-2C88-A546-9DB5-D14DBC62131C}"/>
              </a:ext>
            </a:extLst>
          </p:cNvPr>
          <p:cNvSpPr>
            <a:spLocks noGrp="1"/>
          </p:cNvSpPr>
          <p:nvPr>
            <p:ph type="sldNum" sz="quarter" idx="12"/>
          </p:nvPr>
        </p:nvSpPr>
        <p:spPr/>
        <p:txBody>
          <a:bodyPr/>
          <a:lstStyle/>
          <a:p>
            <a:fld id="{25256B29-4EBF-6F46-9BCD-01B1A5D4C5F9}" type="slidenum">
              <a:rPr lang="en-US" smtClean="0"/>
              <a:t>‹#›</a:t>
            </a:fld>
            <a:endParaRPr lang="en-US"/>
          </a:p>
        </p:txBody>
      </p:sp>
    </p:spTree>
    <p:extLst>
      <p:ext uri="{BB962C8B-B14F-4D97-AF65-F5344CB8AC3E}">
        <p14:creationId xmlns:p14="http://schemas.microsoft.com/office/powerpoint/2010/main" val="2869188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25000"/>
            <a:alpha val="90346"/>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7D12FA-343F-7B46-88F3-4D461B0E59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843045-42FE-D645-935E-D1380FF6A7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3E0357-4E87-7E42-BB5E-38F5BB43DD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54B9E3-93AD-D847-95FD-B005CB5D19FC}" type="datetimeFigureOut">
              <a:rPr lang="en-US" smtClean="0"/>
              <a:t>4/6/23</a:t>
            </a:fld>
            <a:endParaRPr lang="en-US"/>
          </a:p>
        </p:txBody>
      </p:sp>
      <p:sp>
        <p:nvSpPr>
          <p:cNvPr id="5" name="Footer Placeholder 4">
            <a:extLst>
              <a:ext uri="{FF2B5EF4-FFF2-40B4-BE49-F238E27FC236}">
                <a16:creationId xmlns:a16="http://schemas.microsoft.com/office/drawing/2014/main" id="{5BC1F214-996C-7747-B76E-F7B3713319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54C293-A53D-1243-A216-527B97E2C2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256B29-4EBF-6F46-9BCD-01B1A5D4C5F9}" type="slidenum">
              <a:rPr lang="en-US" smtClean="0"/>
              <a:t>‹#›</a:t>
            </a:fld>
            <a:endParaRPr lang="en-US"/>
          </a:p>
        </p:txBody>
      </p:sp>
    </p:spTree>
    <p:extLst>
      <p:ext uri="{BB962C8B-B14F-4D97-AF65-F5344CB8AC3E}">
        <p14:creationId xmlns:p14="http://schemas.microsoft.com/office/powerpoint/2010/main" val="3356326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9" name="Oval 18">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9" name="Straight Connector 28">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4" name="Rectangle 33">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37" name="Straight Connector 36">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3F671B08-A17B-3EA0-00B9-1E8A589B6BCB}"/>
              </a:ext>
            </a:extLst>
          </p:cNvPr>
          <p:cNvPicPr>
            <a:picLocks noChangeAspect="1"/>
          </p:cNvPicPr>
          <p:nvPr/>
        </p:nvPicPr>
        <p:blipFill rotWithShape="1">
          <a:blip r:embed="rId2">
            <a:duotone>
              <a:prstClr val="black"/>
              <a:schemeClr val="bg1">
                <a:tint val="45000"/>
                <a:satMod val="400000"/>
              </a:schemeClr>
            </a:duotone>
            <a:alphaModFix amt="25000"/>
          </a:blip>
          <a:srcRect t="6878" b="8853"/>
          <a:stretch/>
        </p:blipFill>
        <p:spPr>
          <a:xfrm>
            <a:off x="782627" y="29548"/>
            <a:ext cx="10691364" cy="6013845"/>
          </a:xfrm>
          <a:prstGeom prst="rect">
            <a:avLst/>
          </a:prstGeom>
        </p:spPr>
      </p:pic>
      <p:sp>
        <p:nvSpPr>
          <p:cNvPr id="2" name="Title 1">
            <a:extLst>
              <a:ext uri="{FF2B5EF4-FFF2-40B4-BE49-F238E27FC236}">
                <a16:creationId xmlns:a16="http://schemas.microsoft.com/office/drawing/2014/main" id="{00519F48-CAED-2548-904D-62F7A90783D5}"/>
              </a:ext>
            </a:extLst>
          </p:cNvPr>
          <p:cNvSpPr>
            <a:spLocks noGrp="1"/>
          </p:cNvSpPr>
          <p:nvPr>
            <p:ph type="ctrTitle"/>
          </p:nvPr>
        </p:nvSpPr>
        <p:spPr>
          <a:xfrm>
            <a:off x="2618173" y="630936"/>
            <a:ext cx="7315200" cy="2702018"/>
          </a:xfrm>
          <a:noFill/>
        </p:spPr>
        <p:txBody>
          <a:bodyPr anchor="b">
            <a:normAutofit/>
          </a:bodyPr>
          <a:lstStyle/>
          <a:p>
            <a:r>
              <a:rPr lang="en-GB" sz="4800" dirty="0">
                <a:solidFill>
                  <a:schemeClr val="bg1"/>
                </a:solidFill>
              </a:rPr>
              <a:t>PowerPoint </a:t>
            </a:r>
            <a:endParaRPr lang="en-US" sz="4800" dirty="0">
              <a:solidFill>
                <a:schemeClr val="bg1"/>
              </a:solidFill>
            </a:endParaRPr>
          </a:p>
        </p:txBody>
      </p:sp>
      <p:sp>
        <p:nvSpPr>
          <p:cNvPr id="3" name="Subtitle 2">
            <a:extLst>
              <a:ext uri="{FF2B5EF4-FFF2-40B4-BE49-F238E27FC236}">
                <a16:creationId xmlns:a16="http://schemas.microsoft.com/office/drawing/2014/main" id="{C7F043F8-AA68-3845-B5FE-2BFDF07AB32C}"/>
              </a:ext>
            </a:extLst>
          </p:cNvPr>
          <p:cNvSpPr>
            <a:spLocks noGrp="1"/>
          </p:cNvSpPr>
          <p:nvPr>
            <p:ph type="subTitle" idx="1"/>
          </p:nvPr>
        </p:nvSpPr>
        <p:spPr>
          <a:xfrm>
            <a:off x="2618174" y="3427487"/>
            <a:ext cx="7315200" cy="2615906"/>
          </a:xfrm>
          <a:noFill/>
        </p:spPr>
        <p:txBody>
          <a:bodyPr anchor="t">
            <a:normAutofit/>
          </a:bodyPr>
          <a:lstStyle/>
          <a:p>
            <a:r>
              <a:rPr lang="en-GB" dirty="0">
                <a:solidFill>
                  <a:schemeClr val="bg1"/>
                </a:solidFill>
              </a:rPr>
              <a:t>Component 1</a:t>
            </a:r>
          </a:p>
          <a:p>
            <a:r>
              <a:rPr lang="en-GB" dirty="0">
                <a:solidFill>
                  <a:schemeClr val="bg1"/>
                </a:solidFill>
              </a:rPr>
              <a:t>Name: Tabitha junior Downes</a:t>
            </a:r>
          </a:p>
          <a:p>
            <a:r>
              <a:rPr lang="en-GB" dirty="0">
                <a:solidFill>
                  <a:schemeClr val="bg1"/>
                </a:solidFill>
              </a:rPr>
              <a:t>Module </a:t>
            </a:r>
            <a:r>
              <a:rPr lang="en-GB" dirty="0" err="1">
                <a:solidFill>
                  <a:schemeClr val="bg1"/>
                </a:solidFill>
              </a:rPr>
              <a:t>code:Bmsw4004</a:t>
            </a:r>
            <a:endParaRPr lang="en-GB"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399467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DCC09A1-337C-4442-BFE4-025421E7AD26}"/>
              </a:ext>
            </a:extLst>
          </p:cNvPr>
          <p:cNvSpPr>
            <a:spLocks noGrp="1"/>
          </p:cNvSpPr>
          <p:nvPr>
            <p:ph type="title"/>
          </p:nvPr>
        </p:nvSpPr>
        <p:spPr>
          <a:xfrm>
            <a:off x="1836853" y="-887626"/>
            <a:ext cx="8518293" cy="2656544"/>
          </a:xfrm>
        </p:spPr>
        <p:txBody>
          <a:bodyPr vert="horz" lIns="91440" tIns="45720" rIns="91440" bIns="45720" rtlCol="0" anchor="b">
            <a:normAutofit/>
          </a:bodyPr>
          <a:lstStyle/>
          <a:p>
            <a:pPr algn="ctr"/>
            <a:r>
              <a:rPr lang="en-GB" kern="1200" dirty="0">
                <a:solidFill>
                  <a:schemeClr val="bg1"/>
                </a:solidFill>
                <a:latin typeface="+mj-lt"/>
                <a:ea typeface="+mj-ea"/>
                <a:cs typeface="+mj-cs"/>
              </a:rPr>
              <a:t>Content</a:t>
            </a:r>
            <a:endParaRPr lang="en-US" kern="1200" dirty="0">
              <a:solidFill>
                <a:schemeClr val="bg1"/>
              </a:solidFill>
              <a:latin typeface="+mj-lt"/>
              <a:ea typeface="+mj-ea"/>
              <a:cs typeface="+mj-cs"/>
            </a:endParaRPr>
          </a:p>
        </p:txBody>
      </p:sp>
      <p:cxnSp>
        <p:nvCxnSpPr>
          <p:cNvPr id="58" name="Straight Connector 5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4D88D70-F741-7748-9B54-CBEF112869E9}"/>
              </a:ext>
            </a:extLst>
          </p:cNvPr>
          <p:cNvSpPr txBox="1"/>
          <p:nvPr/>
        </p:nvSpPr>
        <p:spPr>
          <a:xfrm>
            <a:off x="1392667" y="2398957"/>
            <a:ext cx="9406666" cy="3526144"/>
          </a:xfrm>
          <a:prstGeom prst="rect">
            <a:avLst/>
          </a:prstGeom>
        </p:spPr>
        <p:txBody>
          <a:bodyPr vert="horz" lIns="91440" tIns="45720" rIns="91440" bIns="45720" rtlCol="0">
            <a:normAutofit/>
          </a:bodyPr>
          <a:lstStyle/>
          <a:p>
            <a:pPr marL="57150" algn="ctr">
              <a:lnSpc>
                <a:spcPct val="90000"/>
              </a:lnSpc>
              <a:spcAft>
                <a:spcPts val="600"/>
              </a:spcAft>
            </a:pPr>
            <a:r>
              <a:rPr lang="en-GB" sz="2000" dirty="0">
                <a:solidFill>
                  <a:schemeClr val="bg1"/>
                </a:solidFill>
              </a:rPr>
              <a:t>Problem………………………………1</a:t>
            </a:r>
          </a:p>
          <a:p>
            <a:pPr marL="57150" algn="ctr">
              <a:lnSpc>
                <a:spcPct val="90000"/>
              </a:lnSpc>
              <a:spcAft>
                <a:spcPts val="600"/>
              </a:spcAft>
            </a:pPr>
            <a:r>
              <a:rPr lang="en-GB" sz="2000" dirty="0">
                <a:solidFill>
                  <a:schemeClr val="bg1"/>
                </a:solidFill>
              </a:rPr>
              <a:t>It’s Nature……………..……………2</a:t>
            </a:r>
          </a:p>
          <a:p>
            <a:pPr marL="57150" algn="ctr">
              <a:lnSpc>
                <a:spcPct val="90000"/>
              </a:lnSpc>
              <a:spcAft>
                <a:spcPts val="600"/>
              </a:spcAft>
            </a:pPr>
            <a:r>
              <a:rPr lang="en-GB" sz="2000" dirty="0">
                <a:solidFill>
                  <a:schemeClr val="bg1"/>
                </a:solidFill>
              </a:rPr>
              <a:t>The impact…………..……………..3</a:t>
            </a:r>
          </a:p>
          <a:p>
            <a:pPr marL="57150" algn="ctr">
              <a:lnSpc>
                <a:spcPct val="90000"/>
              </a:lnSpc>
              <a:spcAft>
                <a:spcPts val="600"/>
              </a:spcAft>
            </a:pPr>
            <a:r>
              <a:rPr lang="en-GB" sz="2000" dirty="0">
                <a:solidFill>
                  <a:schemeClr val="bg1"/>
                </a:solidFill>
              </a:rPr>
              <a:t>The risk………………………………4</a:t>
            </a:r>
          </a:p>
          <a:p>
            <a:pPr marL="57150" algn="ctr">
              <a:lnSpc>
                <a:spcPct val="90000"/>
              </a:lnSpc>
              <a:spcAft>
                <a:spcPts val="600"/>
              </a:spcAft>
            </a:pPr>
            <a:r>
              <a:rPr lang="en-GB" sz="2000" dirty="0">
                <a:solidFill>
                  <a:schemeClr val="bg1"/>
                </a:solidFill>
              </a:rPr>
              <a:t>SWOT Analysis……………………5</a:t>
            </a:r>
          </a:p>
          <a:p>
            <a:pPr marL="57150" algn="ctr">
              <a:lnSpc>
                <a:spcPct val="90000"/>
              </a:lnSpc>
              <a:spcAft>
                <a:spcPts val="600"/>
              </a:spcAft>
            </a:pPr>
            <a:r>
              <a:rPr lang="en-GB" sz="2000" dirty="0">
                <a:solidFill>
                  <a:schemeClr val="bg1"/>
                </a:solidFill>
              </a:rPr>
              <a:t>PESTLE Analysis…………………..6</a:t>
            </a:r>
          </a:p>
          <a:p>
            <a:pPr marL="57150" algn="ctr">
              <a:lnSpc>
                <a:spcPct val="90000"/>
              </a:lnSpc>
              <a:spcAft>
                <a:spcPts val="600"/>
              </a:spcAft>
            </a:pPr>
            <a:r>
              <a:rPr lang="en-GB" sz="2000" dirty="0">
                <a:solidFill>
                  <a:schemeClr val="bg1"/>
                </a:solidFill>
              </a:rPr>
              <a:t>Fishbone Diagram……………….7</a:t>
            </a:r>
          </a:p>
          <a:p>
            <a:pPr marL="57150" algn="ctr">
              <a:lnSpc>
                <a:spcPct val="90000"/>
              </a:lnSpc>
              <a:spcAft>
                <a:spcPts val="600"/>
              </a:spcAft>
            </a:pPr>
            <a:r>
              <a:rPr lang="en-GB" sz="2000" dirty="0" err="1">
                <a:solidFill>
                  <a:schemeClr val="bg1"/>
                </a:solidFill>
              </a:rPr>
              <a:t>Refrence</a:t>
            </a:r>
            <a:r>
              <a:rPr lang="en-GB" sz="2000" dirty="0">
                <a:solidFill>
                  <a:schemeClr val="bg1"/>
                </a:solidFill>
              </a:rPr>
              <a:t>……………………………..8</a:t>
            </a:r>
            <a:endParaRPr lang="en-US" sz="2000" dirty="0">
              <a:solidFill>
                <a:schemeClr val="bg1"/>
              </a:solidFill>
            </a:endParaRPr>
          </a:p>
        </p:txBody>
      </p:sp>
      <p:sp>
        <p:nvSpPr>
          <p:cNvPr id="60" name="Rectangle 5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C0444E-F675-7205-EB15-A46BA8DB47D9}"/>
              </a:ext>
            </a:extLst>
          </p:cNvPr>
          <p:cNvSpPr txBox="1"/>
          <p:nvPr/>
        </p:nvSpPr>
        <p:spPr>
          <a:xfrm>
            <a:off x="2230244" y="2283763"/>
            <a:ext cx="8264292" cy="369332"/>
          </a:xfrm>
          <a:prstGeom prst="rect">
            <a:avLst/>
          </a:prstGeom>
          <a:noFill/>
        </p:spPr>
        <p:txBody>
          <a:bodyPr wrap="square">
            <a:spAutoFit/>
          </a:bodyPr>
          <a:lstStyle/>
          <a:p>
            <a:endParaRPr lang="en-GB" dirty="0">
              <a:solidFill>
                <a:schemeClr val="bg1"/>
              </a:solidFill>
              <a:latin typeface="Arial" panose="020B0604020202020204" pitchFamily="34" charset="0"/>
              <a:ea typeface="DengXian" panose="020B0400000000000000" pitchFamily="34" charset="-122"/>
            </a:endParaRPr>
          </a:p>
        </p:txBody>
      </p:sp>
    </p:spTree>
    <p:extLst>
      <p:ext uri="{BB962C8B-B14F-4D97-AF65-F5344CB8AC3E}">
        <p14:creationId xmlns:p14="http://schemas.microsoft.com/office/powerpoint/2010/main" val="150520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DCC09A1-337C-4442-BFE4-025421E7AD26}"/>
              </a:ext>
            </a:extLst>
          </p:cNvPr>
          <p:cNvSpPr>
            <a:spLocks noGrp="1"/>
          </p:cNvSpPr>
          <p:nvPr>
            <p:ph type="title"/>
          </p:nvPr>
        </p:nvSpPr>
        <p:spPr>
          <a:xfrm>
            <a:off x="838200" y="669925"/>
            <a:ext cx="4508946" cy="1325563"/>
          </a:xfrm>
        </p:spPr>
        <p:txBody>
          <a:bodyPr vert="horz" lIns="91440" tIns="45720" rIns="91440" bIns="45720" rtlCol="0" anchor="b">
            <a:normAutofit/>
          </a:bodyPr>
          <a:lstStyle/>
          <a:p>
            <a:pPr algn="r"/>
            <a:r>
              <a:rPr lang="en-US" kern="1200" dirty="0">
                <a:solidFill>
                  <a:schemeClr val="bg1"/>
                </a:solidFill>
                <a:latin typeface="+mj-lt"/>
                <a:ea typeface="+mj-ea"/>
                <a:cs typeface="+mj-cs"/>
              </a:rPr>
              <a:t>Problem</a:t>
            </a:r>
          </a:p>
        </p:txBody>
      </p:sp>
      <p:cxnSp>
        <p:nvCxnSpPr>
          <p:cNvPr id="58" name="Straight Connector 5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4D88D70-F741-7748-9B54-CBEF112869E9}"/>
              </a:ext>
            </a:extLst>
          </p:cNvPr>
          <p:cNvSpPr txBox="1"/>
          <p:nvPr/>
        </p:nvSpPr>
        <p:spPr>
          <a:xfrm>
            <a:off x="1392667" y="2398957"/>
            <a:ext cx="9406666" cy="3526144"/>
          </a:xfrm>
          <a:prstGeom prst="rect">
            <a:avLst/>
          </a:prstGeom>
        </p:spPr>
        <p:txBody>
          <a:bodyPr vert="horz" lIns="91440" tIns="45720" rIns="91440" bIns="45720" rtlCol="0">
            <a:normAutofit/>
          </a:bodyPr>
          <a:lstStyle/>
          <a:p>
            <a:pPr marL="57150">
              <a:lnSpc>
                <a:spcPct val="90000"/>
              </a:lnSpc>
              <a:spcAft>
                <a:spcPts val="600"/>
              </a:spcAft>
            </a:pPr>
            <a:endParaRPr lang="en-US" sz="2000" dirty="0">
              <a:solidFill>
                <a:schemeClr val="bg1"/>
              </a:solidFill>
            </a:endParaRPr>
          </a:p>
        </p:txBody>
      </p:sp>
      <p:sp>
        <p:nvSpPr>
          <p:cNvPr id="60" name="Rectangle 5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C0444E-F675-7205-EB15-A46BA8DB47D9}"/>
              </a:ext>
            </a:extLst>
          </p:cNvPr>
          <p:cNvSpPr txBox="1"/>
          <p:nvPr/>
        </p:nvSpPr>
        <p:spPr>
          <a:xfrm>
            <a:off x="2230244" y="2283763"/>
            <a:ext cx="8264292" cy="1892826"/>
          </a:xfrm>
          <a:prstGeom prst="rect">
            <a:avLst/>
          </a:prstGeom>
          <a:noFill/>
        </p:spPr>
        <p:txBody>
          <a:bodyPr wrap="square">
            <a:spAutoFit/>
          </a:bodyPr>
          <a:lstStyle/>
          <a:p>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Since the start of the Covid-19 pandemic, retailers have had to pay extra attention to hygiene - making sure to keep their customers and staff as safe as possible. This includes an increased emphasis on keeping shopping areas and surfaces clean, regular hand washing, regular cleaning and disinfection, staff wearing protective masks and gloves, and providing hand sanitiser or wipes to customers when they enter the store. </a:t>
            </a:r>
          </a:p>
          <a:p>
            <a:endParaRPr lang="en-GB" sz="1100" dirty="0">
              <a:solidFill>
                <a:schemeClr val="bg1"/>
              </a:solidFill>
              <a:latin typeface="Arial" panose="020B0604020202020204" pitchFamily="34" charset="0"/>
              <a:ea typeface="DengXian" panose="020B0400000000000000" pitchFamily="34" charset="-122"/>
              <a:cs typeface="Arial" panose="020B0604020202020204" pitchFamily="34" charset="0"/>
            </a:endParaRPr>
          </a:p>
          <a:p>
            <a:r>
              <a:rPr lang="en-GB" sz="1100" dirty="0">
                <a:effectLst/>
                <a:latin typeface="Arial" panose="020B0604020202020204" pitchFamily="34" charset="0"/>
                <a:ea typeface="DengXian" panose="020B0400000000000000" pitchFamily="34" charset="-122"/>
                <a:cs typeface="Arial" panose="020B0604020202020204" pitchFamily="34" charset="0"/>
              </a:rPr>
              <a:t> </a:t>
            </a:r>
          </a:p>
          <a:p>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According to </a:t>
            </a:r>
            <a:r>
              <a:rPr lang="en-GB" sz="1100" dirty="0">
                <a:solidFill>
                  <a:schemeClr val="bg1"/>
                </a:solidFill>
                <a:effectLst/>
                <a:latin typeface="Arial" panose="020B0604020202020204" pitchFamily="34" charset="0"/>
                <a:ea typeface="Times New Roman" panose="020F0502020204030204" pitchFamily="34" charset="0"/>
                <a:cs typeface="Arial" panose="020B0604020202020204" pitchFamily="34" charset="0"/>
              </a:rPr>
              <a:t>Kim &amp; Kim,(2022)</a:t>
            </a:r>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 Nonetheless, during the global pandemic, consumers were confined to homes, lost jobs, and had to increase spending on essential goods. As COVID-19 brought such an abrupt shift in consumer behaviour, it is worth examining how the pandemic affected consumers’ secondhand fashion consumption</a:t>
            </a:r>
          </a:p>
          <a:p>
            <a:endParaRPr lang="en-GB" dirty="0">
              <a:solidFill>
                <a:schemeClr val="bg1"/>
              </a:solidFill>
              <a:latin typeface="Arial" panose="020B0604020202020204" pitchFamily="34" charset="0"/>
              <a:ea typeface="DengXian" panose="020B0400000000000000" pitchFamily="34" charset="-122"/>
            </a:endParaRPr>
          </a:p>
        </p:txBody>
      </p:sp>
    </p:spTree>
    <p:extLst>
      <p:ext uri="{BB962C8B-B14F-4D97-AF65-F5344CB8AC3E}">
        <p14:creationId xmlns:p14="http://schemas.microsoft.com/office/powerpoint/2010/main" val="65439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922635" y="1250575"/>
            <a:ext cx="4604274" cy="4163210"/>
          </a:xfrm>
        </p:spPr>
        <p:txBody>
          <a:bodyPr anchor="ctr">
            <a:normAutofit/>
          </a:bodyPr>
          <a:lstStyle/>
          <a:p>
            <a:r>
              <a:rPr lang="en-GB" sz="8000" dirty="0">
                <a:solidFill>
                  <a:schemeClr val="bg1"/>
                </a:solidFill>
              </a:rPr>
              <a:t>It’s Nature</a:t>
            </a:r>
            <a:endParaRPr lang="en-US" sz="8000" dirty="0">
              <a:solidFill>
                <a:schemeClr val="bg1"/>
              </a:solidFill>
            </a:endParaRP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293224" y="860612"/>
            <a:ext cx="4797909" cy="5023821"/>
          </a:xfrm>
        </p:spPr>
        <p:txBody>
          <a:bodyPr anchor="ctr">
            <a:normAutofit/>
          </a:bodyPr>
          <a:lstStyle/>
          <a:p>
            <a:pPr marL="0" indent="0">
              <a:buNone/>
            </a:pPr>
            <a:r>
              <a:rPr lang="en-GB" sz="2000" dirty="0">
                <a:solidFill>
                  <a:schemeClr val="bg1"/>
                </a:solidFill>
              </a:rPr>
              <a:t>The problem Gudrun </a:t>
            </a:r>
            <a:r>
              <a:rPr lang="en-GB" sz="2000" dirty="0" err="1">
                <a:solidFill>
                  <a:schemeClr val="bg1"/>
                </a:solidFill>
              </a:rPr>
              <a:t>Sjoden</a:t>
            </a:r>
            <a:r>
              <a:rPr lang="en-GB" sz="2000" dirty="0">
                <a:solidFill>
                  <a:schemeClr val="bg1"/>
                </a:solidFill>
              </a:rPr>
              <a:t> (GS) retail are facing since </a:t>
            </a:r>
            <a:r>
              <a:rPr lang="en-GB" sz="2000" dirty="0" err="1">
                <a:solidFill>
                  <a:schemeClr val="bg1"/>
                </a:solidFill>
              </a:rPr>
              <a:t>covid-19</a:t>
            </a:r>
            <a:r>
              <a:rPr lang="en-GB" sz="2000" dirty="0">
                <a:solidFill>
                  <a:schemeClr val="bg1"/>
                </a:solidFill>
              </a:rPr>
              <a:t> increase of living costs customers have been finding it hard to exchange clothes in order to keep clean.</a:t>
            </a:r>
            <a:endParaRPr lang="en-US" sz="2000" dirty="0">
              <a:solidFill>
                <a:schemeClr val="bg1"/>
              </a:solidFill>
            </a:endParaRPr>
          </a:p>
        </p:txBody>
      </p:sp>
    </p:spTree>
    <p:extLst>
      <p:ext uri="{BB962C8B-B14F-4D97-AF65-F5344CB8AC3E}">
        <p14:creationId xmlns:p14="http://schemas.microsoft.com/office/powerpoint/2010/main" val="386460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922635" y="1250575"/>
            <a:ext cx="4604274" cy="4163210"/>
          </a:xfrm>
        </p:spPr>
        <p:txBody>
          <a:bodyPr anchor="ctr">
            <a:normAutofit/>
          </a:bodyPr>
          <a:lstStyle/>
          <a:p>
            <a:r>
              <a:rPr lang="en-GB" sz="8000" dirty="0">
                <a:solidFill>
                  <a:schemeClr val="bg1"/>
                </a:solidFill>
              </a:rPr>
              <a:t>The impact </a:t>
            </a:r>
            <a:endParaRPr lang="en-US" sz="8000" dirty="0">
              <a:solidFill>
                <a:schemeClr val="bg1"/>
              </a:solidFill>
            </a:endParaRP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293224" y="860612"/>
            <a:ext cx="4797909" cy="5023821"/>
          </a:xfrm>
        </p:spPr>
        <p:txBody>
          <a:bodyPr anchor="ctr">
            <a:normAutofit/>
          </a:bodyPr>
          <a:lstStyle/>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Many retail customers also switched to buying essentials or basics, rather than luxury items. These changes have had an overall impact on the industry and will require retailers to shift their strategies as the pandemic progresses.</a:t>
            </a:r>
          </a:p>
          <a:p>
            <a:pPr marL="0" indent="0">
              <a:buNone/>
            </a:pPr>
            <a:endParaRPr lang="en-GB" sz="1100" dirty="0">
              <a:solidFill>
                <a:schemeClr val="bg1"/>
              </a:solidFill>
              <a:latin typeface="Arial" panose="020B0604020202020204" pitchFamily="34" charset="0"/>
              <a:ea typeface="DengXian" panose="020B0400000000000000" pitchFamily="34" charset="-122"/>
              <a:cs typeface="Arial" panose="020B0604020202020204" pitchFamily="34" charset="0"/>
            </a:endParaRPr>
          </a:p>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According to </a:t>
            </a:r>
            <a:r>
              <a:rPr lang="en-GB" sz="1100" dirty="0" err="1">
                <a:solidFill>
                  <a:schemeClr val="bg1"/>
                </a:solidFill>
                <a:effectLst/>
                <a:latin typeface="Arial" panose="020B0604020202020204" pitchFamily="34" charset="0"/>
                <a:ea typeface="Times New Roman" panose="020F0502020204030204" pitchFamily="34" charset="0"/>
                <a:cs typeface="Arial" panose="020B0604020202020204" pitchFamily="34" charset="0"/>
              </a:rPr>
              <a:t>Annaldewar</a:t>
            </a:r>
            <a:r>
              <a:rPr lang="en-GB" sz="1100" dirty="0">
                <a:solidFill>
                  <a:schemeClr val="bg1"/>
                </a:solidFill>
                <a:effectLst/>
                <a:latin typeface="Arial" panose="020B0604020202020204" pitchFamily="34" charset="0"/>
                <a:ea typeface="Times New Roman" panose="020F0502020204030204" pitchFamily="34" charset="0"/>
                <a:cs typeface="Arial" panose="020B0604020202020204" pitchFamily="34" charset="0"/>
              </a:rPr>
              <a:t> et al., (2021)</a:t>
            </a:r>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 There has been a severe setback towards the sustainability in textiles and clothing sector due to the outbreak of the COVID-19 global pandemic. There has been a loss of momentum towards sustainable textile production, and also the 3R’s (Reduce, Recycle and Reuse) have taken a back seat.</a:t>
            </a:r>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 </a:t>
            </a:r>
          </a:p>
          <a:p>
            <a:pPr marL="0" indent="0">
              <a:buNone/>
            </a:pPr>
            <a:endParaRPr lang="en-GB" sz="1800" dirty="0">
              <a:solidFill>
                <a:schemeClr val="bg1"/>
              </a:solidFill>
              <a:effectLst/>
              <a:latin typeface=".AppleSystemUIFont"/>
              <a:ea typeface="DengXian" panose="020B0400000000000000" pitchFamily="34" charset="-122"/>
              <a:cs typeface="Times New Roman" panose="020F0502020204030204" pitchFamily="34" charset="0"/>
            </a:endParaRPr>
          </a:p>
        </p:txBody>
      </p:sp>
    </p:spTree>
    <p:extLst>
      <p:ext uri="{BB962C8B-B14F-4D97-AF65-F5344CB8AC3E}">
        <p14:creationId xmlns:p14="http://schemas.microsoft.com/office/powerpoint/2010/main" val="1182226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1525" y="-720491"/>
            <a:ext cx="4809186" cy="2154193"/>
          </a:xfrm>
        </p:spPr>
        <p:txBody>
          <a:bodyPr anchor="b">
            <a:normAutofit/>
          </a:bodyPr>
          <a:lstStyle/>
          <a:p>
            <a:r>
              <a:rPr lang="en-GB" sz="5400" dirty="0"/>
              <a:t>The Risk </a:t>
            </a:r>
            <a:endParaRPr lang="en-US" sz="5400" dirty="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AF40909-918B-29B9-F0E7-DE9179F348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912" y="1433702"/>
            <a:ext cx="8077202" cy="5424298"/>
          </a:xfrm>
        </p:spPr>
      </p:pic>
      <p:pic>
        <p:nvPicPr>
          <p:cNvPr id="12" name="Picture 11" descr="Explosion of a cloud of powder of particles of colour white and a black background">
            <a:extLst>
              <a:ext uri="{FF2B5EF4-FFF2-40B4-BE49-F238E27FC236}">
                <a16:creationId xmlns:a16="http://schemas.microsoft.com/office/drawing/2014/main" id="{B8E42006-60EC-5054-F597-F04496946AF2}"/>
              </a:ext>
            </a:extLst>
          </p:cNvPr>
          <p:cNvPicPr>
            <a:picLocks noChangeAspect="1"/>
          </p:cNvPicPr>
          <p:nvPr/>
        </p:nvPicPr>
        <p:blipFill rotWithShape="1">
          <a:blip r:embed="rId3"/>
          <a:srcRect l="6146" r="18627"/>
          <a:stretch/>
        </p:blipFill>
        <p:spPr>
          <a:xfrm>
            <a:off x="8077202" y="10"/>
            <a:ext cx="41132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17C55623-65FB-83B6-C4E0-517037E1CF2F}"/>
              </a:ext>
            </a:extLst>
          </p:cNvPr>
          <p:cNvSpPr txBox="1"/>
          <p:nvPr/>
        </p:nvSpPr>
        <p:spPr>
          <a:xfrm>
            <a:off x="566549" y="2586995"/>
            <a:ext cx="1911500" cy="369332"/>
          </a:xfrm>
          <a:prstGeom prst="rect">
            <a:avLst/>
          </a:prstGeom>
          <a:noFill/>
        </p:spPr>
        <p:txBody>
          <a:bodyPr wrap="square" rtlCol="0">
            <a:spAutoFit/>
          </a:bodyPr>
          <a:lstStyle/>
          <a:p>
            <a:pPr algn="l"/>
            <a:r>
              <a:rPr lang="en-GB" dirty="0"/>
              <a:t>Living cost crisis</a:t>
            </a:r>
            <a:endParaRPr lang="en-US" dirty="0"/>
          </a:p>
        </p:txBody>
      </p:sp>
      <p:sp>
        <p:nvSpPr>
          <p:cNvPr id="6" name="TextBox 5">
            <a:extLst>
              <a:ext uri="{FF2B5EF4-FFF2-40B4-BE49-F238E27FC236}">
                <a16:creationId xmlns:a16="http://schemas.microsoft.com/office/drawing/2014/main" id="{BAFFC4EB-6925-D026-632F-842BAA07E0A8}"/>
              </a:ext>
            </a:extLst>
          </p:cNvPr>
          <p:cNvSpPr txBox="1"/>
          <p:nvPr/>
        </p:nvSpPr>
        <p:spPr>
          <a:xfrm>
            <a:off x="2978861" y="2556718"/>
            <a:ext cx="1828800" cy="369332"/>
          </a:xfrm>
          <a:prstGeom prst="rect">
            <a:avLst/>
          </a:prstGeom>
          <a:noFill/>
        </p:spPr>
        <p:txBody>
          <a:bodyPr wrap="square" rtlCol="0">
            <a:spAutoFit/>
          </a:bodyPr>
          <a:lstStyle/>
          <a:p>
            <a:pPr algn="l"/>
            <a:r>
              <a:rPr lang="en-GB" dirty="0"/>
              <a:t>5</a:t>
            </a:r>
            <a:endParaRPr lang="en-US" dirty="0"/>
          </a:p>
        </p:txBody>
      </p:sp>
      <p:sp>
        <p:nvSpPr>
          <p:cNvPr id="7" name="TextBox 6">
            <a:extLst>
              <a:ext uri="{FF2B5EF4-FFF2-40B4-BE49-F238E27FC236}">
                <a16:creationId xmlns:a16="http://schemas.microsoft.com/office/drawing/2014/main" id="{CF0FF3D3-DA03-4FA7-F3A1-30654967E705}"/>
              </a:ext>
            </a:extLst>
          </p:cNvPr>
          <p:cNvSpPr txBox="1"/>
          <p:nvPr/>
        </p:nvSpPr>
        <p:spPr>
          <a:xfrm>
            <a:off x="3893261" y="2556718"/>
            <a:ext cx="1828800" cy="369332"/>
          </a:xfrm>
          <a:prstGeom prst="rect">
            <a:avLst/>
          </a:prstGeom>
          <a:noFill/>
        </p:spPr>
        <p:txBody>
          <a:bodyPr wrap="square" rtlCol="0">
            <a:spAutoFit/>
          </a:bodyPr>
          <a:lstStyle/>
          <a:p>
            <a:pPr algn="l"/>
            <a:r>
              <a:rPr lang="en-GB" dirty="0"/>
              <a:t>25</a:t>
            </a:r>
            <a:endParaRPr lang="en-US" dirty="0"/>
          </a:p>
        </p:txBody>
      </p:sp>
      <p:sp>
        <p:nvSpPr>
          <p:cNvPr id="9" name="TextBox 8">
            <a:extLst>
              <a:ext uri="{FF2B5EF4-FFF2-40B4-BE49-F238E27FC236}">
                <a16:creationId xmlns:a16="http://schemas.microsoft.com/office/drawing/2014/main" id="{32421698-9953-3176-95F5-355E60103B4A}"/>
              </a:ext>
            </a:extLst>
          </p:cNvPr>
          <p:cNvSpPr txBox="1"/>
          <p:nvPr/>
        </p:nvSpPr>
        <p:spPr>
          <a:xfrm>
            <a:off x="4613632" y="2556718"/>
            <a:ext cx="1828800" cy="369332"/>
          </a:xfrm>
          <a:prstGeom prst="rect">
            <a:avLst/>
          </a:prstGeom>
          <a:noFill/>
        </p:spPr>
        <p:txBody>
          <a:bodyPr wrap="square" rtlCol="0">
            <a:spAutoFit/>
          </a:bodyPr>
          <a:lstStyle/>
          <a:p>
            <a:pPr algn="l"/>
            <a:r>
              <a:rPr lang="en-GB" dirty="0"/>
              <a:t>support grants</a:t>
            </a:r>
            <a:endParaRPr lang="en-US" dirty="0"/>
          </a:p>
        </p:txBody>
      </p:sp>
      <p:sp>
        <p:nvSpPr>
          <p:cNvPr id="11" name="TextBox 10">
            <a:extLst>
              <a:ext uri="{FF2B5EF4-FFF2-40B4-BE49-F238E27FC236}">
                <a16:creationId xmlns:a16="http://schemas.microsoft.com/office/drawing/2014/main" id="{FF84D37D-4933-64C9-47C7-4433663491B0}"/>
              </a:ext>
            </a:extLst>
          </p:cNvPr>
          <p:cNvSpPr txBox="1"/>
          <p:nvPr/>
        </p:nvSpPr>
        <p:spPr>
          <a:xfrm>
            <a:off x="6114636" y="2566468"/>
            <a:ext cx="1828800" cy="923330"/>
          </a:xfrm>
          <a:prstGeom prst="rect">
            <a:avLst/>
          </a:prstGeom>
          <a:noFill/>
        </p:spPr>
        <p:txBody>
          <a:bodyPr wrap="square" rtlCol="0">
            <a:spAutoFit/>
          </a:bodyPr>
          <a:lstStyle/>
          <a:p>
            <a:pPr algn="l"/>
            <a:r>
              <a:rPr lang="en-GB" dirty="0"/>
              <a:t>Insure everyone access support funds</a:t>
            </a:r>
            <a:endParaRPr lang="en-US" dirty="0"/>
          </a:p>
        </p:txBody>
      </p:sp>
      <p:sp>
        <p:nvSpPr>
          <p:cNvPr id="13" name="TextBox 12">
            <a:extLst>
              <a:ext uri="{FF2B5EF4-FFF2-40B4-BE49-F238E27FC236}">
                <a16:creationId xmlns:a16="http://schemas.microsoft.com/office/drawing/2014/main" id="{9C4A7FE8-77FB-F933-5DDF-807119312CE8}"/>
              </a:ext>
            </a:extLst>
          </p:cNvPr>
          <p:cNvSpPr txBox="1"/>
          <p:nvPr/>
        </p:nvSpPr>
        <p:spPr>
          <a:xfrm>
            <a:off x="491568" y="3375395"/>
            <a:ext cx="1828800" cy="369331"/>
          </a:xfrm>
          <a:prstGeom prst="rect">
            <a:avLst/>
          </a:prstGeom>
          <a:noFill/>
        </p:spPr>
        <p:txBody>
          <a:bodyPr wrap="square" rtlCol="0">
            <a:spAutoFit/>
          </a:bodyPr>
          <a:lstStyle/>
          <a:p>
            <a:pPr algn="l"/>
            <a:r>
              <a:rPr lang="en-GB" dirty="0"/>
              <a:t>Lack of resources </a:t>
            </a:r>
            <a:endParaRPr lang="en-US" dirty="0"/>
          </a:p>
        </p:txBody>
      </p:sp>
      <p:sp>
        <p:nvSpPr>
          <p:cNvPr id="14" name="TextBox 13">
            <a:extLst>
              <a:ext uri="{FF2B5EF4-FFF2-40B4-BE49-F238E27FC236}">
                <a16:creationId xmlns:a16="http://schemas.microsoft.com/office/drawing/2014/main" id="{A88205F1-616F-F88E-185B-4632B1978DBA}"/>
              </a:ext>
            </a:extLst>
          </p:cNvPr>
          <p:cNvSpPr txBox="1"/>
          <p:nvPr/>
        </p:nvSpPr>
        <p:spPr>
          <a:xfrm>
            <a:off x="2399300" y="2594361"/>
            <a:ext cx="1828800" cy="369332"/>
          </a:xfrm>
          <a:prstGeom prst="rect">
            <a:avLst/>
          </a:prstGeom>
          <a:noFill/>
        </p:spPr>
        <p:txBody>
          <a:bodyPr wrap="square" rtlCol="0">
            <a:spAutoFit/>
          </a:bodyPr>
          <a:lstStyle/>
          <a:p>
            <a:pPr algn="l"/>
            <a:r>
              <a:rPr lang="en-GB" dirty="0"/>
              <a:t>5</a:t>
            </a:r>
            <a:endParaRPr lang="en-US" dirty="0"/>
          </a:p>
        </p:txBody>
      </p:sp>
      <p:sp>
        <p:nvSpPr>
          <p:cNvPr id="15" name="TextBox 14">
            <a:extLst>
              <a:ext uri="{FF2B5EF4-FFF2-40B4-BE49-F238E27FC236}">
                <a16:creationId xmlns:a16="http://schemas.microsoft.com/office/drawing/2014/main" id="{1BE04062-F5BA-D0E7-4C96-CFE89714B6FD}"/>
              </a:ext>
            </a:extLst>
          </p:cNvPr>
          <p:cNvSpPr txBox="1"/>
          <p:nvPr/>
        </p:nvSpPr>
        <p:spPr>
          <a:xfrm>
            <a:off x="2320368" y="3429000"/>
            <a:ext cx="1828800" cy="369332"/>
          </a:xfrm>
          <a:prstGeom prst="rect">
            <a:avLst/>
          </a:prstGeom>
          <a:noFill/>
        </p:spPr>
        <p:txBody>
          <a:bodyPr wrap="square" rtlCol="0">
            <a:spAutoFit/>
          </a:bodyPr>
          <a:lstStyle/>
          <a:p>
            <a:pPr algn="l"/>
            <a:r>
              <a:rPr lang="en-GB" dirty="0"/>
              <a:t>5</a:t>
            </a:r>
            <a:endParaRPr lang="en-US" dirty="0"/>
          </a:p>
        </p:txBody>
      </p:sp>
      <p:sp>
        <p:nvSpPr>
          <p:cNvPr id="17" name="TextBox 16">
            <a:extLst>
              <a:ext uri="{FF2B5EF4-FFF2-40B4-BE49-F238E27FC236}">
                <a16:creationId xmlns:a16="http://schemas.microsoft.com/office/drawing/2014/main" id="{EACC3A4B-7229-4721-BDFF-CD7C7A12A1E9}"/>
              </a:ext>
            </a:extLst>
          </p:cNvPr>
          <p:cNvSpPr txBox="1"/>
          <p:nvPr/>
        </p:nvSpPr>
        <p:spPr>
          <a:xfrm>
            <a:off x="2978861" y="3420405"/>
            <a:ext cx="1828800" cy="369332"/>
          </a:xfrm>
          <a:prstGeom prst="rect">
            <a:avLst/>
          </a:prstGeom>
          <a:noFill/>
        </p:spPr>
        <p:txBody>
          <a:bodyPr wrap="square" rtlCol="0">
            <a:spAutoFit/>
          </a:bodyPr>
          <a:lstStyle/>
          <a:p>
            <a:pPr algn="l"/>
            <a:r>
              <a:rPr lang="en-GB" dirty="0"/>
              <a:t>5</a:t>
            </a:r>
            <a:endParaRPr lang="en-US" dirty="0"/>
          </a:p>
        </p:txBody>
      </p:sp>
      <p:sp>
        <p:nvSpPr>
          <p:cNvPr id="19" name="TextBox 18">
            <a:extLst>
              <a:ext uri="{FF2B5EF4-FFF2-40B4-BE49-F238E27FC236}">
                <a16:creationId xmlns:a16="http://schemas.microsoft.com/office/drawing/2014/main" id="{B9BCFA04-575D-C31B-91BB-AE3760F1B734}"/>
              </a:ext>
            </a:extLst>
          </p:cNvPr>
          <p:cNvSpPr txBox="1"/>
          <p:nvPr/>
        </p:nvSpPr>
        <p:spPr>
          <a:xfrm>
            <a:off x="3872459" y="3391357"/>
            <a:ext cx="1828800" cy="369332"/>
          </a:xfrm>
          <a:prstGeom prst="rect">
            <a:avLst/>
          </a:prstGeom>
          <a:noFill/>
        </p:spPr>
        <p:txBody>
          <a:bodyPr wrap="square" rtlCol="0">
            <a:spAutoFit/>
          </a:bodyPr>
          <a:lstStyle/>
          <a:p>
            <a:pPr algn="l"/>
            <a:r>
              <a:rPr lang="en-GB" dirty="0"/>
              <a:t>24</a:t>
            </a:r>
            <a:endParaRPr lang="en-US" dirty="0"/>
          </a:p>
        </p:txBody>
      </p:sp>
      <p:sp>
        <p:nvSpPr>
          <p:cNvPr id="20" name="TextBox 19">
            <a:extLst>
              <a:ext uri="{FF2B5EF4-FFF2-40B4-BE49-F238E27FC236}">
                <a16:creationId xmlns:a16="http://schemas.microsoft.com/office/drawing/2014/main" id="{216A0D6D-F9EC-B80C-607C-D625E6B21263}"/>
              </a:ext>
            </a:extLst>
          </p:cNvPr>
          <p:cNvSpPr txBox="1"/>
          <p:nvPr/>
        </p:nvSpPr>
        <p:spPr>
          <a:xfrm>
            <a:off x="4510149" y="3391357"/>
            <a:ext cx="1828800" cy="923330"/>
          </a:xfrm>
          <a:prstGeom prst="rect">
            <a:avLst/>
          </a:prstGeom>
          <a:noFill/>
        </p:spPr>
        <p:txBody>
          <a:bodyPr wrap="square" rtlCol="0">
            <a:spAutoFit/>
          </a:bodyPr>
          <a:lstStyle/>
          <a:p>
            <a:pPr algn="l"/>
            <a:r>
              <a:rPr lang="en-GB" dirty="0"/>
              <a:t>Give customers free resources due to funding</a:t>
            </a:r>
            <a:endParaRPr lang="en-US" dirty="0"/>
          </a:p>
        </p:txBody>
      </p:sp>
      <p:sp>
        <p:nvSpPr>
          <p:cNvPr id="21" name="TextBox 20">
            <a:extLst>
              <a:ext uri="{FF2B5EF4-FFF2-40B4-BE49-F238E27FC236}">
                <a16:creationId xmlns:a16="http://schemas.microsoft.com/office/drawing/2014/main" id="{87509BB9-3D8E-CD9E-215F-8CABDEC48B4C}"/>
              </a:ext>
            </a:extLst>
          </p:cNvPr>
          <p:cNvSpPr txBox="1"/>
          <p:nvPr/>
        </p:nvSpPr>
        <p:spPr>
          <a:xfrm>
            <a:off x="6194361" y="3391357"/>
            <a:ext cx="1828800" cy="369332"/>
          </a:xfrm>
          <a:prstGeom prst="rect">
            <a:avLst/>
          </a:prstGeom>
          <a:noFill/>
        </p:spPr>
        <p:txBody>
          <a:bodyPr wrap="square" rtlCol="0">
            <a:spAutoFit/>
          </a:bodyPr>
          <a:lstStyle/>
          <a:p>
            <a:pPr algn="l"/>
            <a:r>
              <a:rPr lang="en-GB" dirty="0"/>
              <a:t>3 r’s</a:t>
            </a:r>
            <a:endParaRPr lang="en-US" dirty="0"/>
          </a:p>
        </p:txBody>
      </p:sp>
      <p:sp>
        <p:nvSpPr>
          <p:cNvPr id="22" name="TextBox 21">
            <a:extLst>
              <a:ext uri="{FF2B5EF4-FFF2-40B4-BE49-F238E27FC236}">
                <a16:creationId xmlns:a16="http://schemas.microsoft.com/office/drawing/2014/main" id="{C02B2EF2-97A9-A98C-1C83-BBA33DFF0D89}"/>
              </a:ext>
            </a:extLst>
          </p:cNvPr>
          <p:cNvSpPr txBox="1"/>
          <p:nvPr/>
        </p:nvSpPr>
        <p:spPr>
          <a:xfrm>
            <a:off x="619594" y="4263639"/>
            <a:ext cx="1828800" cy="369332"/>
          </a:xfrm>
          <a:prstGeom prst="rect">
            <a:avLst/>
          </a:prstGeom>
          <a:noFill/>
        </p:spPr>
        <p:txBody>
          <a:bodyPr wrap="square" rtlCol="0">
            <a:spAutoFit/>
          </a:bodyPr>
          <a:lstStyle/>
          <a:p>
            <a:pPr algn="l"/>
            <a:r>
              <a:rPr lang="en-GB" dirty="0"/>
              <a:t>Covid-19 </a:t>
            </a:r>
            <a:endParaRPr lang="en-US" dirty="0"/>
          </a:p>
        </p:txBody>
      </p:sp>
      <p:sp>
        <p:nvSpPr>
          <p:cNvPr id="23" name="TextBox 22">
            <a:extLst>
              <a:ext uri="{FF2B5EF4-FFF2-40B4-BE49-F238E27FC236}">
                <a16:creationId xmlns:a16="http://schemas.microsoft.com/office/drawing/2014/main" id="{BB5B28C6-2CDA-70B9-BD88-EC362F621AC3}"/>
              </a:ext>
            </a:extLst>
          </p:cNvPr>
          <p:cNvSpPr txBox="1"/>
          <p:nvPr/>
        </p:nvSpPr>
        <p:spPr>
          <a:xfrm>
            <a:off x="2079676" y="4197645"/>
            <a:ext cx="1828800" cy="369332"/>
          </a:xfrm>
          <a:prstGeom prst="rect">
            <a:avLst/>
          </a:prstGeom>
          <a:noFill/>
        </p:spPr>
        <p:txBody>
          <a:bodyPr wrap="square" rtlCol="0">
            <a:spAutoFit/>
          </a:bodyPr>
          <a:lstStyle/>
          <a:p>
            <a:pPr algn="l"/>
            <a:r>
              <a:rPr lang="en-GB" dirty="0"/>
              <a:t>4.5</a:t>
            </a:r>
            <a:endParaRPr lang="en-US" dirty="0"/>
          </a:p>
        </p:txBody>
      </p:sp>
      <p:sp>
        <p:nvSpPr>
          <p:cNvPr id="3" name="TextBox 2">
            <a:extLst>
              <a:ext uri="{FF2B5EF4-FFF2-40B4-BE49-F238E27FC236}">
                <a16:creationId xmlns:a16="http://schemas.microsoft.com/office/drawing/2014/main" id="{66CCA832-5826-249F-BD19-91E07BA8B52A}"/>
              </a:ext>
            </a:extLst>
          </p:cNvPr>
          <p:cNvSpPr txBox="1"/>
          <p:nvPr/>
        </p:nvSpPr>
        <p:spPr>
          <a:xfrm>
            <a:off x="2950434" y="4225996"/>
            <a:ext cx="1828800" cy="369332"/>
          </a:xfrm>
          <a:prstGeom prst="rect">
            <a:avLst/>
          </a:prstGeom>
          <a:noFill/>
        </p:spPr>
        <p:txBody>
          <a:bodyPr wrap="square" rtlCol="0">
            <a:spAutoFit/>
          </a:bodyPr>
          <a:lstStyle/>
          <a:p>
            <a:pPr algn="l"/>
            <a:r>
              <a:rPr lang="en-GB" dirty="0"/>
              <a:t>5</a:t>
            </a:r>
            <a:endParaRPr lang="en-US" dirty="0"/>
          </a:p>
        </p:txBody>
      </p:sp>
      <p:sp>
        <p:nvSpPr>
          <p:cNvPr id="8" name="TextBox 7">
            <a:extLst>
              <a:ext uri="{FF2B5EF4-FFF2-40B4-BE49-F238E27FC236}">
                <a16:creationId xmlns:a16="http://schemas.microsoft.com/office/drawing/2014/main" id="{ADC95DEB-4BF7-698C-F74E-B9A68AADBBE1}"/>
              </a:ext>
            </a:extLst>
          </p:cNvPr>
          <p:cNvSpPr txBox="1"/>
          <p:nvPr/>
        </p:nvSpPr>
        <p:spPr>
          <a:xfrm>
            <a:off x="3763118" y="4233362"/>
            <a:ext cx="1828800" cy="369332"/>
          </a:xfrm>
          <a:prstGeom prst="rect">
            <a:avLst/>
          </a:prstGeom>
          <a:noFill/>
        </p:spPr>
        <p:txBody>
          <a:bodyPr wrap="square" rtlCol="0">
            <a:spAutoFit/>
          </a:bodyPr>
          <a:lstStyle/>
          <a:p>
            <a:pPr algn="l"/>
            <a:r>
              <a:rPr lang="en-GB" dirty="0"/>
              <a:t>25</a:t>
            </a:r>
            <a:endParaRPr lang="en-US" dirty="0"/>
          </a:p>
        </p:txBody>
      </p:sp>
      <p:sp>
        <p:nvSpPr>
          <p:cNvPr id="10" name="TextBox 9">
            <a:extLst>
              <a:ext uri="{FF2B5EF4-FFF2-40B4-BE49-F238E27FC236}">
                <a16:creationId xmlns:a16="http://schemas.microsoft.com/office/drawing/2014/main" id="{7726F774-CEA4-B9B5-F6AE-97D920A0B36A}"/>
              </a:ext>
            </a:extLst>
          </p:cNvPr>
          <p:cNvSpPr txBox="1"/>
          <p:nvPr/>
        </p:nvSpPr>
        <p:spPr>
          <a:xfrm>
            <a:off x="4517458" y="4229005"/>
            <a:ext cx="1828800" cy="646331"/>
          </a:xfrm>
          <a:prstGeom prst="rect">
            <a:avLst/>
          </a:prstGeom>
          <a:noFill/>
        </p:spPr>
        <p:txBody>
          <a:bodyPr wrap="square" rtlCol="0">
            <a:spAutoFit/>
          </a:bodyPr>
          <a:lstStyle/>
          <a:p>
            <a:pPr algn="l"/>
            <a:r>
              <a:rPr lang="en-GB" dirty="0"/>
              <a:t>Ensure enough disinfectant </a:t>
            </a:r>
            <a:endParaRPr lang="en-US" dirty="0"/>
          </a:p>
        </p:txBody>
      </p:sp>
      <p:sp>
        <p:nvSpPr>
          <p:cNvPr id="24" name="TextBox 23">
            <a:extLst>
              <a:ext uri="{FF2B5EF4-FFF2-40B4-BE49-F238E27FC236}">
                <a16:creationId xmlns:a16="http://schemas.microsoft.com/office/drawing/2014/main" id="{0BEC5A63-0B3B-1F86-CF95-396F6F4E4B93}"/>
              </a:ext>
            </a:extLst>
          </p:cNvPr>
          <p:cNvSpPr txBox="1"/>
          <p:nvPr/>
        </p:nvSpPr>
        <p:spPr>
          <a:xfrm>
            <a:off x="6193591" y="4263639"/>
            <a:ext cx="1501004" cy="923330"/>
          </a:xfrm>
          <a:prstGeom prst="rect">
            <a:avLst/>
          </a:prstGeom>
          <a:noFill/>
        </p:spPr>
        <p:txBody>
          <a:bodyPr wrap="square" rtlCol="0">
            <a:spAutoFit/>
          </a:bodyPr>
          <a:lstStyle/>
          <a:p>
            <a:pPr algn="l"/>
            <a:r>
              <a:rPr lang="en-GB" dirty="0"/>
              <a:t>Ensure enough stock is in place</a:t>
            </a:r>
            <a:endParaRPr lang="en-US" dirty="0"/>
          </a:p>
        </p:txBody>
      </p:sp>
    </p:spTree>
    <p:extLst>
      <p:ext uri="{BB962C8B-B14F-4D97-AF65-F5344CB8AC3E}">
        <p14:creationId xmlns:p14="http://schemas.microsoft.com/office/powerpoint/2010/main" val="3383409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Explosion of a cloud of powder of particles of colour white and a black background">
            <a:extLst>
              <a:ext uri="{FF2B5EF4-FFF2-40B4-BE49-F238E27FC236}">
                <a16:creationId xmlns:a16="http://schemas.microsoft.com/office/drawing/2014/main" id="{B8E42006-60EC-5054-F597-F04496946AF2}"/>
              </a:ext>
            </a:extLst>
          </p:cNvPr>
          <p:cNvPicPr>
            <a:picLocks noChangeAspect="1"/>
          </p:cNvPicPr>
          <p:nvPr/>
        </p:nvPicPr>
        <p:blipFill rotWithShape="1">
          <a:blip r:embed="rId2"/>
          <a:srcRect l="6146" r="18627"/>
          <a:stretch/>
        </p:blipFill>
        <p:spPr>
          <a:xfrm>
            <a:off x="8077202" y="10"/>
            <a:ext cx="41132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32421698-9953-3176-95F5-355E60103B4A}"/>
              </a:ext>
            </a:extLst>
          </p:cNvPr>
          <p:cNvSpPr txBox="1"/>
          <p:nvPr/>
        </p:nvSpPr>
        <p:spPr>
          <a:xfrm>
            <a:off x="4613632" y="2556718"/>
            <a:ext cx="1828800" cy="369332"/>
          </a:xfrm>
          <a:prstGeom prst="rect">
            <a:avLst/>
          </a:prstGeom>
          <a:noFill/>
        </p:spPr>
        <p:txBody>
          <a:bodyPr wrap="square" rtlCol="0">
            <a:spAutoFit/>
          </a:bodyPr>
          <a:lstStyle/>
          <a:p>
            <a:pPr algn="l"/>
            <a:endParaRPr lang="en-US" dirty="0"/>
          </a:p>
        </p:txBody>
      </p:sp>
      <p:sp>
        <p:nvSpPr>
          <p:cNvPr id="22" name="Title 21">
            <a:extLst>
              <a:ext uri="{FF2B5EF4-FFF2-40B4-BE49-F238E27FC236}">
                <a16:creationId xmlns:a16="http://schemas.microsoft.com/office/drawing/2014/main" id="{CC669A34-89E6-5CD6-A405-A4BF55DA517B}"/>
              </a:ext>
            </a:extLst>
          </p:cNvPr>
          <p:cNvSpPr>
            <a:spLocks noGrp="1"/>
          </p:cNvSpPr>
          <p:nvPr>
            <p:ph type="title"/>
          </p:nvPr>
        </p:nvSpPr>
        <p:spPr/>
        <p:txBody>
          <a:bodyPr/>
          <a:lstStyle/>
          <a:p>
            <a:r>
              <a:rPr lang="en-GB" dirty="0"/>
              <a:t>SWOT Analysis </a:t>
            </a:r>
            <a:endParaRPr lang="en-US" dirty="0"/>
          </a:p>
        </p:txBody>
      </p:sp>
      <p:graphicFrame>
        <p:nvGraphicFramePr>
          <p:cNvPr id="26" name="Table 26">
            <a:extLst>
              <a:ext uri="{FF2B5EF4-FFF2-40B4-BE49-F238E27FC236}">
                <a16:creationId xmlns:a16="http://schemas.microsoft.com/office/drawing/2014/main" id="{DF9C995D-2A42-6542-3AB0-2ECA2A80607F}"/>
              </a:ext>
            </a:extLst>
          </p:cNvPr>
          <p:cNvGraphicFramePr>
            <a:graphicFrameLocks noGrp="1"/>
          </p:cNvGraphicFramePr>
          <p:nvPr>
            <p:extLst>
              <p:ext uri="{D42A27DB-BD31-4B8C-83A1-F6EECF244321}">
                <p14:modId xmlns:p14="http://schemas.microsoft.com/office/powerpoint/2010/main" val="4043091821"/>
              </p:ext>
            </p:extLst>
          </p:nvPr>
        </p:nvGraphicFramePr>
        <p:xfrm>
          <a:off x="0" y="1362928"/>
          <a:ext cx="8075678" cy="5583440"/>
        </p:xfrm>
        <a:graphic>
          <a:graphicData uri="http://schemas.openxmlformats.org/drawingml/2006/table">
            <a:tbl>
              <a:tblPr firstRow="1" bandRow="1">
                <a:tableStyleId>{5C22544A-7EE6-4342-B048-85BDC9FD1C3A}</a:tableStyleId>
              </a:tblPr>
              <a:tblGrid>
                <a:gridCol w="4037839">
                  <a:extLst>
                    <a:ext uri="{9D8B030D-6E8A-4147-A177-3AD203B41FA5}">
                      <a16:colId xmlns:a16="http://schemas.microsoft.com/office/drawing/2014/main" val="897061103"/>
                    </a:ext>
                  </a:extLst>
                </a:gridCol>
                <a:gridCol w="4037839">
                  <a:extLst>
                    <a:ext uri="{9D8B030D-6E8A-4147-A177-3AD203B41FA5}">
                      <a16:colId xmlns:a16="http://schemas.microsoft.com/office/drawing/2014/main" val="355376138"/>
                    </a:ext>
                  </a:extLst>
                </a:gridCol>
              </a:tblGrid>
              <a:tr h="737120">
                <a:tc>
                  <a:txBody>
                    <a:bodyPr/>
                    <a:lstStyle/>
                    <a:p>
                      <a:r>
                        <a:rPr lang="en-GB" dirty="0"/>
                        <a:t>Strengths</a:t>
                      </a:r>
                      <a:endParaRPr lang="en-US" dirty="0"/>
                    </a:p>
                  </a:txBody>
                  <a:tcPr/>
                </a:tc>
                <a:tc>
                  <a:txBody>
                    <a:bodyPr/>
                    <a:lstStyle/>
                    <a:p>
                      <a:r>
                        <a:rPr lang="en-GB" dirty="0"/>
                        <a:t>Weakness </a:t>
                      </a:r>
                      <a:endParaRPr lang="en-US" dirty="0"/>
                    </a:p>
                  </a:txBody>
                  <a:tcPr/>
                </a:tc>
                <a:extLst>
                  <a:ext uri="{0D108BD9-81ED-4DB2-BD59-A6C34878D82A}">
                    <a16:rowId xmlns:a16="http://schemas.microsoft.com/office/drawing/2014/main" val="1916256236"/>
                  </a:ext>
                </a:extLst>
              </a:tr>
              <a:tr h="1823438">
                <a:tc>
                  <a:txBody>
                    <a:bodyPr/>
                    <a:lstStyle/>
                    <a:p>
                      <a:r>
                        <a:rPr lang="en-GB" dirty="0"/>
                        <a:t>Grants </a:t>
                      </a:r>
                    </a:p>
                    <a:p>
                      <a:r>
                        <a:rPr lang="en-GB" dirty="0" err="1"/>
                        <a:t>3rs</a:t>
                      </a:r>
                      <a:r>
                        <a:rPr lang="en-GB" dirty="0"/>
                        <a:t> recycle reuse </a:t>
                      </a:r>
                    </a:p>
                    <a:p>
                      <a:r>
                        <a:rPr lang="en-GB" dirty="0"/>
                        <a:t>Footwear</a:t>
                      </a:r>
                    </a:p>
                    <a:p>
                      <a:r>
                        <a:rPr lang="en-GB" dirty="0"/>
                        <a:t>Textiles</a:t>
                      </a:r>
                    </a:p>
                    <a:p>
                      <a:r>
                        <a:rPr lang="en-GB" dirty="0"/>
                        <a:t>Formal wear</a:t>
                      </a:r>
                    </a:p>
                    <a:p>
                      <a:r>
                        <a:rPr lang="en-GB" dirty="0"/>
                        <a:t>Second hand products</a:t>
                      </a:r>
                      <a:endParaRPr lang="en-US" dirty="0"/>
                    </a:p>
                  </a:txBody>
                  <a:tcPr/>
                </a:tc>
                <a:tc>
                  <a:txBody>
                    <a:bodyPr/>
                    <a:lstStyle/>
                    <a:p>
                      <a:r>
                        <a:rPr lang="en-GB" dirty="0"/>
                        <a:t>Lose market shares</a:t>
                      </a:r>
                    </a:p>
                    <a:p>
                      <a:r>
                        <a:rPr lang="en-GB" dirty="0"/>
                        <a:t>Lose sales</a:t>
                      </a:r>
                    </a:p>
                    <a:p>
                      <a:r>
                        <a:rPr lang="en-GB" dirty="0"/>
                        <a:t>Low quality textiles</a:t>
                      </a:r>
                    </a:p>
                    <a:p>
                      <a:r>
                        <a:rPr lang="en-GB" dirty="0"/>
                        <a:t>Ready to wear</a:t>
                      </a:r>
                    </a:p>
                    <a:p>
                      <a:r>
                        <a:rPr lang="en-GB" dirty="0"/>
                        <a:t>The online market</a:t>
                      </a:r>
                    </a:p>
                    <a:p>
                      <a:r>
                        <a:rPr lang="en-GB" dirty="0"/>
                        <a:t>Fraud (due to online purchases)</a:t>
                      </a:r>
                    </a:p>
                    <a:p>
                      <a:endParaRPr lang="en-US" dirty="0"/>
                    </a:p>
                  </a:txBody>
                  <a:tcPr/>
                </a:tc>
                <a:extLst>
                  <a:ext uri="{0D108BD9-81ED-4DB2-BD59-A6C34878D82A}">
                    <a16:rowId xmlns:a16="http://schemas.microsoft.com/office/drawing/2014/main" val="665498345"/>
                  </a:ext>
                </a:extLst>
              </a:tr>
              <a:tr h="2569390">
                <a:tc>
                  <a:txBody>
                    <a:bodyPr/>
                    <a:lstStyle/>
                    <a:p>
                      <a:r>
                        <a:rPr lang="en-GB" dirty="0"/>
                        <a:t>Opportunity </a:t>
                      </a:r>
                    </a:p>
                    <a:p>
                      <a:endParaRPr lang="en-GB" dirty="0"/>
                    </a:p>
                    <a:p>
                      <a:r>
                        <a:rPr lang="en-GB" dirty="0"/>
                        <a:t>Online shopping </a:t>
                      </a:r>
                    </a:p>
                    <a:p>
                      <a:r>
                        <a:rPr lang="en-GB" dirty="0"/>
                        <a:t>Spending on fashion products </a:t>
                      </a:r>
                    </a:p>
                    <a:p>
                      <a:r>
                        <a:rPr lang="en-GB" dirty="0"/>
                        <a:t>Improved lifestyle </a:t>
                      </a:r>
                    </a:p>
                    <a:p>
                      <a:r>
                        <a:rPr lang="en-GB" dirty="0"/>
                        <a:t>Social networking</a:t>
                      </a:r>
                    </a:p>
                    <a:p>
                      <a:r>
                        <a:rPr lang="en-GB" dirty="0"/>
                        <a:t>Global developments </a:t>
                      </a:r>
                    </a:p>
                    <a:p>
                      <a:r>
                        <a:rPr lang="en-GB" dirty="0"/>
                        <a:t>Competitor weaknesses </a:t>
                      </a:r>
                      <a:endParaRPr lang="en-US" dirty="0"/>
                    </a:p>
                  </a:txBody>
                  <a:tcPr/>
                </a:tc>
                <a:tc>
                  <a:txBody>
                    <a:bodyPr/>
                    <a:lstStyle/>
                    <a:p>
                      <a:r>
                        <a:rPr lang="en-GB" dirty="0"/>
                        <a:t>Threats</a:t>
                      </a:r>
                    </a:p>
                    <a:p>
                      <a:endParaRPr lang="en-GB" dirty="0"/>
                    </a:p>
                    <a:p>
                      <a:r>
                        <a:rPr lang="en-GB" dirty="0"/>
                        <a:t>High competition </a:t>
                      </a:r>
                    </a:p>
                    <a:p>
                      <a:r>
                        <a:rPr lang="en-GB" dirty="0"/>
                        <a:t>Changing trends</a:t>
                      </a:r>
                    </a:p>
                    <a:p>
                      <a:r>
                        <a:rPr lang="en-GB" dirty="0"/>
                        <a:t>Established brands</a:t>
                      </a:r>
                    </a:p>
                    <a:p>
                      <a:r>
                        <a:rPr lang="en-GB" dirty="0"/>
                        <a:t>Competition </a:t>
                      </a:r>
                    </a:p>
                    <a:p>
                      <a:r>
                        <a:rPr lang="en-GB" dirty="0"/>
                        <a:t>Economic situation </a:t>
                      </a:r>
                    </a:p>
                    <a:p>
                      <a:r>
                        <a:rPr lang="en-GB" dirty="0"/>
                        <a:t>Sales dropped by 60%</a:t>
                      </a:r>
                    </a:p>
                    <a:p>
                      <a:endParaRPr lang="en-GB" dirty="0"/>
                    </a:p>
                    <a:p>
                      <a:endParaRPr lang="en-US" dirty="0"/>
                    </a:p>
                  </a:txBody>
                  <a:tcPr/>
                </a:tc>
                <a:extLst>
                  <a:ext uri="{0D108BD9-81ED-4DB2-BD59-A6C34878D82A}">
                    <a16:rowId xmlns:a16="http://schemas.microsoft.com/office/drawing/2014/main" val="3734979131"/>
                  </a:ext>
                </a:extLst>
              </a:tr>
            </a:tbl>
          </a:graphicData>
        </a:graphic>
      </p:graphicFrame>
    </p:spTree>
    <p:extLst>
      <p:ext uri="{BB962C8B-B14F-4D97-AF65-F5344CB8AC3E}">
        <p14:creationId xmlns:p14="http://schemas.microsoft.com/office/powerpoint/2010/main" val="406919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Laboratory experiment with a petri dish">
            <a:extLst>
              <a:ext uri="{FF2B5EF4-FFF2-40B4-BE49-F238E27FC236}">
                <a16:creationId xmlns:a16="http://schemas.microsoft.com/office/drawing/2014/main" id="{67109E94-000D-823A-5BA1-4A23F9D6B26B}"/>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Pestle Analysis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829539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Political</a:t>
            </a:r>
            <a:endParaRPr lang="en-US" sz="8000" dirty="0">
              <a:solidFill>
                <a:schemeClr val="bg1"/>
              </a:solidFill>
            </a:endParaRPr>
          </a:p>
        </p:txBody>
      </p:sp>
      <p:cxnSp>
        <p:nvCxnSpPr>
          <p:cNvPr id="28"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096000" y="1108061"/>
            <a:ext cx="5008901" cy="4571972"/>
          </a:xfrm>
        </p:spPr>
        <p:txBody>
          <a:bodyPr anchor="ctr">
            <a:normAutofit/>
          </a:bodyPr>
          <a:lstStyle/>
          <a:p>
            <a:pPr marL="0" indent="0">
              <a:buNone/>
            </a:pPr>
            <a:r>
              <a:rPr lang="en-GB" sz="1100" dirty="0">
                <a:solidFill>
                  <a:schemeClr val="bg1"/>
                </a:solidFill>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Political - Adapt new strategies to recognise changes in the business environment due to political risks, such as tariffs and taxes</a:t>
            </a:r>
          </a:p>
          <a:p>
            <a:pPr marL="0" indent="0">
              <a:buNone/>
            </a:pPr>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The textile and clothing industry (hereafter: textile sector) is an excellent example where a variety of such initiatives have evolved to address the wicked sustainability challenges</a:t>
            </a:r>
            <a:r>
              <a:rPr lang="en-GB" sz="1100" b="0" i="0" u="none" strike="noStrike" dirty="0">
                <a:solidFill>
                  <a:schemeClr val="bg1"/>
                </a:solidFill>
                <a:effectLst/>
                <a:latin typeface="Arial" panose="020B0604020202020204" pitchFamily="34" charset="0"/>
                <a:cs typeface="Arial" panose="020B0604020202020204" pitchFamily="34" charset="0"/>
              </a:rPr>
              <a:t> Beyers, (2022)</a:t>
            </a:r>
            <a:endPar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endParaRPr>
          </a:p>
        </p:txBody>
      </p:sp>
    </p:spTree>
    <p:extLst>
      <p:ext uri="{BB962C8B-B14F-4D97-AF65-F5344CB8AC3E}">
        <p14:creationId xmlns:p14="http://schemas.microsoft.com/office/powerpoint/2010/main" val="3190919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838200" y="468113"/>
            <a:ext cx="4631033" cy="1383109"/>
          </a:xfrm>
        </p:spPr>
        <p:txBody>
          <a:bodyPr anchor="b">
            <a:normAutofit/>
          </a:bodyPr>
          <a:lstStyle/>
          <a:p>
            <a:r>
              <a:rPr lang="en-GB" sz="3800">
                <a:solidFill>
                  <a:schemeClr val="bg1"/>
                </a:solidFill>
              </a:rPr>
              <a:t>Economical</a:t>
            </a:r>
            <a:endParaRPr lang="en-US" sz="3800">
              <a:solidFill>
                <a:schemeClr val="bg1"/>
              </a:solidFill>
            </a:endParaRPr>
          </a:p>
        </p:txBody>
      </p:sp>
      <p:cxnSp>
        <p:nvCxnSpPr>
          <p:cNvPr id="37" name="Straight Connector 24">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838200" y="2120204"/>
            <a:ext cx="4631033" cy="2577009"/>
          </a:xfrm>
        </p:spPr>
        <p:txBody>
          <a:bodyPr>
            <a:normAutofit/>
          </a:bodyPr>
          <a:lstStyle/>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Arial" panose="020B0604020202020204" pitchFamily="34" charset="0"/>
              </a:rPr>
              <a:t>Many customers are facing rising rent and housing costs, skyrocketing health care costs, rising transportation costs, and higher costs for many everyday goods and services. With their limited income, customers are struggling to cover their needs and may be forced to choose between paying basic bills and buying food. For some customers, this may mean relying on public assistance programs to help make ends meet. </a:t>
            </a:r>
            <a:endPar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endParaRPr>
          </a:p>
          <a:p>
            <a:r>
              <a:rPr lang="en-GB" sz="1100" b="0" i="0" dirty="0">
                <a:effectLst/>
                <a:latin typeface="Arial" panose="020B0604020202020204" pitchFamily="34" charset="0"/>
                <a:ea typeface="DengXian" panose="020B0400000000000000" pitchFamily="34" charset="-122"/>
                <a:cs typeface="Arial" panose="020B0604020202020204" pitchFamily="34" charset="0"/>
              </a:rPr>
              <a:t> </a:t>
            </a:r>
            <a:endParaRPr lang="en-GB" sz="1100" dirty="0">
              <a:effectLst/>
              <a:latin typeface="Arial" panose="020B0604020202020204" pitchFamily="34" charset="0"/>
              <a:ea typeface="DengXian" panose="020B0400000000000000" pitchFamily="34" charset="-122"/>
              <a:cs typeface="Arial" panose="020B0604020202020204" pitchFamily="34" charset="0"/>
            </a:endParaRPr>
          </a:p>
          <a:p>
            <a:pPr marL="0" indent="0">
              <a:buNone/>
            </a:pPr>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According to The trends have almost naturally entailed an increase in the demand for relatively inexpensive textile and clothing products and conventional </a:t>
            </a:r>
            <a:r>
              <a:rPr lang="en-GB" sz="1100" dirty="0" err="1">
                <a:solidFill>
                  <a:schemeClr val="bg1"/>
                </a:solidFill>
                <a:effectLst/>
                <a:latin typeface="Arial" panose="020B0604020202020204" pitchFamily="34" charset="0"/>
                <a:ea typeface="DengXian" panose="020B0400000000000000" pitchFamily="34" charset="-122"/>
                <a:cs typeface="Arial" panose="020B0604020202020204" pitchFamily="34" charset="0"/>
              </a:rPr>
              <a:t>fibers</a:t>
            </a:r>
            <a:r>
              <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rPr>
              <a:t>, as well as contributing to an increased amount of low grade textile waste, a lack of landfill capacity and higher disposal costs </a:t>
            </a:r>
            <a:r>
              <a:rPr lang="en-GB" sz="1100" b="0" i="0" u="none" strike="noStrike" dirty="0">
                <a:solidFill>
                  <a:srgbClr val="000000"/>
                </a:solidFill>
                <a:effectLst/>
                <a:latin typeface="Arial" panose="020B0604020202020204" pitchFamily="34" charset="0"/>
                <a:cs typeface="Arial" panose="020B0604020202020204" pitchFamily="34" charset="0"/>
              </a:rPr>
              <a:t>( </a:t>
            </a:r>
            <a:r>
              <a:rPr lang="en-GB" sz="1100" b="0" i="0" u="none" strike="noStrike" dirty="0" err="1">
                <a:solidFill>
                  <a:schemeClr val="bg1"/>
                </a:solidFill>
                <a:effectLst/>
                <a:latin typeface="Arial" panose="020B0604020202020204" pitchFamily="34" charset="0"/>
                <a:cs typeface="Arial" panose="020B0604020202020204" pitchFamily="34" charset="0"/>
              </a:rPr>
              <a:t>Koszewska</a:t>
            </a:r>
            <a:r>
              <a:rPr lang="en-GB" sz="1100" b="0" i="0" u="none" strike="noStrike" dirty="0">
                <a:solidFill>
                  <a:schemeClr val="bg1"/>
                </a:solidFill>
                <a:effectLst/>
                <a:latin typeface="Arial" panose="020B0604020202020204" pitchFamily="34" charset="0"/>
                <a:cs typeface="Arial" panose="020B0604020202020204" pitchFamily="34" charset="0"/>
              </a:rPr>
              <a:t>,(2018)</a:t>
            </a:r>
            <a:endPar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endParaRPr>
          </a:p>
        </p:txBody>
      </p:sp>
      <p:pic>
        <p:nvPicPr>
          <p:cNvPr id="12" name="Picture 11" descr="Money and passport">
            <a:extLst>
              <a:ext uri="{FF2B5EF4-FFF2-40B4-BE49-F238E27FC236}">
                <a16:creationId xmlns:a16="http://schemas.microsoft.com/office/drawing/2014/main" id="{A0A0C6C8-1813-8E79-1306-397E7DAE879F}"/>
              </a:ext>
            </a:extLst>
          </p:cNvPr>
          <p:cNvPicPr>
            <a:picLocks noChangeAspect="1"/>
          </p:cNvPicPr>
          <p:nvPr/>
        </p:nvPicPr>
        <p:blipFill rotWithShape="1">
          <a:blip r:embed="rId3"/>
          <a:srcRect l="5334" r="-1" b="-1"/>
          <a:stretch/>
        </p:blipFill>
        <p:spPr>
          <a:xfrm>
            <a:off x="6515727" y="3665076"/>
            <a:ext cx="5676273" cy="3192923"/>
          </a:xfrm>
          <a:prstGeom prst="rect">
            <a:avLst/>
          </a:prstGeom>
        </p:spPr>
      </p:pic>
      <p:grpSp>
        <p:nvGrpSpPr>
          <p:cNvPr id="38" name="Group 26">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28" name="Straight Connector 27">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63967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1">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6438900" y="669925"/>
            <a:ext cx="4457702" cy="1325563"/>
          </a:xfrm>
        </p:spPr>
        <p:txBody>
          <a:bodyPr anchor="b">
            <a:normAutofit/>
          </a:bodyPr>
          <a:lstStyle/>
          <a:p>
            <a:br>
              <a:rPr lang="en-GB" sz="3800">
                <a:solidFill>
                  <a:schemeClr val="bg1"/>
                </a:solidFill>
              </a:rPr>
            </a:br>
            <a:r>
              <a:rPr lang="en-GB" sz="3800">
                <a:solidFill>
                  <a:schemeClr val="bg1"/>
                </a:solidFill>
              </a:rPr>
              <a:t>Social</a:t>
            </a:r>
            <a:endParaRPr lang="en-US" sz="3800">
              <a:solidFill>
                <a:schemeClr val="bg1"/>
              </a:solidFill>
            </a:endParaRPr>
          </a:p>
        </p:txBody>
      </p:sp>
      <p:pic>
        <p:nvPicPr>
          <p:cNvPr id="39" name="Graphic 28" descr="Social Network">
            <a:extLst>
              <a:ext uri="{FF2B5EF4-FFF2-40B4-BE49-F238E27FC236}">
                <a16:creationId xmlns:a16="http://schemas.microsoft.com/office/drawing/2014/main" id="{E152ECC5-207F-23D9-6947-1AFBAE2632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104898"/>
            <a:ext cx="5753102" cy="5753102"/>
          </a:xfrm>
          <a:prstGeom prst="rect">
            <a:avLst/>
          </a:prstGeom>
        </p:spPr>
      </p:pic>
      <p:cxnSp>
        <p:nvCxnSpPr>
          <p:cNvPr id="40" name="Straight Connector 33">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0340"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35">
            <a:extLst>
              <a:ext uri="{FF2B5EF4-FFF2-40B4-BE49-F238E27FC236}">
                <a16:creationId xmlns:a16="http://schemas.microsoft.com/office/drawing/2014/main" id="{92E62CE6-1D21-4565-8E90-0F1D900BEF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438900" y="2400304"/>
            <a:ext cx="4457702" cy="3441692"/>
          </a:xfrm>
        </p:spPr>
        <p:txBody>
          <a:bodyPr>
            <a:normAutofit/>
          </a:bodyPr>
          <a:lstStyle/>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Social - Improve customer access with mobile-friendly online shopping experience, technology-driven customer service, raise awareness and create new campaigns targeted at key demographics such as millennials; </a:t>
            </a:r>
            <a:r>
              <a:rPr lang="en-GB" sz="110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 </a:t>
            </a:r>
          </a:p>
          <a:p>
            <a:pPr marL="0" indent="0">
              <a:buNone/>
            </a:pPr>
            <a:r>
              <a:rPr lang="en-GB" sz="1100" dirty="0">
                <a:solidFill>
                  <a:schemeClr val="bg1"/>
                </a:solidFill>
                <a:effectLst/>
                <a:latin typeface=".AppleSystemUIFont"/>
                <a:ea typeface="DengXian" panose="020B0400000000000000" pitchFamily="34" charset="-122"/>
                <a:cs typeface="Times New Roman" panose="020F0502020204030204" pitchFamily="34" charset="0"/>
              </a:rPr>
              <a:t>In order to satisfy fashion consumers’ expectations, marketing managers need to enhance the quality of sustainable fashion. The study findings point to the need to align sustainable fashion with brand personality elements valued by millennials </a:t>
            </a:r>
            <a:r>
              <a:rPr lang="en-GB" sz="900" b="0" i="0" u="none" strike="noStrike" dirty="0">
                <a:solidFill>
                  <a:srgbClr val="000000"/>
                </a:solidFill>
                <a:effectLst/>
                <a:latin typeface="-webkit-standard"/>
              </a:rPr>
              <a:t>(</a:t>
            </a:r>
            <a:r>
              <a:rPr lang="en-GB" sz="1100" b="0" i="0" u="none" strike="noStrike" dirty="0" err="1">
                <a:solidFill>
                  <a:schemeClr val="bg1"/>
                </a:solidFill>
                <a:effectLst/>
                <a:latin typeface="Arial" panose="020B0604020202020204" pitchFamily="34" charset="0"/>
                <a:cs typeface="Arial" panose="020B0604020202020204" pitchFamily="34" charset="0"/>
              </a:rPr>
              <a:t>Muposhi</a:t>
            </a:r>
            <a:r>
              <a:rPr lang="en-GB" sz="1100" b="0" i="0" u="none" strike="noStrike" dirty="0">
                <a:solidFill>
                  <a:schemeClr val="bg1"/>
                </a:solidFill>
                <a:effectLst/>
                <a:latin typeface="Arial" panose="020B0604020202020204" pitchFamily="34" charset="0"/>
                <a:cs typeface="Arial" panose="020B0604020202020204" pitchFamily="34" charset="0"/>
              </a:rPr>
              <a:t> &amp; </a:t>
            </a:r>
            <a:r>
              <a:rPr lang="en-GB" sz="1100" b="0" i="0" u="none" strike="noStrike" dirty="0" err="1">
                <a:solidFill>
                  <a:schemeClr val="bg1"/>
                </a:solidFill>
                <a:effectLst/>
                <a:latin typeface="Arial" panose="020B0604020202020204" pitchFamily="34" charset="0"/>
                <a:cs typeface="Arial" panose="020B0604020202020204" pitchFamily="34" charset="0"/>
              </a:rPr>
              <a:t>Chuchu</a:t>
            </a:r>
            <a:r>
              <a:rPr lang="en-GB" sz="1100" b="0" i="0" u="none" strike="noStrike" dirty="0">
                <a:solidFill>
                  <a:schemeClr val="bg1"/>
                </a:solidFill>
                <a:effectLst/>
                <a:latin typeface="Arial" panose="020B0604020202020204" pitchFamily="34" charset="0"/>
                <a:cs typeface="Arial" panose="020B0604020202020204" pitchFamily="34" charset="0"/>
              </a:rPr>
              <a:t>, (2022)</a:t>
            </a:r>
            <a:endParaRPr lang="en-GB" sz="1100" dirty="0">
              <a:solidFill>
                <a:schemeClr val="bg1"/>
              </a:solidFill>
              <a:effectLst/>
              <a:latin typeface="Arial" panose="020B0604020202020204" pitchFamily="34" charset="0"/>
              <a:ea typeface="DengXian" panose="020B0400000000000000" pitchFamily="34" charset="-122"/>
              <a:cs typeface="Arial" panose="020B0604020202020204" pitchFamily="34" charset="0"/>
            </a:endParaRPr>
          </a:p>
        </p:txBody>
      </p:sp>
    </p:spTree>
    <p:extLst>
      <p:ext uri="{BB962C8B-B14F-4D97-AF65-F5344CB8AC3E}">
        <p14:creationId xmlns:p14="http://schemas.microsoft.com/office/powerpoint/2010/main" val="3245020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6438900" y="669925"/>
            <a:ext cx="4457702" cy="1325563"/>
          </a:xfrm>
        </p:spPr>
        <p:txBody>
          <a:bodyPr anchor="b">
            <a:normAutofit/>
          </a:bodyPr>
          <a:lstStyle/>
          <a:p>
            <a:r>
              <a:rPr lang="en-GB" sz="3800">
                <a:solidFill>
                  <a:schemeClr val="bg1"/>
                </a:solidFill>
              </a:rPr>
              <a:t>Technological </a:t>
            </a:r>
            <a:endParaRPr lang="en-US" sz="3800">
              <a:solidFill>
                <a:schemeClr val="bg1"/>
              </a:solidFill>
            </a:endParaRPr>
          </a:p>
        </p:txBody>
      </p:sp>
      <p:pic>
        <p:nvPicPr>
          <p:cNvPr id="23" name="Graphic 22" descr="Computer">
            <a:extLst>
              <a:ext uri="{FF2B5EF4-FFF2-40B4-BE49-F238E27FC236}">
                <a16:creationId xmlns:a16="http://schemas.microsoft.com/office/drawing/2014/main" id="{FC351BCD-7367-5CEE-4BD4-763E58FFA6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5155" y="1426870"/>
            <a:ext cx="5098426" cy="5098426"/>
          </a:xfrm>
          <a:prstGeom prst="rect">
            <a:avLst/>
          </a:prstGeom>
        </p:spPr>
      </p:pic>
      <p:cxnSp>
        <p:nvCxnSpPr>
          <p:cNvPr id="28" name="Straight Connector 27">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0340"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2E62CE6-1D21-4565-8E90-0F1D900BEF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438900" y="2400304"/>
            <a:ext cx="4457702" cy="3441692"/>
          </a:xfrm>
        </p:spPr>
        <p:txBody>
          <a:bodyPr>
            <a:normAutofit/>
          </a:bodyPr>
          <a:lstStyle/>
          <a:p>
            <a:pPr marL="0" indent="0">
              <a:buNone/>
            </a:pPr>
            <a:endParaRPr lang="en-GB" sz="1100" dirty="0">
              <a:solidFill>
                <a:schemeClr val="bg1"/>
              </a:solidFill>
            </a:endParaRPr>
          </a:p>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Technological - Introduce more technologically advanced software and hardware systems, such as robotics and AI, to streamline processes;</a:t>
            </a:r>
            <a:r>
              <a:rPr lang="en-GB" sz="110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 </a:t>
            </a:r>
          </a:p>
          <a:p>
            <a:pPr marL="0" indent="0">
              <a:buNone/>
            </a:pPr>
            <a:r>
              <a:rPr lang="en-GB" sz="1100" dirty="0">
                <a:solidFill>
                  <a:schemeClr val="bg1"/>
                </a:solidFill>
                <a:effectLst/>
                <a:latin typeface=".AppleSystemUIFont"/>
                <a:ea typeface="DengXian" panose="020B0400000000000000" pitchFamily="34" charset="-122"/>
                <a:cs typeface="Times New Roman" panose="020F0502020204030204" pitchFamily="34" charset="0"/>
              </a:rPr>
              <a:t>The coronavirus pandemic can be considered a turning point as it has significantly affected the textile and fashion industry </a:t>
            </a:r>
            <a:r>
              <a:rPr lang="en-GB" sz="900" b="0" i="0" u="none" strike="noStrike" dirty="0">
                <a:solidFill>
                  <a:srgbClr val="000000"/>
                </a:solidFill>
                <a:effectLst/>
                <a:latin typeface="-webkit-standard"/>
              </a:rPr>
              <a:t>(</a:t>
            </a:r>
            <a:r>
              <a:rPr lang="en-GB" sz="900" b="0" i="0" u="none" strike="noStrike" dirty="0" err="1">
                <a:solidFill>
                  <a:schemeClr val="bg1"/>
                </a:solidFill>
                <a:effectLst/>
                <a:latin typeface="-webkit-standard"/>
              </a:rPr>
              <a:t>Haukkala</a:t>
            </a:r>
            <a:r>
              <a:rPr lang="en-GB" sz="900" b="0" i="0" u="none" strike="noStrike" dirty="0">
                <a:solidFill>
                  <a:schemeClr val="bg1"/>
                </a:solidFill>
                <a:effectLst/>
                <a:latin typeface="-webkit-standard"/>
              </a:rPr>
              <a:t> et al, (2023)</a:t>
            </a:r>
            <a:endParaRPr lang="en-GB" sz="1100" dirty="0">
              <a:solidFill>
                <a:schemeClr val="bg1"/>
              </a:solidFill>
              <a:effectLst/>
              <a:latin typeface=".AppleSystemUIFont"/>
              <a:ea typeface="DengXian" panose="020B0400000000000000" pitchFamily="34" charset="-122"/>
              <a:cs typeface="Times New Roman" panose="020F0502020204030204" pitchFamily="34" charset="0"/>
            </a:endParaRPr>
          </a:p>
        </p:txBody>
      </p:sp>
    </p:spTree>
    <p:extLst>
      <p:ext uri="{BB962C8B-B14F-4D97-AF65-F5344CB8AC3E}">
        <p14:creationId xmlns:p14="http://schemas.microsoft.com/office/powerpoint/2010/main" val="1033508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6438900" y="669925"/>
            <a:ext cx="4457702" cy="1325563"/>
          </a:xfrm>
        </p:spPr>
        <p:txBody>
          <a:bodyPr anchor="b">
            <a:normAutofit/>
          </a:bodyPr>
          <a:lstStyle/>
          <a:p>
            <a:r>
              <a:rPr lang="en-GB" sz="3800">
                <a:solidFill>
                  <a:schemeClr val="bg1"/>
                </a:solidFill>
              </a:rPr>
              <a:t>Legal</a:t>
            </a:r>
            <a:endParaRPr lang="en-US" sz="3800">
              <a:solidFill>
                <a:schemeClr val="bg1"/>
              </a:solidFill>
            </a:endParaRPr>
          </a:p>
        </p:txBody>
      </p:sp>
      <p:pic>
        <p:nvPicPr>
          <p:cNvPr id="12" name="Picture 11" descr="A vintage weighing scales">
            <a:extLst>
              <a:ext uri="{FF2B5EF4-FFF2-40B4-BE49-F238E27FC236}">
                <a16:creationId xmlns:a16="http://schemas.microsoft.com/office/drawing/2014/main" id="{1C7FE8CD-E338-EEEF-AFE8-0DD1A9533073}"/>
              </a:ext>
            </a:extLst>
          </p:cNvPr>
          <p:cNvPicPr>
            <a:picLocks noChangeAspect="1"/>
          </p:cNvPicPr>
          <p:nvPr/>
        </p:nvPicPr>
        <p:blipFill>
          <a:blip r:embed="rId2"/>
          <a:stretch>
            <a:fillRect/>
          </a:stretch>
        </p:blipFill>
        <p:spPr>
          <a:xfrm>
            <a:off x="0" y="0"/>
            <a:ext cx="4572000" cy="6858000"/>
          </a:xfrm>
          <a:prstGeom prst="rect">
            <a:avLst/>
          </a:prstGeom>
        </p:spPr>
      </p:pic>
      <p:cxnSp>
        <p:nvCxnSpPr>
          <p:cNvPr id="18" name="Straight Connector 17">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0340"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2E62CE6-1D21-4565-8E90-0F1D900BEF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438900" y="2400304"/>
            <a:ext cx="4457702" cy="3441692"/>
          </a:xfrm>
        </p:spPr>
        <p:txBody>
          <a:bodyPr vert="horz" lIns="91440" tIns="45720" rIns="91440" bIns="45720" rtlCol="0" anchor="t">
            <a:normAutofit/>
          </a:bodyPr>
          <a:lstStyle/>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Legal - Update compliance measures to comply with government policies and provide protection to customer data;</a:t>
            </a:r>
          </a:p>
          <a:p>
            <a:pPr marL="0" indent="0">
              <a:buNone/>
            </a:pPr>
            <a:r>
              <a:rPr lang="en-GB" sz="1100" dirty="0">
                <a:solidFill>
                  <a:schemeClr val="bg1"/>
                </a:solidFill>
                <a:effectLst/>
                <a:latin typeface=".AppleSystemUIFont"/>
                <a:ea typeface="DengXian" panose="020B0400000000000000" pitchFamily="34" charset="-122"/>
                <a:cs typeface="Times New Roman" panose="020F0502020204030204" pitchFamily="34" charset="0"/>
              </a:rPr>
              <a:t>a profound crisis caused by the Covid-19 pandemic that, inevitably, changing and damaging a huge part of the world trade, affecting especially the sectors producing goods that are not considered essential, such as the fashion industry </a:t>
            </a:r>
            <a:r>
              <a:rPr lang="en-GB" sz="900" b="0" i="0" u="none" strike="noStrike" dirty="0">
                <a:solidFill>
                  <a:schemeClr val="bg1"/>
                </a:solidFill>
                <a:effectLst/>
                <a:latin typeface="-webkit-standard"/>
              </a:rPr>
              <a:t> </a:t>
            </a:r>
            <a:r>
              <a:rPr lang="en-GB" sz="900" b="0" i="0" u="none" strike="noStrike" dirty="0" err="1">
                <a:solidFill>
                  <a:schemeClr val="bg1"/>
                </a:solidFill>
                <a:effectLst/>
                <a:latin typeface="-webkit-standard"/>
              </a:rPr>
              <a:t>Grechi</a:t>
            </a:r>
            <a:r>
              <a:rPr lang="en-GB" sz="900" b="0" i="0" u="none" strike="noStrike" dirty="0">
                <a:solidFill>
                  <a:schemeClr val="bg1"/>
                </a:solidFill>
                <a:effectLst/>
                <a:latin typeface="-webkit-standard"/>
              </a:rPr>
              <a:t> et al., (2023)</a:t>
            </a:r>
            <a:endParaRPr lang="en-GB" sz="1100" dirty="0">
              <a:solidFill>
                <a:schemeClr val="bg1"/>
              </a:solidFill>
              <a:effectLst/>
              <a:latin typeface=".AppleSystemUIFont"/>
              <a:ea typeface="DengXian" panose="020B0400000000000000" pitchFamily="34" charset="-122"/>
              <a:cs typeface="Times New Roman" panose="020F0502020204030204" pitchFamily="34" charset="0"/>
            </a:endParaRPr>
          </a:p>
        </p:txBody>
      </p:sp>
    </p:spTree>
    <p:extLst>
      <p:ext uri="{BB962C8B-B14F-4D97-AF65-F5344CB8AC3E}">
        <p14:creationId xmlns:p14="http://schemas.microsoft.com/office/powerpoint/2010/main" val="103337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6438900" y="669925"/>
            <a:ext cx="4457702" cy="1325563"/>
          </a:xfrm>
        </p:spPr>
        <p:txBody>
          <a:bodyPr anchor="b">
            <a:normAutofit/>
          </a:bodyPr>
          <a:lstStyle/>
          <a:p>
            <a:r>
              <a:rPr lang="en-GB" sz="3800">
                <a:solidFill>
                  <a:schemeClr val="bg1"/>
                </a:solidFill>
              </a:rPr>
              <a:t>Environmental </a:t>
            </a:r>
            <a:endParaRPr lang="en-US" sz="3800">
              <a:solidFill>
                <a:schemeClr val="bg1"/>
              </a:solidFill>
            </a:endParaRPr>
          </a:p>
        </p:txBody>
      </p:sp>
      <p:pic>
        <p:nvPicPr>
          <p:cNvPr id="14" name="Graphic 13" descr="Sustainability">
            <a:extLst>
              <a:ext uri="{FF2B5EF4-FFF2-40B4-BE49-F238E27FC236}">
                <a16:creationId xmlns:a16="http://schemas.microsoft.com/office/drawing/2014/main" id="{D7A6FD12-2353-2B86-FE29-73C588F901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104898"/>
            <a:ext cx="5753102" cy="5753102"/>
          </a:xfrm>
          <a:prstGeom prst="rect">
            <a:avLst/>
          </a:prstGeom>
        </p:spPr>
      </p:pic>
      <p:cxnSp>
        <p:nvCxnSpPr>
          <p:cNvPr id="19" name="Straight Connector 18">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0340"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2E62CE6-1D21-4565-8E90-0F1D900BEF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51BBFA-0831-B741-98CA-0F77B89C6BFA}"/>
              </a:ext>
            </a:extLst>
          </p:cNvPr>
          <p:cNvSpPr>
            <a:spLocks noGrp="1"/>
          </p:cNvSpPr>
          <p:nvPr>
            <p:ph idx="1"/>
          </p:nvPr>
        </p:nvSpPr>
        <p:spPr>
          <a:xfrm>
            <a:off x="6438900" y="2400304"/>
            <a:ext cx="4457702" cy="3441692"/>
          </a:xfrm>
        </p:spPr>
        <p:txBody>
          <a:bodyPr>
            <a:normAutofit/>
          </a:bodyPr>
          <a:lstStyle/>
          <a:p>
            <a:pPr marL="0" indent="0">
              <a:buNone/>
            </a:pPr>
            <a:r>
              <a:rPr lang="en-GB" sz="1100" b="0" i="0" dirty="0">
                <a:solidFill>
                  <a:schemeClr val="bg1"/>
                </a:solidFill>
                <a:effectLst/>
                <a:latin typeface="Arial" panose="020B0604020202020204" pitchFamily="34" charset="0"/>
                <a:ea typeface="DengXian" panose="020B0400000000000000" pitchFamily="34" charset="-122"/>
                <a:cs typeface="Times New Roman" panose="020F0502020204030204" pitchFamily="34" charset="0"/>
              </a:rPr>
              <a:t>Environmental - Utilise renewable energy sources and/or develop green technologies to reduce the impact of operations on the environment</a:t>
            </a:r>
            <a:r>
              <a:rPr lang="en-GB" sz="1100" dirty="0">
                <a:solidFill>
                  <a:schemeClr val="bg1"/>
                </a:solidFill>
                <a:latin typeface="Arial" panose="020B0604020202020204" pitchFamily="34" charset="0"/>
                <a:ea typeface="DengXian" panose="020B0400000000000000" pitchFamily="34" charset="-122"/>
                <a:cs typeface="Times New Roman" panose="020F0502020204030204" pitchFamily="34" charset="0"/>
              </a:rPr>
              <a:t>.</a:t>
            </a:r>
          </a:p>
          <a:p>
            <a:pPr marL="0" indent="0">
              <a:buNone/>
            </a:pPr>
            <a:r>
              <a:rPr lang="en-GB" sz="1100" dirty="0">
                <a:solidFill>
                  <a:schemeClr val="bg1"/>
                </a:solidFill>
                <a:effectLst/>
                <a:latin typeface=".AppleSystemUIFont"/>
                <a:ea typeface="DengXian" panose="020B0400000000000000" pitchFamily="34" charset="-122"/>
                <a:cs typeface="Times New Roman" panose="020F0502020204030204" pitchFamily="34" charset="0"/>
              </a:rPr>
              <a:t>There has been a severe setback towards the sustainability in textiles and clothing sector due to the outbreak of the COVID-19 global pandemic </a:t>
            </a:r>
            <a:r>
              <a:rPr lang="en-GB" sz="900" b="0" i="0" u="none" strike="noStrike" dirty="0" err="1">
                <a:solidFill>
                  <a:schemeClr val="bg1"/>
                </a:solidFill>
                <a:effectLst/>
                <a:latin typeface="-webkit-standard"/>
              </a:rPr>
              <a:t>Annaldewar</a:t>
            </a:r>
            <a:r>
              <a:rPr lang="en-GB" sz="900" b="0" i="0" u="none" strike="noStrike" dirty="0">
                <a:solidFill>
                  <a:schemeClr val="bg1"/>
                </a:solidFill>
                <a:effectLst/>
                <a:latin typeface="-webkit-standard"/>
              </a:rPr>
              <a:t> et al, (2021)</a:t>
            </a:r>
            <a:endParaRPr lang="en-GB" sz="1100" dirty="0">
              <a:solidFill>
                <a:schemeClr val="bg1"/>
              </a:solidFill>
              <a:effectLst/>
              <a:latin typeface=".AppleSystemUIFont"/>
              <a:ea typeface="DengXian" panose="020B0400000000000000" pitchFamily="34" charset="-122"/>
              <a:cs typeface="Times New Roman" panose="020F0502020204030204" pitchFamily="34" charset="0"/>
            </a:endParaRPr>
          </a:p>
        </p:txBody>
      </p:sp>
    </p:spTree>
    <p:extLst>
      <p:ext uri="{BB962C8B-B14F-4D97-AF65-F5344CB8AC3E}">
        <p14:creationId xmlns:p14="http://schemas.microsoft.com/office/powerpoint/2010/main" val="2894295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1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21"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1150548" y="637763"/>
            <a:ext cx="4940644" cy="1267237"/>
          </a:xfrm>
        </p:spPr>
        <p:txBody>
          <a:bodyPr anchor="t">
            <a:normAutofit/>
          </a:bodyPr>
          <a:lstStyle/>
          <a:p>
            <a:r>
              <a:rPr lang="en-GB" sz="4000" dirty="0">
                <a:solidFill>
                  <a:schemeClr val="bg1"/>
                </a:solidFill>
              </a:rPr>
              <a:t>Fish bone cause and effect</a:t>
            </a:r>
            <a:endParaRPr lang="en-US" sz="4000" dirty="0">
              <a:solidFill>
                <a:schemeClr val="bg1"/>
              </a:solidFill>
            </a:endParaRPr>
          </a:p>
        </p:txBody>
      </p:sp>
      <p:sp>
        <p:nvSpPr>
          <p:cNvPr id="23" name="Rectangle 1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30" y="0"/>
            <a:ext cx="465736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7E45F96-1292-4827-BBD9-CC1AE3B23B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990" y="1623500"/>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13">
            <a:extLst>
              <a:ext uri="{FF2B5EF4-FFF2-40B4-BE49-F238E27FC236}">
                <a16:creationId xmlns:a16="http://schemas.microsoft.com/office/drawing/2014/main" id="{3C98527F-736E-179A-C93C-BB779254B0F7}"/>
              </a:ext>
            </a:extLst>
          </p:cNvPr>
          <p:cNvSpPr>
            <a:spLocks noGrp="1"/>
          </p:cNvSpPr>
          <p:nvPr>
            <p:ph idx="1"/>
          </p:nvPr>
        </p:nvSpPr>
        <p:spPr>
          <a:xfrm>
            <a:off x="8128990" y="1830086"/>
            <a:ext cx="2880334" cy="4384445"/>
          </a:xfrm>
        </p:spPr>
        <p:txBody>
          <a:bodyPr>
            <a:normAutofit/>
          </a:bodyPr>
          <a:lstStyle/>
          <a:p>
            <a:pPr marL="0" indent="0">
              <a:buNone/>
            </a:pPr>
            <a:r>
              <a:rPr lang="en-GB" sz="2000" dirty="0"/>
              <a:t>This fish bone breaks down the cause and the effects that Covid-19 and living cost crisis has had on the workplace.</a:t>
            </a:r>
            <a:endParaRPr lang="en-US" sz="2000" dirty="0"/>
          </a:p>
        </p:txBody>
      </p:sp>
      <p:pic>
        <p:nvPicPr>
          <p:cNvPr id="3" name="Picture 4">
            <a:extLst>
              <a:ext uri="{FF2B5EF4-FFF2-40B4-BE49-F238E27FC236}">
                <a16:creationId xmlns:a16="http://schemas.microsoft.com/office/drawing/2014/main" id="{EC14B2C9-3F1F-86ED-1F1B-7B4955CEE1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522" y="1905000"/>
            <a:ext cx="7728152" cy="5120148"/>
          </a:xfrm>
          <a:prstGeom prst="rect">
            <a:avLst/>
          </a:prstGeom>
        </p:spPr>
      </p:pic>
    </p:spTree>
    <p:extLst>
      <p:ext uri="{BB962C8B-B14F-4D97-AF65-F5344CB8AC3E}">
        <p14:creationId xmlns:p14="http://schemas.microsoft.com/office/powerpoint/2010/main" val="2615237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2ECCC-1C1C-754C-9FF9-9E0D79130999}"/>
              </a:ext>
            </a:extLst>
          </p:cNvPr>
          <p:cNvSpPr>
            <a:spLocks noGrp="1"/>
          </p:cNvSpPr>
          <p:nvPr>
            <p:ph type="title"/>
          </p:nvPr>
        </p:nvSpPr>
        <p:spPr>
          <a:xfrm>
            <a:off x="669036" y="175905"/>
            <a:ext cx="10515600" cy="1325563"/>
          </a:xfrm>
        </p:spPr>
        <p:txBody>
          <a:bodyPr>
            <a:normAutofit/>
          </a:bodyPr>
          <a:lstStyle/>
          <a:p>
            <a:r>
              <a:rPr lang="en-GB" sz="5400" dirty="0" err="1"/>
              <a:t>Refrences</a:t>
            </a:r>
            <a:endParaRPr lang="en-US" sz="5400" dirty="0"/>
          </a:p>
        </p:txBody>
      </p:sp>
      <p:sp>
        <p:nvSpPr>
          <p:cNvPr id="3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13">
            <a:extLst>
              <a:ext uri="{FF2B5EF4-FFF2-40B4-BE49-F238E27FC236}">
                <a16:creationId xmlns:a16="http://schemas.microsoft.com/office/drawing/2014/main" id="{3C98527F-736E-179A-C93C-BB779254B0F7}"/>
              </a:ext>
            </a:extLst>
          </p:cNvPr>
          <p:cNvSpPr>
            <a:spLocks noGrp="1"/>
          </p:cNvSpPr>
          <p:nvPr>
            <p:ph idx="1"/>
          </p:nvPr>
        </p:nvSpPr>
        <p:spPr>
          <a:xfrm>
            <a:off x="669036" y="1914129"/>
            <a:ext cx="10515600" cy="4251960"/>
          </a:xfrm>
        </p:spPr>
        <p:txBody>
          <a:bodyPr>
            <a:normAutofit fontScale="92500" lnSpcReduction="10000"/>
          </a:bodyPr>
          <a:lstStyle/>
          <a:p>
            <a:pPr marL="0" indent="0">
              <a:buNone/>
            </a:pPr>
            <a:r>
              <a:rPr lang="en-GB" sz="11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Annaldewar</a:t>
            </a:r>
            <a:r>
              <a:rPr lang="en-GB" sz="11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 B.N., </a:t>
            </a:r>
            <a:r>
              <a:rPr lang="en-GB" sz="11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Jadhav</a:t>
            </a:r>
            <a:r>
              <a:rPr lang="en-GB" sz="11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 N.C. and </a:t>
            </a:r>
            <a:r>
              <a:rPr lang="en-GB" sz="11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Jadhav</a:t>
            </a:r>
            <a:r>
              <a:rPr lang="en-GB" sz="11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 A.C. (2021) “Impact of COVID-19 on sustainability in Textile &amp; clothing sectors,” Environmental Footprints and Eco-design of Products and Processes, pp. 93–116. Available at: https://</a:t>
            </a:r>
            <a:r>
              <a:rPr lang="en-GB" sz="11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doi.org</a:t>
            </a:r>
            <a:r>
              <a:rPr lang="en-GB" sz="11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/10.1007/978-981-16-3860-2_4. </a:t>
            </a:r>
          </a:p>
          <a:p>
            <a:pPr marL="0" indent="0">
              <a:buNone/>
            </a:pPr>
            <a:r>
              <a:rPr lang="en-GB" sz="1200" b="0" i="1" u="none" strike="noStrike" dirty="0" err="1">
                <a:solidFill>
                  <a:srgbClr val="000000"/>
                </a:solidFill>
                <a:effectLst/>
                <a:latin typeface="Arial" panose="020B0604020202020204" pitchFamily="34" charset="0"/>
                <a:cs typeface="Arial" panose="020B0604020202020204" pitchFamily="34" charset="0"/>
              </a:rPr>
              <a:t>Annaldewar</a:t>
            </a:r>
            <a:r>
              <a:rPr lang="en-GB" sz="1200" b="0" i="1" u="none" strike="noStrike" dirty="0">
                <a:solidFill>
                  <a:srgbClr val="000000"/>
                </a:solidFill>
                <a:effectLst/>
                <a:latin typeface="Arial" panose="020B0604020202020204" pitchFamily="34" charset="0"/>
                <a:cs typeface="Arial" panose="020B0604020202020204" pitchFamily="34" charset="0"/>
              </a:rPr>
              <a:t>, B.N., </a:t>
            </a:r>
            <a:r>
              <a:rPr lang="en-GB" sz="1200" b="0" i="1" u="none" strike="noStrike" dirty="0" err="1">
                <a:solidFill>
                  <a:srgbClr val="000000"/>
                </a:solidFill>
                <a:effectLst/>
                <a:latin typeface="Arial" panose="020B0604020202020204" pitchFamily="34" charset="0"/>
                <a:cs typeface="Arial" panose="020B0604020202020204" pitchFamily="34" charset="0"/>
              </a:rPr>
              <a:t>Jadhav</a:t>
            </a:r>
            <a:r>
              <a:rPr lang="en-GB" sz="1200" b="0" i="1" u="none" strike="noStrike" dirty="0">
                <a:solidFill>
                  <a:srgbClr val="000000"/>
                </a:solidFill>
                <a:effectLst/>
                <a:latin typeface="Arial" panose="020B0604020202020204" pitchFamily="34" charset="0"/>
                <a:cs typeface="Arial" panose="020B0604020202020204" pitchFamily="34" charset="0"/>
              </a:rPr>
              <a:t>, N.C. and </a:t>
            </a:r>
            <a:r>
              <a:rPr lang="en-GB" sz="1200" b="0" i="1" u="none" strike="noStrike" dirty="0" err="1">
                <a:solidFill>
                  <a:srgbClr val="000000"/>
                </a:solidFill>
                <a:effectLst/>
                <a:latin typeface="Arial" panose="020B0604020202020204" pitchFamily="34" charset="0"/>
                <a:cs typeface="Arial" panose="020B0604020202020204" pitchFamily="34" charset="0"/>
              </a:rPr>
              <a:t>Jadhav</a:t>
            </a:r>
            <a:r>
              <a:rPr lang="en-GB" sz="1200" b="0" i="1" u="none" strike="noStrike" dirty="0">
                <a:solidFill>
                  <a:srgbClr val="000000"/>
                </a:solidFill>
                <a:effectLst/>
                <a:latin typeface="Arial" panose="020B0604020202020204" pitchFamily="34" charset="0"/>
                <a:cs typeface="Arial" panose="020B0604020202020204" pitchFamily="34" charset="0"/>
              </a:rPr>
              <a:t>, A.C. (2021) “Impact of COVID-19 on sustainability in Textile &amp; clothing sectors,” Environmental Footprints and Eco-design of Products and Processes, pp. 93–116.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doi.org</a:t>
            </a:r>
            <a:r>
              <a:rPr lang="en-GB" sz="1200" b="0" i="1" u="none" strike="noStrike" dirty="0">
                <a:solidFill>
                  <a:srgbClr val="000000"/>
                </a:solidFill>
                <a:effectLst/>
                <a:latin typeface="Arial" panose="020B0604020202020204" pitchFamily="34" charset="0"/>
                <a:cs typeface="Arial" panose="020B0604020202020204" pitchFamily="34" charset="0"/>
              </a:rPr>
              <a:t>/10.1007/978-981-16-3860-2_4. </a:t>
            </a:r>
          </a:p>
          <a:p>
            <a:pPr marL="0" indent="0">
              <a:buNone/>
            </a:pPr>
            <a:endParaRPr lang="en-GB" sz="1200" i="1" dirty="0">
              <a:effectLst/>
              <a:latin typeface="Arial" panose="020B0604020202020204" pitchFamily="34" charset="0"/>
              <a:ea typeface="DengXian" panose="020B0400000000000000" pitchFamily="34" charset="-122"/>
              <a:cs typeface="Arial" panose="020B0604020202020204" pitchFamily="34" charset="0"/>
            </a:endParaRPr>
          </a:p>
          <a:p>
            <a:pPr marL="0" indent="0">
              <a:buNone/>
            </a:pPr>
            <a:r>
              <a:rPr lang="en-GB" sz="1200" b="0" i="1" u="none" strike="noStrike" dirty="0" err="1">
                <a:solidFill>
                  <a:srgbClr val="000000"/>
                </a:solidFill>
                <a:effectLst/>
                <a:latin typeface="Arial" panose="020B0604020202020204" pitchFamily="34" charset="0"/>
                <a:cs typeface="Arial" panose="020B0604020202020204" pitchFamily="34" charset="0"/>
              </a:rPr>
              <a:t>Grechi</a:t>
            </a:r>
            <a:r>
              <a:rPr lang="en-GB" sz="1200" b="0" i="1" u="none" strike="noStrike" dirty="0">
                <a:solidFill>
                  <a:srgbClr val="000000"/>
                </a:solidFill>
                <a:effectLst/>
                <a:latin typeface="Arial" panose="020B0604020202020204" pitchFamily="34" charset="0"/>
                <a:cs typeface="Arial" panose="020B0604020202020204" pitchFamily="34" charset="0"/>
              </a:rPr>
              <a:t>, D. et al. (2023) The impact of covid-19 on the fashion industry: A ... - </a:t>
            </a:r>
            <a:r>
              <a:rPr lang="en-GB" sz="1200" b="0" i="1" u="none" strike="noStrike" dirty="0" err="1">
                <a:solidFill>
                  <a:srgbClr val="000000"/>
                </a:solidFill>
                <a:effectLst/>
                <a:latin typeface="Arial" panose="020B0604020202020204" pitchFamily="34" charset="0"/>
                <a:cs typeface="Arial" panose="020B0604020202020204" pitchFamily="34" charset="0"/>
              </a:rPr>
              <a:t>researchgate</a:t>
            </a:r>
            <a:r>
              <a:rPr lang="en-GB" sz="1200" b="0" i="1" u="none" strike="noStrike" dirty="0">
                <a:solidFill>
                  <a:srgbClr val="000000"/>
                </a:solidFill>
                <a:effectLst/>
                <a:latin typeface="Arial" panose="020B0604020202020204" pitchFamily="34" charset="0"/>
                <a:cs typeface="Arial" panose="020B0604020202020204" pitchFamily="34" charset="0"/>
              </a:rPr>
              <a:t>.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www.researchgate.net</a:t>
            </a:r>
            <a:r>
              <a:rPr lang="en-GB" sz="1200" b="0" i="1" u="none" strike="noStrike" dirty="0">
                <a:solidFill>
                  <a:srgbClr val="000000"/>
                </a:solidFill>
                <a:effectLst/>
                <a:latin typeface="Arial" panose="020B0604020202020204" pitchFamily="34" charset="0"/>
                <a:cs typeface="Arial" panose="020B0604020202020204" pitchFamily="34" charset="0"/>
              </a:rPr>
              <a:t>/publication/357591044_The_Impact_of_COVID-19_on_the_Fashion_Industry_A_Generation_Survey (Accessed: April 5, 2023). </a:t>
            </a:r>
          </a:p>
          <a:p>
            <a:pPr marL="0" indent="0">
              <a:buNone/>
            </a:pPr>
            <a:endParaRPr lang="en-GB" sz="1200" i="1" dirty="0">
              <a:latin typeface="Arial" panose="020B0604020202020204" pitchFamily="34" charset="0"/>
              <a:cs typeface="Arial" panose="020B0604020202020204" pitchFamily="34" charset="0"/>
            </a:endParaRPr>
          </a:p>
          <a:p>
            <a:pPr marL="0" indent="0">
              <a:buNone/>
            </a:pPr>
            <a:r>
              <a:rPr lang="en-GB" sz="1200" b="0" i="1" u="none" strike="noStrike" dirty="0" err="1">
                <a:solidFill>
                  <a:srgbClr val="000000"/>
                </a:solidFill>
                <a:effectLst/>
                <a:latin typeface="Arial" panose="020B0604020202020204" pitchFamily="34" charset="0"/>
                <a:cs typeface="Arial" panose="020B0604020202020204" pitchFamily="34" charset="0"/>
              </a:rPr>
              <a:t>Haukkala</a:t>
            </a:r>
            <a:r>
              <a:rPr lang="en-GB" sz="1200" b="0" i="1" u="none" strike="noStrike" dirty="0">
                <a:solidFill>
                  <a:srgbClr val="000000"/>
                </a:solidFill>
                <a:effectLst/>
                <a:latin typeface="Arial" panose="020B0604020202020204" pitchFamily="34" charset="0"/>
                <a:cs typeface="Arial" panose="020B0604020202020204" pitchFamily="34" charset="0"/>
              </a:rPr>
              <a:t>, T., </a:t>
            </a:r>
            <a:r>
              <a:rPr lang="en-GB" sz="1200" b="0" i="1" u="none" strike="noStrike" dirty="0" err="1">
                <a:solidFill>
                  <a:srgbClr val="000000"/>
                </a:solidFill>
                <a:effectLst/>
                <a:latin typeface="Arial" panose="020B0604020202020204" pitchFamily="34" charset="0"/>
                <a:cs typeface="Arial" panose="020B0604020202020204" pitchFamily="34" charset="0"/>
              </a:rPr>
              <a:t>Niinimäki</a:t>
            </a:r>
            <a:r>
              <a:rPr lang="en-GB" sz="1200" b="0" i="1" u="none" strike="noStrike" dirty="0">
                <a:solidFill>
                  <a:srgbClr val="000000"/>
                </a:solidFill>
                <a:effectLst/>
                <a:latin typeface="Arial" panose="020B0604020202020204" pitchFamily="34" charset="0"/>
                <a:cs typeface="Arial" panose="020B0604020202020204" pitchFamily="34" charset="0"/>
              </a:rPr>
              <a:t>, K. and </a:t>
            </a:r>
            <a:r>
              <a:rPr lang="en-GB" sz="1200" b="0" i="1" u="none" strike="noStrike" dirty="0" err="1">
                <a:solidFill>
                  <a:srgbClr val="000000"/>
                </a:solidFill>
                <a:effectLst/>
                <a:latin typeface="Arial" panose="020B0604020202020204" pitchFamily="34" charset="0"/>
                <a:cs typeface="Arial" panose="020B0604020202020204" pitchFamily="34" charset="0"/>
              </a:rPr>
              <a:t>Turunen</a:t>
            </a:r>
            <a:r>
              <a:rPr lang="en-GB" sz="1200" b="0" i="1" u="none" strike="noStrike" dirty="0">
                <a:solidFill>
                  <a:srgbClr val="000000"/>
                </a:solidFill>
                <a:effectLst/>
                <a:latin typeface="Arial" panose="020B0604020202020204" pitchFamily="34" charset="0"/>
                <a:cs typeface="Arial" panose="020B0604020202020204" pitchFamily="34" charset="0"/>
              </a:rPr>
              <a:t>, L.L. (2023) “Fashion in turmoil: Impact of the covid-19 pandemic on Finland’s textile and Fashion Industry,” Sustainability: Science, Practice and Policy, 19(1).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doi.org</a:t>
            </a:r>
            <a:r>
              <a:rPr lang="en-GB" sz="1200" b="0" i="1" u="none" strike="noStrike" dirty="0">
                <a:solidFill>
                  <a:srgbClr val="000000"/>
                </a:solidFill>
                <a:effectLst/>
                <a:latin typeface="Arial" panose="020B0604020202020204" pitchFamily="34" charset="0"/>
                <a:cs typeface="Arial" panose="020B0604020202020204" pitchFamily="34" charset="0"/>
              </a:rPr>
              <a:t>/10.1080/15487733.2023.2173424. </a:t>
            </a:r>
          </a:p>
          <a:p>
            <a:pPr marL="0" indent="0">
              <a:buNone/>
            </a:pPr>
            <a:endParaRPr lang="en-GB" sz="1200" i="1" dirty="0">
              <a:latin typeface="Arial" panose="020B0604020202020204" pitchFamily="34" charset="0"/>
              <a:cs typeface="Arial" panose="020B0604020202020204" pitchFamily="34" charset="0"/>
            </a:endParaRPr>
          </a:p>
          <a:p>
            <a:pPr marL="0" indent="0">
              <a:buNone/>
            </a:pPr>
            <a:r>
              <a:rPr lang="en-GB" sz="12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Kim, N.L. and Kim, T.H. (2022) “Why buy used clothing during the pandemic? examining the impact of covid-19 on consumers’ secondhand fashion consumption motivations,” Breaking Boundaries [Preprint]. Available at: https://</a:t>
            </a:r>
            <a:r>
              <a:rPr lang="en-GB" sz="12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doi.org</a:t>
            </a:r>
            <a:r>
              <a:rPr lang="en-GB" sz="12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/10.31274/</a:t>
            </a:r>
            <a:r>
              <a:rPr lang="en-GB" sz="1200" i="1" dirty="0" err="1">
                <a:solidFill>
                  <a:srgbClr val="000000"/>
                </a:solidFill>
                <a:effectLst/>
                <a:latin typeface="Arial" panose="020B0604020202020204" pitchFamily="34" charset="0"/>
                <a:ea typeface="DengXian" panose="020B0400000000000000" pitchFamily="34" charset="-122"/>
                <a:cs typeface="Arial" panose="020B0604020202020204" pitchFamily="34" charset="0"/>
              </a:rPr>
              <a:t>itaa.13537</a:t>
            </a:r>
            <a:r>
              <a:rPr lang="en-GB" sz="1200" i="1" dirty="0">
                <a:solidFill>
                  <a:srgbClr val="000000"/>
                </a:solidFill>
                <a:effectLst/>
                <a:latin typeface="Arial" panose="020B0604020202020204" pitchFamily="34" charset="0"/>
                <a:ea typeface="DengXian" panose="020B0400000000000000" pitchFamily="34" charset="-122"/>
                <a:cs typeface="Arial" panose="020B0604020202020204" pitchFamily="34" charset="0"/>
              </a:rPr>
              <a:t>.</a:t>
            </a:r>
            <a:r>
              <a:rPr lang="en-GB" sz="1200" i="1" dirty="0">
                <a:effectLst/>
                <a:latin typeface="Arial" panose="020B0604020202020204" pitchFamily="34" charset="0"/>
                <a:cs typeface="Arial" panose="020B0604020202020204" pitchFamily="34" charset="0"/>
              </a:rPr>
              <a:t> </a:t>
            </a:r>
          </a:p>
          <a:p>
            <a:pPr marL="0" indent="0">
              <a:buNone/>
            </a:pPr>
            <a:r>
              <a:rPr lang="en-GB" sz="1200" b="0" i="1" u="none" strike="noStrike" dirty="0">
                <a:solidFill>
                  <a:srgbClr val="000000"/>
                </a:solidFill>
                <a:effectLst/>
                <a:latin typeface="Arial" panose="020B0604020202020204" pitchFamily="34" charset="0"/>
                <a:cs typeface="Arial" panose="020B0604020202020204" pitchFamily="34" charset="0"/>
              </a:rPr>
              <a:t>Beyers, F. (2022) (PDF) political challenges of a textile transformation: Spaces of ..., Political challenges of a textile transformation: Spaces of social learning and interaction for sustainability through collaborative governance in the textile and clothing industry.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www.researchgate.net</a:t>
            </a:r>
            <a:r>
              <a:rPr lang="en-GB" sz="1200" b="0" i="1" u="none" strike="noStrike" dirty="0">
                <a:solidFill>
                  <a:srgbClr val="000000"/>
                </a:solidFill>
                <a:effectLst/>
                <a:latin typeface="Arial" panose="020B0604020202020204" pitchFamily="34" charset="0"/>
                <a:cs typeface="Arial" panose="020B0604020202020204" pitchFamily="34" charset="0"/>
              </a:rPr>
              <a:t>/publication/365618519_Political_challenges_of_a_textile_transformation_Spaces_of_social_learning_and_interaction_for_sustainability_through_collaborative_governance_in_the_textile_and_clothing_industry (Accessed: March 18, 2023). </a:t>
            </a:r>
          </a:p>
          <a:p>
            <a:pPr marL="0" indent="0">
              <a:buNone/>
            </a:pPr>
            <a:r>
              <a:rPr lang="en-GB" sz="1200" b="0" i="1" u="none" strike="noStrike" dirty="0" err="1">
                <a:solidFill>
                  <a:srgbClr val="000000"/>
                </a:solidFill>
                <a:effectLst/>
                <a:latin typeface="Arial" panose="020B0604020202020204" pitchFamily="34" charset="0"/>
                <a:cs typeface="Arial" panose="020B0604020202020204" pitchFamily="34" charset="0"/>
              </a:rPr>
              <a:t>Koszewska</a:t>
            </a:r>
            <a:r>
              <a:rPr lang="en-GB" sz="1200" b="0" i="1" u="none" strike="noStrike" dirty="0">
                <a:solidFill>
                  <a:srgbClr val="000000"/>
                </a:solidFill>
                <a:effectLst/>
                <a:latin typeface="Arial" panose="020B0604020202020204" pitchFamily="34" charset="0"/>
                <a:cs typeface="Arial" panose="020B0604020202020204" pitchFamily="34" charset="0"/>
              </a:rPr>
              <a:t>, M. (2018) Challenges for the textile and clothing industry - </a:t>
            </a:r>
            <a:r>
              <a:rPr lang="en-GB" sz="1200" b="0" i="1" u="none" strike="noStrike" dirty="0" err="1">
                <a:solidFill>
                  <a:srgbClr val="000000"/>
                </a:solidFill>
                <a:effectLst/>
                <a:latin typeface="Arial" panose="020B0604020202020204" pitchFamily="34" charset="0"/>
                <a:cs typeface="Arial" panose="020B0604020202020204" pitchFamily="34" charset="0"/>
              </a:rPr>
              <a:t>researchgate</a:t>
            </a:r>
            <a:r>
              <a:rPr lang="en-GB" sz="1200" b="0" i="1" u="none" strike="noStrike" dirty="0">
                <a:solidFill>
                  <a:srgbClr val="000000"/>
                </a:solidFill>
                <a:effectLst/>
                <a:latin typeface="Arial" panose="020B0604020202020204" pitchFamily="34" charset="0"/>
                <a:cs typeface="Arial" panose="020B0604020202020204" pitchFamily="34" charset="0"/>
              </a:rPr>
              <a:t>, Circular Economy — Challenges for the Textile and Clothing Industry.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www.researchgate.net</a:t>
            </a:r>
            <a:r>
              <a:rPr lang="en-GB" sz="1200" b="0" i="1" u="none" strike="noStrike" dirty="0">
                <a:solidFill>
                  <a:srgbClr val="000000"/>
                </a:solidFill>
                <a:effectLst/>
                <a:latin typeface="Arial" panose="020B0604020202020204" pitchFamily="34" charset="0"/>
                <a:cs typeface="Arial" panose="020B0604020202020204" pitchFamily="34" charset="0"/>
              </a:rPr>
              <a:t>/publication/326546054_Circular_Economy_-_Challenges_for_the_Textile_and_Clothing_Industry (Accessed: March 18, 2023). </a:t>
            </a:r>
          </a:p>
          <a:p>
            <a:pPr marL="0" indent="0">
              <a:buNone/>
            </a:pPr>
            <a:r>
              <a:rPr lang="en-GB" sz="1200" b="0" i="1" u="none" strike="noStrike" dirty="0" err="1">
                <a:solidFill>
                  <a:srgbClr val="000000"/>
                </a:solidFill>
                <a:effectLst/>
                <a:latin typeface="Arial" panose="020B0604020202020204" pitchFamily="34" charset="0"/>
                <a:cs typeface="Arial" panose="020B0604020202020204" pitchFamily="34" charset="0"/>
              </a:rPr>
              <a:t>Muposhi</a:t>
            </a:r>
            <a:r>
              <a:rPr lang="en-GB" sz="1200" b="0" i="1" u="none" strike="noStrike" dirty="0">
                <a:solidFill>
                  <a:srgbClr val="000000"/>
                </a:solidFill>
                <a:effectLst/>
                <a:latin typeface="Arial" panose="020B0604020202020204" pitchFamily="34" charset="0"/>
                <a:cs typeface="Arial" panose="020B0604020202020204" pitchFamily="34" charset="0"/>
              </a:rPr>
              <a:t>, A. and </a:t>
            </a:r>
            <a:r>
              <a:rPr lang="en-GB" sz="1200" b="0" i="1" u="none" strike="noStrike" dirty="0" err="1">
                <a:solidFill>
                  <a:srgbClr val="000000"/>
                </a:solidFill>
                <a:effectLst/>
                <a:latin typeface="Arial" panose="020B0604020202020204" pitchFamily="34" charset="0"/>
                <a:cs typeface="Arial" panose="020B0604020202020204" pitchFamily="34" charset="0"/>
              </a:rPr>
              <a:t>Chuchu</a:t>
            </a:r>
            <a:r>
              <a:rPr lang="en-GB" sz="1200" b="0" i="1" u="none" strike="noStrike" dirty="0">
                <a:solidFill>
                  <a:srgbClr val="000000"/>
                </a:solidFill>
                <a:effectLst/>
                <a:latin typeface="Arial" panose="020B0604020202020204" pitchFamily="34" charset="0"/>
                <a:cs typeface="Arial" panose="020B0604020202020204" pitchFamily="34" charset="0"/>
              </a:rPr>
              <a:t>, T. (2022) “Influencing millennials to embrace sustainable fashion in an emerging market: A Modified Brand Avoidance Model Perspective,” Journal of Fashion Marketing and Management: An International Journal, pp. 1–21. Available at: https://</a:t>
            </a:r>
            <a:r>
              <a:rPr lang="en-GB" sz="1200" b="0" i="1" u="none" strike="noStrike" dirty="0" err="1">
                <a:solidFill>
                  <a:srgbClr val="000000"/>
                </a:solidFill>
                <a:effectLst/>
                <a:latin typeface="Arial" panose="020B0604020202020204" pitchFamily="34" charset="0"/>
                <a:cs typeface="Arial" panose="020B0604020202020204" pitchFamily="34" charset="0"/>
              </a:rPr>
              <a:t>doi.org</a:t>
            </a:r>
            <a:r>
              <a:rPr lang="en-GB" sz="1200" b="0" i="1" u="none" strike="noStrike" dirty="0">
                <a:solidFill>
                  <a:srgbClr val="000000"/>
                </a:solidFill>
                <a:effectLst/>
                <a:latin typeface="Arial" panose="020B0604020202020204" pitchFamily="34" charset="0"/>
                <a:cs typeface="Arial" panose="020B0604020202020204" pitchFamily="34" charset="0"/>
              </a:rPr>
              <a:t>/10.1108/</a:t>
            </a:r>
            <a:r>
              <a:rPr lang="en-GB" sz="1200" b="0" i="1" u="none" strike="noStrike" dirty="0" err="1">
                <a:solidFill>
                  <a:srgbClr val="000000"/>
                </a:solidFill>
                <a:effectLst/>
                <a:latin typeface="Arial" panose="020B0604020202020204" pitchFamily="34" charset="0"/>
                <a:cs typeface="Arial" panose="020B0604020202020204" pitchFamily="34" charset="0"/>
              </a:rPr>
              <a:t>jfmm-07-2021-0169</a:t>
            </a:r>
            <a:r>
              <a:rPr lang="en-GB" sz="1200" b="0" i="1" u="none" strike="noStrike" dirty="0">
                <a:solidFill>
                  <a:srgbClr val="000000"/>
                </a:solidFill>
                <a:effectLst/>
                <a:latin typeface="Arial" panose="020B0604020202020204" pitchFamily="34" charset="0"/>
                <a:cs typeface="Arial" panose="020B0604020202020204" pitchFamily="34" charset="0"/>
              </a:rPr>
              <a:t>. </a:t>
            </a:r>
          </a:p>
          <a:p>
            <a:pPr marL="0" indent="0">
              <a:buNone/>
            </a:pPr>
            <a:endParaRPr lang="en-US" sz="2200" dirty="0"/>
          </a:p>
        </p:txBody>
      </p:sp>
    </p:spTree>
    <p:extLst>
      <p:ext uri="{BB962C8B-B14F-4D97-AF65-F5344CB8AC3E}">
        <p14:creationId xmlns:p14="http://schemas.microsoft.com/office/powerpoint/2010/main" val="2091927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vt:lpstr>
      <vt:lpstr>Content</vt:lpstr>
      <vt:lpstr>Problem</vt:lpstr>
      <vt:lpstr>It’s Nature</vt:lpstr>
      <vt:lpstr>The impact </vt:lpstr>
      <vt:lpstr>The Risk </vt:lpstr>
      <vt:lpstr>SWOT Analysis </vt:lpstr>
      <vt:lpstr>Pestle Analysis</vt:lpstr>
      <vt:lpstr>Political</vt:lpstr>
      <vt:lpstr>Economical</vt:lpstr>
      <vt:lpstr> Social</vt:lpstr>
      <vt:lpstr>Technological </vt:lpstr>
      <vt:lpstr>Legal</vt:lpstr>
      <vt:lpstr>Environmental </vt:lpstr>
      <vt:lpstr>Fish bone cause and effect</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Tabitha Downes (2008823)</dc:creator>
  <cp:lastModifiedBy>Tabitha Downes (2008823)</cp:lastModifiedBy>
  <cp:revision>40</cp:revision>
  <dcterms:created xsi:type="dcterms:W3CDTF">2023-02-03T21:20:25Z</dcterms:created>
  <dcterms:modified xsi:type="dcterms:W3CDTF">2023-04-06T14:05:48Z</dcterms:modified>
</cp:coreProperties>
</file>