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2" r:id="rId6"/>
    <p:sldId id="264" r:id="rId7"/>
    <p:sldId id="263" r:id="rId8"/>
    <p:sldId id="265" r:id="rId9"/>
    <p:sldId id="266" r:id="rId10"/>
    <p:sldId id="267" r:id="rId11"/>
    <p:sldId id="268" r:id="rId12"/>
    <p:sldId id="269" r:id="rId13"/>
    <p:sldId id="260"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38"/>
    <p:restoredTop sz="94651"/>
  </p:normalViewPr>
  <p:slideViewPr>
    <p:cSldViewPr snapToGrid="0">
      <p:cViewPr varScale="1">
        <p:scale>
          <a:sx n="93" d="100"/>
          <a:sy n="93" d="100"/>
        </p:scale>
        <p:origin x="224" y="464"/>
      </p:cViewPr>
      <p:guideLst/>
    </p:cSldViewPr>
  </p:slideViewPr>
  <p:outlineViewPr>
    <p:cViewPr>
      <p:scale>
        <a:sx n="33" d="100"/>
        <a:sy n="33" d="100"/>
      </p:scale>
      <p:origin x="0" y="-13840"/>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0753CB3-7631-4194-9DB9-3A63771054CF}" type="doc">
      <dgm:prSet loTypeId="urn:microsoft.com/office/officeart/2008/layout/LinedList" loCatId="list" qsTypeId="urn:microsoft.com/office/officeart/2005/8/quickstyle/simple4" qsCatId="simple" csTypeId="urn:microsoft.com/office/officeart/2005/8/colors/accent2_2" csCatId="accent2" phldr="1"/>
      <dgm:spPr/>
      <dgm:t>
        <a:bodyPr/>
        <a:lstStyle/>
        <a:p>
          <a:endParaRPr lang="en-US"/>
        </a:p>
      </dgm:t>
    </dgm:pt>
    <dgm:pt modelId="{CBE1502C-4443-47A2-A3E7-451AACA181EF}">
      <dgm:prSet/>
      <dgm:spPr/>
      <dgm:t>
        <a:bodyPr/>
        <a:lstStyle/>
        <a:p>
          <a:r>
            <a:rPr lang="en-US">
              <a:latin typeface="Times New Roman" panose="02020603050405020304" pitchFamily="18" charset="0"/>
              <a:cs typeface="Times New Roman" panose="02020603050405020304" pitchFamily="18" charset="0"/>
            </a:rPr>
            <a:t>Teamwork is one of the main pillars for achieving good results in the workplace. The ability to work in a team is essential for your personal and professional growth. Furthermore, the exchange of ideas and experiences among colleagues often allows for easier and more successful solutions to problems and work dynamics. Finally, teamwork can create a more harmonious and productive environment.</a:t>
          </a:r>
        </a:p>
      </dgm:t>
    </dgm:pt>
    <dgm:pt modelId="{26E3D61C-8404-4F44-9E2F-F42AC9CC48A6}" type="parTrans" cxnId="{D27EF1B9-4883-4242-8753-C6813E25B7DE}">
      <dgm:prSet/>
      <dgm:spPr/>
      <dgm:t>
        <a:bodyPr/>
        <a:lstStyle/>
        <a:p>
          <a:endParaRPr lang="en-US"/>
        </a:p>
      </dgm:t>
    </dgm:pt>
    <dgm:pt modelId="{6E74712F-603F-4A91-88F9-56774D955254}" type="sibTrans" cxnId="{D27EF1B9-4883-4242-8753-C6813E25B7DE}">
      <dgm:prSet/>
      <dgm:spPr/>
      <dgm:t>
        <a:bodyPr/>
        <a:lstStyle/>
        <a:p>
          <a:endParaRPr lang="en-US"/>
        </a:p>
      </dgm:t>
    </dgm:pt>
    <dgm:pt modelId="{1860A257-25B0-46AC-AE6E-F2342C83E126}">
      <dgm:prSet/>
      <dgm:spPr/>
      <dgm:t>
        <a:bodyPr/>
        <a:lstStyle/>
        <a:p>
          <a:r>
            <a:rPr lang="en-US">
              <a:latin typeface="Times New Roman" panose="02020603050405020304" pitchFamily="18" charset="0"/>
              <a:cs typeface="Times New Roman" panose="02020603050405020304" pitchFamily="18" charset="0"/>
            </a:rPr>
            <a:t>In day-to-day work, teamwork involves listening attentively to your team, having an open mind to accept colleagues' ideas. Understanding the individual responsibilities of each employee can facilitate daily tasks, leading to better conflict resolution without overburdening any team member. Knowing how to be an empathetic and flexible leader can make all the difference to the satisfaction of the entire team.</a:t>
          </a:r>
        </a:p>
      </dgm:t>
    </dgm:pt>
    <dgm:pt modelId="{CF503B28-B39B-44F6-A6C3-0EFB6B7C3C68}" type="parTrans" cxnId="{A2FED9E9-A9AB-42B3-B1CD-CBE99AE081DE}">
      <dgm:prSet/>
      <dgm:spPr/>
      <dgm:t>
        <a:bodyPr/>
        <a:lstStyle/>
        <a:p>
          <a:endParaRPr lang="en-US"/>
        </a:p>
      </dgm:t>
    </dgm:pt>
    <dgm:pt modelId="{2986166B-996B-4B2C-8A7B-344F62B97BF3}" type="sibTrans" cxnId="{A2FED9E9-A9AB-42B3-B1CD-CBE99AE081DE}">
      <dgm:prSet/>
      <dgm:spPr/>
      <dgm:t>
        <a:bodyPr/>
        <a:lstStyle/>
        <a:p>
          <a:endParaRPr lang="en-US"/>
        </a:p>
      </dgm:t>
    </dgm:pt>
    <dgm:pt modelId="{3FAA2147-C6CC-754D-AD19-77373A9E2A56}" type="pres">
      <dgm:prSet presAssocID="{60753CB3-7631-4194-9DB9-3A63771054CF}" presName="vert0" presStyleCnt="0">
        <dgm:presLayoutVars>
          <dgm:dir/>
          <dgm:animOne val="branch"/>
          <dgm:animLvl val="lvl"/>
        </dgm:presLayoutVars>
      </dgm:prSet>
      <dgm:spPr/>
    </dgm:pt>
    <dgm:pt modelId="{A1D61E38-FF98-1B49-ACAE-248B39736193}" type="pres">
      <dgm:prSet presAssocID="{CBE1502C-4443-47A2-A3E7-451AACA181EF}" presName="thickLine" presStyleLbl="alignNode1" presStyleIdx="0" presStyleCnt="2"/>
      <dgm:spPr/>
    </dgm:pt>
    <dgm:pt modelId="{14D8D4A4-F950-3647-A618-E880488BBEF2}" type="pres">
      <dgm:prSet presAssocID="{CBE1502C-4443-47A2-A3E7-451AACA181EF}" presName="horz1" presStyleCnt="0"/>
      <dgm:spPr/>
    </dgm:pt>
    <dgm:pt modelId="{07D90B74-5F04-A04F-9747-FB4BD24259CF}" type="pres">
      <dgm:prSet presAssocID="{CBE1502C-4443-47A2-A3E7-451AACA181EF}" presName="tx1" presStyleLbl="revTx" presStyleIdx="0" presStyleCnt="2"/>
      <dgm:spPr/>
    </dgm:pt>
    <dgm:pt modelId="{F3D1A196-4394-9948-8891-57B87D577F57}" type="pres">
      <dgm:prSet presAssocID="{CBE1502C-4443-47A2-A3E7-451AACA181EF}" presName="vert1" presStyleCnt="0"/>
      <dgm:spPr/>
    </dgm:pt>
    <dgm:pt modelId="{C104DD3B-39B6-0145-A5E1-A23218934402}" type="pres">
      <dgm:prSet presAssocID="{1860A257-25B0-46AC-AE6E-F2342C83E126}" presName="thickLine" presStyleLbl="alignNode1" presStyleIdx="1" presStyleCnt="2"/>
      <dgm:spPr/>
    </dgm:pt>
    <dgm:pt modelId="{9F0F5827-11A4-CF42-AF22-4A8FC82ADE31}" type="pres">
      <dgm:prSet presAssocID="{1860A257-25B0-46AC-AE6E-F2342C83E126}" presName="horz1" presStyleCnt="0"/>
      <dgm:spPr/>
    </dgm:pt>
    <dgm:pt modelId="{BD6CEE99-9D08-5B4D-B775-3EEF7D680B7C}" type="pres">
      <dgm:prSet presAssocID="{1860A257-25B0-46AC-AE6E-F2342C83E126}" presName="tx1" presStyleLbl="revTx" presStyleIdx="1" presStyleCnt="2"/>
      <dgm:spPr/>
    </dgm:pt>
    <dgm:pt modelId="{73D26BC5-BC34-5249-ADC2-ED1580D2DFC6}" type="pres">
      <dgm:prSet presAssocID="{1860A257-25B0-46AC-AE6E-F2342C83E126}" presName="vert1" presStyleCnt="0"/>
      <dgm:spPr/>
    </dgm:pt>
  </dgm:ptLst>
  <dgm:cxnLst>
    <dgm:cxn modelId="{B235B24B-3CF9-7B42-B343-FA83BCC8FDFD}" type="presOf" srcId="{1860A257-25B0-46AC-AE6E-F2342C83E126}" destId="{BD6CEE99-9D08-5B4D-B775-3EEF7D680B7C}" srcOrd="0" destOrd="0" presId="urn:microsoft.com/office/officeart/2008/layout/LinedList"/>
    <dgm:cxn modelId="{D27EF1B9-4883-4242-8753-C6813E25B7DE}" srcId="{60753CB3-7631-4194-9DB9-3A63771054CF}" destId="{CBE1502C-4443-47A2-A3E7-451AACA181EF}" srcOrd="0" destOrd="0" parTransId="{26E3D61C-8404-4F44-9E2F-F42AC9CC48A6}" sibTransId="{6E74712F-603F-4A91-88F9-56774D955254}"/>
    <dgm:cxn modelId="{C7408FE8-5E6B-0B44-8047-769CF0971D2C}" type="presOf" srcId="{60753CB3-7631-4194-9DB9-3A63771054CF}" destId="{3FAA2147-C6CC-754D-AD19-77373A9E2A56}" srcOrd="0" destOrd="0" presId="urn:microsoft.com/office/officeart/2008/layout/LinedList"/>
    <dgm:cxn modelId="{A2FED9E9-A9AB-42B3-B1CD-CBE99AE081DE}" srcId="{60753CB3-7631-4194-9DB9-3A63771054CF}" destId="{1860A257-25B0-46AC-AE6E-F2342C83E126}" srcOrd="1" destOrd="0" parTransId="{CF503B28-B39B-44F6-A6C3-0EFB6B7C3C68}" sibTransId="{2986166B-996B-4B2C-8A7B-344F62B97BF3}"/>
    <dgm:cxn modelId="{BA5C55F1-AD8E-CF49-B15A-5E0746684E04}" type="presOf" srcId="{CBE1502C-4443-47A2-A3E7-451AACA181EF}" destId="{07D90B74-5F04-A04F-9747-FB4BD24259CF}" srcOrd="0" destOrd="0" presId="urn:microsoft.com/office/officeart/2008/layout/LinedList"/>
    <dgm:cxn modelId="{E7E13F08-CDF5-404C-847F-10A2A98426AD}" type="presParOf" srcId="{3FAA2147-C6CC-754D-AD19-77373A9E2A56}" destId="{A1D61E38-FF98-1B49-ACAE-248B39736193}" srcOrd="0" destOrd="0" presId="urn:microsoft.com/office/officeart/2008/layout/LinedList"/>
    <dgm:cxn modelId="{600757AC-5479-6E40-B404-65286B1FA222}" type="presParOf" srcId="{3FAA2147-C6CC-754D-AD19-77373A9E2A56}" destId="{14D8D4A4-F950-3647-A618-E880488BBEF2}" srcOrd="1" destOrd="0" presId="urn:microsoft.com/office/officeart/2008/layout/LinedList"/>
    <dgm:cxn modelId="{44B5C39F-8936-954A-9C94-599FD2864943}" type="presParOf" srcId="{14D8D4A4-F950-3647-A618-E880488BBEF2}" destId="{07D90B74-5F04-A04F-9747-FB4BD24259CF}" srcOrd="0" destOrd="0" presId="urn:microsoft.com/office/officeart/2008/layout/LinedList"/>
    <dgm:cxn modelId="{DB0FCA7E-B462-EA40-B14F-B5524A67C555}" type="presParOf" srcId="{14D8D4A4-F950-3647-A618-E880488BBEF2}" destId="{F3D1A196-4394-9948-8891-57B87D577F57}" srcOrd="1" destOrd="0" presId="urn:microsoft.com/office/officeart/2008/layout/LinedList"/>
    <dgm:cxn modelId="{A5A5A416-326E-5841-A43B-AE5C9919DF3C}" type="presParOf" srcId="{3FAA2147-C6CC-754D-AD19-77373A9E2A56}" destId="{C104DD3B-39B6-0145-A5E1-A23218934402}" srcOrd="2" destOrd="0" presId="urn:microsoft.com/office/officeart/2008/layout/LinedList"/>
    <dgm:cxn modelId="{2F190D8A-FC5C-F441-A88B-EA446FA4E9FF}" type="presParOf" srcId="{3FAA2147-C6CC-754D-AD19-77373A9E2A56}" destId="{9F0F5827-11A4-CF42-AF22-4A8FC82ADE31}" srcOrd="3" destOrd="0" presId="urn:microsoft.com/office/officeart/2008/layout/LinedList"/>
    <dgm:cxn modelId="{A1CE218D-14F6-FB43-84D3-915626BBEBF5}" type="presParOf" srcId="{9F0F5827-11A4-CF42-AF22-4A8FC82ADE31}" destId="{BD6CEE99-9D08-5B4D-B775-3EEF7D680B7C}" srcOrd="0" destOrd="0" presId="urn:microsoft.com/office/officeart/2008/layout/LinedList"/>
    <dgm:cxn modelId="{435FB407-CF26-C546-9BF1-713C0EC7932F}" type="presParOf" srcId="{9F0F5827-11A4-CF42-AF22-4A8FC82ADE31}" destId="{73D26BC5-BC34-5249-ADC2-ED1580D2DFC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61E38-FF98-1B49-ACAE-248B39736193}">
      <dsp:nvSpPr>
        <dsp:cNvPr id="0" name=""/>
        <dsp:cNvSpPr/>
      </dsp:nvSpPr>
      <dsp:spPr>
        <a:xfrm>
          <a:off x="0" y="0"/>
          <a:ext cx="545883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7D90B74-5F04-A04F-9747-FB4BD24259CF}">
      <dsp:nvSpPr>
        <dsp:cNvPr id="0" name=""/>
        <dsp:cNvSpPr/>
      </dsp:nvSpPr>
      <dsp:spPr>
        <a:xfrm>
          <a:off x="0" y="0"/>
          <a:ext cx="5458837" cy="2096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latin typeface="Times New Roman" panose="02020603050405020304" pitchFamily="18" charset="0"/>
              <a:cs typeface="Times New Roman" panose="02020603050405020304" pitchFamily="18" charset="0"/>
            </a:rPr>
            <a:t>Teamwork is one of the main pillars for achieving good results in the workplace. The ability to work in a team is essential for your personal and professional growth. Furthermore, the exchange of ideas and experiences among colleagues often allows for easier and more successful solutions to problems and work dynamics. Finally, teamwork can create a more harmonious and productive environment.</a:t>
          </a:r>
        </a:p>
      </dsp:txBody>
      <dsp:txXfrm>
        <a:off x="0" y="0"/>
        <a:ext cx="5458837" cy="2096260"/>
      </dsp:txXfrm>
    </dsp:sp>
    <dsp:sp modelId="{C104DD3B-39B6-0145-A5E1-A23218934402}">
      <dsp:nvSpPr>
        <dsp:cNvPr id="0" name=""/>
        <dsp:cNvSpPr/>
      </dsp:nvSpPr>
      <dsp:spPr>
        <a:xfrm>
          <a:off x="0" y="2096260"/>
          <a:ext cx="545883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D6CEE99-9D08-5B4D-B775-3EEF7D680B7C}">
      <dsp:nvSpPr>
        <dsp:cNvPr id="0" name=""/>
        <dsp:cNvSpPr/>
      </dsp:nvSpPr>
      <dsp:spPr>
        <a:xfrm>
          <a:off x="0" y="2096260"/>
          <a:ext cx="5458837" cy="2096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US" sz="1900" kern="1200">
              <a:latin typeface="Times New Roman" panose="02020603050405020304" pitchFamily="18" charset="0"/>
              <a:cs typeface="Times New Roman" panose="02020603050405020304" pitchFamily="18" charset="0"/>
            </a:rPr>
            <a:t>In day-to-day work, teamwork involves listening attentively to your team, having an open mind to accept colleagues' ideas. Understanding the individual responsibilities of each employee can facilitate daily tasks, leading to better conflict resolution without overburdening any team member. Knowing how to be an empathetic and flexible leader can make all the difference to the satisfaction of the entire team.</a:t>
          </a:r>
        </a:p>
      </dsp:txBody>
      <dsp:txXfrm>
        <a:off x="0" y="2096260"/>
        <a:ext cx="5458837" cy="209626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BB9D3-F821-499E-639F-D3BB6F0E150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32419C1-6E39-9B5F-AD0D-70690C2B070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9B59787-88BE-2E04-74AB-1FC20CA8D558}"/>
              </a:ext>
            </a:extLst>
          </p:cNvPr>
          <p:cNvSpPr>
            <a:spLocks noGrp="1"/>
          </p:cNvSpPr>
          <p:nvPr>
            <p:ph type="dt" sz="half" idx="10"/>
          </p:nvPr>
        </p:nvSpPr>
        <p:spPr/>
        <p:txBody>
          <a:bodyPr/>
          <a:lstStyle/>
          <a:p>
            <a:fld id="{7F9A5415-B6D9-FA4E-B093-8ACFDF7489D5}" type="datetimeFigureOut">
              <a:rPr lang="en-US" smtClean="0"/>
              <a:t>3/26/26</a:t>
            </a:fld>
            <a:endParaRPr lang="en-US"/>
          </a:p>
        </p:txBody>
      </p:sp>
      <p:sp>
        <p:nvSpPr>
          <p:cNvPr id="5" name="Footer Placeholder 4">
            <a:extLst>
              <a:ext uri="{FF2B5EF4-FFF2-40B4-BE49-F238E27FC236}">
                <a16:creationId xmlns:a16="http://schemas.microsoft.com/office/drawing/2014/main" id="{CC645E37-CD54-A4FA-5B49-B5662280715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865230A-8665-4F57-BFF2-766A5D783E97}"/>
              </a:ext>
            </a:extLst>
          </p:cNvPr>
          <p:cNvSpPr>
            <a:spLocks noGrp="1"/>
          </p:cNvSpPr>
          <p:nvPr>
            <p:ph type="sldNum" sz="quarter" idx="12"/>
          </p:nvPr>
        </p:nvSpPr>
        <p:spPr/>
        <p:txBody>
          <a:bodyPr/>
          <a:lstStyle/>
          <a:p>
            <a:fld id="{E811A900-4E5D-7340-8C0C-EE6C942E6CC4}" type="slidenum">
              <a:rPr lang="en-US" smtClean="0"/>
              <a:t>‹#›</a:t>
            </a:fld>
            <a:endParaRPr lang="en-US"/>
          </a:p>
        </p:txBody>
      </p:sp>
    </p:spTree>
    <p:extLst>
      <p:ext uri="{BB962C8B-B14F-4D97-AF65-F5344CB8AC3E}">
        <p14:creationId xmlns:p14="http://schemas.microsoft.com/office/powerpoint/2010/main" val="660262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9B0A1-8173-016A-50DE-3343834101E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B3E0764-3562-EA65-038E-8C6A186C682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DE9ACF1-85D0-C2A2-2E5C-D7D342DF2984}"/>
              </a:ext>
            </a:extLst>
          </p:cNvPr>
          <p:cNvSpPr>
            <a:spLocks noGrp="1"/>
          </p:cNvSpPr>
          <p:nvPr>
            <p:ph type="dt" sz="half" idx="10"/>
          </p:nvPr>
        </p:nvSpPr>
        <p:spPr/>
        <p:txBody>
          <a:bodyPr/>
          <a:lstStyle/>
          <a:p>
            <a:fld id="{7F9A5415-B6D9-FA4E-B093-8ACFDF7489D5}" type="datetimeFigureOut">
              <a:rPr lang="en-US" smtClean="0"/>
              <a:t>3/26/26</a:t>
            </a:fld>
            <a:endParaRPr lang="en-US"/>
          </a:p>
        </p:txBody>
      </p:sp>
      <p:sp>
        <p:nvSpPr>
          <p:cNvPr id="5" name="Footer Placeholder 4">
            <a:extLst>
              <a:ext uri="{FF2B5EF4-FFF2-40B4-BE49-F238E27FC236}">
                <a16:creationId xmlns:a16="http://schemas.microsoft.com/office/drawing/2014/main" id="{6E649FDE-14D9-AAC4-4F27-3BC2042F7D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728C123-EF53-1A97-157A-093DC51A9D79}"/>
              </a:ext>
            </a:extLst>
          </p:cNvPr>
          <p:cNvSpPr>
            <a:spLocks noGrp="1"/>
          </p:cNvSpPr>
          <p:nvPr>
            <p:ph type="sldNum" sz="quarter" idx="12"/>
          </p:nvPr>
        </p:nvSpPr>
        <p:spPr/>
        <p:txBody>
          <a:bodyPr/>
          <a:lstStyle/>
          <a:p>
            <a:fld id="{E811A900-4E5D-7340-8C0C-EE6C942E6CC4}" type="slidenum">
              <a:rPr lang="en-US" smtClean="0"/>
              <a:t>‹#›</a:t>
            </a:fld>
            <a:endParaRPr lang="en-US"/>
          </a:p>
        </p:txBody>
      </p:sp>
    </p:spTree>
    <p:extLst>
      <p:ext uri="{BB962C8B-B14F-4D97-AF65-F5344CB8AC3E}">
        <p14:creationId xmlns:p14="http://schemas.microsoft.com/office/powerpoint/2010/main" val="39562227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5158D-E057-0B4F-D7E6-B48FB5BC47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09AA7CF-0A51-7A94-A8D6-E48B010040C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B485959-F191-06F9-5412-26019BB26993}"/>
              </a:ext>
            </a:extLst>
          </p:cNvPr>
          <p:cNvSpPr>
            <a:spLocks noGrp="1"/>
          </p:cNvSpPr>
          <p:nvPr>
            <p:ph type="dt" sz="half" idx="10"/>
          </p:nvPr>
        </p:nvSpPr>
        <p:spPr/>
        <p:txBody>
          <a:bodyPr/>
          <a:lstStyle/>
          <a:p>
            <a:fld id="{7F9A5415-B6D9-FA4E-B093-8ACFDF7489D5}" type="datetimeFigureOut">
              <a:rPr lang="en-US" smtClean="0"/>
              <a:t>3/26/26</a:t>
            </a:fld>
            <a:endParaRPr lang="en-US"/>
          </a:p>
        </p:txBody>
      </p:sp>
      <p:sp>
        <p:nvSpPr>
          <p:cNvPr id="5" name="Footer Placeholder 4">
            <a:extLst>
              <a:ext uri="{FF2B5EF4-FFF2-40B4-BE49-F238E27FC236}">
                <a16:creationId xmlns:a16="http://schemas.microsoft.com/office/drawing/2014/main" id="{8950883A-C2D8-9C3E-473D-C89504A5D24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DAF1198-AE8B-C077-E3E9-7934424787A4}"/>
              </a:ext>
            </a:extLst>
          </p:cNvPr>
          <p:cNvSpPr>
            <a:spLocks noGrp="1"/>
          </p:cNvSpPr>
          <p:nvPr>
            <p:ph type="sldNum" sz="quarter" idx="12"/>
          </p:nvPr>
        </p:nvSpPr>
        <p:spPr/>
        <p:txBody>
          <a:bodyPr/>
          <a:lstStyle/>
          <a:p>
            <a:fld id="{E811A900-4E5D-7340-8C0C-EE6C942E6CC4}" type="slidenum">
              <a:rPr lang="en-US" smtClean="0"/>
              <a:t>‹#›</a:t>
            </a:fld>
            <a:endParaRPr lang="en-US"/>
          </a:p>
        </p:txBody>
      </p:sp>
    </p:spTree>
    <p:extLst>
      <p:ext uri="{BB962C8B-B14F-4D97-AF65-F5344CB8AC3E}">
        <p14:creationId xmlns:p14="http://schemas.microsoft.com/office/powerpoint/2010/main" val="3743745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287AA-33F1-F11C-B8B4-8FC7BCD9D77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91B54F5-70A9-4C9E-9801-CF7A1B301295}"/>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6917B06E-7B18-8C5F-391F-FB499C85C29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26C9AE9-D034-5322-19F9-EA996BA58441}"/>
              </a:ext>
            </a:extLst>
          </p:cNvPr>
          <p:cNvSpPr>
            <a:spLocks noGrp="1"/>
          </p:cNvSpPr>
          <p:nvPr>
            <p:ph type="dt" sz="half" idx="10"/>
          </p:nvPr>
        </p:nvSpPr>
        <p:spPr/>
        <p:txBody>
          <a:bodyPr/>
          <a:lstStyle/>
          <a:p>
            <a:fld id="{7F9A5415-B6D9-FA4E-B093-8ACFDF7489D5}" type="datetimeFigureOut">
              <a:rPr lang="en-US" smtClean="0"/>
              <a:t>3/26/26</a:t>
            </a:fld>
            <a:endParaRPr lang="en-US"/>
          </a:p>
        </p:txBody>
      </p:sp>
      <p:sp>
        <p:nvSpPr>
          <p:cNvPr id="6" name="Footer Placeholder 5">
            <a:extLst>
              <a:ext uri="{FF2B5EF4-FFF2-40B4-BE49-F238E27FC236}">
                <a16:creationId xmlns:a16="http://schemas.microsoft.com/office/drawing/2014/main" id="{2F20CEED-B156-5B6E-5EAD-0D7A40E7049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0AB38B5-4871-3086-054C-02A8AED1A365}"/>
              </a:ext>
            </a:extLst>
          </p:cNvPr>
          <p:cNvSpPr>
            <a:spLocks noGrp="1"/>
          </p:cNvSpPr>
          <p:nvPr>
            <p:ph type="sldNum" sz="quarter" idx="12"/>
          </p:nvPr>
        </p:nvSpPr>
        <p:spPr/>
        <p:txBody>
          <a:bodyPr/>
          <a:lstStyle/>
          <a:p>
            <a:fld id="{E811A900-4E5D-7340-8C0C-EE6C942E6CC4}" type="slidenum">
              <a:rPr lang="en-US" smtClean="0"/>
              <a:t>‹#›</a:t>
            </a:fld>
            <a:endParaRPr lang="en-US"/>
          </a:p>
        </p:txBody>
      </p:sp>
    </p:spTree>
    <p:extLst>
      <p:ext uri="{BB962C8B-B14F-4D97-AF65-F5344CB8AC3E}">
        <p14:creationId xmlns:p14="http://schemas.microsoft.com/office/powerpoint/2010/main" val="3949245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D033F-5327-2CD5-3895-DE92E0DA4FC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C7D9F90-1780-2A5E-ADD5-F64ACC0B66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6CABC05-6268-0A9C-3DAC-7B35F42314E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889A26B-D1CA-6972-6B3A-354F9A466FE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2F40218-E331-D9A6-B830-7453FCFE39E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DFF9671-EFD9-6E4D-84F2-B7D0669565C5}"/>
              </a:ext>
            </a:extLst>
          </p:cNvPr>
          <p:cNvSpPr>
            <a:spLocks noGrp="1"/>
          </p:cNvSpPr>
          <p:nvPr>
            <p:ph type="dt" sz="half" idx="10"/>
          </p:nvPr>
        </p:nvSpPr>
        <p:spPr/>
        <p:txBody>
          <a:bodyPr/>
          <a:lstStyle/>
          <a:p>
            <a:fld id="{7F9A5415-B6D9-FA4E-B093-8ACFDF7489D5}" type="datetimeFigureOut">
              <a:rPr lang="en-US" smtClean="0"/>
              <a:t>3/26/26</a:t>
            </a:fld>
            <a:endParaRPr lang="en-US"/>
          </a:p>
        </p:txBody>
      </p:sp>
      <p:sp>
        <p:nvSpPr>
          <p:cNvPr id="8" name="Footer Placeholder 7">
            <a:extLst>
              <a:ext uri="{FF2B5EF4-FFF2-40B4-BE49-F238E27FC236}">
                <a16:creationId xmlns:a16="http://schemas.microsoft.com/office/drawing/2014/main" id="{A5AA9C94-E5AB-B4D7-1C96-5F51308C4E0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AD17AA42-306A-FDAD-C142-D030E81DC221}"/>
              </a:ext>
            </a:extLst>
          </p:cNvPr>
          <p:cNvSpPr>
            <a:spLocks noGrp="1"/>
          </p:cNvSpPr>
          <p:nvPr>
            <p:ph type="sldNum" sz="quarter" idx="12"/>
          </p:nvPr>
        </p:nvSpPr>
        <p:spPr/>
        <p:txBody>
          <a:bodyPr/>
          <a:lstStyle/>
          <a:p>
            <a:fld id="{E811A900-4E5D-7340-8C0C-EE6C942E6CC4}" type="slidenum">
              <a:rPr lang="en-US" smtClean="0"/>
              <a:t>‹#›</a:t>
            </a:fld>
            <a:endParaRPr lang="en-US"/>
          </a:p>
        </p:txBody>
      </p:sp>
    </p:spTree>
    <p:extLst>
      <p:ext uri="{BB962C8B-B14F-4D97-AF65-F5344CB8AC3E}">
        <p14:creationId xmlns:p14="http://schemas.microsoft.com/office/powerpoint/2010/main" val="12434770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FE7A4-4B3A-30DA-D3DB-C737BDB8A797}"/>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C6091E6D-FBF0-6C43-B19B-561B4B5E13F1}"/>
              </a:ext>
            </a:extLst>
          </p:cNvPr>
          <p:cNvSpPr>
            <a:spLocks noGrp="1"/>
          </p:cNvSpPr>
          <p:nvPr>
            <p:ph type="dt" sz="half" idx="10"/>
          </p:nvPr>
        </p:nvSpPr>
        <p:spPr/>
        <p:txBody>
          <a:bodyPr/>
          <a:lstStyle/>
          <a:p>
            <a:fld id="{7F9A5415-B6D9-FA4E-B093-8ACFDF7489D5}" type="datetimeFigureOut">
              <a:rPr lang="en-US" smtClean="0"/>
              <a:t>3/26/26</a:t>
            </a:fld>
            <a:endParaRPr lang="en-US"/>
          </a:p>
        </p:txBody>
      </p:sp>
      <p:sp>
        <p:nvSpPr>
          <p:cNvPr id="4" name="Footer Placeholder 3">
            <a:extLst>
              <a:ext uri="{FF2B5EF4-FFF2-40B4-BE49-F238E27FC236}">
                <a16:creationId xmlns:a16="http://schemas.microsoft.com/office/drawing/2014/main" id="{8C6C4134-1042-D602-C9C9-B7031D1A882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9E13C7D-0A11-F56C-38CF-87AAB0EA1B44}"/>
              </a:ext>
            </a:extLst>
          </p:cNvPr>
          <p:cNvSpPr>
            <a:spLocks noGrp="1"/>
          </p:cNvSpPr>
          <p:nvPr>
            <p:ph type="sldNum" sz="quarter" idx="12"/>
          </p:nvPr>
        </p:nvSpPr>
        <p:spPr/>
        <p:txBody>
          <a:bodyPr/>
          <a:lstStyle/>
          <a:p>
            <a:fld id="{E811A900-4E5D-7340-8C0C-EE6C942E6CC4}" type="slidenum">
              <a:rPr lang="en-US" smtClean="0"/>
              <a:t>‹#›</a:t>
            </a:fld>
            <a:endParaRPr lang="en-US"/>
          </a:p>
        </p:txBody>
      </p:sp>
    </p:spTree>
    <p:extLst>
      <p:ext uri="{BB962C8B-B14F-4D97-AF65-F5344CB8AC3E}">
        <p14:creationId xmlns:p14="http://schemas.microsoft.com/office/powerpoint/2010/main" val="17556132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00A5BF-3FCE-F636-E741-7BAC80AFA304}"/>
              </a:ext>
            </a:extLst>
          </p:cNvPr>
          <p:cNvSpPr>
            <a:spLocks noGrp="1"/>
          </p:cNvSpPr>
          <p:nvPr>
            <p:ph type="dt" sz="half" idx="10"/>
          </p:nvPr>
        </p:nvSpPr>
        <p:spPr/>
        <p:txBody>
          <a:bodyPr/>
          <a:lstStyle/>
          <a:p>
            <a:fld id="{7F9A5415-B6D9-FA4E-B093-8ACFDF7489D5}" type="datetimeFigureOut">
              <a:rPr lang="en-US" smtClean="0"/>
              <a:t>3/26/26</a:t>
            </a:fld>
            <a:endParaRPr lang="en-US"/>
          </a:p>
        </p:txBody>
      </p:sp>
      <p:sp>
        <p:nvSpPr>
          <p:cNvPr id="3" name="Footer Placeholder 2">
            <a:extLst>
              <a:ext uri="{FF2B5EF4-FFF2-40B4-BE49-F238E27FC236}">
                <a16:creationId xmlns:a16="http://schemas.microsoft.com/office/drawing/2014/main" id="{BF5D8910-BD4A-64E7-9E65-13D4087D662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5390C81-2616-00FA-D80F-932B0D18434E}"/>
              </a:ext>
            </a:extLst>
          </p:cNvPr>
          <p:cNvSpPr>
            <a:spLocks noGrp="1"/>
          </p:cNvSpPr>
          <p:nvPr>
            <p:ph type="sldNum" sz="quarter" idx="12"/>
          </p:nvPr>
        </p:nvSpPr>
        <p:spPr/>
        <p:txBody>
          <a:bodyPr/>
          <a:lstStyle/>
          <a:p>
            <a:fld id="{E811A900-4E5D-7340-8C0C-EE6C942E6CC4}" type="slidenum">
              <a:rPr lang="en-US" smtClean="0"/>
              <a:t>‹#›</a:t>
            </a:fld>
            <a:endParaRPr lang="en-US"/>
          </a:p>
        </p:txBody>
      </p:sp>
    </p:spTree>
    <p:extLst>
      <p:ext uri="{BB962C8B-B14F-4D97-AF65-F5344CB8AC3E}">
        <p14:creationId xmlns:p14="http://schemas.microsoft.com/office/powerpoint/2010/main" val="34418132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1EBEF-57A4-5BAC-2ABF-B7299B91E06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90F6DEE-D974-55B9-D16B-B22C0BA4B25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D44853A-185A-DEDC-6187-3951C09BBBE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AEB34AB-3E82-0FF8-8540-B08A7A7B519C}"/>
              </a:ext>
            </a:extLst>
          </p:cNvPr>
          <p:cNvSpPr>
            <a:spLocks noGrp="1"/>
          </p:cNvSpPr>
          <p:nvPr>
            <p:ph type="dt" sz="half" idx="10"/>
          </p:nvPr>
        </p:nvSpPr>
        <p:spPr/>
        <p:txBody>
          <a:bodyPr/>
          <a:lstStyle/>
          <a:p>
            <a:fld id="{7F9A5415-B6D9-FA4E-B093-8ACFDF7489D5}" type="datetimeFigureOut">
              <a:rPr lang="en-US" smtClean="0"/>
              <a:t>3/26/26</a:t>
            </a:fld>
            <a:endParaRPr lang="en-US"/>
          </a:p>
        </p:txBody>
      </p:sp>
      <p:sp>
        <p:nvSpPr>
          <p:cNvPr id="6" name="Footer Placeholder 5">
            <a:extLst>
              <a:ext uri="{FF2B5EF4-FFF2-40B4-BE49-F238E27FC236}">
                <a16:creationId xmlns:a16="http://schemas.microsoft.com/office/drawing/2014/main" id="{CDCB13EE-5CDE-0BCB-0E08-D87595696A9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999BCD9-703B-441A-7F0C-AD092362824A}"/>
              </a:ext>
            </a:extLst>
          </p:cNvPr>
          <p:cNvSpPr>
            <a:spLocks noGrp="1"/>
          </p:cNvSpPr>
          <p:nvPr>
            <p:ph type="sldNum" sz="quarter" idx="12"/>
          </p:nvPr>
        </p:nvSpPr>
        <p:spPr/>
        <p:txBody>
          <a:bodyPr/>
          <a:lstStyle/>
          <a:p>
            <a:fld id="{E811A900-4E5D-7340-8C0C-EE6C942E6CC4}" type="slidenum">
              <a:rPr lang="en-US" smtClean="0"/>
              <a:t>‹#›</a:t>
            </a:fld>
            <a:endParaRPr lang="en-US"/>
          </a:p>
        </p:txBody>
      </p:sp>
    </p:spTree>
    <p:extLst>
      <p:ext uri="{BB962C8B-B14F-4D97-AF65-F5344CB8AC3E}">
        <p14:creationId xmlns:p14="http://schemas.microsoft.com/office/powerpoint/2010/main" val="41803123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1C37A-7C66-210F-5E37-61424EDED02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D28DBD-E743-C85E-2B62-CC2C06982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D262C187-A694-3852-D668-9A3D637156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C5323D-0869-C92A-65B4-F32F73AF74C4}"/>
              </a:ext>
            </a:extLst>
          </p:cNvPr>
          <p:cNvSpPr>
            <a:spLocks noGrp="1"/>
          </p:cNvSpPr>
          <p:nvPr>
            <p:ph type="dt" sz="half" idx="10"/>
          </p:nvPr>
        </p:nvSpPr>
        <p:spPr/>
        <p:txBody>
          <a:bodyPr/>
          <a:lstStyle/>
          <a:p>
            <a:fld id="{7F9A5415-B6D9-FA4E-B093-8ACFDF7489D5}" type="datetimeFigureOut">
              <a:rPr lang="en-US" smtClean="0"/>
              <a:t>3/26/26</a:t>
            </a:fld>
            <a:endParaRPr lang="en-US"/>
          </a:p>
        </p:txBody>
      </p:sp>
      <p:sp>
        <p:nvSpPr>
          <p:cNvPr id="6" name="Footer Placeholder 5">
            <a:extLst>
              <a:ext uri="{FF2B5EF4-FFF2-40B4-BE49-F238E27FC236}">
                <a16:creationId xmlns:a16="http://schemas.microsoft.com/office/drawing/2014/main" id="{1C31C8FD-A09D-5AF2-CD0B-52B5F628A4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E094702-21C3-F518-8600-741156FB8954}"/>
              </a:ext>
            </a:extLst>
          </p:cNvPr>
          <p:cNvSpPr>
            <a:spLocks noGrp="1"/>
          </p:cNvSpPr>
          <p:nvPr>
            <p:ph type="sldNum" sz="quarter" idx="12"/>
          </p:nvPr>
        </p:nvSpPr>
        <p:spPr/>
        <p:txBody>
          <a:bodyPr/>
          <a:lstStyle/>
          <a:p>
            <a:fld id="{E811A900-4E5D-7340-8C0C-EE6C942E6CC4}" type="slidenum">
              <a:rPr lang="en-US" smtClean="0"/>
              <a:t>‹#›</a:t>
            </a:fld>
            <a:endParaRPr lang="en-US"/>
          </a:p>
        </p:txBody>
      </p:sp>
    </p:spTree>
    <p:extLst>
      <p:ext uri="{BB962C8B-B14F-4D97-AF65-F5344CB8AC3E}">
        <p14:creationId xmlns:p14="http://schemas.microsoft.com/office/powerpoint/2010/main" val="32336557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F853B-A6EC-7828-6E52-21F3EA5154C0}"/>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6FD631A-8138-ADC9-0BA6-AA5CB6A0BEA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55BE59E-CB4D-D28B-F93A-D07966E82F2C}"/>
              </a:ext>
            </a:extLst>
          </p:cNvPr>
          <p:cNvSpPr>
            <a:spLocks noGrp="1"/>
          </p:cNvSpPr>
          <p:nvPr>
            <p:ph type="dt" sz="half" idx="10"/>
          </p:nvPr>
        </p:nvSpPr>
        <p:spPr/>
        <p:txBody>
          <a:bodyPr/>
          <a:lstStyle/>
          <a:p>
            <a:fld id="{7F9A5415-B6D9-FA4E-B093-8ACFDF7489D5}" type="datetimeFigureOut">
              <a:rPr lang="en-US" smtClean="0"/>
              <a:t>3/26/26</a:t>
            </a:fld>
            <a:endParaRPr lang="en-US"/>
          </a:p>
        </p:txBody>
      </p:sp>
      <p:sp>
        <p:nvSpPr>
          <p:cNvPr id="5" name="Footer Placeholder 4">
            <a:extLst>
              <a:ext uri="{FF2B5EF4-FFF2-40B4-BE49-F238E27FC236}">
                <a16:creationId xmlns:a16="http://schemas.microsoft.com/office/drawing/2014/main" id="{E87CA310-EF9A-79C3-0946-7177EF9491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102CF4B-4C67-D2AA-FE35-530DE9236B79}"/>
              </a:ext>
            </a:extLst>
          </p:cNvPr>
          <p:cNvSpPr>
            <a:spLocks noGrp="1"/>
          </p:cNvSpPr>
          <p:nvPr>
            <p:ph type="sldNum" sz="quarter" idx="12"/>
          </p:nvPr>
        </p:nvSpPr>
        <p:spPr/>
        <p:txBody>
          <a:bodyPr/>
          <a:lstStyle/>
          <a:p>
            <a:fld id="{E811A900-4E5D-7340-8C0C-EE6C942E6CC4}" type="slidenum">
              <a:rPr lang="en-US" smtClean="0"/>
              <a:t>‹#›</a:t>
            </a:fld>
            <a:endParaRPr lang="en-US"/>
          </a:p>
        </p:txBody>
      </p:sp>
    </p:spTree>
    <p:extLst>
      <p:ext uri="{BB962C8B-B14F-4D97-AF65-F5344CB8AC3E}">
        <p14:creationId xmlns:p14="http://schemas.microsoft.com/office/powerpoint/2010/main" val="1367910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BCBCDC5-7683-3271-730E-5E8C51FE83DD}"/>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3D82666-060F-54FF-1A3F-976140827F12}"/>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3728A8A-2457-2E5F-CCE6-A0696AA495C0}"/>
              </a:ext>
            </a:extLst>
          </p:cNvPr>
          <p:cNvSpPr>
            <a:spLocks noGrp="1"/>
          </p:cNvSpPr>
          <p:nvPr>
            <p:ph type="dt" sz="half" idx="10"/>
          </p:nvPr>
        </p:nvSpPr>
        <p:spPr/>
        <p:txBody>
          <a:bodyPr/>
          <a:lstStyle/>
          <a:p>
            <a:fld id="{7F9A5415-B6D9-FA4E-B093-8ACFDF7489D5}" type="datetimeFigureOut">
              <a:rPr lang="en-US" smtClean="0"/>
              <a:t>3/26/26</a:t>
            </a:fld>
            <a:endParaRPr lang="en-US"/>
          </a:p>
        </p:txBody>
      </p:sp>
      <p:sp>
        <p:nvSpPr>
          <p:cNvPr id="5" name="Footer Placeholder 4">
            <a:extLst>
              <a:ext uri="{FF2B5EF4-FFF2-40B4-BE49-F238E27FC236}">
                <a16:creationId xmlns:a16="http://schemas.microsoft.com/office/drawing/2014/main" id="{001C4644-91DE-6A63-51AF-BA5CE13CD8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609C93-05F9-1067-4B40-922226A99559}"/>
              </a:ext>
            </a:extLst>
          </p:cNvPr>
          <p:cNvSpPr>
            <a:spLocks noGrp="1"/>
          </p:cNvSpPr>
          <p:nvPr>
            <p:ph type="sldNum" sz="quarter" idx="12"/>
          </p:nvPr>
        </p:nvSpPr>
        <p:spPr/>
        <p:txBody>
          <a:bodyPr/>
          <a:lstStyle/>
          <a:p>
            <a:fld id="{E811A900-4E5D-7340-8C0C-EE6C942E6CC4}" type="slidenum">
              <a:rPr lang="en-US" smtClean="0"/>
              <a:t>‹#›</a:t>
            </a:fld>
            <a:endParaRPr lang="en-US"/>
          </a:p>
        </p:txBody>
      </p:sp>
    </p:spTree>
    <p:extLst>
      <p:ext uri="{BB962C8B-B14F-4D97-AF65-F5344CB8AC3E}">
        <p14:creationId xmlns:p14="http://schemas.microsoft.com/office/powerpoint/2010/main" val="3859759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390EACE-4074-6E5E-760D-B6980B6AFB2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F734E29-DD75-A6FE-584E-5FF777FA88B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2DD5378-479A-8518-5DC8-22D0B48AB78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F9A5415-B6D9-FA4E-B093-8ACFDF7489D5}" type="datetimeFigureOut">
              <a:rPr lang="en-US" smtClean="0"/>
              <a:t>3/26/26</a:t>
            </a:fld>
            <a:endParaRPr lang="en-US"/>
          </a:p>
        </p:txBody>
      </p:sp>
      <p:sp>
        <p:nvSpPr>
          <p:cNvPr id="5" name="Footer Placeholder 4">
            <a:extLst>
              <a:ext uri="{FF2B5EF4-FFF2-40B4-BE49-F238E27FC236}">
                <a16:creationId xmlns:a16="http://schemas.microsoft.com/office/drawing/2014/main" id="{64C4404F-8E6C-513D-52C5-46EA548CCF4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5B6B26CA-C8C1-B1BF-53FE-25746D8317C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E811A900-4E5D-7340-8C0C-EE6C942E6CC4}" type="slidenum">
              <a:rPr lang="en-US" smtClean="0"/>
              <a:t>‹#›</a:t>
            </a:fld>
            <a:endParaRPr lang="en-US"/>
          </a:p>
        </p:txBody>
      </p:sp>
    </p:spTree>
    <p:extLst>
      <p:ext uri="{BB962C8B-B14F-4D97-AF65-F5344CB8AC3E}">
        <p14:creationId xmlns:p14="http://schemas.microsoft.com/office/powerpoint/2010/main" val="3673744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ebsco.com/research-starters/biography/bruce-tuckman" TargetMode="External"/><Relationship Id="rId2" Type="http://schemas.openxmlformats.org/officeDocument/2006/relationships/hyperlink" Target="http://www.simpplr.com/glossary/teamwork/#h-importance-of-teamwork" TargetMode="External"/><Relationship Id="rId1" Type="http://schemas.openxmlformats.org/officeDocument/2006/relationships/slideLayout" Target="../slideLayouts/slideLayout2.xml"/><Relationship Id="rId5" Type="http://schemas.openxmlformats.org/officeDocument/2006/relationships/hyperlink" Target="http://www.online.qmu.ac.uk/blogs/understanding-the-importance-of-teamwork-in-nursing/" TargetMode="External"/><Relationship Id="rId4" Type="http://schemas.openxmlformats.org/officeDocument/2006/relationships/hyperlink" Target="http://www.psychsafety.com/psychological-safety-88-tuckmans-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8" name="Freeform: Shape 17">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D42BC5-F5F1-97C5-6DD6-96C33A706546}"/>
              </a:ext>
            </a:extLst>
          </p:cNvPr>
          <p:cNvSpPr>
            <a:spLocks noGrp="1"/>
          </p:cNvSpPr>
          <p:nvPr>
            <p:ph type="ctrTitle"/>
          </p:nvPr>
        </p:nvSpPr>
        <p:spPr>
          <a:xfrm>
            <a:off x="1524003" y="1999615"/>
            <a:ext cx="9144000" cy="2764028"/>
          </a:xfrm>
        </p:spPr>
        <p:txBody>
          <a:bodyPr anchor="ctr">
            <a:normAutofit/>
          </a:bodyPr>
          <a:lstStyle/>
          <a:p>
            <a:pPr algn="l"/>
            <a:r>
              <a:rPr lang="en-GB" altLang="en-US" sz="1800" dirty="0">
                <a:latin typeface="Times New Roman" panose="02020603050405020304" pitchFamily="18" charset="0"/>
                <a:cs typeface="Times New Roman" panose="02020603050405020304" pitchFamily="18" charset="0"/>
              </a:rPr>
              <a:t>Module Title: </a:t>
            </a:r>
            <a:r>
              <a:rPr lang="en-GB" altLang="en-US" sz="1800" b="1" i="1" dirty="0">
                <a:latin typeface="Times New Roman" panose="02020603050405020304" pitchFamily="18" charset="0"/>
                <a:cs typeface="Times New Roman" panose="02020603050405020304" pitchFamily="18" charset="0"/>
              </a:rPr>
              <a:t>Professional Career Development within H&amp;SC</a:t>
            </a:r>
            <a:br>
              <a:rPr lang="en-GB" altLang="en-US" sz="1800" b="1" i="1" dirty="0">
                <a:latin typeface="Times New Roman" panose="02020603050405020304" pitchFamily="18" charset="0"/>
                <a:cs typeface="Times New Roman" panose="02020603050405020304" pitchFamily="18" charset="0"/>
              </a:rPr>
            </a:br>
            <a:r>
              <a:rPr lang="en-GB" altLang="en-US" sz="1800" u="sng" dirty="0">
                <a:latin typeface="Times New Roman" panose="02020603050405020304" pitchFamily="18" charset="0"/>
                <a:cs typeface="Times New Roman" panose="02020603050405020304" pitchFamily="18" charset="0"/>
              </a:rPr>
              <a:t>Module Number</a:t>
            </a:r>
            <a:r>
              <a:rPr lang="en-GB" altLang="en-US" sz="1800" dirty="0">
                <a:latin typeface="Times New Roman" panose="02020603050405020304" pitchFamily="18" charset="0"/>
                <a:cs typeface="Times New Roman" panose="02020603050405020304" pitchFamily="18" charset="0"/>
              </a:rPr>
              <a:t>: </a:t>
            </a:r>
            <a:r>
              <a:rPr lang="en-GB" altLang="en-US" sz="1800" b="1" i="1" dirty="0">
                <a:latin typeface="Times New Roman" panose="02020603050405020304" pitchFamily="18" charset="0"/>
                <a:cs typeface="Times New Roman" panose="02020603050405020304" pitchFamily="18" charset="0"/>
              </a:rPr>
              <a:t>LCHS 4009 (LON)</a:t>
            </a:r>
            <a:br>
              <a:rPr lang="en-GB" altLang="en-US" sz="1800" b="1" i="1" dirty="0">
                <a:latin typeface="Times New Roman" panose="02020603050405020304" pitchFamily="18" charset="0"/>
                <a:cs typeface="Times New Roman" panose="02020603050405020304" pitchFamily="18" charset="0"/>
              </a:rPr>
            </a:br>
            <a:r>
              <a:rPr lang="en-GB" altLang="en-US" sz="1800" u="sng" dirty="0">
                <a:latin typeface="Times New Roman" panose="02020603050405020304" pitchFamily="18" charset="0"/>
                <a:cs typeface="Times New Roman" panose="02020603050405020304" pitchFamily="18" charset="0"/>
              </a:rPr>
              <a:t>Assignment No</a:t>
            </a:r>
            <a:r>
              <a:rPr lang="en-GB" altLang="en-US" sz="1800" b="1" i="1" dirty="0">
                <a:latin typeface="Times New Roman" panose="02020603050405020304" pitchFamily="18" charset="0"/>
                <a:cs typeface="Times New Roman" panose="02020603050405020304" pitchFamily="18" charset="0"/>
              </a:rPr>
              <a:t>:     ASSIGNMENT 1</a:t>
            </a:r>
            <a:br>
              <a:rPr lang="en-GB" altLang="en-US" sz="1800" b="1" i="1" dirty="0">
                <a:latin typeface="Times New Roman" panose="02020603050405020304" pitchFamily="18" charset="0"/>
                <a:cs typeface="Times New Roman" panose="02020603050405020304" pitchFamily="18" charset="0"/>
              </a:rPr>
            </a:br>
            <a:r>
              <a:rPr lang="en-GB" altLang="en-US" sz="1800" u="sng" dirty="0">
                <a:latin typeface="Times New Roman" panose="02020603050405020304" pitchFamily="18" charset="0"/>
                <a:cs typeface="Times New Roman" panose="02020603050405020304" pitchFamily="18" charset="0"/>
              </a:rPr>
              <a:t>Student Name</a:t>
            </a:r>
            <a:r>
              <a:rPr lang="en-GB" altLang="en-US" sz="1800" b="1" i="1" dirty="0">
                <a:latin typeface="Times New Roman" panose="02020603050405020304" pitchFamily="18" charset="0"/>
                <a:cs typeface="Times New Roman" panose="02020603050405020304" pitchFamily="18" charset="0"/>
              </a:rPr>
              <a:t>: Bruna Moraes Goncalves</a:t>
            </a:r>
            <a:br>
              <a:rPr lang="en-GB" altLang="en-US" sz="1800" b="1" i="1" dirty="0">
                <a:latin typeface="Times New Roman" panose="02020603050405020304" pitchFamily="18" charset="0"/>
                <a:cs typeface="Times New Roman" panose="02020603050405020304" pitchFamily="18" charset="0"/>
              </a:rPr>
            </a:br>
            <a:r>
              <a:rPr lang="en-GB" altLang="en-US" sz="1800" u="sng" dirty="0">
                <a:latin typeface="Times New Roman" panose="02020603050405020304" pitchFamily="18" charset="0"/>
                <a:cs typeface="Times New Roman" panose="02020603050405020304" pitchFamily="18" charset="0"/>
              </a:rPr>
              <a:t>Student ID: 2440011</a:t>
            </a:r>
            <a:br>
              <a:rPr lang="en-GB" altLang="en-US" sz="1800" b="1" i="1" dirty="0">
                <a:latin typeface="Times New Roman" panose="02020603050405020304" pitchFamily="18" charset="0"/>
                <a:cs typeface="Times New Roman" panose="02020603050405020304" pitchFamily="18" charset="0"/>
              </a:rPr>
            </a:br>
            <a:r>
              <a:rPr lang="en-GB" altLang="en-US" sz="1800" u="sng" dirty="0">
                <a:latin typeface="Times New Roman" panose="02020603050405020304" pitchFamily="18" charset="0"/>
                <a:cs typeface="Times New Roman" panose="02020603050405020304" pitchFamily="18" charset="0"/>
              </a:rPr>
              <a:t>Lecturer’s Name</a:t>
            </a:r>
            <a:r>
              <a:rPr lang="en-GB" altLang="en-US" sz="1800" b="1" i="1" dirty="0">
                <a:latin typeface="Times New Roman" panose="02020603050405020304" pitchFamily="18" charset="0"/>
                <a:cs typeface="Times New Roman" panose="02020603050405020304" pitchFamily="18" charset="0"/>
              </a:rPr>
              <a:t>: </a:t>
            </a:r>
            <a:r>
              <a:rPr lang="en-GB" altLang="en-US" sz="1800" b="1" i="1" dirty="0" err="1">
                <a:latin typeface="Times New Roman" panose="02020603050405020304" pitchFamily="18" charset="0"/>
                <a:cs typeface="Times New Roman" panose="02020603050405020304" pitchFamily="18" charset="0"/>
              </a:rPr>
              <a:t>Amitave</a:t>
            </a:r>
            <a:r>
              <a:rPr lang="en-GB" altLang="en-US" sz="1800" b="1" i="1" dirty="0">
                <a:latin typeface="Times New Roman" panose="02020603050405020304" pitchFamily="18" charset="0"/>
                <a:cs typeface="Times New Roman" panose="02020603050405020304" pitchFamily="18" charset="0"/>
              </a:rPr>
              <a:t> Banik</a:t>
            </a:r>
            <a:br>
              <a:rPr lang="en-GB" altLang="en-US" sz="1800" b="1" i="1" dirty="0">
                <a:latin typeface="Times New Roman" panose="02020603050405020304" pitchFamily="18" charset="0"/>
                <a:cs typeface="Times New Roman" panose="02020603050405020304" pitchFamily="18" charset="0"/>
              </a:rPr>
            </a:br>
            <a:r>
              <a:rPr lang="en-GB" altLang="en-US" sz="1800" b="1" i="1" dirty="0">
                <a:latin typeface="Times New Roman" panose="02020603050405020304" pitchFamily="18" charset="0"/>
                <a:cs typeface="Times New Roman" panose="02020603050405020304" pitchFamily="18" charset="0"/>
              </a:rPr>
              <a:t>University of Wales</a:t>
            </a:r>
            <a:br>
              <a:rPr lang="en-GB" altLang="en-US" sz="1800" b="1" i="1" dirty="0">
                <a:latin typeface="Times New Roman" panose="02020603050405020304" pitchFamily="18" charset="0"/>
                <a:cs typeface="Times New Roman" panose="02020603050405020304" pitchFamily="18" charset="0"/>
              </a:rPr>
            </a:br>
            <a:r>
              <a:rPr lang="en-GB" altLang="en-US" sz="1800" b="1" i="1" dirty="0">
                <a:latin typeface="Times New Roman" panose="02020603050405020304" pitchFamily="18" charset="0"/>
                <a:cs typeface="Times New Roman" panose="02020603050405020304" pitchFamily="18" charset="0"/>
              </a:rPr>
              <a:t>Saint Trinity David</a:t>
            </a:r>
            <a:br>
              <a:rPr lang="en-GB" altLang="en-US" sz="1800" b="1" i="1"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p:txBody>
      </p:sp>
      <p:sp>
        <p:nvSpPr>
          <p:cNvPr id="22" name="Rectangle 21">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44265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AA5CF486-D9E5-4A66-898A-F3D62B81B1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3BD18E7-DA04-3497-D8C7-10F2F85AF2CC}"/>
              </a:ext>
            </a:extLst>
          </p:cNvPr>
          <p:cNvSpPr>
            <a:spLocks noGrp="1"/>
          </p:cNvSpPr>
          <p:nvPr>
            <p:ph type="title"/>
          </p:nvPr>
        </p:nvSpPr>
        <p:spPr>
          <a:xfrm>
            <a:off x="1137036" y="548640"/>
            <a:ext cx="9916632" cy="1188720"/>
          </a:xfrm>
        </p:spPr>
        <p:txBody>
          <a:bodyPr vert="horz" lIns="91440" tIns="45720" rIns="91440" bIns="45720" rtlCol="0" anchor="ctr">
            <a:normAutofit/>
          </a:bodyPr>
          <a:lstStyle/>
          <a:p>
            <a:r>
              <a:rPr lang="en-GB" b="1" dirty="0">
                <a:latin typeface="Times New Roman" panose="02020603050405020304" pitchFamily="18" charset="0"/>
                <a:cs typeface="Times New Roman" panose="02020603050405020304" pitchFamily="18" charset="0"/>
              </a:rPr>
              <a:t>Acknowledge use of </a:t>
            </a:r>
            <a:r>
              <a:rPr lang="en-US" b="1" dirty="0">
                <a:solidFill>
                  <a:schemeClr val="tx1">
                    <a:lumMod val="85000"/>
                    <a:lumOff val="15000"/>
                  </a:schemeClr>
                </a:solidFill>
                <a:latin typeface="Times New Roman" panose="02020603050405020304" pitchFamily="18" charset="0"/>
                <a:cs typeface="Times New Roman" panose="02020603050405020304" pitchFamily="18" charset="0"/>
              </a:rPr>
              <a:t>AI</a:t>
            </a:r>
            <a:endParaRPr lang="en-US" b="1" kern="1200" dirty="0">
              <a:solidFill>
                <a:schemeClr val="tx1">
                  <a:lumMod val="85000"/>
                  <a:lumOff val="15000"/>
                </a:schemeClr>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0D5CD1B8-D385-4112-E897-F22563204B46}"/>
              </a:ext>
            </a:extLst>
          </p:cNvPr>
          <p:cNvSpPr txBox="1"/>
          <p:nvPr/>
        </p:nvSpPr>
        <p:spPr>
          <a:xfrm>
            <a:off x="1957987" y="2431767"/>
            <a:ext cx="8276026" cy="3685156"/>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400" dirty="0">
                <a:solidFill>
                  <a:schemeClr val="tx1">
                    <a:lumMod val="85000"/>
                    <a:lumOff val="15000"/>
                  </a:schemeClr>
                </a:solidFill>
                <a:latin typeface="Times New Roman" panose="02020603050405020304" pitchFamily="18" charset="0"/>
                <a:cs typeface="Times New Roman" panose="02020603050405020304" pitchFamily="18" charset="0"/>
              </a:rPr>
              <a:t>I confirm that I did not use any form of artificial intelligence in the production of this work.</a:t>
            </a:r>
          </a:p>
          <a:p>
            <a:pPr indent="-228600">
              <a:lnSpc>
                <a:spcPct val="90000"/>
              </a:lnSpc>
              <a:spcAft>
                <a:spcPts val="600"/>
              </a:spcAft>
              <a:buFont typeface="Arial" panose="020B0604020202020204" pitchFamily="34" charset="0"/>
              <a:buChar char="•"/>
            </a:pPr>
            <a:endParaRPr lang="en-US" sz="2000" dirty="0">
              <a:solidFill>
                <a:schemeClr val="tx1">
                  <a:lumMod val="85000"/>
                  <a:lumOff val="15000"/>
                </a:schemeClr>
              </a:solidFill>
            </a:endParaRPr>
          </a:p>
        </p:txBody>
      </p:sp>
    </p:spTree>
    <p:extLst>
      <p:ext uri="{BB962C8B-B14F-4D97-AF65-F5344CB8AC3E}">
        <p14:creationId xmlns:p14="http://schemas.microsoft.com/office/powerpoint/2010/main" val="13839524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0F1B9DD-EB25-EB4F-F963-563045E83CE7}"/>
              </a:ext>
            </a:extLst>
          </p:cNvPr>
          <p:cNvSpPr>
            <a:spLocks noGrp="1"/>
          </p:cNvSpPr>
          <p:nvPr>
            <p:ph type="title"/>
          </p:nvPr>
        </p:nvSpPr>
        <p:spPr>
          <a:xfrm>
            <a:off x="1137034" y="609597"/>
            <a:ext cx="9392421" cy="1330841"/>
          </a:xfrm>
        </p:spPr>
        <p:txBody>
          <a:bodyPr>
            <a:normAutofit/>
          </a:bodyPr>
          <a:lstStyle/>
          <a:p>
            <a:r>
              <a:rPr lang="en-US" dirty="0">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6FC67E4D-F942-2E8A-7E15-EF3A3B9177E0}"/>
              </a:ext>
            </a:extLst>
          </p:cNvPr>
          <p:cNvSpPr>
            <a:spLocks noGrp="1"/>
          </p:cNvSpPr>
          <p:nvPr>
            <p:ph idx="1"/>
          </p:nvPr>
        </p:nvSpPr>
        <p:spPr>
          <a:xfrm>
            <a:off x="1137034" y="2198362"/>
            <a:ext cx="4958966" cy="3917773"/>
          </a:xfrm>
        </p:spPr>
        <p:txBody>
          <a:bodyPr>
            <a:normAutofit/>
          </a:bodyPr>
          <a:lstStyle/>
          <a:p>
            <a:pPr marL="0" indent="0">
              <a:buNone/>
            </a:pPr>
            <a:r>
              <a:rPr lang="en-GB" dirty="0">
                <a:latin typeface="Times New Roman" panose="02020603050405020304" pitchFamily="18" charset="0"/>
                <a:cs typeface="Times New Roman" panose="02020603050405020304" pitchFamily="18" charset="0"/>
              </a:rPr>
              <a:t>In this assignment, I will present and explain the importance of </a:t>
            </a:r>
            <a:r>
              <a:rPr lang="en-GB" b="1" dirty="0">
                <a:latin typeface="Times New Roman" panose="02020603050405020304" pitchFamily="18" charset="0"/>
                <a:cs typeface="Times New Roman" panose="02020603050405020304" pitchFamily="18" charset="0"/>
              </a:rPr>
              <a:t>teamwork</a:t>
            </a:r>
            <a:r>
              <a:rPr lang="en-GB" dirty="0">
                <a:latin typeface="Times New Roman" panose="02020603050405020304" pitchFamily="18" charset="0"/>
                <a:cs typeface="Times New Roman" panose="02020603050405020304" pitchFamily="18" charset="0"/>
              </a:rPr>
              <a:t> in professional life, applying this topic to the </a:t>
            </a:r>
            <a:r>
              <a:rPr lang="en-GB" b="1" dirty="0">
                <a:latin typeface="Times New Roman" panose="02020603050405020304" pitchFamily="18" charset="0"/>
                <a:cs typeface="Times New Roman" panose="02020603050405020304" pitchFamily="18" charset="0"/>
              </a:rPr>
              <a:t>nursing</a:t>
            </a:r>
            <a:r>
              <a:rPr lang="en-GB" dirty="0">
                <a:latin typeface="Times New Roman" panose="02020603050405020304" pitchFamily="18" charset="0"/>
                <a:cs typeface="Times New Roman" panose="02020603050405020304" pitchFamily="18" charset="0"/>
              </a:rPr>
              <a:t> profession and providing practical day-to-day examples.</a:t>
            </a:r>
          </a:p>
          <a:p>
            <a:endParaRPr lang="en-US" sz="2000" dirty="0"/>
          </a:p>
        </p:txBody>
      </p:sp>
      <p:pic>
        <p:nvPicPr>
          <p:cNvPr id="5" name="Picture 4" descr="A cartoon of people and gears&#10;&#10;AI-generated content may be incorrect.">
            <a:extLst>
              <a:ext uri="{FF2B5EF4-FFF2-40B4-BE49-F238E27FC236}">
                <a16:creationId xmlns:a16="http://schemas.microsoft.com/office/drawing/2014/main" id="{43697F3E-3485-02A4-5885-1179DD246E23}"/>
              </a:ext>
            </a:extLst>
          </p:cNvPr>
          <p:cNvPicPr>
            <a:picLocks noChangeAspect="1"/>
          </p:cNvPicPr>
          <p:nvPr/>
        </p:nvPicPr>
        <p:blipFill>
          <a:blip r:embed="rId2"/>
          <a:stretch>
            <a:fillRect/>
          </a:stretch>
        </p:blipFill>
        <p:spPr>
          <a:xfrm>
            <a:off x="6719367" y="2470694"/>
            <a:ext cx="4788505" cy="3184355"/>
          </a:xfrm>
          <a:prstGeom prst="rect">
            <a:avLst/>
          </a:prstGeom>
        </p:spPr>
      </p:pic>
      <p:sp>
        <p:nvSpPr>
          <p:cNvPr id="23" name="Freeform: Shape 2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8958487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Arc 3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030C99-E908-6259-01C4-74CB8E0B92CE}"/>
              </a:ext>
            </a:extLst>
          </p:cNvPr>
          <p:cNvSpPr>
            <a:spLocks noGrp="1"/>
          </p:cNvSpPr>
          <p:nvPr>
            <p:ph type="title"/>
          </p:nvPr>
        </p:nvSpPr>
        <p:spPr>
          <a:xfrm>
            <a:off x="5894962" y="479493"/>
            <a:ext cx="5458838" cy="1325563"/>
          </a:xfrm>
        </p:spPr>
        <p:txBody>
          <a:bodyPr>
            <a:normAutofit/>
          </a:bodyPr>
          <a:lstStyle/>
          <a:p>
            <a:r>
              <a:rPr lang="en-US" dirty="0">
                <a:latin typeface="Times New Roman" panose="02020603050405020304" pitchFamily="18" charset="0"/>
                <a:cs typeface="Times New Roman" panose="02020603050405020304" pitchFamily="18" charset="0"/>
              </a:rPr>
              <a:t>What is Working in Teams?</a:t>
            </a:r>
          </a:p>
        </p:txBody>
      </p:sp>
      <p:sp>
        <p:nvSpPr>
          <p:cNvPr id="33" name="Freeform: Shape 3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descr="A group of people sitting at a table&#10;&#10;AI-generated content may be incorrect.">
            <a:extLst>
              <a:ext uri="{FF2B5EF4-FFF2-40B4-BE49-F238E27FC236}">
                <a16:creationId xmlns:a16="http://schemas.microsoft.com/office/drawing/2014/main" id="{B21A521A-E37C-711A-4EB6-D6C1DCE70081}"/>
              </a:ext>
            </a:extLst>
          </p:cNvPr>
          <p:cNvPicPr>
            <a:picLocks noChangeAspect="1"/>
          </p:cNvPicPr>
          <p:nvPr/>
        </p:nvPicPr>
        <p:blipFill>
          <a:blip r:embed="rId2"/>
          <a:stretch>
            <a:fillRect/>
          </a:stretch>
        </p:blipFill>
        <p:spPr>
          <a:xfrm>
            <a:off x="703182" y="955437"/>
            <a:ext cx="4777381" cy="47773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5" name="Content Placeholder 2">
            <a:extLst>
              <a:ext uri="{FF2B5EF4-FFF2-40B4-BE49-F238E27FC236}">
                <a16:creationId xmlns:a16="http://schemas.microsoft.com/office/drawing/2014/main" id="{DAB4C09A-508A-94A9-65E1-50F119FD3BC7}"/>
              </a:ext>
            </a:extLst>
          </p:cNvPr>
          <p:cNvGraphicFramePr>
            <a:graphicFrameLocks noGrp="1"/>
          </p:cNvGraphicFramePr>
          <p:nvPr>
            <p:ph idx="1"/>
            <p:extLst>
              <p:ext uri="{D42A27DB-BD31-4B8C-83A1-F6EECF244321}">
                <p14:modId xmlns:p14="http://schemas.microsoft.com/office/powerpoint/2010/main" val="2442215698"/>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59564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1EBBCF17-163B-3B40-8CE4-7239EBA75C4C}"/>
              </a:ext>
            </a:extLst>
          </p:cNvPr>
          <p:cNvSpPr>
            <a:spLocks noGrp="1"/>
          </p:cNvSpPr>
          <p:nvPr>
            <p:ph type="title"/>
          </p:nvPr>
        </p:nvSpPr>
        <p:spPr>
          <a:xfrm>
            <a:off x="1137036" y="548640"/>
            <a:ext cx="9543405" cy="1188720"/>
          </a:xfrm>
        </p:spPr>
        <p:txBody>
          <a:bodyPr>
            <a:normAutofit/>
          </a:bodyPr>
          <a:lstStyle/>
          <a:p>
            <a:r>
              <a:rPr lang="en-US" dirty="0">
                <a:solidFill>
                  <a:schemeClr val="tx1">
                    <a:lumMod val="85000"/>
                    <a:lumOff val="15000"/>
                  </a:schemeClr>
                </a:solidFill>
                <a:latin typeface="Times New Roman" panose="02020603050405020304" pitchFamily="18" charset="0"/>
                <a:cs typeface="Times New Roman" panose="02020603050405020304" pitchFamily="18" charset="0"/>
              </a:rPr>
              <a:t>Working in Teams as a Nurse</a:t>
            </a:r>
            <a:r>
              <a:rPr lang="en-US" dirty="0">
                <a:solidFill>
                  <a:schemeClr val="tx1">
                    <a:lumMod val="85000"/>
                    <a:lumOff val="15000"/>
                  </a:schemeClr>
                </a:solidFill>
              </a:rPr>
              <a:t>.</a:t>
            </a:r>
          </a:p>
        </p:txBody>
      </p:sp>
      <p:sp>
        <p:nvSpPr>
          <p:cNvPr id="3" name="Content Placeholder 2">
            <a:extLst>
              <a:ext uri="{FF2B5EF4-FFF2-40B4-BE49-F238E27FC236}">
                <a16:creationId xmlns:a16="http://schemas.microsoft.com/office/drawing/2014/main" id="{3C95D7D3-66C9-C936-441E-16B8AB5D278C}"/>
              </a:ext>
            </a:extLst>
          </p:cNvPr>
          <p:cNvSpPr>
            <a:spLocks noGrp="1"/>
          </p:cNvSpPr>
          <p:nvPr>
            <p:ph idx="1"/>
          </p:nvPr>
        </p:nvSpPr>
        <p:spPr>
          <a:xfrm>
            <a:off x="1957987" y="2431765"/>
            <a:ext cx="8276026" cy="3320031"/>
          </a:xfrm>
        </p:spPr>
        <p:txBody>
          <a:bodyPr anchor="ctr">
            <a:noAutofit/>
          </a:bodyPr>
          <a:lstStyle/>
          <a:p>
            <a:pPr marL="0" indent="0">
              <a:buNone/>
            </a:pPr>
            <a:r>
              <a:rPr lang="en-US" sz="1800" dirty="0">
                <a:solidFill>
                  <a:schemeClr val="tx1">
                    <a:lumMod val="85000"/>
                    <a:lumOff val="15000"/>
                  </a:schemeClr>
                </a:solidFill>
                <a:latin typeface="Times New Roman" panose="02020603050405020304" pitchFamily="18" charset="0"/>
                <a:cs typeface="Times New Roman" panose="02020603050405020304" pitchFamily="18" charset="0"/>
              </a:rPr>
              <a:t>As a nurse, teamwork is more than essential for patient safety. Ensuring that the team is aligned and in sync shows confidence to the patient and makes them feel well cared for and evaluated.</a:t>
            </a:r>
          </a:p>
          <a:p>
            <a:pPr marL="0" indent="0">
              <a:buNone/>
            </a:pPr>
            <a:r>
              <a:rPr lang="en-US" sz="1800" dirty="0">
                <a:solidFill>
                  <a:schemeClr val="tx1">
                    <a:lumMod val="85000"/>
                    <a:lumOff val="15000"/>
                  </a:schemeClr>
                </a:solidFill>
                <a:latin typeface="Times New Roman" panose="02020603050405020304" pitchFamily="18" charset="0"/>
                <a:cs typeface="Times New Roman" panose="02020603050405020304" pitchFamily="18" charset="0"/>
              </a:rPr>
              <a:t>Several skills for teamwork in nursing are fundamental to facilitating daily tasks. </a:t>
            </a:r>
          </a:p>
          <a:p>
            <a:pPr marL="0" indent="0">
              <a:buNone/>
            </a:pPr>
            <a:r>
              <a:rPr lang="en-US" sz="1800" dirty="0">
                <a:solidFill>
                  <a:schemeClr val="tx1">
                    <a:lumMod val="85000"/>
                    <a:lumOff val="15000"/>
                  </a:schemeClr>
                </a:solidFill>
                <a:latin typeface="Times New Roman" panose="02020603050405020304" pitchFamily="18" charset="0"/>
                <a:cs typeface="Times New Roman" panose="02020603050405020304" pitchFamily="18" charset="0"/>
              </a:rPr>
              <a:t>These include: </a:t>
            </a:r>
          </a:p>
          <a:p>
            <a:pPr marL="0" indent="0">
              <a:buNone/>
            </a:pPr>
            <a:r>
              <a:rPr lang="en-US" sz="1800" dirty="0">
                <a:solidFill>
                  <a:schemeClr val="tx1">
                    <a:lumMod val="85000"/>
                    <a:lumOff val="15000"/>
                  </a:schemeClr>
                </a:solidFill>
                <a:latin typeface="Times New Roman" panose="02020603050405020304" pitchFamily="18" charset="0"/>
                <a:cs typeface="Times New Roman" panose="02020603050405020304" pitchFamily="18" charset="0"/>
              </a:rPr>
              <a:t>Assertive communication: Knowing how to convey information to colleagues, patients, or family members is extremely important to ensure accurate understanding. </a:t>
            </a:r>
          </a:p>
          <a:p>
            <a:pPr marL="0" indent="0">
              <a:buNone/>
            </a:pPr>
            <a:r>
              <a:rPr lang="en-US" sz="1800" dirty="0">
                <a:solidFill>
                  <a:schemeClr val="tx1">
                    <a:lumMod val="85000"/>
                    <a:lumOff val="15000"/>
                  </a:schemeClr>
                </a:solidFill>
                <a:latin typeface="Times New Roman" panose="02020603050405020304" pitchFamily="18" charset="0"/>
                <a:cs typeface="Times New Roman" panose="02020603050405020304" pitchFamily="18" charset="0"/>
              </a:rPr>
              <a:t>Common goals: In this case, the ultimate goal is the well-being and quality of the patient's understanding. </a:t>
            </a:r>
          </a:p>
          <a:p>
            <a:pPr marL="0" indent="0">
              <a:buNone/>
            </a:pPr>
            <a:r>
              <a:rPr lang="en-US" sz="1800" dirty="0">
                <a:solidFill>
                  <a:schemeClr val="tx1">
                    <a:lumMod val="85000"/>
                    <a:lumOff val="15000"/>
                  </a:schemeClr>
                </a:solidFill>
                <a:latin typeface="Times New Roman" panose="02020603050405020304" pitchFamily="18" charset="0"/>
                <a:cs typeface="Times New Roman" panose="02020603050405020304" pitchFamily="18" charset="0"/>
              </a:rPr>
              <a:t>Efficient resource management: Knowing how to allocate professionals effectively, leveraging their individual skills for each role.</a:t>
            </a:r>
          </a:p>
          <a:p>
            <a:pPr marL="0" indent="0">
              <a:buNone/>
            </a:pPr>
            <a:r>
              <a:rPr lang="en-US" sz="1800" dirty="0">
                <a:solidFill>
                  <a:schemeClr val="tx1">
                    <a:lumMod val="85000"/>
                    <a:lumOff val="15000"/>
                  </a:schemeClr>
                </a:solidFill>
                <a:latin typeface="Times New Roman" panose="02020603050405020304" pitchFamily="18" charset="0"/>
                <a:cs typeface="Times New Roman" panose="02020603050405020304" pitchFamily="18" charset="0"/>
              </a:rPr>
              <a:t> Collaborative development: A team that seeks knowledge and development in their roles, striving to share knowledge and learning.</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99885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4DDF841-1DD4-3ACF-BC88-657C1ED2BA57}"/>
              </a:ext>
            </a:extLst>
          </p:cNvPr>
          <p:cNvSpPr>
            <a:spLocks noGrp="1"/>
          </p:cNvSpPr>
          <p:nvPr>
            <p:ph type="title"/>
          </p:nvPr>
        </p:nvSpPr>
        <p:spPr>
          <a:xfrm>
            <a:off x="1137036" y="548640"/>
            <a:ext cx="9543405" cy="1188720"/>
          </a:xfrm>
        </p:spPr>
        <p:txBody>
          <a:bodyPr>
            <a:normAutofit/>
          </a:bodyPr>
          <a:lstStyle/>
          <a:p>
            <a:r>
              <a:rPr lang="en-US" dirty="0">
                <a:solidFill>
                  <a:schemeClr val="tx1">
                    <a:lumMod val="85000"/>
                    <a:lumOff val="15000"/>
                  </a:schemeClr>
                </a:solidFill>
                <a:latin typeface="Times New Roman" panose="02020603050405020304" pitchFamily="18" charset="0"/>
                <a:cs typeface="Times New Roman" panose="02020603050405020304" pitchFamily="18" charset="0"/>
              </a:rPr>
              <a:t>Tuckman’s Model</a:t>
            </a:r>
          </a:p>
        </p:txBody>
      </p:sp>
      <p:sp>
        <p:nvSpPr>
          <p:cNvPr id="3" name="Content Placeholder 2">
            <a:extLst>
              <a:ext uri="{FF2B5EF4-FFF2-40B4-BE49-F238E27FC236}">
                <a16:creationId xmlns:a16="http://schemas.microsoft.com/office/drawing/2014/main" id="{61D36D29-657D-FC8A-2895-915DD15279F1}"/>
              </a:ext>
            </a:extLst>
          </p:cNvPr>
          <p:cNvSpPr>
            <a:spLocks noGrp="1"/>
          </p:cNvSpPr>
          <p:nvPr>
            <p:ph idx="1"/>
          </p:nvPr>
        </p:nvSpPr>
        <p:spPr>
          <a:xfrm>
            <a:off x="1957987" y="2431765"/>
            <a:ext cx="8276026" cy="3320031"/>
          </a:xfrm>
        </p:spPr>
        <p:txBody>
          <a:bodyPr anchor="ctr">
            <a:normAutofit/>
          </a:bodyPr>
          <a:lstStyle/>
          <a:p>
            <a:pPr marL="0" indent="0">
              <a:buNone/>
            </a:pPr>
            <a:r>
              <a:rPr lang="en-GB" sz="2000" dirty="0">
                <a:solidFill>
                  <a:schemeClr val="tx1">
                    <a:lumMod val="85000"/>
                    <a:lumOff val="15000"/>
                  </a:schemeClr>
                </a:solidFill>
                <a:latin typeface="Times New Roman" panose="02020603050405020304" pitchFamily="18" charset="0"/>
                <a:cs typeface="Times New Roman" panose="02020603050405020304" pitchFamily="18" charset="0"/>
              </a:rPr>
              <a:t>The psychologist and researcher Bruce W. Tuckman developed one of the most well-known theories on team development. </a:t>
            </a:r>
          </a:p>
          <a:p>
            <a:pPr marL="0" indent="0">
              <a:buNone/>
            </a:pPr>
            <a:r>
              <a:rPr lang="en-GB" sz="2000" dirty="0">
                <a:solidFill>
                  <a:schemeClr val="tx1">
                    <a:lumMod val="85000"/>
                    <a:lumOff val="15000"/>
                  </a:schemeClr>
                </a:solidFill>
                <a:latin typeface="Times New Roman" panose="02020603050405020304" pitchFamily="18" charset="0"/>
                <a:cs typeface="Times New Roman" panose="02020603050405020304" pitchFamily="18" charset="0"/>
              </a:rPr>
              <a:t>The Tuckman Model, created in 1965, describes the five main stages of group development, which are:</a:t>
            </a:r>
          </a:p>
          <a:p>
            <a:endParaRPr lang="en-US" sz="2000" dirty="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5433028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5B16140-31CD-1C7C-DF6B-02734649BE23}"/>
              </a:ext>
            </a:extLst>
          </p:cNvPr>
          <p:cNvSpPr>
            <a:spLocks noGrp="1"/>
          </p:cNvSpPr>
          <p:nvPr>
            <p:ph type="title"/>
          </p:nvPr>
        </p:nvSpPr>
        <p:spPr>
          <a:xfrm>
            <a:off x="425824" y="372676"/>
            <a:ext cx="9392421" cy="1330841"/>
          </a:xfrm>
        </p:spPr>
        <p:txBody>
          <a:bodyPr vert="horz" lIns="91440" tIns="45720" rIns="91440" bIns="45720" rtlCol="0" anchor="ctr">
            <a:normAutofit/>
          </a:bodyPr>
          <a:lstStyle/>
          <a:p>
            <a:r>
              <a:rPr lang="en-US" kern="1200" dirty="0">
                <a:solidFill>
                  <a:schemeClr val="tx1"/>
                </a:solidFill>
                <a:latin typeface="Times New Roman" panose="02020603050405020304" pitchFamily="18" charset="0"/>
                <a:cs typeface="Times New Roman" panose="02020603050405020304" pitchFamily="18" charset="0"/>
              </a:rPr>
              <a:t>Tuckman’s Model </a:t>
            </a:r>
          </a:p>
        </p:txBody>
      </p:sp>
      <p:sp>
        <p:nvSpPr>
          <p:cNvPr id="6" name="TextBox 5">
            <a:extLst>
              <a:ext uri="{FF2B5EF4-FFF2-40B4-BE49-F238E27FC236}">
                <a16:creationId xmlns:a16="http://schemas.microsoft.com/office/drawing/2014/main" id="{EA236D28-7D81-32F1-2973-8F78FB966857}"/>
              </a:ext>
            </a:extLst>
          </p:cNvPr>
          <p:cNvSpPr txBox="1"/>
          <p:nvPr/>
        </p:nvSpPr>
        <p:spPr>
          <a:xfrm>
            <a:off x="5251830" y="609597"/>
            <a:ext cx="6810374" cy="6248404"/>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endParaRPr lang="en-US" sz="1400" b="1" dirty="0"/>
          </a:p>
          <a:p>
            <a:pPr marL="285750" indent="-285750">
              <a:lnSpc>
                <a:spcPct val="90000"/>
              </a:lnSpc>
              <a:spcAft>
                <a:spcPts val="600"/>
              </a:spcAft>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rPr>
              <a:t>Forming</a:t>
            </a:r>
            <a:r>
              <a:rPr lang="en-US" sz="1600" dirty="0">
                <a:latin typeface="Times New Roman" panose="02020603050405020304" pitchFamily="18" charset="0"/>
                <a:cs typeface="Times New Roman" panose="02020603050405020304" pitchFamily="18" charset="0"/>
              </a:rPr>
              <a:t>: It all begins when a group of people </a:t>
            </a:r>
          </a:p>
          <a:p>
            <a:pPr>
              <a:lnSpc>
                <a:spcPct val="90000"/>
              </a:lnSpc>
              <a:spcAft>
                <a:spcPts val="600"/>
              </a:spcAft>
            </a:pPr>
            <a:r>
              <a:rPr lang="en-US" sz="1600" dirty="0">
                <a:latin typeface="Times New Roman" panose="02020603050405020304" pitchFamily="18" charset="0"/>
                <a:cs typeface="Times New Roman" panose="02020603050405020304" pitchFamily="18" charset="0"/>
              </a:rPr>
              <a:t>come together, get to know each other, </a:t>
            </a:r>
          </a:p>
          <a:p>
            <a:pPr>
              <a:lnSpc>
                <a:spcPct val="90000"/>
              </a:lnSpc>
              <a:spcAft>
                <a:spcPts val="600"/>
              </a:spcAft>
            </a:pPr>
            <a:r>
              <a:rPr lang="en-US" sz="1600" dirty="0">
                <a:latin typeface="Times New Roman" panose="02020603050405020304" pitchFamily="18" charset="0"/>
                <a:cs typeface="Times New Roman" panose="02020603050405020304" pitchFamily="18" charset="0"/>
              </a:rPr>
              <a:t>make social agreements, and define the group’s </a:t>
            </a:r>
          </a:p>
          <a:p>
            <a:pPr>
              <a:lnSpc>
                <a:spcPct val="90000"/>
              </a:lnSpc>
              <a:spcAft>
                <a:spcPts val="600"/>
              </a:spcAft>
            </a:pPr>
            <a:r>
              <a:rPr lang="en-US" sz="1600" dirty="0">
                <a:latin typeface="Times New Roman" panose="02020603050405020304" pitchFamily="18" charset="0"/>
                <a:cs typeface="Times New Roman" panose="02020603050405020304" pitchFamily="18" charset="0"/>
              </a:rPr>
              <a:t>ultimate goal.</a:t>
            </a:r>
          </a:p>
          <a:p>
            <a:pPr marL="285750" indent="-285750">
              <a:lnSpc>
                <a:spcPct val="90000"/>
              </a:lnSpc>
              <a:spcAft>
                <a:spcPts val="600"/>
              </a:spcAft>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rPr>
              <a:t>Storming</a:t>
            </a:r>
            <a:r>
              <a:rPr lang="en-US" sz="1600" dirty="0">
                <a:latin typeface="Times New Roman" panose="02020603050405020304" pitchFamily="18" charset="0"/>
                <a:cs typeface="Times New Roman" panose="02020603050405020304" pitchFamily="18" charset="0"/>
              </a:rPr>
              <a:t>: After this, conflicts </a:t>
            </a:r>
          </a:p>
          <a:p>
            <a:pPr>
              <a:lnSpc>
                <a:spcPct val="90000"/>
              </a:lnSpc>
              <a:spcAft>
                <a:spcPts val="600"/>
              </a:spcAft>
            </a:pPr>
            <a:r>
              <a:rPr lang="en-US" sz="1600" dirty="0">
                <a:latin typeface="Times New Roman" panose="02020603050405020304" pitchFamily="18" charset="0"/>
                <a:cs typeface="Times New Roman" panose="02020603050405020304" pitchFamily="18" charset="0"/>
              </a:rPr>
              <a:t>may arise as individuals begin to position</a:t>
            </a:r>
          </a:p>
          <a:p>
            <a:pPr>
              <a:lnSpc>
                <a:spcPct val="90000"/>
              </a:lnSpc>
              <a:spcAft>
                <a:spcPts val="600"/>
              </a:spcAft>
            </a:pPr>
            <a:r>
              <a:rPr lang="en-US" sz="1600" dirty="0">
                <a:latin typeface="Times New Roman" panose="02020603050405020304" pitchFamily="18" charset="0"/>
                <a:cs typeface="Times New Roman" panose="02020603050405020304" pitchFamily="18" charset="0"/>
              </a:rPr>
              <a:t> themselves and show their individual interests. </a:t>
            </a:r>
          </a:p>
          <a:p>
            <a:pPr>
              <a:lnSpc>
                <a:spcPct val="90000"/>
              </a:lnSpc>
              <a:spcAft>
                <a:spcPts val="600"/>
              </a:spcAft>
            </a:pPr>
            <a:r>
              <a:rPr lang="en-US" sz="1600" dirty="0">
                <a:latin typeface="Times New Roman" panose="02020603050405020304" pitchFamily="18" charset="0"/>
                <a:cs typeface="Times New Roman" panose="02020603050405020304" pitchFamily="18" charset="0"/>
              </a:rPr>
              <a:t>This is where the team's structure begins to take</a:t>
            </a:r>
          </a:p>
          <a:p>
            <a:pPr>
              <a:lnSpc>
                <a:spcPct val="90000"/>
              </a:lnSpc>
              <a:spcAft>
                <a:spcPts val="600"/>
              </a:spcAft>
            </a:pPr>
            <a:r>
              <a:rPr lang="en-US" sz="1600" dirty="0">
                <a:latin typeface="Times New Roman" panose="02020603050405020304" pitchFamily="18" charset="0"/>
                <a:cs typeface="Times New Roman" panose="02020603050405020304" pitchFamily="18" charset="0"/>
              </a:rPr>
              <a:t> shape. </a:t>
            </a:r>
          </a:p>
          <a:p>
            <a:pPr marL="285750" indent="-285750">
              <a:lnSpc>
                <a:spcPct val="90000"/>
              </a:lnSpc>
              <a:spcAft>
                <a:spcPts val="600"/>
              </a:spcAft>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rPr>
              <a:t>Norming</a:t>
            </a:r>
            <a:r>
              <a:rPr lang="en-US" sz="1600" dirty="0">
                <a:latin typeface="Times New Roman" panose="02020603050405020304" pitchFamily="18" charset="0"/>
                <a:cs typeface="Times New Roman" panose="02020603050405020304" pitchFamily="18" charset="0"/>
              </a:rPr>
              <a:t>: When individual interests are </a:t>
            </a:r>
          </a:p>
          <a:p>
            <a:pPr>
              <a:lnSpc>
                <a:spcPct val="90000"/>
              </a:lnSpc>
              <a:spcAft>
                <a:spcPts val="600"/>
              </a:spcAft>
            </a:pPr>
            <a:r>
              <a:rPr lang="en-US" sz="1600" dirty="0">
                <a:latin typeface="Times New Roman" panose="02020603050405020304" pitchFamily="18" charset="0"/>
                <a:cs typeface="Times New Roman" panose="02020603050405020304" pitchFamily="18" charset="0"/>
              </a:rPr>
              <a:t>demonstrated, the team reaches an agreement on</a:t>
            </a:r>
          </a:p>
          <a:p>
            <a:pPr>
              <a:lnSpc>
                <a:spcPct val="90000"/>
              </a:lnSpc>
              <a:spcAft>
                <a:spcPts val="600"/>
              </a:spcAft>
            </a:pPr>
            <a:r>
              <a:rPr lang="en-US" sz="1600" dirty="0">
                <a:latin typeface="Times New Roman" panose="02020603050405020304" pitchFamily="18" charset="0"/>
                <a:cs typeface="Times New Roman" panose="02020603050405020304" pitchFamily="18" charset="0"/>
              </a:rPr>
              <a:t> which tasks, roles, and forms of communication </a:t>
            </a:r>
          </a:p>
          <a:p>
            <a:pPr>
              <a:lnSpc>
                <a:spcPct val="90000"/>
              </a:lnSpc>
              <a:spcAft>
                <a:spcPts val="600"/>
              </a:spcAft>
            </a:pPr>
            <a:r>
              <a:rPr lang="en-US" sz="1600" dirty="0">
                <a:latin typeface="Times New Roman" panose="02020603050405020304" pitchFamily="18" charset="0"/>
                <a:cs typeface="Times New Roman" panose="02020603050405020304" pitchFamily="18" charset="0"/>
              </a:rPr>
              <a:t>each person will perform. Here, teamwork begins </a:t>
            </a:r>
          </a:p>
          <a:p>
            <a:pPr>
              <a:lnSpc>
                <a:spcPct val="90000"/>
              </a:lnSpc>
              <a:spcAft>
                <a:spcPts val="600"/>
              </a:spcAft>
            </a:pPr>
            <a:r>
              <a:rPr lang="en-US" sz="1600" dirty="0">
                <a:latin typeface="Times New Roman" panose="02020603050405020304" pitchFamily="18" charset="0"/>
                <a:cs typeface="Times New Roman" panose="02020603050405020304" pitchFamily="18" charset="0"/>
              </a:rPr>
              <a:t>to materialize with everyone's integration. </a:t>
            </a:r>
          </a:p>
          <a:p>
            <a:pPr marL="285750" indent="-285750">
              <a:lnSpc>
                <a:spcPct val="90000"/>
              </a:lnSpc>
              <a:spcAft>
                <a:spcPts val="600"/>
              </a:spcAft>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rPr>
              <a:t>Performing</a:t>
            </a:r>
            <a:r>
              <a:rPr lang="en-US" sz="1600" dirty="0">
                <a:latin typeface="Times New Roman" panose="02020603050405020304" pitchFamily="18" charset="0"/>
                <a:cs typeface="Times New Roman" panose="02020603050405020304" pitchFamily="18" charset="0"/>
              </a:rPr>
              <a:t>: The team has already integrated, exchanged</a:t>
            </a:r>
          </a:p>
          <a:p>
            <a:pPr>
              <a:lnSpc>
                <a:spcPct val="90000"/>
              </a:lnSpc>
              <a:spcAft>
                <a:spcPts val="600"/>
              </a:spcAft>
            </a:pPr>
            <a:r>
              <a:rPr lang="en-US" sz="1600" dirty="0">
                <a:latin typeface="Times New Roman" panose="02020603050405020304" pitchFamily="18" charset="0"/>
                <a:cs typeface="Times New Roman" panose="02020603050405020304" pitchFamily="18" charset="0"/>
              </a:rPr>
              <a:t> experiences, and now seeks psychological safety to be able to </a:t>
            </a:r>
          </a:p>
          <a:p>
            <a:pPr>
              <a:lnSpc>
                <a:spcPct val="90000"/>
              </a:lnSpc>
              <a:spcAft>
                <a:spcPts val="600"/>
              </a:spcAft>
            </a:pPr>
            <a:r>
              <a:rPr lang="en-US" sz="1600" dirty="0">
                <a:latin typeface="Times New Roman" panose="02020603050405020304" pitchFamily="18" charset="0"/>
                <a:cs typeface="Times New Roman" panose="02020603050405020304" pitchFamily="18" charset="0"/>
              </a:rPr>
              <a:t>identify and admit mistakes and ask for help.</a:t>
            </a:r>
          </a:p>
          <a:p>
            <a:pPr marL="285750" indent="-285750">
              <a:lnSpc>
                <a:spcPct val="90000"/>
              </a:lnSpc>
              <a:spcAft>
                <a:spcPts val="600"/>
              </a:spcAft>
              <a:buFont typeface="Arial" panose="020B0604020202020204" pitchFamily="34" charset="0"/>
              <a:buChar char="•"/>
            </a:pPr>
            <a:r>
              <a:rPr lang="en-US" sz="1600" b="1" dirty="0">
                <a:latin typeface="Times New Roman" panose="02020603050405020304" pitchFamily="18" charset="0"/>
                <a:cs typeface="Times New Roman" panose="02020603050405020304" pitchFamily="18" charset="0"/>
              </a:rPr>
              <a:t>Adjourning</a:t>
            </a:r>
            <a:r>
              <a:rPr lang="en-US" sz="1600" dirty="0">
                <a:latin typeface="Times New Roman" panose="02020603050405020304" pitchFamily="18" charset="0"/>
                <a:cs typeface="Times New Roman" panose="02020603050405020304" pitchFamily="18" charset="0"/>
              </a:rPr>
              <a:t>: Finally, the team documents and records all the information that has been validated, so it can be passed on to future teams.</a:t>
            </a:r>
          </a:p>
          <a:p>
            <a:pPr indent="-228600">
              <a:lnSpc>
                <a:spcPct val="90000"/>
              </a:lnSpc>
              <a:spcAft>
                <a:spcPts val="600"/>
              </a:spcAft>
              <a:buFont typeface="Arial" panose="020B0604020202020204" pitchFamily="34" charset="0"/>
              <a:buChar char="•"/>
            </a:pPr>
            <a:endParaRPr lang="en-US" sz="700" dirty="0"/>
          </a:p>
        </p:txBody>
      </p:sp>
      <p:pic>
        <p:nvPicPr>
          <p:cNvPr id="5" name="Content Placeholder 4" descr="A diagram of a model&#10;&#10;AI-generated content may be incorrect.">
            <a:extLst>
              <a:ext uri="{FF2B5EF4-FFF2-40B4-BE49-F238E27FC236}">
                <a16:creationId xmlns:a16="http://schemas.microsoft.com/office/drawing/2014/main" id="{9DE5CC02-6927-F312-C98C-28667001E8F7}"/>
              </a:ext>
            </a:extLst>
          </p:cNvPr>
          <p:cNvPicPr>
            <a:picLocks noGrp="1" noChangeAspect="1"/>
          </p:cNvPicPr>
          <p:nvPr>
            <p:ph idx="1"/>
          </p:nvPr>
        </p:nvPicPr>
        <p:blipFill>
          <a:blip r:embed="rId2"/>
          <a:stretch>
            <a:fillRect/>
          </a:stretch>
        </p:blipFill>
        <p:spPr>
          <a:xfrm>
            <a:off x="333529" y="2320170"/>
            <a:ext cx="4788505" cy="3387867"/>
          </a:xfrm>
          <a:prstGeom prst="rect">
            <a:avLst/>
          </a:prstGeom>
        </p:spPr>
      </p:pic>
      <p:sp>
        <p:nvSpPr>
          <p:cNvPr id="24" name="Freeform: Shape 2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9703229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2BF17F1-5F4F-C11F-05F9-0C3650342E9D}"/>
              </a:ext>
            </a:extLst>
          </p:cNvPr>
          <p:cNvSpPr>
            <a:spLocks noGrp="1"/>
          </p:cNvSpPr>
          <p:nvPr>
            <p:ph type="title"/>
          </p:nvPr>
        </p:nvSpPr>
        <p:spPr>
          <a:xfrm>
            <a:off x="1137036" y="548640"/>
            <a:ext cx="9543405" cy="1188720"/>
          </a:xfrm>
        </p:spPr>
        <p:txBody>
          <a:bodyPr>
            <a:normAutofit/>
          </a:bodyPr>
          <a:lstStyle/>
          <a:p>
            <a:r>
              <a:rPr lang="en-US" dirty="0">
                <a:solidFill>
                  <a:schemeClr val="tx1">
                    <a:lumMod val="85000"/>
                    <a:lumOff val="15000"/>
                  </a:schemeClr>
                </a:solidFill>
                <a:latin typeface="Times New Roman" panose="02020603050405020304" pitchFamily="18" charset="0"/>
                <a:cs typeface="Times New Roman" panose="02020603050405020304" pitchFamily="18" charset="0"/>
              </a:rPr>
              <a:t>Tuckman’s model in Nursing</a:t>
            </a:r>
          </a:p>
        </p:txBody>
      </p:sp>
      <p:sp>
        <p:nvSpPr>
          <p:cNvPr id="3" name="Content Placeholder 2">
            <a:extLst>
              <a:ext uri="{FF2B5EF4-FFF2-40B4-BE49-F238E27FC236}">
                <a16:creationId xmlns:a16="http://schemas.microsoft.com/office/drawing/2014/main" id="{BB450F3B-B8C0-5F72-42E7-233B27882F21}"/>
              </a:ext>
            </a:extLst>
          </p:cNvPr>
          <p:cNvSpPr>
            <a:spLocks noGrp="1"/>
          </p:cNvSpPr>
          <p:nvPr>
            <p:ph idx="1"/>
          </p:nvPr>
        </p:nvSpPr>
        <p:spPr>
          <a:xfrm>
            <a:off x="1957987" y="2431765"/>
            <a:ext cx="8276026" cy="3320031"/>
          </a:xfrm>
        </p:spPr>
        <p:txBody>
          <a:bodyPr anchor="ctr">
            <a:normAutofit/>
          </a:bodyPr>
          <a:lstStyle/>
          <a:p>
            <a:pPr marL="0" indent="0">
              <a:buNone/>
            </a:pPr>
            <a:r>
              <a:rPr lang="en-US" sz="1900" dirty="0">
                <a:solidFill>
                  <a:schemeClr val="tx1">
                    <a:lumMod val="85000"/>
                    <a:lumOff val="15000"/>
                  </a:schemeClr>
                </a:solidFill>
              </a:rPr>
              <a:t>If we apply Tuckman's nursing theory model to the professional lives of hospital nurses, we arrive at the following conclusions: </a:t>
            </a:r>
          </a:p>
          <a:p>
            <a:r>
              <a:rPr lang="en-US" sz="1900" dirty="0">
                <a:solidFill>
                  <a:schemeClr val="tx1">
                    <a:lumMod val="85000"/>
                    <a:lumOff val="15000"/>
                  </a:schemeClr>
                </a:solidFill>
              </a:rPr>
              <a:t>The nursing team is formed by the hospital, knowing that the ultimate goal is to ensure the patient's well-being and to work collaboratively to achieve it. </a:t>
            </a:r>
          </a:p>
          <a:p>
            <a:r>
              <a:rPr lang="en-US" sz="1900" dirty="0">
                <a:solidFill>
                  <a:schemeClr val="tx1">
                    <a:lumMod val="85000"/>
                    <a:lumOff val="15000"/>
                  </a:schemeClr>
                </a:solidFill>
              </a:rPr>
              <a:t>The team is made up not only of nurses, but also of the entire team of doctors, pharmacists, therapists, and so on. Here, each professional is already allocated according to their skills.</a:t>
            </a:r>
          </a:p>
          <a:p>
            <a:r>
              <a:rPr lang="en-US" sz="1900" dirty="0">
                <a:solidFill>
                  <a:schemeClr val="tx1">
                    <a:lumMod val="85000"/>
                    <a:lumOff val="15000"/>
                  </a:schemeClr>
                </a:solidFill>
              </a:rPr>
              <a:t> For a team to become even more engaged, it is recommended that professionals continue to seek knowledge and pass it on for better absorption by the team.</a:t>
            </a: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036946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2A836B2-5EF8-B8AF-23B9-618B79925CE3}"/>
              </a:ext>
            </a:extLst>
          </p:cNvPr>
          <p:cNvSpPr>
            <a:spLocks noGrp="1"/>
          </p:cNvSpPr>
          <p:nvPr>
            <p:ph type="title"/>
          </p:nvPr>
        </p:nvSpPr>
        <p:spPr>
          <a:xfrm>
            <a:off x="1087390" y="1475585"/>
            <a:ext cx="10515600" cy="1072960"/>
          </a:xfrm>
        </p:spPr>
        <p:txBody>
          <a:bodyPr>
            <a:noAutofit/>
          </a:bodyPr>
          <a:lstStyle/>
          <a:p>
            <a:r>
              <a:rPr lang="en-GB" sz="1800" dirty="0">
                <a:latin typeface="Times New Roman" panose="02020603050405020304" pitchFamily="18" charset="0"/>
                <a:cs typeface="Times New Roman" panose="02020603050405020304" pitchFamily="18" charset="0"/>
              </a:rPr>
              <a:t>Teamwork is essential for nurses because healthcare requires multiple professionals working together. Nurses must communicate effectively, coordinate care, and collaborate with others to ensure patients receive appropriate treatment. </a:t>
            </a:r>
            <a:br>
              <a:rPr lang="en-GB" sz="1800" dirty="0">
                <a:latin typeface="Times New Roman" panose="02020603050405020304" pitchFamily="18" charset="0"/>
                <a:cs typeface="Times New Roman" panose="02020603050405020304" pitchFamily="18" charset="0"/>
              </a:rPr>
            </a:br>
            <a:r>
              <a:rPr lang="en-GB" sz="1800" dirty="0">
                <a:latin typeface="Times New Roman" panose="02020603050405020304" pitchFamily="18" charset="0"/>
                <a:cs typeface="Times New Roman" panose="02020603050405020304" pitchFamily="18" charset="0"/>
              </a:rPr>
              <a:t>Without teamwork, important information can be missed, leading to errors and poor patient outcomes.</a:t>
            </a:r>
            <a:br>
              <a:rPr lang="en-GB" sz="1800" dirty="0">
                <a:latin typeface="Times New Roman" panose="02020603050405020304" pitchFamily="18" charset="0"/>
                <a:cs typeface="Times New Roman" panose="02020603050405020304" pitchFamily="18" charset="0"/>
              </a:rPr>
            </a:br>
            <a:endParaRPr lang="en-US" sz="1800" dirty="0">
              <a:latin typeface="Times New Roman" panose="02020603050405020304" pitchFamily="18" charset="0"/>
              <a:cs typeface="Times New Roman" panose="02020603050405020304" pitchFamily="18" charset="0"/>
            </a:endParaRPr>
          </a:p>
        </p:txBody>
      </p:sp>
      <p:sp>
        <p:nvSpPr>
          <p:cNvPr id="5" name="Text Placeholder 4">
            <a:extLst>
              <a:ext uri="{FF2B5EF4-FFF2-40B4-BE49-F238E27FC236}">
                <a16:creationId xmlns:a16="http://schemas.microsoft.com/office/drawing/2014/main" id="{9DDD0257-6608-5A81-BF42-B262ADA17762}"/>
              </a:ext>
            </a:extLst>
          </p:cNvPr>
          <p:cNvSpPr>
            <a:spLocks noGrp="1"/>
          </p:cNvSpPr>
          <p:nvPr>
            <p:ph type="body" idx="1"/>
          </p:nvPr>
        </p:nvSpPr>
        <p:spPr>
          <a:xfrm>
            <a:off x="1072906" y="2732263"/>
            <a:ext cx="3295893" cy="1072960"/>
          </a:xfrm>
        </p:spPr>
        <p:txBody>
          <a:bodyPr>
            <a:noAutofit/>
          </a:bodyPr>
          <a:lstStyle/>
          <a:p>
            <a:r>
              <a:rPr lang="en-GB" sz="1600" dirty="0">
                <a:latin typeface="Times New Roman" panose="02020603050405020304" pitchFamily="18" charset="0"/>
                <a:cs typeface="Times New Roman" panose="02020603050405020304" pitchFamily="18" charset="0"/>
              </a:rPr>
              <a:t>Teamwork supports safe and </a:t>
            </a:r>
          </a:p>
          <a:p>
            <a:r>
              <a:rPr lang="en-GB" sz="1600" dirty="0">
                <a:latin typeface="Times New Roman" panose="02020603050405020304" pitchFamily="18" charset="0"/>
                <a:cs typeface="Times New Roman" panose="02020603050405020304" pitchFamily="18" charset="0"/>
              </a:rPr>
              <a:t>effective care by ensuring that:</a:t>
            </a:r>
          </a:p>
          <a:p>
            <a:endParaRPr lang="en-US" sz="1600" dirty="0"/>
          </a:p>
        </p:txBody>
      </p:sp>
      <p:sp>
        <p:nvSpPr>
          <p:cNvPr id="3" name="Content Placeholder 2">
            <a:extLst>
              <a:ext uri="{FF2B5EF4-FFF2-40B4-BE49-F238E27FC236}">
                <a16:creationId xmlns:a16="http://schemas.microsoft.com/office/drawing/2014/main" id="{871C2715-E2F0-4FE3-87BE-1B1EAB91B35D}"/>
              </a:ext>
            </a:extLst>
          </p:cNvPr>
          <p:cNvSpPr>
            <a:spLocks noGrp="1"/>
          </p:cNvSpPr>
          <p:nvPr>
            <p:ph sz="half" idx="2"/>
          </p:nvPr>
        </p:nvSpPr>
        <p:spPr>
          <a:xfrm>
            <a:off x="836612" y="3589257"/>
            <a:ext cx="3707828" cy="3300159"/>
          </a:xfrm>
        </p:spPr>
        <p:txBody>
          <a:bodyPr>
            <a:normAutofit fontScale="62500" lnSpcReduction="20000"/>
          </a:bodyPr>
          <a:lstStyle/>
          <a:p>
            <a:r>
              <a:rPr lang="en-GB" dirty="0"/>
              <a:t>Information is shared clearly between professionals</a:t>
            </a:r>
          </a:p>
          <a:p>
            <a:r>
              <a:rPr lang="en-GB" dirty="0"/>
              <a:t> Tasks are completed accurately</a:t>
            </a:r>
          </a:p>
          <a:p>
            <a:r>
              <a:rPr lang="en-GB" dirty="0"/>
              <a:t> Risks are identified and managed quickly</a:t>
            </a:r>
          </a:p>
          <a:p>
            <a:r>
              <a:rPr lang="en-GB" dirty="0"/>
              <a:t> Patients receive consistent care</a:t>
            </a:r>
          </a:p>
          <a:p>
            <a:r>
              <a:rPr lang="en-GB" dirty="0"/>
              <a:t>Good teamwork reduces mistakes, such as medication errors</a:t>
            </a:r>
          </a:p>
          <a:p>
            <a:pPr marL="0" indent="0">
              <a:buNone/>
            </a:pPr>
            <a:br>
              <a:rPr lang="en-GB" dirty="0"/>
            </a:br>
            <a:br>
              <a:rPr lang="en-GB" dirty="0"/>
            </a:br>
            <a:endParaRPr lang="en-GB" dirty="0"/>
          </a:p>
          <a:p>
            <a:pPr marL="0" indent="0">
              <a:buNone/>
            </a:pPr>
            <a:endParaRPr lang="en-GB" dirty="0"/>
          </a:p>
          <a:p>
            <a:endParaRPr lang="en-GB" dirty="0"/>
          </a:p>
          <a:p>
            <a:endParaRPr lang="en-US" dirty="0"/>
          </a:p>
        </p:txBody>
      </p:sp>
      <p:sp>
        <p:nvSpPr>
          <p:cNvPr id="6" name="Text Placeholder 5">
            <a:extLst>
              <a:ext uri="{FF2B5EF4-FFF2-40B4-BE49-F238E27FC236}">
                <a16:creationId xmlns:a16="http://schemas.microsoft.com/office/drawing/2014/main" id="{681565AD-5CF7-D0F1-D19B-0DA286F52869}"/>
              </a:ext>
            </a:extLst>
          </p:cNvPr>
          <p:cNvSpPr>
            <a:spLocks noGrp="1"/>
          </p:cNvSpPr>
          <p:nvPr>
            <p:ph type="body" sz="quarter" idx="3"/>
          </p:nvPr>
        </p:nvSpPr>
        <p:spPr>
          <a:xfrm>
            <a:off x="4992479" y="2526126"/>
            <a:ext cx="3143809" cy="1805747"/>
          </a:xfrm>
        </p:spPr>
        <p:txBody>
          <a:bodyPr>
            <a:noAutofit/>
          </a:bodyPr>
          <a:lstStyle/>
          <a:p>
            <a:endParaRPr lang="en-GB" sz="1400" dirty="0">
              <a:latin typeface="Times New Roman" panose="02020603050405020304" pitchFamily="18" charset="0"/>
              <a:cs typeface="Times New Roman" panose="02020603050405020304" pitchFamily="18" charset="0"/>
            </a:endParaRPr>
          </a:p>
          <a:p>
            <a:endParaRPr lang="en-GB" sz="14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How does it support good quality </a:t>
            </a:r>
          </a:p>
          <a:p>
            <a:r>
              <a:rPr lang="en-GB" sz="1600" dirty="0">
                <a:latin typeface="Times New Roman" panose="02020603050405020304" pitchFamily="18" charset="0"/>
                <a:cs typeface="Times New Roman" panose="02020603050405020304" pitchFamily="18" charset="0"/>
              </a:rPr>
              <a:t>outcomes for service users?</a:t>
            </a:r>
          </a:p>
          <a:p>
            <a:br>
              <a:rPr lang="en-GB" sz="1400" dirty="0"/>
            </a:br>
            <a:endParaRPr lang="en-GB" sz="1400" dirty="0"/>
          </a:p>
          <a:p>
            <a:endParaRPr lang="en-US" sz="1400" dirty="0"/>
          </a:p>
        </p:txBody>
      </p:sp>
      <p:sp>
        <p:nvSpPr>
          <p:cNvPr id="7" name="Content Placeholder 6">
            <a:extLst>
              <a:ext uri="{FF2B5EF4-FFF2-40B4-BE49-F238E27FC236}">
                <a16:creationId xmlns:a16="http://schemas.microsoft.com/office/drawing/2014/main" id="{83F32B11-4672-73DF-E263-CA4ED9A54F4A}"/>
              </a:ext>
            </a:extLst>
          </p:cNvPr>
          <p:cNvSpPr>
            <a:spLocks noGrp="1"/>
          </p:cNvSpPr>
          <p:nvPr>
            <p:ph sz="quarter" idx="4"/>
          </p:nvPr>
        </p:nvSpPr>
        <p:spPr>
          <a:xfrm>
            <a:off x="4710470" y="3589257"/>
            <a:ext cx="3707828" cy="2958783"/>
          </a:xfrm>
        </p:spPr>
        <p:txBody>
          <a:bodyPr>
            <a:normAutofit fontScale="62500" lnSpcReduction="20000"/>
          </a:bodyPr>
          <a:lstStyle/>
          <a:p>
            <a:r>
              <a:rPr lang="en-GB" dirty="0"/>
              <a:t>When healthcare professionals work well as a team:</a:t>
            </a:r>
          </a:p>
          <a:p>
            <a:r>
              <a:rPr lang="en-GB" dirty="0"/>
              <a:t> Patients receive person-centred care</a:t>
            </a:r>
          </a:p>
          <a:p>
            <a:r>
              <a:rPr lang="en-GB" dirty="0"/>
              <a:t> Shared knowledge is positive for best decision</a:t>
            </a:r>
          </a:p>
          <a:p>
            <a:r>
              <a:rPr lang="en-GB" dirty="0"/>
              <a:t> Care is more efficient</a:t>
            </a:r>
          </a:p>
          <a:p>
            <a:r>
              <a:rPr lang="en-GB" dirty="0"/>
              <a:t> Patients feel more supported and safer</a:t>
            </a:r>
            <a:endParaRPr lang="en-US" dirty="0"/>
          </a:p>
        </p:txBody>
      </p:sp>
      <p:sp>
        <p:nvSpPr>
          <p:cNvPr id="9" name="TextBox 8">
            <a:extLst>
              <a:ext uri="{FF2B5EF4-FFF2-40B4-BE49-F238E27FC236}">
                <a16:creationId xmlns:a16="http://schemas.microsoft.com/office/drawing/2014/main" id="{2B5969F3-D260-C319-3B0D-08EAC8CC32DC}"/>
              </a:ext>
            </a:extLst>
          </p:cNvPr>
          <p:cNvSpPr txBox="1"/>
          <p:nvPr/>
        </p:nvSpPr>
        <p:spPr>
          <a:xfrm>
            <a:off x="8584328" y="3437787"/>
            <a:ext cx="3143809" cy="2031325"/>
          </a:xfrm>
          <a:prstGeom prst="rect">
            <a:avLst/>
          </a:prstGeom>
          <a:noFill/>
        </p:spPr>
        <p:txBody>
          <a:bodyPr wrap="none" rtlCol="0">
            <a:spAutoFit/>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Medical errors</a:t>
            </a:r>
          </a:p>
          <a:p>
            <a:r>
              <a:rPr lang="en-GB" dirty="0">
                <a:latin typeface="Times New Roman" panose="02020603050405020304" pitchFamily="18" charset="0"/>
                <a:cs typeface="Times New Roman" panose="02020603050405020304" pitchFamily="18" charset="0"/>
              </a:rPr>
              <a:t>• Delays in treatment</a:t>
            </a:r>
          </a:p>
          <a:p>
            <a:r>
              <a:rPr lang="en-GB" dirty="0">
                <a:latin typeface="Times New Roman" panose="02020603050405020304" pitchFamily="18" charset="0"/>
                <a:cs typeface="Times New Roman" panose="02020603050405020304" pitchFamily="18" charset="0"/>
              </a:rPr>
              <a:t>• Increased risk to patient safety</a:t>
            </a:r>
          </a:p>
          <a:p>
            <a:r>
              <a:rPr lang="en-GB" dirty="0">
                <a:latin typeface="Times New Roman" panose="02020603050405020304" pitchFamily="18" charset="0"/>
                <a:cs typeface="Times New Roman" panose="02020603050405020304" pitchFamily="18" charset="0"/>
              </a:rPr>
              <a:t>• Conflict between staff </a:t>
            </a:r>
          </a:p>
          <a:p>
            <a:r>
              <a:rPr lang="en-GB" dirty="0">
                <a:latin typeface="Times New Roman" panose="02020603050405020304" pitchFamily="18" charset="0"/>
                <a:cs typeface="Times New Roman" panose="02020603050405020304" pitchFamily="18" charset="0"/>
              </a:rPr>
              <a:t>Members negative patient </a:t>
            </a:r>
          </a:p>
          <a:p>
            <a:r>
              <a:rPr lang="en-GB" dirty="0">
                <a:latin typeface="Times New Roman" panose="02020603050405020304" pitchFamily="18" charset="0"/>
                <a:cs typeface="Times New Roman" panose="02020603050405020304" pitchFamily="18" charset="0"/>
              </a:rPr>
              <a:t>experiences</a:t>
            </a:r>
          </a:p>
          <a:p>
            <a:endParaRPr lang="en-US" dirty="0"/>
          </a:p>
        </p:txBody>
      </p:sp>
      <p:sp>
        <p:nvSpPr>
          <p:cNvPr id="10" name="TextBox 9">
            <a:extLst>
              <a:ext uri="{FF2B5EF4-FFF2-40B4-BE49-F238E27FC236}">
                <a16:creationId xmlns:a16="http://schemas.microsoft.com/office/drawing/2014/main" id="{2FF7AEF2-A125-6B3D-9321-39CA0039E356}"/>
              </a:ext>
            </a:extLst>
          </p:cNvPr>
          <p:cNvSpPr txBox="1"/>
          <p:nvPr/>
        </p:nvSpPr>
        <p:spPr>
          <a:xfrm>
            <a:off x="8759968" y="2732263"/>
            <a:ext cx="2843022" cy="861774"/>
          </a:xfrm>
          <a:prstGeom prst="rect">
            <a:avLst/>
          </a:prstGeom>
          <a:noFill/>
        </p:spPr>
        <p:txBody>
          <a:bodyPr wrap="none" rtlCol="0">
            <a:spAutoFit/>
          </a:bodyPr>
          <a:lstStyle/>
          <a:p>
            <a:r>
              <a:rPr lang="en-GB" sz="1600" b="1" dirty="0">
                <a:latin typeface="Times New Roman" panose="02020603050405020304" pitchFamily="18" charset="0"/>
                <a:cs typeface="Times New Roman" panose="02020603050405020304" pitchFamily="18" charset="0"/>
              </a:rPr>
              <a:t>What problems could occur if </a:t>
            </a:r>
          </a:p>
          <a:p>
            <a:r>
              <a:rPr lang="en-GB" sz="1600" b="1" dirty="0">
                <a:latin typeface="Times New Roman" panose="02020603050405020304" pitchFamily="18" charset="0"/>
                <a:cs typeface="Times New Roman" panose="02020603050405020304" pitchFamily="18" charset="0"/>
              </a:rPr>
              <a:t> is not used effectively?</a:t>
            </a:r>
          </a:p>
          <a:p>
            <a:endParaRPr lang="en-US" dirty="0"/>
          </a:p>
        </p:txBody>
      </p:sp>
      <p:sp>
        <p:nvSpPr>
          <p:cNvPr id="11" name="TextBox 10">
            <a:extLst>
              <a:ext uri="{FF2B5EF4-FFF2-40B4-BE49-F238E27FC236}">
                <a16:creationId xmlns:a16="http://schemas.microsoft.com/office/drawing/2014/main" id="{24F9DFF7-B093-ACE1-6129-B2D7E6AC459F}"/>
              </a:ext>
            </a:extLst>
          </p:cNvPr>
          <p:cNvSpPr txBox="1"/>
          <p:nvPr/>
        </p:nvSpPr>
        <p:spPr>
          <a:xfrm>
            <a:off x="1343891" y="484909"/>
            <a:ext cx="8506691" cy="461665"/>
          </a:xfrm>
          <a:prstGeom prst="rect">
            <a:avLst/>
          </a:prstGeom>
          <a:noFill/>
        </p:spPr>
        <p:txBody>
          <a:bodyPr wrap="square" rtlCol="0">
            <a:spAutoFit/>
          </a:bodyPr>
          <a:lstStyle/>
          <a:p>
            <a:r>
              <a:rPr lang="en-GB" sz="2400" b="1" dirty="0">
                <a:latin typeface="Times New Roman" panose="02020603050405020304" pitchFamily="18" charset="0"/>
                <a:cs typeface="Times New Roman" panose="02020603050405020304" pitchFamily="18" charset="0"/>
              </a:rPr>
              <a:t>Importance of Working in Teams in professional practice</a:t>
            </a:r>
            <a:endParaRPr lang="en-US"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245578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itle 6">
            <a:extLst>
              <a:ext uri="{FF2B5EF4-FFF2-40B4-BE49-F238E27FC236}">
                <a16:creationId xmlns:a16="http://schemas.microsoft.com/office/drawing/2014/main" id="{797D0E05-8E1F-EF72-C37B-9AF034A8EC2A}"/>
              </a:ext>
            </a:extLst>
          </p:cNvPr>
          <p:cNvSpPr>
            <a:spLocks noGrp="1"/>
          </p:cNvSpPr>
          <p:nvPr>
            <p:ph type="title"/>
          </p:nvPr>
        </p:nvSpPr>
        <p:spPr>
          <a:xfrm>
            <a:off x="1137036" y="548640"/>
            <a:ext cx="9543405" cy="1188720"/>
          </a:xfrm>
        </p:spPr>
        <p:txBody>
          <a:bodyPr>
            <a:normAutofit/>
          </a:bodyPr>
          <a:lstStyle/>
          <a:p>
            <a:r>
              <a:rPr lang="en-US" dirty="0">
                <a:solidFill>
                  <a:schemeClr val="tx1">
                    <a:lumMod val="85000"/>
                    <a:lumOff val="15000"/>
                  </a:schemeClr>
                </a:solidFill>
              </a:rPr>
              <a:t>Applying working in teams as a Nurse</a:t>
            </a:r>
          </a:p>
        </p:txBody>
      </p:sp>
      <p:sp>
        <p:nvSpPr>
          <p:cNvPr id="8" name="Content Placeholder 7">
            <a:extLst>
              <a:ext uri="{FF2B5EF4-FFF2-40B4-BE49-F238E27FC236}">
                <a16:creationId xmlns:a16="http://schemas.microsoft.com/office/drawing/2014/main" id="{C717455F-C8E6-769E-D7F4-B0232D3B6312}"/>
              </a:ext>
            </a:extLst>
          </p:cNvPr>
          <p:cNvSpPr>
            <a:spLocks noGrp="1"/>
          </p:cNvSpPr>
          <p:nvPr>
            <p:ph idx="1"/>
          </p:nvPr>
        </p:nvSpPr>
        <p:spPr>
          <a:xfrm>
            <a:off x="1957987" y="2431765"/>
            <a:ext cx="8276026" cy="3320031"/>
          </a:xfrm>
        </p:spPr>
        <p:txBody>
          <a:bodyPr anchor="ctr">
            <a:normAutofit lnSpcReduction="10000"/>
          </a:bodyPr>
          <a:lstStyle/>
          <a:p>
            <a:pPr marL="0" indent="0">
              <a:buNone/>
            </a:pPr>
            <a:r>
              <a:rPr lang="en-US" sz="1900" dirty="0">
                <a:solidFill>
                  <a:schemeClr val="tx1">
                    <a:lumMod val="85000"/>
                    <a:lumOff val="15000"/>
                  </a:schemeClr>
                </a:solidFill>
                <a:latin typeface="Times New Roman" panose="02020603050405020304" pitchFamily="18" charset="0"/>
                <a:cs typeface="Times New Roman" panose="02020603050405020304" pitchFamily="18" charset="0"/>
              </a:rPr>
              <a:t>Recently, a nursing team was formed in a hospital ward, and Maria is one of these professionals. The team is composed of nurses, doctors, and other healthcare professionals. The team is still getting to know each other, and Maria doesn't yet know what her role is because the roles haven't been defined. Because of this, she feels overwhelmed as she's doing every task that comes her way. </a:t>
            </a:r>
          </a:p>
          <a:p>
            <a:pPr marL="0" indent="0">
              <a:buNone/>
            </a:pPr>
            <a:r>
              <a:rPr lang="en-US" sz="1900" dirty="0">
                <a:solidFill>
                  <a:schemeClr val="tx1">
                    <a:lumMod val="85000"/>
                    <a:lumOff val="15000"/>
                  </a:schemeClr>
                </a:solidFill>
                <a:latin typeface="Times New Roman" panose="02020603050405020304" pitchFamily="18" charset="0"/>
                <a:cs typeface="Times New Roman" panose="02020603050405020304" pitchFamily="18" charset="0"/>
              </a:rPr>
              <a:t>Differences of opinion regarding the application of care are emerging, and the leader eventually decides to assign tasks to each person. This makes the team more harmonious, there's more cooperation, Maria feels more integrated into the team, and she's able to perform her task better. </a:t>
            </a:r>
          </a:p>
          <a:p>
            <a:pPr marL="0" indent="0">
              <a:buNone/>
            </a:pPr>
            <a:r>
              <a:rPr lang="en-US" sz="1900" dirty="0">
                <a:solidFill>
                  <a:schemeClr val="tx1">
                    <a:lumMod val="85000"/>
                    <a:lumOff val="15000"/>
                  </a:schemeClr>
                </a:solidFill>
                <a:latin typeface="Times New Roman" panose="02020603050405020304" pitchFamily="18" charset="0"/>
                <a:cs typeface="Times New Roman" panose="02020603050405020304" pitchFamily="18" charset="0"/>
              </a:rPr>
              <a:t>When emergencies occur, the team is able to act quickly and efficiently. Even so, they conduct an evaluation of what worked and what didn't in a meeting to adapt improvements to patient care.</a:t>
            </a:r>
          </a:p>
        </p:txBody>
      </p:sp>
      <p:sp>
        <p:nvSpPr>
          <p:cNvPr id="17" name="Freeform: Shape 16">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6">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299798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EA9863-122C-1633-DD41-C61532999659}"/>
              </a:ext>
            </a:extLst>
          </p:cNvPr>
          <p:cNvSpPr>
            <a:spLocks noGrp="1"/>
          </p:cNvSpPr>
          <p:nvPr>
            <p:ph type="title"/>
          </p:nvPr>
        </p:nvSpPr>
        <p:spPr>
          <a:xfrm>
            <a:off x="804672" y="802955"/>
            <a:ext cx="4977976" cy="1454051"/>
          </a:xfrm>
        </p:spPr>
        <p:txBody>
          <a:bodyPr>
            <a:normAutofit/>
          </a:bodyPr>
          <a:lstStyle/>
          <a:p>
            <a:r>
              <a:rPr lang="en-GB" sz="3300">
                <a:solidFill>
                  <a:schemeClr val="tx2"/>
                </a:solidFill>
                <a:latin typeface="Times New Roman" panose="02020603050405020304" pitchFamily="18" charset="0"/>
                <a:cs typeface="Times New Roman" panose="02020603050405020304" pitchFamily="18" charset="0"/>
              </a:rPr>
              <a:t>Why is this skill important for your future role?</a:t>
            </a:r>
            <a:br>
              <a:rPr lang="en-GB" sz="3300">
                <a:solidFill>
                  <a:schemeClr val="tx2"/>
                </a:solidFill>
                <a:latin typeface="Times New Roman" panose="02020603050405020304" pitchFamily="18" charset="0"/>
                <a:cs typeface="Times New Roman" panose="02020603050405020304" pitchFamily="18" charset="0"/>
              </a:rPr>
            </a:br>
            <a:endParaRPr lang="en-US" sz="3300">
              <a:solidFill>
                <a:schemeClr val="tx2"/>
              </a:solidFill>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EDACBD87-C9AB-95B6-E6B5-7C555883E7C1}"/>
              </a:ext>
            </a:extLst>
          </p:cNvPr>
          <p:cNvSpPr>
            <a:spLocks noGrp="1"/>
          </p:cNvSpPr>
          <p:nvPr>
            <p:ph idx="1"/>
          </p:nvPr>
        </p:nvSpPr>
        <p:spPr>
          <a:xfrm>
            <a:off x="804672" y="2421682"/>
            <a:ext cx="4977578" cy="3639289"/>
          </a:xfrm>
        </p:spPr>
        <p:txBody>
          <a:bodyPr anchor="ctr">
            <a:normAutofit/>
          </a:bodyPr>
          <a:lstStyle/>
          <a:p>
            <a:pPr marL="0" indent="0">
              <a:buNone/>
            </a:pPr>
            <a:r>
              <a:rPr lang="en-GB" sz="1800">
                <a:solidFill>
                  <a:schemeClr val="tx2"/>
                </a:solidFill>
                <a:latin typeface="Times New Roman" panose="02020603050405020304" pitchFamily="18" charset="0"/>
                <a:cs typeface="Times New Roman" panose="02020603050405020304" pitchFamily="18" charset="0"/>
              </a:rPr>
              <a:t>Because as a nurse, I will work with many professionals and Teamwork can help me share information, don't make mistakes, and offer a good care to patients.</a:t>
            </a:r>
          </a:p>
          <a:p>
            <a:pPr marL="0" indent="0">
              <a:buNone/>
            </a:pPr>
            <a:r>
              <a:rPr lang="en-GB" sz="1800">
                <a:solidFill>
                  <a:schemeClr val="tx2"/>
                </a:solidFill>
                <a:latin typeface="Times New Roman" panose="02020603050405020304" pitchFamily="18" charset="0"/>
                <a:cs typeface="Times New Roman" panose="02020603050405020304" pitchFamily="18" charset="0"/>
              </a:rPr>
              <a:t>I have experience working in a hospital, so I consider teamwork to be my strengths, also, I like listening to others and helping my team.</a:t>
            </a:r>
          </a:p>
          <a:p>
            <a:pPr marL="0" indent="0">
              <a:buNone/>
            </a:pPr>
            <a:r>
              <a:rPr lang="en-GB" sz="1800">
                <a:solidFill>
                  <a:schemeClr val="tx2"/>
                </a:solidFill>
                <a:latin typeface="Times New Roman" panose="02020603050405020304" pitchFamily="18" charset="0"/>
                <a:cs typeface="Times New Roman" panose="02020603050405020304" pitchFamily="18" charset="0"/>
              </a:rPr>
              <a:t>Even so, I want to improve my confidence, especially speaking more and sharing my ideas.</a:t>
            </a:r>
          </a:p>
          <a:p>
            <a:pPr marL="0" indent="0">
              <a:buNone/>
            </a:pPr>
            <a:endParaRPr lang="en-GB" sz="1800">
              <a:solidFill>
                <a:schemeClr val="tx2"/>
              </a:solidFill>
              <a:latin typeface="Times New Roman" panose="02020603050405020304" pitchFamily="18" charset="0"/>
              <a:cs typeface="Times New Roman" panose="02020603050405020304" pitchFamily="18" charset="0"/>
            </a:endParaRPr>
          </a:p>
          <a:p>
            <a:endParaRPr lang="en-US" sz="180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Doctor">
            <a:extLst>
              <a:ext uri="{FF2B5EF4-FFF2-40B4-BE49-F238E27FC236}">
                <a16:creationId xmlns:a16="http://schemas.microsoft.com/office/drawing/2014/main" id="{10DC3CD8-2B5D-56F1-286D-4F02E325099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39869344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830099-A101-A818-3BC8-468ACA6C86BD}"/>
              </a:ext>
            </a:extLst>
          </p:cNvPr>
          <p:cNvSpPr>
            <a:spLocks noGrp="1"/>
          </p:cNvSpPr>
          <p:nvPr>
            <p:ph type="title"/>
          </p:nvPr>
        </p:nvSpPr>
        <p:spPr>
          <a:xfrm>
            <a:off x="804672" y="802955"/>
            <a:ext cx="4977976" cy="1454051"/>
          </a:xfrm>
        </p:spPr>
        <p:txBody>
          <a:bodyPr>
            <a:normAutofit/>
          </a:bodyPr>
          <a:lstStyle/>
          <a:p>
            <a:r>
              <a:rPr lang="en-US" sz="3600">
                <a:solidFill>
                  <a:schemeClr val="tx2"/>
                </a:solidFill>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67CBD5D9-961E-1D19-3255-74ABA5C0B2D1}"/>
              </a:ext>
            </a:extLst>
          </p:cNvPr>
          <p:cNvSpPr>
            <a:spLocks noGrp="1"/>
          </p:cNvSpPr>
          <p:nvPr>
            <p:ph idx="1"/>
          </p:nvPr>
        </p:nvSpPr>
        <p:spPr>
          <a:xfrm>
            <a:off x="804672" y="2421682"/>
            <a:ext cx="4977578" cy="3639289"/>
          </a:xfrm>
        </p:spPr>
        <p:txBody>
          <a:bodyPr anchor="ctr">
            <a:normAutofit/>
          </a:bodyPr>
          <a:lstStyle/>
          <a:p>
            <a:pPr marL="0" indent="0">
              <a:buNone/>
            </a:pPr>
            <a:r>
              <a:rPr lang="en-GB" sz="1800">
                <a:solidFill>
                  <a:schemeClr val="tx2"/>
                </a:solidFill>
                <a:latin typeface="Times New Roman" panose="02020603050405020304" pitchFamily="18" charset="0"/>
                <a:cs typeface="Times New Roman" panose="02020603050405020304" pitchFamily="18" charset="0"/>
              </a:rPr>
              <a:t>In conclusion, teamwork is essential in nursing to help provide safe and effective patient care. </a:t>
            </a:r>
          </a:p>
          <a:p>
            <a:pPr marL="0" indent="0">
              <a:buNone/>
            </a:pPr>
            <a:r>
              <a:rPr lang="en-GB" sz="1800">
                <a:solidFill>
                  <a:schemeClr val="tx2"/>
                </a:solidFill>
                <a:latin typeface="Times New Roman" panose="02020603050405020304" pitchFamily="18" charset="0"/>
                <a:cs typeface="Times New Roman" panose="02020603050405020304" pitchFamily="18" charset="0"/>
              </a:rPr>
              <a:t>It can improve communication and supports a better work environment.</a:t>
            </a:r>
          </a:p>
          <a:p>
            <a:pPr marL="0" indent="0">
              <a:buNone/>
            </a:pPr>
            <a:r>
              <a:rPr lang="en-GB" sz="1800">
                <a:solidFill>
                  <a:schemeClr val="tx2"/>
                </a:solidFill>
                <a:latin typeface="Times New Roman" panose="02020603050405020304" pitchFamily="18" charset="0"/>
                <a:cs typeface="Times New Roman" panose="02020603050405020304" pitchFamily="18" charset="0"/>
              </a:rPr>
              <a:t>I hope continue develop this skill for my future career as a nurse.</a:t>
            </a:r>
          </a:p>
          <a:p>
            <a:r>
              <a:rPr lang="en-US" sz="1800">
                <a:solidFill>
                  <a:schemeClr val="tx2"/>
                </a:solidFill>
                <a:latin typeface="Times New Roman" panose="02020603050405020304" pitchFamily="18" charset="0"/>
                <a:cs typeface="Times New Roman" panose="02020603050405020304" pitchFamily="18" charset="0"/>
              </a:rPr>
              <a:t>Thank you!</a:t>
            </a: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Health">
            <a:extLst>
              <a:ext uri="{FF2B5EF4-FFF2-40B4-BE49-F238E27FC236}">
                <a16:creationId xmlns:a16="http://schemas.microsoft.com/office/drawing/2014/main" id="{CEE952A9-7A87-7E4C-E041-809B3FF4320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Tree>
    <p:extLst>
      <p:ext uri="{BB962C8B-B14F-4D97-AF65-F5344CB8AC3E}">
        <p14:creationId xmlns:p14="http://schemas.microsoft.com/office/powerpoint/2010/main" val="2912146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CA7B0-45FF-BDBB-CAE1-BCEA696F841A}"/>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EA08801F-4E74-054C-B2E5-9ADC32A75CDA}"/>
              </a:ext>
            </a:extLst>
          </p:cNvPr>
          <p:cNvSpPr>
            <a:spLocks noGrp="1"/>
          </p:cNvSpPr>
          <p:nvPr>
            <p:ph idx="1"/>
          </p:nvPr>
        </p:nvSpPr>
        <p:spPr/>
        <p:txBody>
          <a:bodyPr>
            <a:normAutofit fontScale="92500" lnSpcReduction="10000"/>
          </a:bodyPr>
          <a:lstStyle/>
          <a:p>
            <a:r>
              <a:rPr lang="en-GB" dirty="0"/>
              <a:t>“</a:t>
            </a:r>
            <a:r>
              <a:rPr lang="en-GB" dirty="0" err="1"/>
              <a:t>Simpplr</a:t>
            </a:r>
            <a:r>
              <a:rPr lang="en-GB" dirty="0"/>
              <a:t>.” </a:t>
            </a:r>
            <a:r>
              <a:rPr lang="en-GB" i="1" dirty="0" err="1"/>
              <a:t>Simpplr</a:t>
            </a:r>
            <a:r>
              <a:rPr lang="en-GB" dirty="0"/>
              <a:t>, 14 July 2025, </a:t>
            </a:r>
            <a:r>
              <a:rPr lang="en-GB" dirty="0">
                <a:hlinkClick r:id="rId2"/>
              </a:rPr>
              <a:t>www.simpplr.com/glossary/teamwork/#h-importance-of-teamwork</a:t>
            </a:r>
            <a:r>
              <a:rPr lang="en-GB" dirty="0"/>
              <a:t>. </a:t>
            </a:r>
          </a:p>
          <a:p>
            <a:r>
              <a:rPr lang="en-GB" dirty="0"/>
              <a:t>“Bruce Tuckman | Research Starters | EBSCO Research.” </a:t>
            </a:r>
            <a:r>
              <a:rPr lang="en-GB" i="1" dirty="0"/>
              <a:t>EBSCO</a:t>
            </a:r>
            <a:r>
              <a:rPr lang="en-GB" dirty="0"/>
              <a:t>, 2016, </a:t>
            </a:r>
            <a:r>
              <a:rPr lang="en-GB" dirty="0">
                <a:hlinkClick r:id="rId3"/>
              </a:rPr>
              <a:t>www.ebsco.com/research-starters/biography/bruce-tuckman</a:t>
            </a:r>
            <a:r>
              <a:rPr lang="en-GB" dirty="0"/>
              <a:t>.</a:t>
            </a:r>
          </a:p>
          <a:p>
            <a:r>
              <a:rPr lang="en-GB" dirty="0"/>
              <a:t>Geraghty, Tom. “Tuckman’s Model - Psych Safety.” </a:t>
            </a:r>
            <a:r>
              <a:rPr lang="en-GB" i="1" dirty="0"/>
              <a:t>Psych Safety</a:t>
            </a:r>
            <a:r>
              <a:rPr lang="en-GB" dirty="0"/>
              <a:t>, 2 Dec. 2022, </a:t>
            </a:r>
            <a:r>
              <a:rPr lang="en-GB" dirty="0">
                <a:hlinkClick r:id="rId4"/>
              </a:rPr>
              <a:t>www.psychsafety.com/psychological-safety-88-tuckmans-model/</a:t>
            </a:r>
            <a:r>
              <a:rPr lang="en-GB" dirty="0"/>
              <a:t>.</a:t>
            </a:r>
          </a:p>
          <a:p>
            <a:r>
              <a:rPr lang="en-GB" dirty="0"/>
              <a:t>Queen Margaret University. “Understanding the Importance of Teamwork in Nursing.” </a:t>
            </a:r>
            <a:r>
              <a:rPr lang="en-GB" i="1" dirty="0" err="1"/>
              <a:t>Online.qmu.ac.uk</a:t>
            </a:r>
            <a:r>
              <a:rPr lang="en-GB" dirty="0"/>
              <a:t>, 22 Dec. 2023, </a:t>
            </a:r>
            <a:r>
              <a:rPr lang="en-GB" dirty="0">
                <a:hlinkClick r:id="rId5"/>
              </a:rPr>
              <a:t>www.online.qmu.ac.uk/blogs/understanding-the-importance-of-teamwork-in-nursing/</a:t>
            </a:r>
            <a:r>
              <a:rPr lang="en-GB" dirty="0"/>
              <a:t>.</a:t>
            </a:r>
          </a:p>
          <a:p>
            <a:endParaRPr lang="en-GB" dirty="0"/>
          </a:p>
          <a:p>
            <a:endParaRPr lang="en-GB" dirty="0"/>
          </a:p>
          <a:p>
            <a:pPr marL="0" indent="0">
              <a:buNone/>
            </a:pPr>
            <a:endParaRPr lang="en-GB" dirty="0"/>
          </a:p>
          <a:p>
            <a:endParaRPr lang="en-GB" dirty="0"/>
          </a:p>
          <a:p>
            <a:endParaRPr lang="en-GB" dirty="0"/>
          </a:p>
          <a:p>
            <a:endParaRPr lang="en-GB" dirty="0"/>
          </a:p>
          <a:p>
            <a:endParaRPr lang="en-GB" dirty="0"/>
          </a:p>
          <a:p>
            <a:endParaRPr lang="en-US" dirty="0"/>
          </a:p>
        </p:txBody>
      </p:sp>
    </p:spTree>
    <p:extLst>
      <p:ext uri="{BB962C8B-B14F-4D97-AF65-F5344CB8AC3E}">
        <p14:creationId xmlns:p14="http://schemas.microsoft.com/office/powerpoint/2010/main" val="30978508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7359</TotalTime>
  <Words>1318</Words>
  <Application>Microsoft Macintosh PowerPoint</Application>
  <PresentationFormat>Widescreen</PresentationFormat>
  <Paragraphs>97</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Module Title: Professional Career Development within H&amp;SC Module Number: LCHS 4009 (LON) Assignment No:     ASSIGNMENT 1 Student Name: Bruna Moraes Goncalves Student ID: 2440011 Lecturer’s Name: Amitave Banik University of Wales Saint Trinity David </vt:lpstr>
      <vt:lpstr>Acknowledge use of AI</vt:lpstr>
      <vt:lpstr>Introduction</vt:lpstr>
      <vt:lpstr>What is Working in Teams?</vt:lpstr>
      <vt:lpstr>Working in Teams as a Nurse.</vt:lpstr>
      <vt:lpstr>Tuckman’s Model</vt:lpstr>
      <vt:lpstr>Tuckman’s Model </vt:lpstr>
      <vt:lpstr>Tuckman’s model in Nursing</vt:lpstr>
      <vt:lpstr>Teamwork is essential for nurses because healthcare requires multiple professionals working together. Nurses must communicate effectively, coordinate care, and collaborate with others to ensure patients receive appropriate treatment.  Without teamwork, important information can be missed, leading to errors and poor patient outcomes. </vt:lpstr>
      <vt:lpstr>Applying working in teams as a Nurse</vt:lpstr>
      <vt:lpstr>Why is this skill important for your future role?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Bruna Moraes Goncalves (2440011)</dc:creator>
  <cp:lastModifiedBy>Bruna Moraes Goncalves (2440011)</cp:lastModifiedBy>
  <cp:revision>1</cp:revision>
  <dcterms:created xsi:type="dcterms:W3CDTF">2026-03-26T12:30:52Z</dcterms:created>
  <dcterms:modified xsi:type="dcterms:W3CDTF">2026-03-31T15:10:26Z</dcterms:modified>
</cp:coreProperties>
</file>