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5"/>
  </p:notesMasterIdLst>
  <p:handoutMasterIdLst>
    <p:handoutMasterId r:id="rId16"/>
  </p:handoutMasterIdLst>
  <p:sldIdLst>
    <p:sldId id="277" r:id="rId2"/>
    <p:sldId id="455" r:id="rId3"/>
    <p:sldId id="456" r:id="rId4"/>
    <p:sldId id="442" r:id="rId5"/>
    <p:sldId id="462" r:id="rId6"/>
    <p:sldId id="463" r:id="rId7"/>
    <p:sldId id="458" r:id="rId8"/>
    <p:sldId id="457" r:id="rId9"/>
    <p:sldId id="460" r:id="rId10"/>
    <p:sldId id="452" r:id="rId11"/>
    <p:sldId id="459" r:id="rId12"/>
    <p:sldId id="454" r:id="rId13"/>
    <p:sldId id="450" r:id="rId1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500" autoAdjust="0"/>
    <p:restoredTop sz="94576" autoAdjust="0"/>
  </p:normalViewPr>
  <p:slideViewPr>
    <p:cSldViewPr>
      <p:cViewPr varScale="1">
        <p:scale>
          <a:sx n="64" d="100"/>
          <a:sy n="64" d="100"/>
        </p:scale>
        <p:origin x="1281" y="3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txBody>
          <a:bodyPr/>
          <a:lstStyle/>
          <a:p>
            <a:endParaRPr lang="en-GB"/>
          </a:p>
        </p:txBody>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22/04/2026</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22/04/2026</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22/04/2026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22/04/2026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22/04/2026</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22/04/2026</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22/04/2026</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22/04/2026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22/04/2026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22/04/2026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22/04/2026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22/04/2026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hyperlink" Target="https://rnspeak.com/asthma-pathophysiology-and-schematic-diagram/" TargetMode="External"/><Relationship Id="rId2" Type="http://schemas.openxmlformats.org/officeDocument/2006/relationships/hyperlink" Target="https://www.asthmaandlung.org.uk/" TargetMode="External"/><Relationship Id="rId1" Type="http://schemas.openxmlformats.org/officeDocument/2006/relationships/slideLayout" Target="../slideLayouts/slideLayout2.xml"/><Relationship Id="rId5" Type="http://schemas.openxmlformats.org/officeDocument/2006/relationships/hyperlink" Target="https://www.hopkinsmedicine.org/health/conditions-and-diseases/asthma" TargetMode="External"/><Relationship Id="rId4" Type="http://schemas.openxmlformats.org/officeDocument/2006/relationships/hyperlink" Target="https://digital.nhs.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dirty="0">
                <a:solidFill>
                  <a:schemeClr val="bg1"/>
                </a:solidFill>
              </a:rPr>
              <a:t>Introduction to Physiology-</a:t>
            </a:r>
            <a:r>
              <a:rPr kumimoji="0" lang="en-GB" altLang="en-US" sz="2800" b="1" i="0" u="none" strike="noStrike" kern="1200" cap="none" spc="0" normalizeH="0" baseline="0" noProof="0" dirty="0">
                <a:ln>
                  <a:noFill/>
                </a:ln>
                <a:solidFill>
                  <a:prstClr val="white"/>
                </a:solidFill>
                <a:effectLst/>
                <a:uLnTx/>
                <a:uFillTx/>
                <a:latin typeface="Myriad Pro"/>
                <a:ea typeface="+mn-ea"/>
                <a:cs typeface="+mn-cs"/>
              </a:rPr>
              <a:t> BMHP5032</a:t>
            </a:r>
            <a:endParaRPr lang="en-GB" altLang="en-US" sz="2800" b="1" dirty="0">
              <a:solidFill>
                <a:schemeClr val="bg1"/>
              </a:solidFill>
            </a:endParaRPr>
          </a:p>
          <a:p>
            <a:pPr algn="l" eaLnBrk="1" hangingPunct="1"/>
            <a:r>
              <a:rPr lang="en-GB" altLang="en-US" sz="2800" b="1" dirty="0">
                <a:solidFill>
                  <a:schemeClr val="bg1"/>
                </a:solidFill>
              </a:rPr>
              <a:t>Presentation Care Plan (ASTHMA) - </a:t>
            </a:r>
            <a:r>
              <a:rPr kumimoji="0" lang="en-GB" altLang="en-US" sz="2800" b="1" i="0" u="none" strike="noStrike" kern="1200" cap="none" spc="0" normalizeH="0" baseline="0" noProof="0" dirty="0">
                <a:ln>
                  <a:noFill/>
                </a:ln>
                <a:solidFill>
                  <a:prstClr val="white"/>
                </a:solidFill>
                <a:effectLst/>
                <a:uLnTx/>
                <a:uFillTx/>
                <a:latin typeface="Myriad Pro"/>
                <a:ea typeface="+mn-ea"/>
                <a:cs typeface="+mn-cs"/>
              </a:rPr>
              <a:t>Component 2 </a:t>
            </a:r>
            <a:endParaRPr lang="en-GB" altLang="en-US" sz="2800" b="1" dirty="0">
              <a:solidFill>
                <a:schemeClr val="bg1"/>
              </a:solidFill>
            </a:endParaRPr>
          </a:p>
          <a:p>
            <a:pPr algn="l" eaLnBrk="1" hangingPunct="1"/>
            <a:endParaRPr lang="en-GB" altLang="en-US" sz="2800" b="1" dirty="0">
              <a:solidFill>
                <a:schemeClr val="bg1"/>
              </a:solidFill>
            </a:endParaRPr>
          </a:p>
          <a:p>
            <a:pPr algn="l" eaLnBrk="1" hangingPunct="1"/>
            <a:r>
              <a:rPr lang="en-GB" altLang="en-US" sz="2800" b="1" dirty="0">
                <a:solidFill>
                  <a:schemeClr val="bg1"/>
                </a:solidFill>
              </a:rPr>
              <a:t>Student’s ID: 2425634</a:t>
            </a:r>
          </a:p>
          <a:p>
            <a:pPr algn="l" eaLnBrk="1" hangingPunct="1"/>
            <a:r>
              <a:rPr lang="en-GB" altLang="en-US" sz="2800" b="1" dirty="0">
                <a:solidFill>
                  <a:schemeClr val="bg1"/>
                </a:solidFill>
              </a:rPr>
              <a:t>Student’s Name: Michael Njuguna Muroki</a:t>
            </a:r>
          </a:p>
          <a:p>
            <a:pPr algn="l" eaLnBrk="1" hangingPunct="1"/>
            <a:r>
              <a:rPr lang="en-GB" altLang="en-US" sz="2800" b="1" dirty="0">
                <a:solidFill>
                  <a:schemeClr val="bg1"/>
                </a:solidFill>
              </a:rPr>
              <a:t>Lecturer’s Name: Shaila Hussain</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pic>
        <p:nvPicPr>
          <p:cNvPr id="8" name="Audio 7">
            <a:hlinkClick r:id="" action="ppaction://media"/>
            <a:extLst>
              <a:ext uri="{FF2B5EF4-FFF2-40B4-BE49-F238E27FC236}">
                <a16:creationId xmlns:a16="http://schemas.microsoft.com/office/drawing/2014/main" id="{055C6B2C-21BA-0654-EF95-780562EA836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6052"/>
    </mc:Choice>
    <mc:Fallback>
      <p:transition spd="slow" advTm="260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74638"/>
            <a:ext cx="8229600" cy="850106"/>
          </a:xfrm>
        </p:spPr>
        <p:txBody>
          <a:bodyPr/>
          <a:lstStyle/>
          <a:p>
            <a:r>
              <a:rPr lang="en-GB" sz="3600" b="1" dirty="0"/>
              <a:t>Introduction</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457200" y="1052736"/>
            <a:ext cx="8229600" cy="4205064"/>
          </a:xfrm>
        </p:spPr>
        <p:txBody>
          <a:bodyPr/>
          <a:lstStyle/>
          <a:p>
            <a:endParaRPr lang="en-GB" sz="1800" dirty="0">
              <a:solidFill>
                <a:srgbClr val="0070C0"/>
              </a:solidFill>
            </a:endParaRPr>
          </a:p>
          <a:p>
            <a:r>
              <a:rPr lang="en-GB" sz="1800" dirty="0"/>
              <a:t>Asthma is a known chronic condition that affects breathing airways or breathing tubes within the respiratory system in a human body.  This condition makes breathing difficult or laboured by restricting air coming in and out the lungs because the breathing tubes are swollen and narrow.</a:t>
            </a:r>
          </a:p>
          <a:p>
            <a:r>
              <a:rPr lang="en-GB" sz="1800" dirty="0"/>
              <a:t>Recorded information show that Asthma is a common condition and, in the UK, 7.2 million people have asthma. This is about 8 in every 100 people, (Asthma + Lung UK, 2024).</a:t>
            </a:r>
          </a:p>
          <a:p>
            <a:pPr marL="0" indent="0">
              <a:buNone/>
            </a:pPr>
            <a:endParaRPr lang="en-GB" sz="1800" dirty="0"/>
          </a:p>
          <a:p>
            <a:pPr marL="0" indent="0">
              <a:buNone/>
            </a:pPr>
            <a:r>
              <a:rPr lang="en-GB" sz="1800" b="1" dirty="0"/>
              <a:t>Patient</a:t>
            </a:r>
          </a:p>
          <a:p>
            <a:r>
              <a:rPr lang="en-GB" sz="1800" dirty="0"/>
              <a:t>Our Patient is a 21 years old man who has been diagnosed with the respiratory chronic condition, Asthma. He is known to have been with this condition since the age of 4 years, and he has been in Hospital and his local GP practice seeking medical interventions to control and treat his Asthma many times.</a:t>
            </a:r>
          </a:p>
          <a:p>
            <a:pPr marL="0" indent="0">
              <a:buNone/>
            </a:pPr>
            <a:endParaRPr lang="en-GB" sz="1800" dirty="0">
              <a:solidFill>
                <a:srgbClr val="0070C0"/>
              </a:solidFill>
            </a:endParaRP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dirty="0"/>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dirty="0"/>
          </a:p>
        </p:txBody>
      </p:sp>
      <p:pic>
        <p:nvPicPr>
          <p:cNvPr id="21" name="Audio 20">
            <a:hlinkClick r:id="" action="ppaction://media"/>
            <a:extLst>
              <a:ext uri="{FF2B5EF4-FFF2-40B4-BE49-F238E27FC236}">
                <a16:creationId xmlns:a16="http://schemas.microsoft.com/office/drawing/2014/main" id="{8438D504-BF51-A94A-2558-50ACA7A395F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044028000"/>
      </p:ext>
    </p:extLst>
  </p:cSld>
  <p:clrMapOvr>
    <a:masterClrMapping/>
  </p:clrMapOvr>
  <mc:AlternateContent xmlns:mc="http://schemas.openxmlformats.org/markup-compatibility/2006">
    <mc:Choice xmlns:p14="http://schemas.microsoft.com/office/powerpoint/2010/main" Requires="p14">
      <p:transition spd="slow" p14:dur="2000" advTm="75901"/>
    </mc:Choice>
    <mc:Fallback>
      <p:transition spd="slow" advTm="759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p:txBody>
          <a:bodyPr/>
          <a:lstStyle/>
          <a:p>
            <a:r>
              <a:rPr lang="en-GB" sz="3600" b="1" dirty="0"/>
              <a:t>Information about the person</a:t>
            </a:r>
          </a:p>
        </p:txBody>
      </p:sp>
      <p:sp>
        <p:nvSpPr>
          <p:cNvPr id="3" name="Content Placeholder 2">
            <a:extLst>
              <a:ext uri="{FF2B5EF4-FFF2-40B4-BE49-F238E27FC236}">
                <a16:creationId xmlns:a16="http://schemas.microsoft.com/office/drawing/2014/main" id="{53880F13-35A9-9D38-4535-EF0C49E1491E}"/>
              </a:ext>
            </a:extLst>
          </p:cNvPr>
          <p:cNvSpPr>
            <a:spLocks noGrp="1"/>
          </p:cNvSpPr>
          <p:nvPr>
            <p:ph idx="1"/>
          </p:nvPr>
        </p:nvSpPr>
        <p:spPr/>
        <p:txBody>
          <a:bodyPr/>
          <a:lstStyle/>
          <a:p>
            <a:pPr marL="0" indent="0">
              <a:buNone/>
            </a:pPr>
            <a:r>
              <a:rPr lang="en-GB" sz="1800" dirty="0"/>
              <a:t>Mr B is Asian Bangladeshi, who is single and stays with his parents in West of London City, this location also has a large minority communities including south Asians and black Africans with some population of African-Caribbeans is within a very built-up area inhabited mainly by ethnic minority community. Mr B is single and currently is a student at a local University.</a:t>
            </a:r>
          </a:p>
          <a:p>
            <a:pPr marL="0" indent="0">
              <a:buNone/>
            </a:pPr>
            <a:endParaRPr lang="en-GB" sz="1800" dirty="0"/>
          </a:p>
          <a:p>
            <a:r>
              <a:rPr lang="en-GB" sz="1800" dirty="0"/>
              <a:t>Mr B’s health measurement as currently recorded are  Age- 21 years old male, Blood Pressure- normal range ( sometimes fluctuates between high and normal, Weight- 60 KG , BMI- 23 and his height is 5”6’ (167.64cm), He is also recorded as a smoker who smokes more that 10 cigarettes a day.</a:t>
            </a:r>
            <a:endParaRPr lang="en-GB" dirty="0"/>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dirty="0"/>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dirty="0"/>
          </a:p>
        </p:txBody>
      </p:sp>
      <p:pic>
        <p:nvPicPr>
          <p:cNvPr id="17" name="Audio 16">
            <a:hlinkClick r:id="" action="ppaction://media"/>
            <a:extLst>
              <a:ext uri="{FF2B5EF4-FFF2-40B4-BE49-F238E27FC236}">
                <a16:creationId xmlns:a16="http://schemas.microsoft.com/office/drawing/2014/main" id="{EA2A5B83-F1A7-4ACD-59EB-C9AA337F3B2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196154705"/>
      </p:ext>
    </p:extLst>
  </p:cSld>
  <p:clrMapOvr>
    <a:masterClrMapping/>
  </p:clrMapOvr>
  <mc:AlternateContent xmlns:mc="http://schemas.openxmlformats.org/markup-compatibility/2006">
    <mc:Choice xmlns:p14="http://schemas.microsoft.com/office/powerpoint/2010/main" Requires="p14">
      <p:transition spd="slow" p14:dur="2000" advTm="91535"/>
    </mc:Choice>
    <mc:Fallback>
      <p:transition spd="slow" advTm="915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8"/>
            <a:ext cx="8229600" cy="1143000"/>
          </a:xfrm>
        </p:spPr>
        <p:txBody>
          <a:bodyPr wrap="square" anchor="ctr">
            <a:normAutofit/>
          </a:bodyPr>
          <a:lstStyle/>
          <a:p>
            <a:r>
              <a:rPr lang="en-GB" b="1"/>
              <a:t>Anatomy and Physiology</a:t>
            </a:r>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sz="half" idx="1"/>
          </p:nvPr>
        </p:nvSpPr>
        <p:spPr>
          <a:xfrm>
            <a:off x="457200" y="1600201"/>
            <a:ext cx="4038600" cy="3989040"/>
          </a:xfrm>
        </p:spPr>
        <p:txBody>
          <a:bodyPr wrap="square" anchor="t">
            <a:normAutofit/>
          </a:bodyPr>
          <a:lstStyle/>
          <a:p>
            <a:pPr marL="0" indent="0">
              <a:buNone/>
            </a:pPr>
            <a:r>
              <a:rPr lang="en-GB"/>
              <a:t>The human respiratory system comprises amongst other organs the lungs, trachea and nasal cavity as shown in </a:t>
            </a:r>
            <a:r>
              <a:rPr lang="en-GB" b="1"/>
              <a:t>diagram 1</a:t>
            </a:r>
            <a:r>
              <a:rPr lang="en-GB"/>
              <a:t>.</a:t>
            </a:r>
          </a:p>
          <a:p>
            <a:pPr marL="0" indent="0">
              <a:buNone/>
            </a:pPr>
            <a:r>
              <a:rPr lang="en-GB"/>
              <a:t>(John Hopkins Medicine, 2024)</a:t>
            </a:r>
          </a:p>
          <a:p>
            <a:pPr marL="0" indent="0">
              <a:buNone/>
            </a:pPr>
            <a:endParaRPr lang="en-GB" dirty="0"/>
          </a:p>
        </p:txBody>
      </p:sp>
      <p:pic>
        <p:nvPicPr>
          <p:cNvPr id="7" name="Picture 6">
            <a:extLst>
              <a:ext uri="{FF2B5EF4-FFF2-40B4-BE49-F238E27FC236}">
                <a16:creationId xmlns:a16="http://schemas.microsoft.com/office/drawing/2014/main" id="{4D579DF0-5ACD-07DF-202C-B9E7C97C68AF}"/>
              </a:ext>
            </a:extLst>
          </p:cNvPr>
          <p:cNvPicPr>
            <a:picLocks noChangeAspect="1"/>
          </p:cNvPicPr>
          <p:nvPr/>
        </p:nvPicPr>
        <p:blipFill>
          <a:blip r:embed="rId4"/>
          <a:stretch>
            <a:fillRect/>
          </a:stretch>
        </p:blipFill>
        <p:spPr>
          <a:xfrm>
            <a:off x="4796584" y="1600201"/>
            <a:ext cx="3741831" cy="3989040"/>
          </a:xfrm>
          <a:prstGeom prst="rect">
            <a:avLst/>
          </a:prstGeom>
          <a:noFill/>
        </p:spPr>
      </p:pic>
      <p:sp>
        <p:nvSpPr>
          <p:cNvPr id="10" name="Date Placeholder 4">
            <a:extLst>
              <a:ext uri="{FF2B5EF4-FFF2-40B4-BE49-F238E27FC236}">
                <a16:creationId xmlns:a16="http://schemas.microsoft.com/office/drawing/2014/main" id="{B7AB90FA-D042-89F7-A6B3-1A559DC1A665}"/>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a:pPr>
                <a:lnSpc>
                  <a:spcPct val="90000"/>
                </a:lnSpc>
                <a:spcAft>
                  <a:spcPts val="600"/>
                </a:spcAft>
                <a:defRPr/>
              </a:pPr>
              <a:t>22/04/2026</a:t>
            </a:fld>
            <a:endParaRPr lang="en-GB" altLang="en-US" sz="900"/>
          </a:p>
        </p:txBody>
      </p:sp>
      <p:sp>
        <p:nvSpPr>
          <p:cNvPr id="12" name="Slide Number Placeholder 5">
            <a:extLst>
              <a:ext uri="{FF2B5EF4-FFF2-40B4-BE49-F238E27FC236}">
                <a16:creationId xmlns:a16="http://schemas.microsoft.com/office/drawing/2014/main" id="{6C750A13-03F4-4B3F-B0CF-54FED95517F3}"/>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a:pPr>
                <a:spcAft>
                  <a:spcPts val="600"/>
                </a:spcAft>
                <a:defRPr/>
              </a:pPr>
              <a:t>4</a:t>
            </a:fld>
            <a:endParaRPr lang="en-GB" altLang="en-US"/>
          </a:p>
        </p:txBody>
      </p:sp>
      <p:pic>
        <p:nvPicPr>
          <p:cNvPr id="18" name="Audio 17">
            <a:hlinkClick r:id="" action="ppaction://media"/>
            <a:extLst>
              <a:ext uri="{FF2B5EF4-FFF2-40B4-BE49-F238E27FC236}">
                <a16:creationId xmlns:a16="http://schemas.microsoft.com/office/drawing/2014/main" id="{EB9B75CC-6141-3F98-C529-6E87328B58C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711734170"/>
      </p:ext>
    </p:extLst>
  </p:cSld>
  <p:clrMapOvr>
    <a:masterClrMapping/>
  </p:clrMapOvr>
  <mc:AlternateContent xmlns:mc="http://schemas.openxmlformats.org/markup-compatibility/2006">
    <mc:Choice xmlns:p14="http://schemas.microsoft.com/office/powerpoint/2010/main" Requires="p14">
      <p:transition spd="slow" p14:dur="2000" advTm="47720"/>
    </mc:Choice>
    <mc:Fallback>
      <p:transition spd="slow" advTm="477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1F0EB5-A345-3E0D-A59C-7C9D8149409F}"/>
              </a:ext>
            </a:extLst>
          </p:cNvPr>
          <p:cNvSpPr>
            <a:spLocks noGrp="1"/>
          </p:cNvSpPr>
          <p:nvPr>
            <p:ph type="title"/>
          </p:nvPr>
        </p:nvSpPr>
        <p:spPr>
          <a:xfrm>
            <a:off x="457200" y="274638"/>
            <a:ext cx="8229600" cy="1143000"/>
          </a:xfrm>
        </p:spPr>
        <p:txBody>
          <a:bodyPr wrap="square" anchor="ctr">
            <a:normAutofit/>
          </a:bodyPr>
          <a:lstStyle/>
          <a:p>
            <a:r>
              <a:rPr lang="en-GB"/>
              <a:t>Anatomy and Physiology</a:t>
            </a:r>
          </a:p>
        </p:txBody>
      </p:sp>
      <p:sp>
        <p:nvSpPr>
          <p:cNvPr id="3" name="Content Placeholder 2">
            <a:extLst>
              <a:ext uri="{FF2B5EF4-FFF2-40B4-BE49-F238E27FC236}">
                <a16:creationId xmlns:a16="http://schemas.microsoft.com/office/drawing/2014/main" id="{7DDD70E4-F465-8D73-B48C-482259E303B6}"/>
              </a:ext>
            </a:extLst>
          </p:cNvPr>
          <p:cNvSpPr>
            <a:spLocks noGrp="1"/>
          </p:cNvSpPr>
          <p:nvPr>
            <p:ph sz="half" idx="1"/>
          </p:nvPr>
        </p:nvSpPr>
        <p:spPr>
          <a:xfrm>
            <a:off x="457200" y="1600201"/>
            <a:ext cx="4038600" cy="3989040"/>
          </a:xfrm>
        </p:spPr>
        <p:txBody>
          <a:bodyPr wrap="square" anchor="t">
            <a:normAutofit/>
          </a:bodyPr>
          <a:lstStyle/>
          <a:p>
            <a:pPr>
              <a:lnSpc>
                <a:spcPct val="90000"/>
              </a:lnSpc>
            </a:pPr>
            <a:r>
              <a:rPr lang="en-GB"/>
              <a:t>Asthma causes the breathing tubes to contract and swollen  causing restricted air flow from the lungs. This is shown in </a:t>
            </a:r>
            <a:r>
              <a:rPr lang="en-GB" b="1"/>
              <a:t>diagram 2.</a:t>
            </a:r>
          </a:p>
          <a:p>
            <a:pPr marL="0" indent="0">
              <a:lnSpc>
                <a:spcPct val="90000"/>
              </a:lnSpc>
              <a:buNone/>
            </a:pPr>
            <a:r>
              <a:rPr lang="en-GB"/>
              <a:t>(https://www.facebook.com/RNspeak, 2024)</a:t>
            </a:r>
          </a:p>
          <a:p>
            <a:pPr marL="0" indent="0">
              <a:lnSpc>
                <a:spcPct val="90000"/>
              </a:lnSpc>
              <a:buNone/>
            </a:pPr>
            <a:endParaRPr lang="en-GB" dirty="0"/>
          </a:p>
          <a:p>
            <a:pPr marL="0" indent="0">
              <a:lnSpc>
                <a:spcPct val="90000"/>
              </a:lnSpc>
              <a:buNone/>
            </a:pPr>
            <a:endParaRPr lang="en-GB" dirty="0"/>
          </a:p>
        </p:txBody>
      </p:sp>
      <p:pic>
        <p:nvPicPr>
          <p:cNvPr id="11" name="Picture 10">
            <a:extLst>
              <a:ext uri="{FF2B5EF4-FFF2-40B4-BE49-F238E27FC236}">
                <a16:creationId xmlns:a16="http://schemas.microsoft.com/office/drawing/2014/main" id="{9B01B3C1-E245-82E2-1ADC-E227ED36FBAE}"/>
              </a:ext>
            </a:extLst>
          </p:cNvPr>
          <p:cNvPicPr>
            <a:picLocks noChangeAspect="1"/>
          </p:cNvPicPr>
          <p:nvPr/>
        </p:nvPicPr>
        <p:blipFill>
          <a:blip r:embed="rId4"/>
          <a:stretch>
            <a:fillRect/>
          </a:stretch>
        </p:blipFill>
        <p:spPr>
          <a:xfrm>
            <a:off x="4648200" y="1888412"/>
            <a:ext cx="4038600" cy="3412618"/>
          </a:xfrm>
          <a:prstGeom prst="rect">
            <a:avLst/>
          </a:prstGeom>
          <a:noFill/>
        </p:spPr>
      </p:pic>
      <p:sp>
        <p:nvSpPr>
          <p:cNvPr id="4" name="Date Placeholder 3">
            <a:extLst>
              <a:ext uri="{FF2B5EF4-FFF2-40B4-BE49-F238E27FC236}">
                <a16:creationId xmlns:a16="http://schemas.microsoft.com/office/drawing/2014/main" id="{104F50AF-2C85-BEC5-D836-99E2DB5B4D4C}"/>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22/04/2026</a:t>
            </a:fld>
            <a:endParaRPr lang="en-GB" altLang="en-US" sz="900"/>
          </a:p>
        </p:txBody>
      </p:sp>
      <p:sp>
        <p:nvSpPr>
          <p:cNvPr id="5" name="Slide Number Placeholder 4">
            <a:extLst>
              <a:ext uri="{FF2B5EF4-FFF2-40B4-BE49-F238E27FC236}">
                <a16:creationId xmlns:a16="http://schemas.microsoft.com/office/drawing/2014/main" id="{874ACEBC-30C8-5794-0CC7-7E33CE50F1BA}"/>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5</a:t>
            </a:fld>
            <a:endParaRPr lang="en-GB" altLang="en-US"/>
          </a:p>
        </p:txBody>
      </p:sp>
      <p:pic>
        <p:nvPicPr>
          <p:cNvPr id="13" name="Audio 12">
            <a:hlinkClick r:id="" action="ppaction://media"/>
            <a:extLst>
              <a:ext uri="{FF2B5EF4-FFF2-40B4-BE49-F238E27FC236}">
                <a16:creationId xmlns:a16="http://schemas.microsoft.com/office/drawing/2014/main" id="{BA0CC955-E17B-B04B-3B23-5EBE3C4D412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496408305"/>
      </p:ext>
    </p:extLst>
  </p:cSld>
  <p:clrMapOvr>
    <a:masterClrMapping/>
  </p:clrMapOvr>
  <mc:AlternateContent xmlns:mc="http://schemas.openxmlformats.org/markup-compatibility/2006">
    <mc:Choice xmlns:p14="http://schemas.microsoft.com/office/powerpoint/2010/main" Requires="p14">
      <p:transition spd="slow" p14:dur="2000" advTm="79279"/>
    </mc:Choice>
    <mc:Fallback>
      <p:transition spd="slow" advTm="792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E1AB7CCE-31AD-D809-B43B-C8177749D467}"/>
              </a:ext>
            </a:extLst>
          </p:cNvPr>
          <p:cNvSpPr>
            <a:spLocks noGrp="1"/>
          </p:cNvSpPr>
          <p:nvPr>
            <p:ph type="title"/>
          </p:nvPr>
        </p:nvSpPr>
        <p:spPr/>
        <p:txBody>
          <a:bodyPr/>
          <a:lstStyle/>
          <a:p>
            <a:r>
              <a:rPr lang="en-US" dirty="0"/>
              <a:t>Symptoms of Asthma</a:t>
            </a:r>
          </a:p>
        </p:txBody>
      </p:sp>
      <p:sp>
        <p:nvSpPr>
          <p:cNvPr id="13" name="Content Placeholder 2">
            <a:extLst>
              <a:ext uri="{FF2B5EF4-FFF2-40B4-BE49-F238E27FC236}">
                <a16:creationId xmlns:a16="http://schemas.microsoft.com/office/drawing/2014/main" id="{1EF8DF1A-2AB6-0191-BA02-799E4127893B}"/>
              </a:ext>
            </a:extLst>
          </p:cNvPr>
          <p:cNvSpPr>
            <a:spLocks noGrp="1"/>
          </p:cNvSpPr>
          <p:nvPr>
            <p:ph idx="1"/>
          </p:nvPr>
        </p:nvSpPr>
        <p:spPr/>
        <p:txBody>
          <a:bodyPr/>
          <a:lstStyle/>
          <a:p>
            <a:r>
              <a:rPr lang="en-US" sz="1800" dirty="0"/>
              <a:t>Shortness of breath</a:t>
            </a:r>
          </a:p>
          <a:p>
            <a:r>
              <a:rPr lang="en-US" sz="1800" dirty="0"/>
              <a:t>Wheezing</a:t>
            </a:r>
          </a:p>
          <a:p>
            <a:r>
              <a:rPr lang="en-US" sz="1800" dirty="0"/>
              <a:t>Chest pain and tightness</a:t>
            </a:r>
          </a:p>
          <a:p>
            <a:r>
              <a:rPr lang="en-US" sz="1800" dirty="0"/>
              <a:t>Coughing and wheezing attacks that are worsened by a respiratory virus, such as a Cold or Flue, (Mayo Clinic, 2025).</a:t>
            </a:r>
          </a:p>
          <a:p>
            <a:r>
              <a:rPr lang="en-US" sz="1800" dirty="0"/>
              <a:t>Wheezing when inhaling, a particular sign of asthma in Children.</a:t>
            </a:r>
          </a:p>
        </p:txBody>
      </p:sp>
      <p:sp>
        <p:nvSpPr>
          <p:cNvPr id="5" name="Date Placeholder 4">
            <a:extLst>
              <a:ext uri="{FF2B5EF4-FFF2-40B4-BE49-F238E27FC236}">
                <a16:creationId xmlns:a16="http://schemas.microsoft.com/office/drawing/2014/main" id="{44C2D818-99FA-5119-F41C-256A40FF96FE}"/>
              </a:ext>
            </a:extLst>
          </p:cNvPr>
          <p:cNvSpPr>
            <a:spLocks noGrp="1"/>
          </p:cNvSpPr>
          <p:nvPr>
            <p:ph type="dt" sz="half" idx="10"/>
          </p:nvPr>
        </p:nvSpPr>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22/04/2026</a:t>
            </a:fld>
            <a:endParaRPr lang="en-GB" altLang="en-US" sz="900"/>
          </a:p>
        </p:txBody>
      </p:sp>
      <p:sp>
        <p:nvSpPr>
          <p:cNvPr id="6" name="Slide Number Placeholder 5">
            <a:extLst>
              <a:ext uri="{FF2B5EF4-FFF2-40B4-BE49-F238E27FC236}">
                <a16:creationId xmlns:a16="http://schemas.microsoft.com/office/drawing/2014/main" id="{A86824E0-B823-2EB1-9301-B40E6B10BE3B}"/>
              </a:ext>
            </a:extLst>
          </p:cNvPr>
          <p:cNvSpPr>
            <a:spLocks noGrp="1"/>
          </p:cNvSpPr>
          <p:nvPr>
            <p:ph type="sldNum" sz="quarter" idx="12"/>
          </p:nvPr>
        </p:nvSpPr>
        <p:spPr/>
        <p:txBody>
          <a:bodyPr wrap="square" anchor="ctr">
            <a:normAutofit/>
          </a:bodyPr>
          <a:lstStyle/>
          <a:p>
            <a:pPr>
              <a:spcAft>
                <a:spcPts val="600"/>
              </a:spcAft>
              <a:defRPr/>
            </a:pPr>
            <a:fld id="{386495F9-B3F5-4DDF-9323-6CEC80C52C17}" type="slidenum">
              <a:rPr lang="en-GB" altLang="en-US" smtClean="0"/>
              <a:pPr>
                <a:spcAft>
                  <a:spcPts val="600"/>
                </a:spcAft>
                <a:defRPr/>
              </a:pPr>
              <a:t>6</a:t>
            </a:fld>
            <a:endParaRPr lang="en-GB" altLang="en-US"/>
          </a:p>
        </p:txBody>
      </p:sp>
      <p:pic>
        <p:nvPicPr>
          <p:cNvPr id="9" name="Audio 8">
            <a:hlinkClick r:id="" action="ppaction://media"/>
            <a:extLst>
              <a:ext uri="{FF2B5EF4-FFF2-40B4-BE49-F238E27FC236}">
                <a16:creationId xmlns:a16="http://schemas.microsoft.com/office/drawing/2014/main" id="{5FA4142E-7EC5-4D3B-37EA-16B618870F7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119752832"/>
      </p:ext>
    </p:extLst>
  </p:cSld>
  <p:clrMapOvr>
    <a:masterClrMapping/>
  </p:clrMapOvr>
  <mc:AlternateContent xmlns:mc="http://schemas.openxmlformats.org/markup-compatibility/2006">
    <mc:Choice xmlns:p14="http://schemas.microsoft.com/office/powerpoint/2010/main" Requires="p14">
      <p:transition spd="slow" p14:dur="2000" advTm="73031"/>
    </mc:Choice>
    <mc:Fallback>
      <p:transition spd="slow" advTm="730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274638"/>
            <a:ext cx="8229600" cy="922114"/>
          </a:xfrm>
        </p:spPr>
        <p:txBody>
          <a:bodyPr/>
          <a:lstStyle/>
          <a:p>
            <a:r>
              <a:rPr lang="en-GB" sz="3600" b="1" dirty="0"/>
              <a:t>Care Plan (1/3)</a:t>
            </a:r>
          </a:p>
        </p:txBody>
      </p:sp>
      <p:sp>
        <p:nvSpPr>
          <p:cNvPr id="3" name="Content Placeholder 2">
            <a:extLst>
              <a:ext uri="{FF2B5EF4-FFF2-40B4-BE49-F238E27FC236}">
                <a16:creationId xmlns:a16="http://schemas.microsoft.com/office/drawing/2014/main" id="{6434F549-6873-A292-8A34-6B47A514022A}"/>
              </a:ext>
            </a:extLst>
          </p:cNvPr>
          <p:cNvSpPr>
            <a:spLocks noGrp="1"/>
          </p:cNvSpPr>
          <p:nvPr>
            <p:ph idx="1"/>
          </p:nvPr>
        </p:nvSpPr>
        <p:spPr/>
        <p:txBody>
          <a:bodyPr/>
          <a:lstStyle/>
          <a:p>
            <a:pPr marL="0" indent="0">
              <a:buNone/>
            </a:pPr>
            <a:r>
              <a:rPr lang="en-GB" sz="1600" dirty="0"/>
              <a:t>Mr B has a sedentary lifestyle that includes:</a:t>
            </a:r>
          </a:p>
          <a:p>
            <a:r>
              <a:rPr lang="en-GB" sz="1600" dirty="0"/>
              <a:t> Staying at home when not in school and spends most of his time playing games on his PC</a:t>
            </a:r>
          </a:p>
          <a:p>
            <a:r>
              <a:rPr lang="en-GB" sz="1600" dirty="0"/>
              <a:t>He does not engage in much physical activities</a:t>
            </a:r>
          </a:p>
          <a:p>
            <a:r>
              <a:rPr lang="en-GB" sz="1600" dirty="0"/>
              <a:t>He tends to smoke allot when bored and alone, this makes his asthma wors because smoking triggers this condition.</a:t>
            </a:r>
          </a:p>
          <a:p>
            <a:r>
              <a:rPr lang="en-GB" sz="1600" dirty="0"/>
              <a:t>His diet involves allot of unhealthy take away food delivered at his parents' doorstep.</a:t>
            </a:r>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dirty="0"/>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dirty="0"/>
          </a:p>
        </p:txBody>
      </p:sp>
      <p:pic>
        <p:nvPicPr>
          <p:cNvPr id="11" name="Audio 10">
            <a:hlinkClick r:id="" action="ppaction://media"/>
            <a:extLst>
              <a:ext uri="{FF2B5EF4-FFF2-40B4-BE49-F238E27FC236}">
                <a16:creationId xmlns:a16="http://schemas.microsoft.com/office/drawing/2014/main" id="{DBA400E0-463A-6AA9-46B0-ED419098650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070946817"/>
      </p:ext>
    </p:extLst>
  </p:cSld>
  <p:clrMapOvr>
    <a:masterClrMapping/>
  </p:clrMapOvr>
  <mc:AlternateContent xmlns:mc="http://schemas.openxmlformats.org/markup-compatibility/2006">
    <mc:Choice xmlns:p14="http://schemas.microsoft.com/office/powerpoint/2010/main" Requires="p14">
      <p:transition spd="slow" p14:dur="2000" advTm="91909"/>
    </mc:Choice>
    <mc:Fallback>
      <p:transition spd="slow" advTm="919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8229600" cy="922114"/>
          </a:xfrm>
        </p:spPr>
        <p:txBody>
          <a:bodyPr/>
          <a:lstStyle/>
          <a:p>
            <a:r>
              <a:rPr lang="en-GB" sz="3600" b="1" dirty="0"/>
              <a:t>Care Plan (2/3)</a:t>
            </a:r>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idx="1"/>
          </p:nvPr>
        </p:nvSpPr>
        <p:spPr/>
        <p:txBody>
          <a:bodyPr/>
          <a:lstStyle/>
          <a:p>
            <a:r>
              <a:rPr lang="en-GB" sz="1800" dirty="0"/>
              <a:t>Mr B’s routine is quite repetitive; He goes to university after which he comes home and goes to his room.</a:t>
            </a:r>
          </a:p>
          <a:p>
            <a:r>
              <a:rPr lang="en-GB" sz="1800" dirty="0"/>
              <a:t>He is not working currently therefore he rarely goes anywhere apart from occasional venturing into the local park to walk his dog.</a:t>
            </a:r>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dirty="0"/>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dirty="0"/>
          </a:p>
        </p:txBody>
      </p:sp>
      <p:pic>
        <p:nvPicPr>
          <p:cNvPr id="11" name="Audio 10">
            <a:hlinkClick r:id="" action="ppaction://media"/>
            <a:extLst>
              <a:ext uri="{FF2B5EF4-FFF2-40B4-BE49-F238E27FC236}">
                <a16:creationId xmlns:a16="http://schemas.microsoft.com/office/drawing/2014/main" id="{9CF501E5-9767-F9B2-B4BE-F82E52912C7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425489401"/>
      </p:ext>
    </p:extLst>
  </p:cSld>
  <p:clrMapOvr>
    <a:masterClrMapping/>
  </p:clrMapOvr>
  <mc:AlternateContent xmlns:mc="http://schemas.openxmlformats.org/markup-compatibility/2006">
    <mc:Choice xmlns:p14="http://schemas.microsoft.com/office/powerpoint/2010/main" Requires="p14">
      <p:transition spd="slow" p14:dur="2000" advTm="36422"/>
    </mc:Choice>
    <mc:Fallback>
      <p:transition spd="slow" advTm="364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274638"/>
            <a:ext cx="8229600" cy="922114"/>
          </a:xfrm>
        </p:spPr>
        <p:txBody>
          <a:bodyPr/>
          <a:lstStyle/>
          <a:p>
            <a:r>
              <a:rPr lang="en-GB" sz="3600" b="1" dirty="0"/>
              <a:t>Care Plan (3/3) </a:t>
            </a:r>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idx="1"/>
          </p:nvPr>
        </p:nvSpPr>
        <p:spPr>
          <a:xfrm>
            <a:off x="457200" y="1196752"/>
            <a:ext cx="8229600" cy="5472607"/>
          </a:xfrm>
        </p:spPr>
        <p:txBody>
          <a:bodyPr/>
          <a:lstStyle/>
          <a:p>
            <a:r>
              <a:rPr lang="en-GB" sz="1600" dirty="0"/>
              <a:t>Patients suffering from Asthma should always be provided with opportunities to chose their own goals on achieving a desired treatment out come and have their choices respected.</a:t>
            </a:r>
          </a:p>
          <a:p>
            <a:r>
              <a:rPr lang="en-GB" sz="1600" dirty="0"/>
              <a:t>Patients are encouraged to have an Asthma action plan to manage their condition better which makes them less likely to ed up in hospital, this is according to Asthma and Lung UK (2024).</a:t>
            </a:r>
          </a:p>
          <a:p>
            <a:r>
              <a:rPr lang="en-GB" sz="1600" dirty="0"/>
              <a:t>The patients should be encouraged to self manage thus empowering them to reach their targeted health goals at their own pace, (Koh et al., 2021) recommends supported self management which eventually improves out comes.</a:t>
            </a:r>
          </a:p>
          <a:p>
            <a:r>
              <a:rPr lang="en-GB" sz="1600" dirty="0"/>
              <a:t>Communication should be targeted to point out triggers and identify remedies for controlling them including issue son how to use provided inhalers and when to use them.</a:t>
            </a:r>
          </a:p>
          <a:p>
            <a:r>
              <a:rPr lang="en-GB" sz="1600" dirty="0"/>
              <a:t>Cultural belief should be considered while offering treatment remedies and advice. Some cultural belief may be discouraging access to medical treatment because of stigma associated with the condition.</a:t>
            </a:r>
          </a:p>
          <a:p>
            <a:r>
              <a:rPr lang="en-GB" sz="1600" dirty="0"/>
              <a:t>There should be equitable access to health for Asthma treatment as the low-income earners are likely not to well versed with available treatment for this condition</a:t>
            </a:r>
          </a:p>
          <a:p>
            <a:pPr marL="0" indent="0">
              <a:buNone/>
            </a:pPr>
            <a:endParaRPr lang="en-GB" sz="1600" dirty="0">
              <a:solidFill>
                <a:srgbClr val="0070C0"/>
              </a:solidFill>
            </a:endParaRP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dirty="0"/>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dirty="0"/>
          </a:p>
        </p:txBody>
      </p:sp>
      <p:pic>
        <p:nvPicPr>
          <p:cNvPr id="11" name="Audio 10">
            <a:hlinkClick r:id="" action="ppaction://media"/>
            <a:extLst>
              <a:ext uri="{FF2B5EF4-FFF2-40B4-BE49-F238E27FC236}">
                <a16:creationId xmlns:a16="http://schemas.microsoft.com/office/drawing/2014/main" id="{04FB8BEA-166F-C086-4BAB-4D01B38CBEB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418309274"/>
      </p:ext>
    </p:extLst>
  </p:cSld>
  <p:clrMapOvr>
    <a:masterClrMapping/>
  </p:clrMapOvr>
  <mc:AlternateContent xmlns:mc="http://schemas.openxmlformats.org/markup-compatibility/2006">
    <mc:Choice xmlns:p14="http://schemas.microsoft.com/office/powerpoint/2010/main" Requires="p14">
      <p:transition spd="slow" p14:dur="2000" advTm="185880"/>
    </mc:Choice>
    <mc:Fallback>
      <p:transition spd="slow" advTm="1858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3600" b="1" dirty="0">
                <a:cs typeface="Arial" panose="020B0604020202020204" pitchFamily="34" charset="0"/>
              </a:rPr>
              <a:t>Risk factors</a:t>
            </a:r>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idx="1"/>
          </p:nvPr>
        </p:nvSpPr>
        <p:spPr/>
        <p:txBody>
          <a:bodyPr/>
          <a:lstStyle/>
          <a:p>
            <a:pPr marL="0" indent="0">
              <a:buNone/>
            </a:pPr>
            <a:r>
              <a:rPr lang="en-GB" sz="1600" dirty="0"/>
              <a:t>Risk factors associated with Asthma include:</a:t>
            </a:r>
          </a:p>
          <a:p>
            <a:r>
              <a:rPr lang="en-GB" sz="1600" dirty="0"/>
              <a:t>Family and personal history </a:t>
            </a:r>
          </a:p>
          <a:p>
            <a:r>
              <a:rPr lang="en-GB" sz="1600" dirty="0"/>
              <a:t>Sex; according to (NHS Digital, 2019), in childhood more boys than girls have asthma but in adulthood more women than men have asthma. </a:t>
            </a:r>
          </a:p>
          <a:p>
            <a:r>
              <a:rPr lang="en-GB" sz="1600" dirty="0"/>
              <a:t>Obesity and being overweight; asthma is known to be more difficult to control in people who are obese mainly because of restriction in lung volume which contributes to breathlessness symptoms.</a:t>
            </a:r>
          </a:p>
          <a:p>
            <a:r>
              <a:rPr lang="en-GB" sz="1600" dirty="0"/>
              <a:t>Smoking and exposure to smoking which maybe passive or active including use of electronic cigarettes, (Global Initiative for Asthma (GINA), 2024).</a:t>
            </a:r>
          </a:p>
          <a:p>
            <a:r>
              <a:rPr lang="en-GB" sz="1600" dirty="0"/>
              <a:t>Occupational hazards like exposure to dust, chemical inhalation and exposure to harmful fumes.</a:t>
            </a:r>
          </a:p>
          <a:p>
            <a:r>
              <a:rPr lang="en-GB" sz="1600" dirty="0"/>
              <a:t>Non adherence or compliance to treatment</a:t>
            </a:r>
          </a:p>
          <a:p>
            <a:r>
              <a:rPr lang="en-GB" sz="1600" dirty="0"/>
              <a:t>Cold or poor quality of housing</a:t>
            </a:r>
          </a:p>
        </p:txBody>
      </p:sp>
      <p:pic>
        <p:nvPicPr>
          <p:cNvPr id="9" name="Audio 8">
            <a:hlinkClick r:id="" action="ppaction://media"/>
            <a:extLst>
              <a:ext uri="{FF2B5EF4-FFF2-40B4-BE49-F238E27FC236}">
                <a16:creationId xmlns:a16="http://schemas.microsoft.com/office/drawing/2014/main" id="{DD0BEF96-D748-8B8A-33D0-D16D80762AC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688727333"/>
      </p:ext>
    </p:extLst>
  </p:cSld>
  <p:clrMapOvr>
    <a:masterClrMapping/>
  </p:clrMapOvr>
  <mc:AlternateContent xmlns:mc="http://schemas.openxmlformats.org/markup-compatibility/2006">
    <mc:Choice xmlns:p14="http://schemas.microsoft.com/office/powerpoint/2010/main" Requires="p14">
      <p:transition spd="slow" p14:dur="2000" advTm="120398"/>
    </mc:Choice>
    <mc:Fallback>
      <p:transition spd="slow" advTm="1203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p:txBody>
          <a:bodyPr/>
          <a:lstStyle/>
          <a:p>
            <a:r>
              <a:rPr lang="en-GB" sz="3600" b="1" dirty="0"/>
              <a:t>Recommendations</a:t>
            </a:r>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idx="1"/>
          </p:nvPr>
        </p:nvSpPr>
        <p:spPr>
          <a:xfrm>
            <a:off x="457200" y="1196752"/>
            <a:ext cx="8229600" cy="4320481"/>
          </a:xfrm>
        </p:spPr>
        <p:txBody>
          <a:bodyPr/>
          <a:lstStyle/>
          <a:p>
            <a:pPr marL="0" indent="0">
              <a:buNone/>
            </a:pPr>
            <a:r>
              <a:rPr lang="en-GB" sz="1600" dirty="0"/>
              <a:t>For optimal management, Care routine and planning for persons suffering from Asthma, NHS England has put together a evidence based advice referred to as Rightcare-Asthma- Tool kit to assist with treatment and management of Asthma. It recommends for:</a:t>
            </a:r>
          </a:p>
          <a:p>
            <a:r>
              <a:rPr lang="en-GB" sz="1600" dirty="0"/>
              <a:t>Use of Asthma action plans: developing a written personalised action plan can help them respond to changes in their symptoms.</a:t>
            </a:r>
          </a:p>
          <a:p>
            <a:r>
              <a:rPr lang="en-GB" sz="1600" dirty="0"/>
              <a:t>Supported self management using digital tools: digital tools can be an important way of supporting patients to better self-manage their condition through improved adherence to medications and understanding potential triggers to exacerbations.</a:t>
            </a:r>
          </a:p>
          <a:p>
            <a:r>
              <a:rPr lang="en-GB" sz="1600" dirty="0"/>
              <a:t>Structured annual review by health care professionals: Proactive structured reviews, rather than opportunistic or unscheduled reviews, are associated with reduced exacerbation rate and fewer days lost from normal activity. </a:t>
            </a:r>
          </a:p>
          <a:p>
            <a:r>
              <a:rPr lang="en-GB" sz="1600" dirty="0"/>
              <a:t>Accessing alternative Asthma support in the community: All patients and carers should have an identified mechanism of support between appointments set out in their personal action plan.</a:t>
            </a:r>
          </a:p>
          <a:p>
            <a:pPr marL="0" indent="0">
              <a:buNone/>
            </a:pPr>
            <a:r>
              <a:rPr lang="en-GB" sz="1600" b="1" dirty="0"/>
              <a:t>(NHS England, 2022)</a:t>
            </a:r>
          </a:p>
          <a:p>
            <a:endParaRPr lang="en-GB" sz="1600" dirty="0">
              <a:solidFill>
                <a:srgbClr val="0070C0"/>
              </a:solidFill>
            </a:endParaRP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dirty="0"/>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dirty="0"/>
          </a:p>
        </p:txBody>
      </p:sp>
      <p:pic>
        <p:nvPicPr>
          <p:cNvPr id="11" name="Audio 10">
            <a:hlinkClick r:id="" action="ppaction://media"/>
            <a:extLst>
              <a:ext uri="{FF2B5EF4-FFF2-40B4-BE49-F238E27FC236}">
                <a16:creationId xmlns:a16="http://schemas.microsoft.com/office/drawing/2014/main" id="{DAB6351B-A9D6-5917-2679-F51964F11C9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872766868"/>
      </p:ext>
    </p:extLst>
  </p:cSld>
  <p:clrMapOvr>
    <a:masterClrMapping/>
  </p:clrMapOvr>
  <mc:AlternateContent xmlns:mc="http://schemas.openxmlformats.org/markup-compatibility/2006">
    <mc:Choice xmlns:p14="http://schemas.microsoft.com/office/powerpoint/2010/main" Requires="p14">
      <p:transition spd="slow" p14:dur="2000" advTm="119383"/>
    </mc:Choice>
    <mc:Fallback>
      <p:transition spd="slow" advTm="1193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p:txBody>
          <a:bodyPr/>
          <a:lstStyle/>
          <a:p>
            <a:r>
              <a:rPr lang="en-GB" sz="3600" b="1" dirty="0"/>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p:txBody>
          <a:bodyPr/>
          <a:lstStyle/>
          <a:p>
            <a:r>
              <a:rPr lang="en-GB" sz="1600" dirty="0"/>
              <a:t>Asthma being a known chronic disease affecting the respiratory system can cause panic and suffering to the patient but it is evident that when it is detected and managed early, a patient can live a normal life if well supported. Patients suffering from Asthma attacks are encouraged to stay away from environmental and occupational pollutants which are known trigger the onsets of Asthma attacks. If recommended care and support routines are followed rightly as advised by health agencies, Asthma can be fully cured especially if caught at a young age before adulthood. Generally having access to the right medical attention at the appropriate time makes Asthma patients having a better chance of managing this condition with the use of provided medical inhalers that assist in decongesting their airways hence enabling them to require medical assistance less often.</a:t>
            </a: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dirty="0"/>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dirty="0"/>
          </a:p>
        </p:txBody>
      </p:sp>
      <p:pic>
        <p:nvPicPr>
          <p:cNvPr id="11" name="Audio 10">
            <a:hlinkClick r:id="" action="ppaction://media"/>
            <a:extLst>
              <a:ext uri="{FF2B5EF4-FFF2-40B4-BE49-F238E27FC236}">
                <a16:creationId xmlns:a16="http://schemas.microsoft.com/office/drawing/2014/main" id="{A19A123E-6880-E09A-348D-00AAE7A15FC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278544363"/>
      </p:ext>
    </p:extLst>
  </p:cSld>
  <p:clrMapOvr>
    <a:masterClrMapping/>
  </p:clrMapOvr>
  <mc:AlternateContent xmlns:mc="http://schemas.openxmlformats.org/markup-compatibility/2006">
    <mc:Choice xmlns:p14="http://schemas.microsoft.com/office/powerpoint/2010/main" Requires="p14">
      <p:transition spd="slow" p14:dur="2000" advTm="44383"/>
    </mc:Choice>
    <mc:Fallback>
      <p:transition spd="slow" advTm="443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dirty="0">
                <a:cs typeface="Arial" panose="020B0604020202020204" pitchFamily="34" charset="0"/>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457200" y="1196752"/>
            <a:ext cx="8229600" cy="4320481"/>
          </a:xfrm>
        </p:spPr>
        <p:txBody>
          <a:bodyPr/>
          <a:lstStyle/>
          <a:p>
            <a:r>
              <a:rPr lang="en-GB" sz="1400" dirty="0">
                <a:solidFill>
                  <a:srgbClr val="0070C0"/>
                </a:solidFill>
              </a:rPr>
              <a:t>Asthma and Lung UK (2024) Healthcare professionals. Asthma in adults. Asthma and Lung UK. </a:t>
            </a:r>
            <a:r>
              <a:rPr lang="en-GB" sz="1400" dirty="0">
                <a:solidFill>
                  <a:srgbClr val="0070C0"/>
                </a:solidFill>
                <a:hlinkClick r:id="rId2"/>
              </a:rPr>
              <a:t>https://www.asthmaandlung.org.uk</a:t>
            </a:r>
            <a:r>
              <a:rPr lang="en-GB" sz="1400" dirty="0">
                <a:solidFill>
                  <a:srgbClr val="0070C0"/>
                </a:solidFill>
              </a:rPr>
              <a:t>. Accessed on 16</a:t>
            </a:r>
            <a:r>
              <a:rPr lang="en-GB" sz="1400" baseline="30000" dirty="0">
                <a:solidFill>
                  <a:srgbClr val="0070C0"/>
                </a:solidFill>
              </a:rPr>
              <a:t>th</a:t>
            </a:r>
            <a:r>
              <a:rPr lang="en-GB" sz="1400" dirty="0">
                <a:solidFill>
                  <a:srgbClr val="0070C0"/>
                </a:solidFill>
              </a:rPr>
              <a:t> April 2026.</a:t>
            </a:r>
          </a:p>
          <a:p>
            <a:r>
              <a:rPr lang="en-GB" sz="1400" dirty="0">
                <a:solidFill>
                  <a:srgbClr val="0070C0"/>
                </a:solidFill>
              </a:rPr>
              <a:t>Global Initiative for Asthma (GINA) (2024). Global strategy for asthma management and prevention. [online] Available at: https://ginasthma.org/wp-content/uploads/2024/05/GINA-2024-Strategy-Report-24_05_22_WMS.pdf.</a:t>
            </a:r>
          </a:p>
          <a:p>
            <a:r>
              <a:rPr lang="en-GB" sz="1400" dirty="0">
                <a:solidFill>
                  <a:srgbClr val="0070C0"/>
                </a:solidFill>
              </a:rPr>
              <a:t>https://www.facebook.com/RNspeak (2024). Asthma Pathophysiology And Schematic Diagram. [online] RNspeak | Nursing Journal. Available at: </a:t>
            </a:r>
            <a:r>
              <a:rPr lang="en-GB" sz="1400" dirty="0">
                <a:solidFill>
                  <a:srgbClr val="0070C0"/>
                </a:solidFill>
                <a:hlinkClick r:id="rId3"/>
              </a:rPr>
              <a:t>https://rnspeak.com/asthma-pathophysiology-and-schematic-diagram/</a:t>
            </a:r>
            <a:r>
              <a:rPr lang="en-GB" sz="1400" dirty="0">
                <a:solidFill>
                  <a:srgbClr val="0070C0"/>
                </a:solidFill>
              </a:rPr>
              <a:t>.</a:t>
            </a:r>
          </a:p>
          <a:p>
            <a:r>
              <a:rPr lang="en-GB" sz="1400" dirty="0">
                <a:solidFill>
                  <a:srgbClr val="0070C0"/>
                </a:solidFill>
              </a:rPr>
              <a:t>https://www.facebook.com/RNspeak (2024). Asthma Pathophysiology And Schematic Diagram. [online] RNspeak | Nursing Journal. Available at: </a:t>
            </a:r>
            <a:r>
              <a:rPr lang="en-GB" sz="1400" dirty="0">
                <a:solidFill>
                  <a:srgbClr val="0070C0"/>
                </a:solidFill>
                <a:hlinkClick r:id="rId3"/>
              </a:rPr>
              <a:t>https://rnspeak.com/asthma-pathophysiology-and-schematic-diagram/</a:t>
            </a:r>
            <a:r>
              <a:rPr lang="en-GB" sz="1400" dirty="0">
                <a:solidFill>
                  <a:srgbClr val="0070C0"/>
                </a:solidFill>
              </a:rPr>
              <a:t>.</a:t>
            </a:r>
          </a:p>
          <a:p>
            <a:r>
              <a:rPr lang="en-GB" sz="1400" dirty="0">
                <a:solidFill>
                  <a:srgbClr val="0070C0"/>
                </a:solidFill>
              </a:rPr>
              <a:t>Mayo Clinic (2025). Asthma. [online] Mayo Clinic. Available at: https://www.mayoclinic.org/diseases-conditions/asthma/symptoms-causes/syc-20369653.</a:t>
            </a:r>
          </a:p>
          <a:p>
            <a:r>
              <a:rPr lang="en-GB" sz="1400" dirty="0">
                <a:solidFill>
                  <a:srgbClr val="0070C0"/>
                </a:solidFill>
              </a:rPr>
              <a:t>NHS Digital (2019) Health survey for England 2018. NHS Digital. </a:t>
            </a:r>
            <a:r>
              <a:rPr lang="en-GB" sz="1400" dirty="0">
                <a:solidFill>
                  <a:srgbClr val="0070C0"/>
                </a:solidFill>
                <a:hlinkClick r:id="rId4"/>
              </a:rPr>
              <a:t>https://digital.nhs.uk</a:t>
            </a:r>
            <a:endParaRPr lang="en-GB" sz="1400" dirty="0">
              <a:solidFill>
                <a:srgbClr val="0070C0"/>
              </a:solidFill>
            </a:endParaRPr>
          </a:p>
          <a:p>
            <a:r>
              <a:rPr lang="en-GB" sz="1400" dirty="0">
                <a:solidFill>
                  <a:srgbClr val="0070C0"/>
                </a:solidFill>
              </a:rPr>
              <a:t>NHS England (2022). RightCare Asthma Toolkit. [online] Available at: https://www.england.nhs.uk/rightcare/wp-content/uploads/sites/40/2022/09/RightCare-Asthma-Toolkit.pdf</a:t>
            </a:r>
          </a:p>
          <a:p>
            <a:r>
              <a:rPr lang="en-GB" sz="1400" dirty="0">
                <a:solidFill>
                  <a:srgbClr val="0070C0"/>
                </a:solidFill>
              </a:rPr>
              <a:t>John Hopkins Medicine (2024). Asthma. [online] www.hopkinsmedicine.org. Available at: </a:t>
            </a:r>
            <a:r>
              <a:rPr lang="en-GB" sz="1400" dirty="0">
                <a:solidFill>
                  <a:srgbClr val="0070C0"/>
                </a:solidFill>
                <a:hlinkClick r:id="rId5"/>
              </a:rPr>
              <a:t>https://www.hopkinsmedicine.org/health/conditions-and-diseases/asthma</a:t>
            </a:r>
            <a:r>
              <a:rPr lang="en-GB" sz="1400" dirty="0">
                <a:solidFill>
                  <a:srgbClr val="0070C0"/>
                </a:solidFill>
              </a:rPr>
              <a:t>.</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dirty="0"/>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dirty="0"/>
          </a:p>
        </p:txBody>
      </p:sp>
    </p:spTree>
    <p:extLst>
      <p:ext uri="{BB962C8B-B14F-4D97-AF65-F5344CB8AC3E}">
        <p14:creationId xmlns:p14="http://schemas.microsoft.com/office/powerpoint/2010/main" val="352100105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513</TotalTime>
  <Words>1477</Words>
  <Application>Microsoft Office PowerPoint</Application>
  <PresentationFormat>On-screen Show (4:3)</PresentationFormat>
  <Paragraphs>95</Paragraphs>
  <Slides>13</Slides>
  <Notes>0</Notes>
  <HiddenSlides>0</HiddenSlides>
  <MMClips>12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Myriad Pro</vt:lpstr>
      <vt:lpstr>Verdana</vt:lpstr>
      <vt:lpstr>20140311PresentationUWTSDTemplate</vt:lpstr>
      <vt:lpstr>PowerPoint Presentation</vt:lpstr>
      <vt:lpstr>Introduction</vt:lpstr>
      <vt:lpstr>Information about the person</vt:lpstr>
      <vt:lpstr>Anatomy and Physiology</vt:lpstr>
      <vt:lpstr>Anatomy and Physiology</vt:lpstr>
      <vt:lpstr>Symptoms of Asthma</vt:lpstr>
      <vt:lpstr>Care Plan (1/3)</vt:lpstr>
      <vt:lpstr>Care Plan (2/3)</vt:lpstr>
      <vt:lpstr>Care Plan (3/3) </vt:lpstr>
      <vt:lpstr>Risk factors</vt:lpstr>
      <vt:lpstr>Recommendations</vt:lpstr>
      <vt:lpstr>Conclusion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Michael Njuguna Muroki (2425634)</cp:lastModifiedBy>
  <cp:revision>267</cp:revision>
  <cp:lastPrinted>2018-07-09T15:27:01Z</cp:lastPrinted>
  <dcterms:created xsi:type="dcterms:W3CDTF">2002-10-07T19:43:58Z</dcterms:created>
  <dcterms:modified xsi:type="dcterms:W3CDTF">2026-04-22T10:53:59Z</dcterms:modified>
</cp:coreProperties>
</file>