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9"/>
  </p:notesMasterIdLst>
  <p:sldIdLst>
    <p:sldId id="256" r:id="rId2"/>
    <p:sldId id="257" r:id="rId3"/>
    <p:sldId id="258" r:id="rId4"/>
    <p:sldId id="260" r:id="rId5"/>
    <p:sldId id="261" r:id="rId6"/>
    <p:sldId id="259" r:id="rId7"/>
    <p:sldId id="263" r:id="rId8"/>
    <p:sldId id="284" r:id="rId9"/>
    <p:sldId id="286" r:id="rId10"/>
    <p:sldId id="302" r:id="rId11"/>
    <p:sldId id="283" r:id="rId12"/>
    <p:sldId id="285" r:id="rId13"/>
    <p:sldId id="262" r:id="rId14"/>
    <p:sldId id="287" r:id="rId15"/>
    <p:sldId id="265" r:id="rId16"/>
    <p:sldId id="288" r:id="rId17"/>
    <p:sldId id="267" r:id="rId18"/>
    <p:sldId id="290" r:id="rId19"/>
    <p:sldId id="291" r:id="rId20"/>
    <p:sldId id="292" r:id="rId21"/>
    <p:sldId id="298" r:id="rId22"/>
    <p:sldId id="299" r:id="rId23"/>
    <p:sldId id="268" r:id="rId24"/>
    <p:sldId id="269" r:id="rId25"/>
    <p:sldId id="266" r:id="rId26"/>
    <p:sldId id="305" r:id="rId27"/>
    <p:sldId id="293" r:id="rId28"/>
    <p:sldId id="303" r:id="rId29"/>
    <p:sldId id="270" r:id="rId30"/>
    <p:sldId id="274" r:id="rId31"/>
    <p:sldId id="275" r:id="rId32"/>
    <p:sldId id="276" r:id="rId33"/>
    <p:sldId id="273" r:id="rId34"/>
    <p:sldId id="304" r:id="rId35"/>
    <p:sldId id="277" r:id="rId36"/>
    <p:sldId id="278" r:id="rId37"/>
    <p:sldId id="279" r:id="rId38"/>
    <p:sldId id="296" r:id="rId39"/>
    <p:sldId id="281" r:id="rId40"/>
    <p:sldId id="306" r:id="rId41"/>
    <p:sldId id="295" r:id="rId42"/>
    <p:sldId id="297" r:id="rId43"/>
    <p:sldId id="272" r:id="rId44"/>
    <p:sldId id="280" r:id="rId45"/>
    <p:sldId id="294" r:id="rId46"/>
    <p:sldId id="282" r:id="rId47"/>
    <p:sldId id="301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109" d="100"/>
          <a:sy n="109" d="100"/>
        </p:scale>
        <p:origin x="396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C262BD-BA6E-4A6B-8770-CC920BA3D1B2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2E827E-76A5-4248-A91B-4F740C0901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8048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2E827E-76A5-4248-A91B-4F740C0901B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78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Untertitel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de-DE"/>
              <a:t>Formatvorlage des Untertitelmasters durch Klicken bearbeiten</a:t>
            </a:r>
            <a:endParaRPr kumimoji="0" lang="en-US"/>
          </a:p>
        </p:txBody>
      </p:sp>
      <p:sp>
        <p:nvSpPr>
          <p:cNvPr id="28" name="Titel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cxnSp>
        <p:nvCxnSpPr>
          <p:cNvPr id="8" name="Gerade Verbindung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Gerade Verbindung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lipse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Datumsplatzhalt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4ACB-95EA-4C72-B930-0CBC6589C0B7}" type="datetimeFigureOut">
              <a:rPr lang="en-GB" smtClean="0"/>
              <a:pPr/>
              <a:t>14/01/2019</a:t>
            </a:fld>
            <a:endParaRPr lang="en-GB"/>
          </a:p>
        </p:txBody>
      </p:sp>
      <p:sp>
        <p:nvSpPr>
          <p:cNvPr id="16" name="Foliennummernplatzhalt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DA5907C-429B-45EF-8F34-8C9629D9CE5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Fußzeilenplatzhalt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nhaltsplatzhalter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  <p:sp>
        <p:nvSpPr>
          <p:cNvPr id="14" name="Datumsplatzhalt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F964ACB-95EA-4C72-B930-0CBC6589C0B7}" type="datetimeFigureOut">
              <a:rPr lang="en-GB" smtClean="0"/>
              <a:pPr/>
              <a:t>14/01/2019</a:t>
            </a:fld>
            <a:endParaRPr lang="en-GB"/>
          </a:p>
        </p:txBody>
      </p:sp>
      <p:sp>
        <p:nvSpPr>
          <p:cNvPr id="15" name="Foliennummernplatzhalt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DA5907C-429B-45EF-8F34-8C9629D9CE5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6" name="Fußzeilenplatzhalt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Titel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</p:spTree>
  </p:cSld>
  <p:clrMapOvr>
    <a:masterClrMapping/>
  </p:clrMapOvr>
  <p:transition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4ACB-95EA-4C72-B930-0CBC6589C0B7}" type="datetimeFigureOut">
              <a:rPr lang="en-GB" smtClean="0"/>
              <a:pPr/>
              <a:t>14/01/2019</a:t>
            </a:fld>
            <a:endParaRPr lang="en-GB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5907C-429B-45EF-8F34-8C9629D9CE5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de-DE"/>
              <a:t>Textmasterformate durch Klicken bearbeiten</a:t>
            </a:r>
          </a:p>
        </p:txBody>
      </p:sp>
      <p:cxnSp>
        <p:nvCxnSpPr>
          <p:cNvPr id="7" name="Gerade Verbindung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4ACB-95EA-4C72-B930-0CBC6589C0B7}" type="datetimeFigureOut">
              <a:rPr lang="en-GB" smtClean="0"/>
              <a:pPr/>
              <a:t>14/01/2019</a:t>
            </a:fld>
            <a:endParaRPr lang="en-GB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5907C-429B-45EF-8F34-8C9629D9CE5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11" name="Inhaltsplatzhalter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  <p:sp>
        <p:nvSpPr>
          <p:cNvPr id="13" name="Inhaltsplatzhalter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</p:spTree>
  </p:cSld>
  <p:clrMapOvr>
    <a:masterClrMapping/>
  </p:clrMapOvr>
  <p:transition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5907C-429B-45EF-8F34-8C9629D9CE5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4ACB-95EA-4C72-B930-0CBC6589C0B7}" type="datetimeFigureOut">
              <a:rPr lang="en-GB" smtClean="0"/>
              <a:pPr/>
              <a:t>14/01/2019</a:t>
            </a:fld>
            <a:endParaRPr lang="en-GB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de-DE"/>
              <a:t>Textmasterformate durch Klicken bearbeiten</a:t>
            </a:r>
          </a:p>
        </p:txBody>
      </p:sp>
      <p:sp>
        <p:nvSpPr>
          <p:cNvPr id="32" name="Inhaltsplatzhalter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  <p:sp>
        <p:nvSpPr>
          <p:cNvPr id="34" name="Inhaltsplatzhalter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12" name="Textplatzhalter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de-DE"/>
              <a:t>Textmasterformate durch Klicken bearbeiten</a:t>
            </a:r>
          </a:p>
        </p:txBody>
      </p:sp>
      <p:cxnSp>
        <p:nvCxnSpPr>
          <p:cNvPr id="10" name="Gerade Verbindung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Gerade Verbindung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4ACB-95EA-4C72-B930-0CBC6589C0B7}" type="datetimeFigureOut">
              <a:rPr lang="en-GB" smtClean="0"/>
              <a:pPr/>
              <a:t>14/01/2019</a:t>
            </a:fld>
            <a:endParaRPr lang="en-GB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5907C-429B-45EF-8F34-8C9629D9CE5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</p:spTree>
  </p:cSld>
  <p:clrMapOvr>
    <a:masterClrMapping/>
  </p:clrMapOvr>
  <p:transition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4ACB-95EA-4C72-B930-0CBC6589C0B7}" type="datetimeFigureOut">
              <a:rPr lang="en-GB" smtClean="0"/>
              <a:pPr/>
              <a:t>14/01/2019</a:t>
            </a:fld>
            <a:endParaRPr lang="en-GB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5907C-429B-45EF-8F34-8C9629D9CE5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Inhaltsplatzhalter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de-DE"/>
              <a:t>Textmasterformate durch Klicken bearbeiten</a:t>
            </a:r>
          </a:p>
        </p:txBody>
      </p:sp>
      <p:sp>
        <p:nvSpPr>
          <p:cNvPr id="31" name="Titel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F964ACB-95EA-4C72-B930-0CBC6589C0B7}" type="datetimeFigureOut">
              <a:rPr lang="en-GB" smtClean="0"/>
              <a:pPr/>
              <a:t>14/01/2019</a:t>
            </a:fld>
            <a:endParaRPr lang="en-GB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DA5907C-429B-45EF-8F34-8C9629D9CE5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ußzeilenplatzhalt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de-DE"/>
              <a:t>Bild durch Klicken auf Symbol hinzufügen</a:t>
            </a:r>
            <a:endParaRPr kumimoji="0" lang="en-US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de-DE"/>
              <a:t>Textmasterformate durch Klicken bearbeiten</a:t>
            </a:r>
          </a:p>
        </p:txBody>
      </p:sp>
      <p:sp>
        <p:nvSpPr>
          <p:cNvPr id="8" name="Datumsplatzhalt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4ACB-95EA-4C72-B930-0CBC6589C0B7}" type="datetimeFigureOut">
              <a:rPr lang="en-GB" smtClean="0"/>
              <a:pPr/>
              <a:t>14/01/2019</a:t>
            </a:fld>
            <a:endParaRPr lang="en-GB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DA5907C-429B-45EF-8F34-8C9629D9CE5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ußzeilenplatzhalt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4ACB-95EA-4C72-B930-0CBC6589C0B7}" type="datetimeFigureOut">
              <a:rPr lang="en-GB" smtClean="0"/>
              <a:pPr/>
              <a:t>14/01/2019</a:t>
            </a:fld>
            <a:endParaRPr lang="en-GB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5907C-429B-45EF-8F34-8C9629D9CE5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4ACB-95EA-4C72-B930-0CBC6589C0B7}" type="datetimeFigureOut">
              <a:rPr lang="en-GB" smtClean="0"/>
              <a:pPr/>
              <a:t>14/01/2019</a:t>
            </a:fld>
            <a:endParaRPr lang="en-GB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5907C-429B-45EF-8F34-8C9629D9CE5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platzhalt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de-DE"/>
              <a:t>Textmasterformate durch Klicken bearbeiten</a:t>
            </a:r>
          </a:p>
          <a:p>
            <a:pPr lvl="1" eaLnBrk="1" latinLnBrk="0" hangingPunct="1"/>
            <a:r>
              <a:rPr kumimoji="0" lang="de-DE"/>
              <a:t>Zweite Ebene</a:t>
            </a:r>
          </a:p>
          <a:p>
            <a:pPr lvl="2" eaLnBrk="1" latinLnBrk="0" hangingPunct="1"/>
            <a:r>
              <a:rPr kumimoji="0" lang="de-DE"/>
              <a:t>Dritte Ebene</a:t>
            </a:r>
          </a:p>
          <a:p>
            <a:pPr lvl="3" eaLnBrk="1" latinLnBrk="0" hangingPunct="1"/>
            <a:r>
              <a:rPr kumimoji="0" lang="de-DE"/>
              <a:t>Vierte Ebene</a:t>
            </a:r>
          </a:p>
          <a:p>
            <a:pPr lvl="4" eaLnBrk="1" latinLnBrk="0" hangingPunct="1"/>
            <a:r>
              <a:rPr kumimoji="0" lang="de-DE"/>
              <a:t>Fünfte Ebene</a:t>
            </a:r>
            <a:endParaRPr kumimoji="0" lang="en-US"/>
          </a:p>
        </p:txBody>
      </p:sp>
      <p:sp>
        <p:nvSpPr>
          <p:cNvPr id="24" name="Datumsplatzhalter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F964ACB-95EA-4C72-B930-0CBC6589C0B7}" type="datetimeFigureOut">
              <a:rPr lang="en-GB" smtClean="0"/>
              <a:pPr/>
              <a:t>14/01/2019</a:t>
            </a:fld>
            <a:endParaRPr lang="en-GB"/>
          </a:p>
        </p:txBody>
      </p:sp>
      <p:sp>
        <p:nvSpPr>
          <p:cNvPr id="10" name="Fußzeilenplatzhalter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Foliennummernplatzhalter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DA5907C-429B-45EF-8F34-8C9629D9CE5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itelplatzhalt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3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38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Eigene Dateien\TEACHING MATERIAL\CITIES &amp; SETTLEMENTS\4 Sitzung Autun Bibracte und Co\Tarragona Rekonstruk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5" y="42909"/>
            <a:ext cx="9001971" cy="6770467"/>
          </a:xfrm>
          <a:prstGeom prst="rect">
            <a:avLst/>
          </a:prstGeom>
          <a:noFill/>
        </p:spPr>
      </p:pic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539552" y="4005064"/>
            <a:ext cx="8305800" cy="521284"/>
          </a:xfr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Urbanisation in the Roman Empire</a:t>
            </a:r>
          </a:p>
          <a:p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400" dirty="0" smtClean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Ralph </a:t>
            </a:r>
            <a:r>
              <a:rPr lang="en-GB" sz="2400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Häussler</a:t>
            </a:r>
            <a:r>
              <a:rPr lang="en-GB" sz="2400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r.haeussler@tsd.ac.uk</a:t>
            </a:r>
          </a:p>
        </p:txBody>
      </p:sp>
      <p:sp>
        <p:nvSpPr>
          <p:cNvPr id="2" name="Titel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>
                    <a:lumMod val="65000"/>
                    <a:lumOff val="35000"/>
                  </a:schemeClr>
                </a:solidFill>
              </a:rPr>
              <a:t>What makes civilisation ?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C:\Eigene Dateien\TEACHING MATERIAL\CITIES &amp; SETTLEMENTS\4 Sitzung Autun Bibracte und Co\Tarragona Rekonstruktion.JPG">
            <a:extLst>
              <a:ext uri="{FF2B5EF4-FFF2-40B4-BE49-F238E27FC236}">
                <a16:creationId xmlns:a16="http://schemas.microsoft.com/office/drawing/2014/main" id="{169247D7-CF1A-4AEE-B5C4-13F5C1B2C4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5" y="42909"/>
            <a:ext cx="9001971" cy="6770467"/>
          </a:xfrm>
          <a:prstGeom prst="rect">
            <a:avLst/>
          </a:prstGeom>
          <a:noFill/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457200" y="1524000"/>
            <a:ext cx="8435280" cy="5073352"/>
          </a:xfrm>
          <a:solidFill>
            <a:schemeClr val="dk1">
              <a:alpha val="62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en-GB" dirty="0"/>
              <a:t>Consider the environment of villages or dispersed </a:t>
            </a:r>
            <a:r>
              <a:rPr lang="en-GB" dirty="0" smtClean="0"/>
              <a:t>settlements</a:t>
            </a:r>
            <a:endParaRPr lang="en-GB" dirty="0"/>
          </a:p>
          <a:p>
            <a:r>
              <a:rPr lang="en-GB" dirty="0"/>
              <a:t>Towns reflect an increasing </a:t>
            </a:r>
            <a:r>
              <a:rPr lang="en-GB" dirty="0">
                <a:solidFill>
                  <a:srgbClr val="FFFF00"/>
                </a:solidFill>
              </a:rPr>
              <a:t>complexity </a:t>
            </a:r>
            <a:r>
              <a:rPr lang="en-GB" dirty="0"/>
              <a:t>of society…</a:t>
            </a:r>
          </a:p>
          <a:p>
            <a:r>
              <a:rPr lang="en-GB" dirty="0">
                <a:solidFill>
                  <a:srgbClr val="FFFF00"/>
                </a:solidFill>
              </a:rPr>
              <a:t>Division of labour</a:t>
            </a:r>
          </a:p>
          <a:p>
            <a:r>
              <a:rPr lang="en-GB" dirty="0" err="1">
                <a:solidFill>
                  <a:srgbClr val="FFFF00"/>
                </a:solidFill>
              </a:rPr>
              <a:t>Hierarchisation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/>
              <a:t>of society</a:t>
            </a:r>
          </a:p>
          <a:p>
            <a:r>
              <a:rPr lang="en-GB" dirty="0"/>
              <a:t>People need to adapt to urban life:</a:t>
            </a:r>
            <a:br>
              <a:rPr lang="en-GB" dirty="0"/>
            </a:br>
            <a:r>
              <a:rPr lang="en-GB" dirty="0"/>
              <a:t>            the bigger the town/city, </a:t>
            </a:r>
            <a:br>
              <a:rPr lang="en-GB" dirty="0"/>
            </a:br>
            <a:r>
              <a:rPr lang="en-GB" dirty="0"/>
              <a:t>                 the more challenging to the individual.</a:t>
            </a:r>
          </a:p>
          <a:p>
            <a:r>
              <a:rPr lang="en-GB" dirty="0">
                <a:solidFill>
                  <a:srgbClr val="FFFF00"/>
                </a:solidFill>
              </a:rPr>
              <a:t>Complexity</a:t>
            </a:r>
            <a:r>
              <a:rPr lang="en-GB" dirty="0"/>
              <a:t> of urban life(society, economy) </a:t>
            </a:r>
            <a:br>
              <a:rPr lang="en-GB" dirty="0"/>
            </a:br>
            <a:r>
              <a:rPr lang="en-GB" dirty="0"/>
              <a:t>           </a:t>
            </a:r>
            <a:r>
              <a:rPr lang="en-GB" dirty="0">
                <a:sym typeface="Wingdings" pitchFamily="2" charset="2"/>
              </a:rPr>
              <a:t>leads among others to </a:t>
            </a:r>
            <a:r>
              <a:rPr lang="en-GB" dirty="0">
                <a:solidFill>
                  <a:srgbClr val="FFFF00"/>
                </a:solidFill>
                <a:sym typeface="Wingdings" pitchFamily="2" charset="2"/>
              </a:rPr>
              <a:t>invention</a:t>
            </a:r>
            <a:r>
              <a:rPr lang="en-GB" dirty="0">
                <a:sym typeface="Wingdings" pitchFamily="2" charset="2"/>
              </a:rPr>
              <a:t> of </a:t>
            </a:r>
            <a:r>
              <a:rPr lang="en-GB" dirty="0">
                <a:solidFill>
                  <a:srgbClr val="FFFF00"/>
                </a:solidFill>
                <a:sym typeface="Wingdings" pitchFamily="2" charset="2"/>
              </a:rPr>
              <a:t>writing</a:t>
            </a:r>
          </a:p>
          <a:p>
            <a:r>
              <a:rPr lang="en-GB" dirty="0"/>
              <a:t>Cultural </a:t>
            </a:r>
            <a:r>
              <a:rPr lang="en-GB" dirty="0">
                <a:solidFill>
                  <a:srgbClr val="FFFF00"/>
                </a:solidFill>
              </a:rPr>
              <a:t>melting pot </a:t>
            </a:r>
            <a:r>
              <a:rPr lang="en-GB" dirty="0">
                <a:sym typeface="Wingdings" pitchFamily="2" charset="2"/>
              </a:rPr>
              <a:t>challenging ideas, developing new ideas, </a:t>
            </a:r>
            <a:r>
              <a:rPr lang="en-GB" dirty="0">
                <a:solidFill>
                  <a:srgbClr val="FFFF00"/>
                </a:solidFill>
                <a:sym typeface="Wingdings" pitchFamily="2" charset="2"/>
              </a:rPr>
              <a:t>creativity</a:t>
            </a:r>
            <a:r>
              <a:rPr lang="en-GB" dirty="0">
                <a:sym typeface="Wingdings" pitchFamily="2" charset="2"/>
              </a:rPr>
              <a:t> of culture clashes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Why is urbanism important ?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3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251520" y="1524000"/>
            <a:ext cx="3888432" cy="50733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Criteria: When did Rome become a city</a:t>
            </a:r>
          </a:p>
          <a:p>
            <a:pPr lvl="1"/>
            <a:r>
              <a:rPr lang="en-GB" dirty="0"/>
              <a:t>A series of small villages on the hills east of the river Tiber</a:t>
            </a:r>
          </a:p>
          <a:p>
            <a:pPr lvl="1"/>
            <a:r>
              <a:rPr lang="en-GB" dirty="0"/>
              <a:t>Not just “huts”,</a:t>
            </a:r>
            <a:br>
              <a:rPr lang="en-GB" dirty="0"/>
            </a:br>
            <a:r>
              <a:rPr lang="en-GB" dirty="0"/>
              <a:t>but public buildings</a:t>
            </a:r>
          </a:p>
          <a:p>
            <a:pPr lvl="2"/>
            <a:r>
              <a:rPr lang="en-GB" i="1" dirty="0" err="1"/>
              <a:t>regia</a:t>
            </a:r>
            <a:endParaRPr lang="en-GB" i="1" dirty="0"/>
          </a:p>
          <a:p>
            <a:pPr lvl="2"/>
            <a:r>
              <a:rPr lang="en-GB" dirty="0"/>
              <a:t>temple</a:t>
            </a:r>
          </a:p>
          <a:p>
            <a:pPr lvl="1"/>
            <a:r>
              <a:rPr lang="en-GB" dirty="0"/>
              <a:t>A public square: forum</a:t>
            </a:r>
            <a:br>
              <a:rPr lang="en-GB" dirty="0"/>
            </a:br>
            <a:r>
              <a:rPr lang="en-GB" dirty="0"/>
              <a:t>(drainage of a marshy river  valley for the forum)</a:t>
            </a:r>
          </a:p>
          <a:p>
            <a:pPr lvl="1"/>
            <a:r>
              <a:rPr lang="en-GB" dirty="0">
                <a:sym typeface="Wingdings" pitchFamily="2" charset="2"/>
              </a:rPr>
              <a:t>this reflects more complex forms of social organisation</a:t>
            </a:r>
            <a:endParaRPr lang="en-GB" dirty="0"/>
          </a:p>
        </p:txBody>
      </p:sp>
      <p:pic>
        <p:nvPicPr>
          <p:cNvPr id="4" name="Picture 7" descr="C:\Eigene Dateien\TEACHING MATERIAL\HELLENISMUS Sommer 2005\Rom frühes.TIF"/>
          <p:cNvPicPr>
            <a:picLocks noChangeAspect="1" noChangeArrowheads="1"/>
          </p:cNvPicPr>
          <p:nvPr/>
        </p:nvPicPr>
        <p:blipFill>
          <a:blip r:embed="rId2" cstate="print">
            <a:lum bright="-6000"/>
          </a:blip>
          <a:srcRect r="33851"/>
          <a:stretch>
            <a:fillRect/>
          </a:stretch>
        </p:blipFill>
        <p:spPr bwMode="auto">
          <a:xfrm>
            <a:off x="5148064" y="688120"/>
            <a:ext cx="3888432" cy="5169742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village to city…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154" b="96484" l="4839" r="98185">
                        <a14:foregroundMark x1="4839" y1="71429" x2="4839" y2="71429"/>
                        <a14:foregroundMark x1="29435" y1="89890" x2="29435" y2="89890"/>
                        <a14:foregroundMark x1="37903" y1="96923" x2="37903" y2="96923"/>
                        <a14:foregroundMark x1="92944" y1="81319" x2="92944" y2="81319"/>
                        <a14:foregroundMark x1="98387" y1="80879" x2="98387" y2="80879"/>
                        <a14:foregroundMark x1="44355" y1="6154" x2="44355" y2="6154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5475073" y="3573016"/>
            <a:ext cx="3596675" cy="32993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68954" y="100006"/>
            <a:ext cx="4608512" cy="325360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1"/>
          <p:cNvSpPr>
            <a:spLocks noGrp="1"/>
          </p:cNvSpPr>
          <p:nvPr>
            <p:ph idx="1"/>
          </p:nvPr>
        </p:nvSpPr>
        <p:spPr>
          <a:xfrm>
            <a:off x="251520" y="1524000"/>
            <a:ext cx="3888432" cy="50733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Criteria: When did Rome become a city</a:t>
            </a:r>
          </a:p>
          <a:p>
            <a:pPr lvl="1"/>
            <a:r>
              <a:rPr lang="en-GB" dirty="0"/>
              <a:t>A series of small villages on the hills east of the river Tiber</a:t>
            </a:r>
          </a:p>
          <a:p>
            <a:pPr lvl="1"/>
            <a:r>
              <a:rPr lang="en-GB" dirty="0"/>
              <a:t>Not just “huts”,</a:t>
            </a:r>
            <a:br>
              <a:rPr lang="en-GB" dirty="0"/>
            </a:br>
            <a:r>
              <a:rPr lang="en-GB" dirty="0"/>
              <a:t>but public buildings</a:t>
            </a:r>
          </a:p>
          <a:p>
            <a:pPr lvl="2"/>
            <a:r>
              <a:rPr lang="en-GB" i="1" dirty="0" err="1"/>
              <a:t>regia</a:t>
            </a:r>
            <a:endParaRPr lang="en-GB" i="1" dirty="0"/>
          </a:p>
          <a:p>
            <a:pPr lvl="2"/>
            <a:r>
              <a:rPr lang="en-GB" dirty="0"/>
              <a:t>temple</a:t>
            </a:r>
          </a:p>
          <a:p>
            <a:pPr lvl="1"/>
            <a:r>
              <a:rPr lang="en-GB" dirty="0"/>
              <a:t>A public square: forum</a:t>
            </a:r>
            <a:br>
              <a:rPr lang="en-GB" dirty="0"/>
            </a:br>
            <a:r>
              <a:rPr lang="en-GB" dirty="0"/>
              <a:t>(drainage of a marshy river  valley for the forum)</a:t>
            </a:r>
          </a:p>
          <a:p>
            <a:pPr lvl="1"/>
            <a:r>
              <a:rPr lang="en-GB" dirty="0">
                <a:sym typeface="Wingdings" pitchFamily="2" charset="2"/>
              </a:rPr>
              <a:t>this reflects more complex forms of social organisation</a:t>
            </a:r>
            <a:endParaRPr lang="en-GB" dirty="0"/>
          </a:p>
        </p:txBody>
      </p:sp>
      <p:pic>
        <p:nvPicPr>
          <p:cNvPr id="5" name="Inhaltsplatzhalter 4" descr="100_205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79712" y="1357393"/>
            <a:ext cx="6912768" cy="5184576"/>
          </a:xfrm>
          <a:prstGeom prst="rect">
            <a:avLst/>
          </a:prstGeom>
        </p:spPr>
      </p:pic>
      <p:pic>
        <p:nvPicPr>
          <p:cNvPr id="6" name="Picture 7" descr="C:\Eigene Dateien\TEACHING MATERIAL\HELLENISMUS Sommer 2005\Rom frühes.TIF"/>
          <p:cNvPicPr>
            <a:picLocks noChangeAspect="1" noChangeArrowheads="1"/>
          </p:cNvPicPr>
          <p:nvPr/>
        </p:nvPicPr>
        <p:blipFill>
          <a:blip r:embed="rId4" cstate="print">
            <a:lum bright="-6000"/>
          </a:blip>
          <a:srcRect r="33851"/>
          <a:stretch>
            <a:fillRect/>
          </a:stretch>
        </p:blipFill>
        <p:spPr bwMode="auto">
          <a:xfrm>
            <a:off x="5292080" y="332656"/>
            <a:ext cx="3528392" cy="4691062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7" name="Titel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en-GB" dirty="0"/>
              <a:t>From village to city…</a:t>
            </a:r>
          </a:p>
        </p:txBody>
      </p:sp>
      <p:pic>
        <p:nvPicPr>
          <p:cNvPr id="8" name="Grafik 7" descr="100_2056.jpg"/>
          <p:cNvPicPr>
            <a:picLocks noChangeAspect="1"/>
          </p:cNvPicPr>
          <p:nvPr/>
        </p:nvPicPr>
        <p:blipFill>
          <a:blip r:embed="rId5" cstate="print"/>
          <a:srcRect l="48391" r="9813" b="38450"/>
          <a:stretch>
            <a:fillRect/>
          </a:stretch>
        </p:blipFill>
        <p:spPr>
          <a:xfrm>
            <a:off x="3419872" y="393917"/>
            <a:ext cx="5616624" cy="6203435"/>
          </a:xfrm>
          <a:prstGeom prst="rect">
            <a:avLst/>
          </a:prstGeom>
        </p:spPr>
      </p:pic>
      <p:sp>
        <p:nvSpPr>
          <p:cNvPr id="9" name="Ellipse 8"/>
          <p:cNvSpPr/>
          <p:nvPr/>
        </p:nvSpPr>
        <p:spPr>
          <a:xfrm>
            <a:off x="6228184" y="1340768"/>
            <a:ext cx="1296144" cy="1224136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Ellipse 9"/>
          <p:cNvSpPr/>
          <p:nvPr/>
        </p:nvSpPr>
        <p:spPr>
          <a:xfrm rot="20724288">
            <a:off x="3586722" y="3049111"/>
            <a:ext cx="2320108" cy="1237092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 descr="100_2056.jpg"/>
          <p:cNvPicPr>
            <a:picLocks noChangeAspect="1"/>
          </p:cNvPicPr>
          <p:nvPr/>
        </p:nvPicPr>
        <p:blipFill>
          <a:blip r:embed="rId2" cstate="print"/>
          <a:srcRect l="48391" r="9813" b="38450"/>
          <a:stretch>
            <a:fillRect/>
          </a:stretch>
        </p:blipFill>
        <p:spPr>
          <a:xfrm>
            <a:off x="3428256" y="485055"/>
            <a:ext cx="5616624" cy="6203435"/>
          </a:xfrm>
          <a:prstGeom prst="rect">
            <a:avLst/>
          </a:prstGeom>
        </p:spPr>
      </p:pic>
      <p:sp>
        <p:nvSpPr>
          <p:cNvPr id="7" name="Titel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435280" cy="1219200"/>
          </a:xfrm>
        </p:spPr>
        <p:txBody>
          <a:bodyPr/>
          <a:lstStyle/>
          <a:p>
            <a:r>
              <a:rPr lang="en-GB" dirty="0"/>
              <a:t>From village to city… to global city</a:t>
            </a:r>
          </a:p>
        </p:txBody>
      </p:sp>
      <p:pic>
        <p:nvPicPr>
          <p:cNvPr id="8" name="Inhaltsplatzhalter 7" descr="100_2137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3516" y="1412776"/>
            <a:ext cx="7696836" cy="5328592"/>
          </a:xfrm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 descr="100_2056.jpg"/>
          <p:cNvPicPr>
            <a:picLocks noChangeAspect="1"/>
          </p:cNvPicPr>
          <p:nvPr/>
        </p:nvPicPr>
        <p:blipFill>
          <a:blip r:embed="rId2" cstate="print"/>
          <a:srcRect l="48391" r="9813" b="38450"/>
          <a:stretch>
            <a:fillRect/>
          </a:stretch>
        </p:blipFill>
        <p:spPr>
          <a:xfrm>
            <a:off x="3275856" y="332655"/>
            <a:ext cx="5616624" cy="6203435"/>
          </a:xfrm>
          <a:prstGeom prst="rect">
            <a:avLst/>
          </a:prstGeom>
        </p:spPr>
      </p:pic>
      <p:pic>
        <p:nvPicPr>
          <p:cNvPr id="7" name="Inhaltsplatzhalter 6" descr="100_21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village to city…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nhaltsplatzhalter 6" descr="100_21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5496" y="-99392"/>
            <a:ext cx="9001000" cy="7062844"/>
          </a:xfrm>
          <a:prstGeom prst="rect">
            <a:avLst/>
          </a:prstGeom>
          <a:solidFill>
            <a:schemeClr val="dk1">
              <a:alpha val="61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70296" y="260648"/>
            <a:ext cx="4630329" cy="27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766909">
            <a:off x="3923438" y="2324907"/>
            <a:ext cx="5448605" cy="4086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251520" y="1479376"/>
            <a:ext cx="4114800" cy="533400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Towns: the size of population</a:t>
            </a:r>
          </a:p>
          <a:p>
            <a:r>
              <a:rPr lang="en-GB" dirty="0"/>
              <a:t>Their origin:</a:t>
            </a:r>
          </a:p>
          <a:p>
            <a:pPr lvl="1"/>
            <a:r>
              <a:rPr lang="en-GB" dirty="0"/>
              <a:t>Migration: people from all over Italy and the Mediterranean World</a:t>
            </a:r>
          </a:p>
          <a:p>
            <a:pPr lvl="1"/>
            <a:r>
              <a:rPr lang="en-GB" dirty="0">
                <a:sym typeface="Wingdings" pitchFamily="2" charset="2"/>
              </a:rPr>
              <a:t>Synergy effects: new ideas, challenging existing ‘traditions’</a:t>
            </a:r>
            <a:endParaRPr lang="en-GB" dirty="0"/>
          </a:p>
          <a:p>
            <a:r>
              <a:rPr lang="en-GB" dirty="0"/>
              <a:t>Logistics:</a:t>
            </a:r>
          </a:p>
          <a:p>
            <a:pPr lvl="1"/>
            <a:r>
              <a:rPr lang="en-GB" dirty="0"/>
              <a:t>Supply: food, grain</a:t>
            </a:r>
          </a:p>
          <a:p>
            <a:pPr lvl="1"/>
            <a:r>
              <a:rPr lang="en-GB" dirty="0"/>
              <a:t>Water supply</a:t>
            </a:r>
          </a:p>
          <a:p>
            <a:pPr lvl="1"/>
            <a:r>
              <a:rPr lang="en-GB" dirty="0"/>
              <a:t>Waste water</a:t>
            </a:r>
          </a:p>
          <a:p>
            <a:pPr lvl="1"/>
            <a:r>
              <a:rPr lang="en-GB" dirty="0"/>
              <a:t>Road building</a:t>
            </a:r>
          </a:p>
          <a:p>
            <a:pPr lvl="1"/>
            <a:r>
              <a:rPr lang="en-GB" dirty="0"/>
              <a:t>Fire brigade</a:t>
            </a:r>
          </a:p>
          <a:p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Housing</a:t>
            </a:r>
          </a:p>
          <a:p>
            <a:pPr lvl="1"/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Multi-storey houses</a:t>
            </a:r>
          </a:p>
          <a:p>
            <a:r>
              <a:rPr lang="en-GB" dirty="0" err="1">
                <a:solidFill>
                  <a:schemeClr val="tx1">
                    <a:lumMod val="75000"/>
                  </a:schemeClr>
                </a:solidFill>
              </a:rPr>
              <a:t>Hierarchisation</a:t>
            </a: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en-GB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of society and housing</a:t>
            </a:r>
          </a:p>
          <a:p>
            <a:pPr lvl="1"/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New social groups develop: </a:t>
            </a:r>
            <a:br>
              <a:rPr lang="en-GB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e.g. </a:t>
            </a:r>
            <a:r>
              <a:rPr lang="en-GB" i="1" dirty="0">
                <a:solidFill>
                  <a:schemeClr val="tx1">
                    <a:lumMod val="75000"/>
                  </a:schemeClr>
                </a:solidFill>
              </a:rPr>
              <a:t>collegia</a:t>
            </a: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 of craftsmen</a:t>
            </a:r>
          </a:p>
          <a:p>
            <a:pPr lvl="1"/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Social upward/downward mobility</a:t>
            </a:r>
          </a:p>
          <a:p>
            <a:pPr lvl="1"/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Self-display of aristocracy and economic elites</a:t>
            </a:r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village to city… to global city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 l="14969" t="3801" r="15190" b="8779"/>
          <a:stretch>
            <a:fillRect/>
          </a:stretch>
        </p:blipFill>
        <p:spPr bwMode="auto">
          <a:xfrm>
            <a:off x="4283968" y="3154194"/>
            <a:ext cx="3744416" cy="3515166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"/>
                            </p:stCondLst>
                            <p:childTnLst>
                              <p:par>
                                <p:cTn id="4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500"/>
                            </p:stCondLst>
                            <p:childTnLst>
                              <p:par>
                                <p:cTn id="6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000"/>
                            </p:stCondLst>
                            <p:childTnLst>
                              <p:par>
                                <p:cTn id="8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4000"/>
                            </p:stCondLst>
                            <p:childTnLst>
                              <p:par>
                                <p:cTn id="8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0"/>
                            </p:stCondLst>
                            <p:childTnLst>
                              <p:par>
                                <p:cTn id="9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000"/>
                            </p:stCondLst>
                            <p:childTnLst>
                              <p:par>
                                <p:cTn id="9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000"/>
                            </p:stCondLst>
                            <p:childTnLst>
                              <p:par>
                                <p:cTn id="10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nhaltsplatzhalter 6" descr="100_21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5496" y="-99392"/>
            <a:ext cx="9001000" cy="7062844"/>
          </a:xfrm>
          <a:prstGeom prst="rect">
            <a:avLst/>
          </a:prstGeom>
          <a:solidFill>
            <a:schemeClr val="dk1">
              <a:alpha val="61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el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en-GB" dirty="0"/>
              <a:t>From village to city… to global city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425702"/>
            <a:ext cx="4632949" cy="24322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121025">
            <a:off x="4281448" y="751598"/>
            <a:ext cx="4451945" cy="2964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Inhaltsplatzhalter 1"/>
          <p:cNvSpPr>
            <a:spLocks noGrp="1"/>
          </p:cNvSpPr>
          <p:nvPr>
            <p:ph idx="1"/>
          </p:nvPr>
        </p:nvSpPr>
        <p:spPr>
          <a:xfrm>
            <a:off x="251520" y="1479376"/>
            <a:ext cx="4114800" cy="533400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Towns: the size of population</a:t>
            </a:r>
          </a:p>
          <a:p>
            <a:r>
              <a:rPr lang="en-GB" dirty="0"/>
              <a:t>Their origin:</a:t>
            </a:r>
          </a:p>
          <a:p>
            <a:pPr lvl="1"/>
            <a:r>
              <a:rPr lang="en-GB" dirty="0"/>
              <a:t>Migration: people from all over Italy and the Mediterranean World</a:t>
            </a:r>
          </a:p>
          <a:p>
            <a:pPr lvl="1"/>
            <a:r>
              <a:rPr lang="en-GB" dirty="0">
                <a:sym typeface="Wingdings" pitchFamily="2" charset="2"/>
              </a:rPr>
              <a:t>Synergy effects: new ideas, challenging existing ‘traditions’</a:t>
            </a:r>
            <a:endParaRPr lang="en-GB" dirty="0"/>
          </a:p>
          <a:p>
            <a:r>
              <a:rPr lang="en-GB" dirty="0"/>
              <a:t>Logistics:</a:t>
            </a:r>
          </a:p>
          <a:p>
            <a:pPr lvl="1"/>
            <a:r>
              <a:rPr lang="en-GB" dirty="0"/>
              <a:t>Supply: food, grain</a:t>
            </a:r>
          </a:p>
          <a:p>
            <a:pPr lvl="1"/>
            <a:r>
              <a:rPr lang="en-GB" dirty="0"/>
              <a:t>Water supply</a:t>
            </a:r>
          </a:p>
          <a:p>
            <a:pPr lvl="1"/>
            <a:r>
              <a:rPr lang="en-GB" dirty="0"/>
              <a:t>Waste water</a:t>
            </a:r>
          </a:p>
          <a:p>
            <a:pPr lvl="1"/>
            <a:r>
              <a:rPr lang="en-GB" dirty="0"/>
              <a:t>Road building</a:t>
            </a:r>
          </a:p>
          <a:p>
            <a:pPr lvl="1"/>
            <a:r>
              <a:rPr lang="en-GB" dirty="0"/>
              <a:t>Fire brigade</a:t>
            </a:r>
          </a:p>
          <a:p>
            <a:r>
              <a:rPr lang="en-GB" dirty="0"/>
              <a:t>Housing</a:t>
            </a:r>
          </a:p>
          <a:p>
            <a:pPr lvl="1"/>
            <a:r>
              <a:rPr lang="en-GB" dirty="0"/>
              <a:t>Multi-storey houses</a:t>
            </a:r>
          </a:p>
          <a:p>
            <a:r>
              <a:rPr lang="en-GB" dirty="0" err="1"/>
              <a:t>Hierarchisation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of society and housing</a:t>
            </a:r>
          </a:p>
          <a:p>
            <a:pPr lvl="1"/>
            <a:r>
              <a:rPr lang="en-GB" dirty="0"/>
              <a:t>New social groups develop: </a:t>
            </a:r>
            <a:br>
              <a:rPr lang="en-GB" dirty="0"/>
            </a:br>
            <a:r>
              <a:rPr lang="en-GB" dirty="0"/>
              <a:t>e.g. </a:t>
            </a:r>
            <a:r>
              <a:rPr lang="en-GB" i="1" dirty="0"/>
              <a:t>collegia</a:t>
            </a:r>
            <a:r>
              <a:rPr lang="en-GB" dirty="0"/>
              <a:t> of craftsmen</a:t>
            </a:r>
          </a:p>
          <a:p>
            <a:pPr lvl="1"/>
            <a:r>
              <a:rPr lang="en-GB" dirty="0"/>
              <a:t>Social upward/downward mobility</a:t>
            </a:r>
          </a:p>
          <a:p>
            <a:pPr lvl="1"/>
            <a:r>
              <a:rPr lang="en-GB" dirty="0"/>
              <a:t>Self-display of aristocracy and economic elites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5" cstate="print"/>
          <a:srcRect l="11956" t="9749"/>
          <a:stretch>
            <a:fillRect/>
          </a:stretch>
        </p:blipFill>
        <p:spPr bwMode="auto">
          <a:xfrm rot="407614">
            <a:off x="4927073" y="3861145"/>
            <a:ext cx="3808975" cy="2611101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nhaltsplatzhalter 6" descr="100_21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5496" y="-99392"/>
            <a:ext cx="9001000" cy="7062844"/>
          </a:xfrm>
          <a:prstGeom prst="rect">
            <a:avLst/>
          </a:prstGeom>
          <a:solidFill>
            <a:schemeClr val="dk1">
              <a:alpha val="61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48472" y="1376772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el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en-GB" dirty="0"/>
              <a:t>From village to city… to global city</a:t>
            </a:r>
          </a:p>
        </p:txBody>
      </p:sp>
      <p:sp>
        <p:nvSpPr>
          <p:cNvPr id="8" name="Inhaltsplatzhalter 1"/>
          <p:cNvSpPr>
            <a:spLocks noGrp="1"/>
          </p:cNvSpPr>
          <p:nvPr>
            <p:ph idx="1"/>
          </p:nvPr>
        </p:nvSpPr>
        <p:spPr>
          <a:xfrm>
            <a:off x="251520" y="1479376"/>
            <a:ext cx="4114800" cy="533400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Towns: the size of population</a:t>
            </a:r>
          </a:p>
          <a:p>
            <a:r>
              <a:rPr lang="en-GB" dirty="0"/>
              <a:t>Their origin:</a:t>
            </a:r>
          </a:p>
          <a:p>
            <a:pPr lvl="1"/>
            <a:r>
              <a:rPr lang="en-GB" dirty="0"/>
              <a:t>Migration: people from all over Italy and the Mediterranean World</a:t>
            </a:r>
          </a:p>
          <a:p>
            <a:pPr lvl="1"/>
            <a:r>
              <a:rPr lang="en-GB" dirty="0">
                <a:sym typeface="Wingdings" pitchFamily="2" charset="2"/>
              </a:rPr>
              <a:t>Synergy effects: new ideas, challenging existing ‘traditions’</a:t>
            </a:r>
            <a:endParaRPr lang="en-GB" dirty="0"/>
          </a:p>
          <a:p>
            <a:r>
              <a:rPr lang="en-GB" dirty="0"/>
              <a:t>Logistics:</a:t>
            </a:r>
          </a:p>
          <a:p>
            <a:pPr lvl="1"/>
            <a:r>
              <a:rPr lang="en-GB" dirty="0"/>
              <a:t>Supply: food, grain</a:t>
            </a:r>
          </a:p>
          <a:p>
            <a:pPr lvl="1"/>
            <a:r>
              <a:rPr lang="en-GB" dirty="0"/>
              <a:t>Water supply</a:t>
            </a:r>
          </a:p>
          <a:p>
            <a:pPr lvl="1"/>
            <a:r>
              <a:rPr lang="en-GB" dirty="0"/>
              <a:t>Waste water</a:t>
            </a:r>
          </a:p>
          <a:p>
            <a:pPr lvl="1"/>
            <a:r>
              <a:rPr lang="en-GB" dirty="0"/>
              <a:t>Road building</a:t>
            </a:r>
          </a:p>
          <a:p>
            <a:pPr lvl="1"/>
            <a:r>
              <a:rPr lang="en-GB" dirty="0"/>
              <a:t>Fire brigade</a:t>
            </a:r>
          </a:p>
          <a:p>
            <a:r>
              <a:rPr lang="en-GB" dirty="0"/>
              <a:t>Housing</a:t>
            </a:r>
          </a:p>
          <a:p>
            <a:pPr lvl="1"/>
            <a:r>
              <a:rPr lang="en-GB" dirty="0"/>
              <a:t>Multi-storey houses</a:t>
            </a:r>
          </a:p>
          <a:p>
            <a:r>
              <a:rPr lang="en-GB" dirty="0" err="1"/>
              <a:t>Hierarchisation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of society and housing</a:t>
            </a:r>
          </a:p>
          <a:p>
            <a:pPr lvl="1"/>
            <a:r>
              <a:rPr lang="en-GB" dirty="0"/>
              <a:t>New social groups develop: </a:t>
            </a:r>
            <a:br>
              <a:rPr lang="en-GB" dirty="0"/>
            </a:br>
            <a:r>
              <a:rPr lang="en-GB" dirty="0"/>
              <a:t>e.g. </a:t>
            </a:r>
            <a:r>
              <a:rPr lang="en-GB" i="1" dirty="0"/>
              <a:t>collegia</a:t>
            </a:r>
            <a:r>
              <a:rPr lang="en-GB" dirty="0"/>
              <a:t> of craftsmen</a:t>
            </a:r>
          </a:p>
          <a:p>
            <a:pPr lvl="1"/>
            <a:r>
              <a:rPr lang="en-GB" dirty="0"/>
              <a:t>Social upward/downward mobility</a:t>
            </a:r>
          </a:p>
          <a:p>
            <a:pPr lvl="1"/>
            <a:r>
              <a:rPr lang="en-GB" dirty="0"/>
              <a:t>Self-display of aristocracy and economic elites</a:t>
            </a:r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4149080"/>
            <a:ext cx="3357990" cy="2340099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nhaltsplatzhalter 6" descr="100_21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35496" y="-99392"/>
            <a:ext cx="9001000" cy="7062844"/>
          </a:xfrm>
          <a:prstGeom prst="rect">
            <a:avLst/>
          </a:prstGeom>
          <a:solidFill>
            <a:schemeClr val="dk1">
              <a:alpha val="61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el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en-GB" dirty="0"/>
              <a:t>From village to city… to global city</a:t>
            </a:r>
          </a:p>
        </p:txBody>
      </p:sp>
      <p:sp>
        <p:nvSpPr>
          <p:cNvPr id="8" name="Inhaltsplatzhalter 1"/>
          <p:cNvSpPr>
            <a:spLocks noGrp="1"/>
          </p:cNvSpPr>
          <p:nvPr>
            <p:ph idx="1"/>
          </p:nvPr>
        </p:nvSpPr>
        <p:spPr>
          <a:xfrm>
            <a:off x="251520" y="1479376"/>
            <a:ext cx="4114800" cy="533400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Towns: the size of population</a:t>
            </a:r>
          </a:p>
          <a:p>
            <a:r>
              <a:rPr lang="en-GB" dirty="0"/>
              <a:t>Their origin:</a:t>
            </a:r>
          </a:p>
          <a:p>
            <a:pPr lvl="1"/>
            <a:r>
              <a:rPr lang="en-GB" dirty="0"/>
              <a:t>Migration: people from all over Italy and the Mediterranean World</a:t>
            </a:r>
          </a:p>
          <a:p>
            <a:pPr lvl="1"/>
            <a:r>
              <a:rPr lang="en-GB" dirty="0">
                <a:sym typeface="Wingdings" pitchFamily="2" charset="2"/>
              </a:rPr>
              <a:t>Synergy effects: new ideas, challenging existing ‘traditions’</a:t>
            </a:r>
            <a:endParaRPr lang="en-GB" dirty="0"/>
          </a:p>
          <a:p>
            <a:r>
              <a:rPr lang="en-GB" dirty="0"/>
              <a:t>Logistics:</a:t>
            </a:r>
          </a:p>
          <a:p>
            <a:pPr lvl="1"/>
            <a:r>
              <a:rPr lang="en-GB" dirty="0"/>
              <a:t>Supply: food, grain</a:t>
            </a:r>
          </a:p>
          <a:p>
            <a:pPr lvl="1"/>
            <a:r>
              <a:rPr lang="en-GB" dirty="0"/>
              <a:t>Water supply</a:t>
            </a:r>
          </a:p>
          <a:p>
            <a:pPr lvl="1"/>
            <a:r>
              <a:rPr lang="en-GB" dirty="0"/>
              <a:t>Waste water</a:t>
            </a:r>
          </a:p>
          <a:p>
            <a:pPr lvl="1"/>
            <a:r>
              <a:rPr lang="en-GB" dirty="0"/>
              <a:t>Road building</a:t>
            </a:r>
          </a:p>
          <a:p>
            <a:pPr lvl="1"/>
            <a:r>
              <a:rPr lang="en-GB" dirty="0"/>
              <a:t>Fire brigade</a:t>
            </a:r>
          </a:p>
          <a:p>
            <a:r>
              <a:rPr lang="en-GB" dirty="0"/>
              <a:t>Housing</a:t>
            </a:r>
          </a:p>
          <a:p>
            <a:pPr lvl="1"/>
            <a:r>
              <a:rPr lang="en-GB" dirty="0"/>
              <a:t>Multi-storey houses</a:t>
            </a:r>
          </a:p>
          <a:p>
            <a:r>
              <a:rPr lang="en-GB" dirty="0" err="1"/>
              <a:t>Hierarchisation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of society and housing</a:t>
            </a:r>
          </a:p>
          <a:p>
            <a:pPr lvl="1"/>
            <a:r>
              <a:rPr lang="en-GB" dirty="0"/>
              <a:t>New social groups develop: </a:t>
            </a:r>
            <a:br>
              <a:rPr lang="en-GB" dirty="0"/>
            </a:br>
            <a:r>
              <a:rPr lang="en-GB" dirty="0"/>
              <a:t>e.g. </a:t>
            </a:r>
            <a:r>
              <a:rPr lang="en-GB" i="1" dirty="0"/>
              <a:t>collegia</a:t>
            </a:r>
            <a:r>
              <a:rPr lang="en-GB" dirty="0"/>
              <a:t> of craftsmen</a:t>
            </a:r>
          </a:p>
          <a:p>
            <a:pPr lvl="1"/>
            <a:r>
              <a:rPr lang="en-GB" dirty="0"/>
              <a:t>Social upward/downward mobility</a:t>
            </a:r>
          </a:p>
          <a:p>
            <a:pPr lvl="1"/>
            <a:r>
              <a:rPr lang="en-GB" dirty="0"/>
              <a:t>Self-display of aristocracy and economic elites</a:t>
            </a:r>
          </a:p>
        </p:txBody>
      </p:sp>
      <p:pic>
        <p:nvPicPr>
          <p:cNvPr id="4" name="Picture 3" descr="An old stone building&#10;&#10;Description generated with very high confidence">
            <a:extLst>
              <a:ext uri="{FF2B5EF4-FFF2-40B4-BE49-F238E27FC236}">
                <a16:creationId xmlns:a16="http://schemas.microsoft.com/office/drawing/2014/main" id="{6CCA8DB1-5626-46FA-8C54-1545BCA343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67744" y="1340769"/>
            <a:ext cx="6876256" cy="338771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556E672-479E-4442-92FD-3FF1D44C92A0}"/>
              </a:ext>
            </a:extLst>
          </p:cNvPr>
          <p:cNvSpPr/>
          <p:nvPr/>
        </p:nvSpPr>
        <p:spPr>
          <a:xfrm>
            <a:off x="6516216" y="5357119"/>
            <a:ext cx="25401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Ostia – Casa </a:t>
            </a:r>
            <a:r>
              <a:rPr lang="en-GB" dirty="0" err="1"/>
              <a:t>dei</a:t>
            </a:r>
            <a:r>
              <a:rPr lang="en-GB" dirty="0"/>
              <a:t> Dipinti</a:t>
            </a:r>
          </a:p>
        </p:txBody>
      </p:sp>
      <p:pic>
        <p:nvPicPr>
          <p:cNvPr id="9" name="Picture 8" descr="A close up of a building&#10;&#10;Description generated with very high confidence">
            <a:extLst>
              <a:ext uri="{FF2B5EF4-FFF2-40B4-BE49-F238E27FC236}">
                <a16:creationId xmlns:a16="http://schemas.microsoft.com/office/drawing/2014/main" id="{863F7C4C-9293-41A2-9E4E-928B528CBF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1520" y="161061"/>
            <a:ext cx="4918618" cy="3771995"/>
          </a:xfrm>
          <a:prstGeom prst="rect">
            <a:avLst/>
          </a:prstGeom>
        </p:spPr>
      </p:pic>
      <p:pic>
        <p:nvPicPr>
          <p:cNvPr id="11" name="Picture 10" descr="A vintage photo of an old building&#10;&#10;Description generated with very high confidence">
            <a:extLst>
              <a:ext uri="{FF2B5EF4-FFF2-40B4-BE49-F238E27FC236}">
                <a16:creationId xmlns:a16="http://schemas.microsoft.com/office/drawing/2014/main" id="{46B47EF8-8D74-496E-B8C2-C1DE7F98CA1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22490" y="4692059"/>
            <a:ext cx="2060054" cy="2068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138973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nhaltsplatzhalter 6" descr="100_21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5496" y="-99392"/>
            <a:ext cx="9001000" cy="7062844"/>
          </a:xfrm>
          <a:prstGeom prst="rect">
            <a:avLst/>
          </a:prstGeom>
          <a:solidFill>
            <a:schemeClr val="dk1">
              <a:alpha val="61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village to city… to global city</a:t>
            </a:r>
          </a:p>
        </p:txBody>
      </p:sp>
      <p:sp>
        <p:nvSpPr>
          <p:cNvPr id="5" name="Inhaltsplatzhalter 1"/>
          <p:cNvSpPr txBox="1">
            <a:spLocks/>
          </p:cNvSpPr>
          <p:nvPr/>
        </p:nvSpPr>
        <p:spPr>
          <a:xfrm>
            <a:off x="5508104" y="1556792"/>
            <a:ext cx="3322712" cy="45720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Entertainment</a:t>
            </a:r>
            <a:b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“Bread &amp; Circus”</a:t>
            </a:r>
            <a:b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en-GB" sz="26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panem</a:t>
            </a:r>
            <a:r>
              <a:rPr kumimoji="0" lang="en-GB" sz="26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et </a:t>
            </a:r>
            <a:r>
              <a:rPr kumimoji="0" lang="en-GB" sz="26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circensem</a:t>
            </a:r>
            <a:endParaRPr kumimoji="0" lang="en-GB" sz="26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/>
          <a:srcRect t="9287"/>
          <a:stretch>
            <a:fillRect/>
          </a:stretch>
        </p:blipFill>
        <p:spPr bwMode="auto">
          <a:xfrm>
            <a:off x="251520" y="1484784"/>
            <a:ext cx="5256584" cy="2813353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775988">
            <a:off x="475876" y="4037557"/>
            <a:ext cx="3565343" cy="2146608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</p:pic>
      <p:sp>
        <p:nvSpPr>
          <p:cNvPr id="11" name="Textfeld 10"/>
          <p:cNvSpPr txBox="1"/>
          <p:nvPr/>
        </p:nvSpPr>
        <p:spPr>
          <a:xfrm>
            <a:off x="251520" y="148478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Marcellus theatre, Rome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400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nhaltsplatzhalter 6" descr="100_21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35496" y="-99392"/>
            <a:ext cx="9001000" cy="7062844"/>
          </a:xfrm>
          <a:prstGeom prst="rect">
            <a:avLst/>
          </a:prstGeom>
          <a:solidFill>
            <a:schemeClr val="dk1">
              <a:alpha val="61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6946777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el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en-GB" dirty="0"/>
              <a:t>From village to city… to global city</a:t>
            </a:r>
          </a:p>
        </p:txBody>
      </p:sp>
      <p:sp>
        <p:nvSpPr>
          <p:cNvPr id="5" name="Inhaltsplatzhalter 1"/>
          <p:cNvSpPr txBox="1">
            <a:spLocks/>
          </p:cNvSpPr>
          <p:nvPr/>
        </p:nvSpPr>
        <p:spPr>
          <a:xfrm>
            <a:off x="5508104" y="1556792"/>
            <a:ext cx="3322712" cy="45720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Entertainment</a:t>
            </a:r>
            <a:b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“Bread &amp; Circus”</a:t>
            </a:r>
            <a:b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en-GB" sz="26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panem</a:t>
            </a:r>
            <a:r>
              <a:rPr kumimoji="0" lang="en-GB" sz="26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et </a:t>
            </a:r>
            <a:r>
              <a:rPr kumimoji="0" lang="en-GB" sz="26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circensem</a:t>
            </a:r>
            <a:endParaRPr kumimoji="0" lang="en-GB" sz="26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600" dirty="0"/>
              <a:t>Need for new plays, drama, comedy, new forms of entertainment…</a:t>
            </a:r>
            <a:endParaRPr kumimoji="0" lang="en-GB" sz="2600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Inhaltsplatzhalter 1"/>
          <p:cNvSpPr txBox="1">
            <a:spLocks/>
          </p:cNvSpPr>
          <p:nvPr/>
        </p:nvSpPr>
        <p:spPr>
          <a:xfrm>
            <a:off x="4572000" y="4653136"/>
            <a:ext cx="4186808" cy="220486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Plurality of society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600" dirty="0">
                <a:sym typeface="Wingdings" pitchFamily="2" charset="2"/>
              </a:rPr>
              <a:t> </a:t>
            </a:r>
            <a:r>
              <a:rPr lang="en-GB" sz="2600" dirty="0"/>
              <a:t>an enormous creativity in the urban hubs of the Roman empire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/>
          <a:srcRect t="9287"/>
          <a:stretch>
            <a:fillRect/>
          </a:stretch>
        </p:blipFill>
        <p:spPr bwMode="auto">
          <a:xfrm>
            <a:off x="251520" y="1484784"/>
            <a:ext cx="5256584" cy="2813353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775988">
            <a:off x="475876" y="4037557"/>
            <a:ext cx="3565343" cy="2146608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</p:pic>
      <p:sp>
        <p:nvSpPr>
          <p:cNvPr id="10" name="Textfeld 9"/>
          <p:cNvSpPr txBox="1"/>
          <p:nvPr/>
        </p:nvSpPr>
        <p:spPr>
          <a:xfrm>
            <a:off x="755576" y="6444044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House of the Tragic Poet, Pompeii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nhaltsplatzhalter 6" descr="100_21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35496" y="-99392"/>
            <a:ext cx="9001000" cy="7062844"/>
          </a:xfrm>
          <a:prstGeom prst="rect">
            <a:avLst/>
          </a:prstGeom>
          <a:solidFill>
            <a:schemeClr val="dk1">
              <a:alpha val="61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Inhaltsplatzhalter 3" descr="100_195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715682" y="1268760"/>
            <a:ext cx="7392822" cy="5544616"/>
          </a:xfrm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village to city… to global city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4" cstate="print"/>
          <a:srcRect l="4725" r="3139"/>
          <a:stretch>
            <a:fillRect/>
          </a:stretch>
        </p:blipFill>
        <p:spPr bwMode="auto">
          <a:xfrm rot="20881165">
            <a:off x="3699422" y="4044103"/>
            <a:ext cx="2047968" cy="2708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Inhaltsplatzhalter 1"/>
          <p:cNvSpPr txBox="1">
            <a:spLocks/>
          </p:cNvSpPr>
          <p:nvPr/>
        </p:nvSpPr>
        <p:spPr>
          <a:xfrm>
            <a:off x="97160" y="1521296"/>
            <a:ext cx="3322712" cy="5148064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Trade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600" dirty="0"/>
              <a:t>Commerce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feld 4"/>
          <p:cNvSpPr txBox="1"/>
          <p:nvPr/>
        </p:nvSpPr>
        <p:spPr>
          <a:xfrm rot="5400000">
            <a:off x="6367046" y="4036422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first shopping centre </a:t>
            </a:r>
            <a:r>
              <a:rPr lang="en-GB" dirty="0">
                <a:sym typeface="Wingdings" pitchFamily="2" charset="2"/>
              </a:rPr>
              <a:t>Trajan’s Market  </a:t>
            </a:r>
            <a:endParaRPr lang="en-GB" dirty="0"/>
          </a:p>
        </p:txBody>
      </p:sp>
      <p:sp>
        <p:nvSpPr>
          <p:cNvPr id="7" name="Inhaltsplatzhalter 1"/>
          <p:cNvSpPr txBox="1">
            <a:spLocks/>
          </p:cNvSpPr>
          <p:nvPr/>
        </p:nvSpPr>
        <p:spPr>
          <a:xfrm>
            <a:off x="107504" y="2601416"/>
            <a:ext cx="3322712" cy="4067944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Feeding the population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Need</a:t>
            </a:r>
            <a:r>
              <a:rPr kumimoji="0" lang="en-GB" sz="26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for new luxury objects</a:t>
            </a:r>
          </a:p>
          <a:p>
            <a:pPr marL="731520" lvl="1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en-GB" sz="2600" baseline="0" dirty="0"/>
              <a:t>art,</a:t>
            </a:r>
            <a:r>
              <a:rPr lang="en-GB" sz="2600" dirty="0"/>
              <a:t> paintings, sculpture, jewellery,</a:t>
            </a:r>
            <a:br>
              <a:rPr lang="en-GB" sz="2600" dirty="0"/>
            </a:br>
            <a:r>
              <a:rPr lang="en-GB" sz="2600" dirty="0"/>
              <a:t>pottery, glass…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Production:</a:t>
            </a:r>
            <a:b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“Mass-production”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nhaltsplatzhalter 6" descr="100_21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35496" y="-99392"/>
            <a:ext cx="9001000" cy="7062844"/>
          </a:xfrm>
          <a:prstGeom prst="rect">
            <a:avLst/>
          </a:prstGeom>
          <a:solidFill>
            <a:schemeClr val="dk1">
              <a:alpha val="61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el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en-GB" dirty="0"/>
              <a:t>From village to city… to global city</a:t>
            </a:r>
          </a:p>
        </p:txBody>
      </p:sp>
      <p:sp>
        <p:nvSpPr>
          <p:cNvPr id="7" name="Inhaltsplatzhalter 1"/>
          <p:cNvSpPr txBox="1">
            <a:spLocks/>
          </p:cNvSpPr>
          <p:nvPr/>
        </p:nvSpPr>
        <p:spPr>
          <a:xfrm>
            <a:off x="97160" y="1521296"/>
            <a:ext cx="3322712" cy="45720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Trade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600" dirty="0"/>
              <a:t>Commerce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Inhaltsplatzhalter 1"/>
          <p:cNvSpPr txBox="1">
            <a:spLocks/>
          </p:cNvSpPr>
          <p:nvPr/>
        </p:nvSpPr>
        <p:spPr>
          <a:xfrm>
            <a:off x="107504" y="2601416"/>
            <a:ext cx="3322712" cy="4067944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Feeding the population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Need</a:t>
            </a:r>
            <a:r>
              <a:rPr kumimoji="0" lang="en-GB" sz="26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for new luxury objects</a:t>
            </a:r>
          </a:p>
          <a:p>
            <a:pPr marL="731520" lvl="1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en-GB" sz="2600" baseline="0" dirty="0"/>
              <a:t>art,</a:t>
            </a:r>
            <a:r>
              <a:rPr lang="en-GB" sz="2600" dirty="0"/>
              <a:t> paintings, sculpture, jewellery,</a:t>
            </a:r>
            <a:br>
              <a:rPr lang="en-GB" sz="2600" dirty="0"/>
            </a:br>
            <a:r>
              <a:rPr lang="en-GB" sz="2600" dirty="0"/>
              <a:t>pottery, glass…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Production:</a:t>
            </a:r>
            <a:b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“Mass-production”</a:t>
            </a:r>
          </a:p>
        </p:txBody>
      </p:sp>
      <p:pic>
        <p:nvPicPr>
          <p:cNvPr id="11" name="Grafik 10" descr="100_1963.jpg"/>
          <p:cNvPicPr>
            <a:picLocks noChangeAspect="1"/>
          </p:cNvPicPr>
          <p:nvPr/>
        </p:nvPicPr>
        <p:blipFill>
          <a:blip r:embed="rId3" cstate="print"/>
          <a:srcRect b="17970"/>
          <a:stretch>
            <a:fillRect/>
          </a:stretch>
        </p:blipFill>
        <p:spPr>
          <a:xfrm>
            <a:off x="3131840" y="2996952"/>
            <a:ext cx="5852160" cy="3600400"/>
          </a:xfrm>
          <a:prstGeom prst="rect">
            <a:avLst/>
          </a:prstGeom>
        </p:spPr>
      </p:pic>
      <p:sp>
        <p:nvSpPr>
          <p:cNvPr id="8" name="Textfeld 7"/>
          <p:cNvSpPr txBox="1"/>
          <p:nvPr/>
        </p:nvSpPr>
        <p:spPr>
          <a:xfrm rot="5400000">
            <a:off x="6367046" y="4036422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first shopping centre </a:t>
            </a:r>
            <a:r>
              <a:rPr lang="en-GB" dirty="0">
                <a:sym typeface="Wingdings" pitchFamily="2" charset="2"/>
              </a:rPr>
              <a:t>Trajan’s Market  </a:t>
            </a:r>
            <a:endParaRPr lang="en-GB" dirty="0"/>
          </a:p>
        </p:txBody>
      </p:sp>
      <p:pic>
        <p:nvPicPr>
          <p:cNvPr id="10" name="Grafik 9" descr="100_195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714083">
            <a:off x="4900539" y="230152"/>
            <a:ext cx="2592288" cy="3456384"/>
          </a:xfrm>
          <a:prstGeom prst="rect">
            <a:avLst/>
          </a:prstGeom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nhaltsplatzhalter 6" descr="100_21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35496" y="-99392"/>
            <a:ext cx="9001000" cy="7062844"/>
          </a:xfrm>
          <a:prstGeom prst="rect">
            <a:avLst/>
          </a:prstGeom>
          <a:solidFill>
            <a:schemeClr val="dk1">
              <a:alpha val="61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332656"/>
            <a:ext cx="5754216" cy="431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4355976" y="1196752"/>
            <a:ext cx="4474840" cy="1905000"/>
          </a:xfrm>
        </p:spPr>
        <p:txBody>
          <a:bodyPr/>
          <a:lstStyle/>
          <a:p>
            <a:pPr algn="r"/>
            <a:r>
              <a:rPr lang="en-GB" dirty="0" err="1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Horreum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(granary)</a:t>
            </a:r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village to city… to global city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 l="3154" t="4441" r="5482" b="5847"/>
          <a:stretch>
            <a:fillRect/>
          </a:stretch>
        </p:blipFill>
        <p:spPr bwMode="auto">
          <a:xfrm>
            <a:off x="5220072" y="3717032"/>
            <a:ext cx="3600400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feld 5"/>
          <p:cNvSpPr txBox="1"/>
          <p:nvPr/>
        </p:nvSpPr>
        <p:spPr>
          <a:xfrm rot="5400000">
            <a:off x="7781002" y="180417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Ostia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467544" y="1556792"/>
            <a:ext cx="29523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Need to develop coinage,</a:t>
            </a:r>
            <a:br>
              <a:rPr lang="en-GB" dirty="0"/>
            </a:br>
            <a:r>
              <a:rPr lang="en-GB" dirty="0"/>
              <a:t>“Market economy”,</a:t>
            </a:r>
          </a:p>
          <a:p>
            <a:r>
              <a:rPr lang="en-GB" dirty="0">
                <a:sym typeface="Wingdings" pitchFamily="2" charset="2"/>
              </a:rPr>
              <a:t>banks, credits: share-holding companies, </a:t>
            </a:r>
            <a:br>
              <a:rPr lang="en-GB" dirty="0">
                <a:sym typeface="Wingdings" pitchFamily="2" charset="2"/>
              </a:rPr>
            </a:br>
            <a:r>
              <a:rPr lang="en-GB" dirty="0">
                <a:sym typeface="Wingdings" pitchFamily="2" charset="2"/>
              </a:rPr>
              <a:t>and bank transfers</a:t>
            </a:r>
            <a:endParaRPr lang="en-GB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121481"/>
            <a:ext cx="5429423" cy="35478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4387" t="10243" r="42069" b="35095"/>
          <a:stretch>
            <a:fillRect/>
          </a:stretch>
        </p:blipFill>
        <p:spPr bwMode="auto">
          <a:xfrm>
            <a:off x="0" y="24894"/>
            <a:ext cx="9144000" cy="68208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Village to City – across the Empire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450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57223"/>
            <a:ext cx="8654452" cy="629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“Celtic oppida” – late Iron Age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329538"/>
            <a:ext cx="3688911" cy="551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feld 7"/>
          <p:cNvSpPr txBox="1"/>
          <p:nvPr/>
        </p:nvSpPr>
        <p:spPr>
          <a:xfrm>
            <a:off x="1763688" y="594928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Larina</a:t>
            </a:r>
            <a:r>
              <a:rPr lang="en-GB" dirty="0"/>
              <a:t> (Isère)</a:t>
            </a:r>
          </a:p>
        </p:txBody>
      </p:sp>
      <p:sp>
        <p:nvSpPr>
          <p:cNvPr id="10" name="Textfeld 9"/>
          <p:cNvSpPr txBox="1"/>
          <p:nvPr/>
        </p:nvSpPr>
        <p:spPr>
          <a:xfrm>
            <a:off x="6084168" y="602128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Maiden Castle</a:t>
            </a:r>
          </a:p>
        </p:txBody>
      </p:sp>
      <p:sp>
        <p:nvSpPr>
          <p:cNvPr id="2" name="Inhaltsplatzhalt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village, proto-town, town ?</a:t>
            </a:r>
          </a:p>
          <a:p>
            <a:r>
              <a:rPr lang="en-GB" dirty="0"/>
              <a:t> location 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57223"/>
            <a:ext cx="8654452" cy="629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Inhaltsplatzhalter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r>
              <a:rPr lang="en-GB" dirty="0"/>
              <a:t>village, proto-town, town ?</a:t>
            </a:r>
          </a:p>
          <a:p>
            <a:r>
              <a:rPr lang="en-GB" dirty="0"/>
              <a:t> location ?</a:t>
            </a:r>
          </a:p>
        </p:txBody>
      </p:sp>
      <p:sp>
        <p:nvSpPr>
          <p:cNvPr id="5" name="Titel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en-GB" dirty="0"/>
              <a:t>“Celtic </a:t>
            </a:r>
            <a:r>
              <a:rPr lang="en-GB" dirty="0" err="1"/>
              <a:t>oppida</a:t>
            </a:r>
            <a:r>
              <a:rPr lang="en-GB" dirty="0"/>
              <a:t>”</a:t>
            </a:r>
          </a:p>
        </p:txBody>
      </p:sp>
      <p:sp>
        <p:nvSpPr>
          <p:cNvPr id="9" name="Textfeld 8"/>
          <p:cNvSpPr txBox="1"/>
          <p:nvPr/>
        </p:nvSpPr>
        <p:spPr>
          <a:xfrm>
            <a:off x="6084168" y="602128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Maiden Castle</a:t>
            </a:r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448272"/>
            <a:ext cx="6580625" cy="43651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feld 10"/>
          <p:cNvSpPr txBox="1"/>
          <p:nvPr/>
        </p:nvSpPr>
        <p:spPr>
          <a:xfrm>
            <a:off x="827584" y="6248400"/>
            <a:ext cx="3274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Acy</a:t>
            </a:r>
            <a:r>
              <a:rPr lang="en-GB" dirty="0"/>
              <a:t>-Romance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57223"/>
            <a:ext cx="8654452" cy="629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el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en-GB" dirty="0"/>
              <a:t>“Celtic </a:t>
            </a:r>
            <a:r>
              <a:rPr lang="en-GB" dirty="0" err="1"/>
              <a:t>oppida</a:t>
            </a:r>
            <a:r>
              <a:rPr lang="en-GB" dirty="0"/>
              <a:t>”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6084168" y="602128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Maiden Castle</a:t>
            </a: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448272"/>
            <a:ext cx="6580625" cy="43651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62" b="91342" l="4250" r="99250">
                        <a14:foregroundMark x1="94250" y1="51082" x2="94250" y2="51082"/>
                        <a14:foregroundMark x1="99250" y1="52814" x2="99250" y2="52814"/>
                        <a14:foregroundMark x1="73750" y1="4762" x2="73750" y2="4762"/>
                        <a14:foregroundMark x1="73500" y1="91342" x2="73500" y2="91342"/>
                        <a14:foregroundMark x1="29250" y1="70563" x2="29250" y2="70563"/>
                        <a14:foregroundMark x1="20750" y1="36797" x2="20750" y2="36797"/>
                        <a14:foregroundMark x1="31000" y1="25541" x2="31000" y2="25541"/>
                        <a14:foregroundMark x1="4250" y1="33766" x2="4250" y2="33766"/>
                        <a14:foregroundMark x1="29000" y1="9957" x2="29000" y2="9957"/>
                        <a14:foregroundMark x1="34000" y1="16450" x2="34000" y2="16450"/>
                        <a14:foregroundMark x1="44500" y1="31602" x2="44500" y2="31602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 rot="563024">
            <a:off x="3225318" y="3313500"/>
            <a:ext cx="5657822" cy="3267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Inhaltsplatzhalter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village, proto-town, town ?</a:t>
            </a:r>
          </a:p>
          <a:p>
            <a: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location ? Often remote, away from roads &amp; rivers</a:t>
            </a:r>
          </a:p>
          <a:p>
            <a:r>
              <a:rPr lang="en-GB" dirty="0">
                <a:solidFill>
                  <a:srgbClr val="FFFF00"/>
                </a:solidFill>
              </a:rPr>
              <a:t>“Celtic” coinage</a:t>
            </a:r>
            <a:r>
              <a:rPr lang="en-GB" dirty="0"/>
              <a:t>, but rather prestige object, </a:t>
            </a:r>
            <a:br>
              <a:rPr lang="en-GB" dirty="0"/>
            </a:br>
            <a:r>
              <a:rPr lang="en-GB" dirty="0"/>
              <a:t>not “money” (reflects social organisation…)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“Celtic </a:t>
            </a:r>
            <a:r>
              <a:rPr lang="en-GB" dirty="0" err="1"/>
              <a:t>oppida</a:t>
            </a:r>
            <a:r>
              <a:rPr lang="en-GB" dirty="0"/>
              <a:t>”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412776"/>
            <a:ext cx="6701003" cy="502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0" y="1484784"/>
            <a:ext cx="3347864" cy="4572000"/>
          </a:xfr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tx2">
                    <a:lumMod val="90000"/>
                  </a:schemeClr>
                </a:solidFill>
              </a:rPr>
              <a:t>Entremont</a:t>
            </a:r>
            <a:endParaRPr lang="en-GB" sz="2400" dirty="0">
              <a:solidFill>
                <a:schemeClr val="tx2">
                  <a:lumMod val="90000"/>
                </a:schemeClr>
              </a:solidFill>
            </a:endParaRPr>
          </a:p>
          <a:p>
            <a:pPr lvl="1"/>
            <a:r>
              <a:rPr lang="en-GB" sz="2000" dirty="0">
                <a:solidFill>
                  <a:schemeClr val="tx2">
                    <a:lumMod val="90000"/>
                  </a:schemeClr>
                </a:solidFill>
              </a:rPr>
              <a:t>Urban planning</a:t>
            </a:r>
          </a:p>
          <a:p>
            <a:pPr lvl="1"/>
            <a:r>
              <a:rPr lang="en-GB" sz="2000" dirty="0">
                <a:solidFill>
                  <a:schemeClr val="tx2">
                    <a:lumMod val="90000"/>
                  </a:schemeClr>
                </a:solidFill>
              </a:rPr>
              <a:t>Standardised house sizes</a:t>
            </a:r>
          </a:p>
          <a:p>
            <a:pPr lvl="1"/>
            <a:r>
              <a:rPr lang="en-GB" sz="2000" dirty="0">
                <a:solidFill>
                  <a:schemeClr val="tx2">
                    <a:lumMod val="90000"/>
                  </a:schemeClr>
                </a:solidFill>
              </a:rPr>
              <a:t>But: house usually consist of only one room!</a:t>
            </a:r>
          </a:p>
          <a:p>
            <a:pPr lvl="1"/>
            <a:endParaRPr lang="en-GB" sz="2000" dirty="0">
              <a:solidFill>
                <a:schemeClr val="tx2">
                  <a:lumMod val="9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64" y="4077072"/>
            <a:ext cx="4471128" cy="2724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Image result for entremont oppidu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3064"/>
            <a:ext cx="4239392" cy="278343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en-GB" dirty="0"/>
              <a:t>“Celtic </a:t>
            </a:r>
            <a:r>
              <a:rPr lang="en-GB" dirty="0" err="1"/>
              <a:t>oppida</a:t>
            </a:r>
            <a:r>
              <a:rPr lang="en-GB" dirty="0"/>
              <a:t>”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412776"/>
            <a:ext cx="6701003" cy="502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19434">
            <a:off x="3768763" y="680882"/>
            <a:ext cx="47625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077072"/>
            <a:ext cx="3769172" cy="22968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feld 6"/>
          <p:cNvSpPr txBox="1"/>
          <p:nvPr/>
        </p:nvSpPr>
        <p:spPr>
          <a:xfrm>
            <a:off x="5198032" y="3694819"/>
            <a:ext cx="3456384" cy="461665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Roman </a:t>
            </a:r>
            <a:r>
              <a:rPr lang="en-GB" sz="2400" b="1" i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domus</a:t>
            </a:r>
            <a:endParaRPr lang="en-GB" sz="2400" b="1" i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Inhaltsplatzhalter 1">
            <a:extLst>
              <a:ext uri="{FF2B5EF4-FFF2-40B4-BE49-F238E27FC236}">
                <a16:creationId xmlns:a16="http://schemas.microsoft.com/office/drawing/2014/main" id="{BD8E3926-72EF-48DC-86B9-CAF50F5EFA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84784"/>
            <a:ext cx="3347864" cy="4572000"/>
          </a:xfr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tx2">
                    <a:lumMod val="90000"/>
                  </a:schemeClr>
                </a:solidFill>
              </a:rPr>
              <a:t>Entremont</a:t>
            </a:r>
            <a:endParaRPr lang="en-GB" sz="2400" dirty="0">
              <a:solidFill>
                <a:schemeClr val="tx2">
                  <a:lumMod val="90000"/>
                </a:schemeClr>
              </a:solidFill>
            </a:endParaRPr>
          </a:p>
          <a:p>
            <a:pPr lvl="1"/>
            <a:r>
              <a:rPr lang="en-GB" sz="2000" dirty="0">
                <a:solidFill>
                  <a:schemeClr val="tx2">
                    <a:lumMod val="90000"/>
                  </a:schemeClr>
                </a:solidFill>
              </a:rPr>
              <a:t>Urban planning</a:t>
            </a:r>
          </a:p>
          <a:p>
            <a:pPr lvl="1"/>
            <a:r>
              <a:rPr lang="en-GB" sz="2000" dirty="0">
                <a:solidFill>
                  <a:schemeClr val="tx2">
                    <a:lumMod val="90000"/>
                  </a:schemeClr>
                </a:solidFill>
              </a:rPr>
              <a:t>Standardised house sizes</a:t>
            </a:r>
          </a:p>
          <a:p>
            <a:pPr lvl="1"/>
            <a:r>
              <a:rPr lang="en-GB" sz="2000" dirty="0">
                <a:solidFill>
                  <a:schemeClr val="tx2">
                    <a:lumMod val="90000"/>
                  </a:schemeClr>
                </a:solidFill>
              </a:rPr>
              <a:t>But: house usually consist of only one room!</a:t>
            </a:r>
          </a:p>
          <a:p>
            <a:pPr lvl="1"/>
            <a:endParaRPr lang="en-GB" sz="2000" dirty="0">
              <a:solidFill>
                <a:schemeClr val="tx2">
                  <a:lumMod val="90000"/>
                </a:schemeClr>
              </a:solidFill>
            </a:endParaRPr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5" cstate="print"/>
          <a:srcRect l="2121" t="7032" b="8578"/>
          <a:stretch>
            <a:fillRect/>
          </a:stretch>
        </p:blipFill>
        <p:spPr bwMode="auto">
          <a:xfrm>
            <a:off x="45924" y="4293096"/>
            <a:ext cx="4151036" cy="2564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80840207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31" presetClass="entr" presetSubtype="0" fill="hold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en-GB" dirty="0"/>
              <a:t>The Roman house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412776"/>
            <a:ext cx="6701003" cy="502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Inhaltsplatzhalter 1"/>
          <p:cNvSpPr>
            <a:spLocks noGrp="1"/>
          </p:cNvSpPr>
          <p:nvPr>
            <p:ph idx="1"/>
          </p:nvPr>
        </p:nvSpPr>
        <p:spPr>
          <a:xfrm>
            <a:off x="0" y="1484784"/>
            <a:ext cx="4114800" cy="4572000"/>
          </a:xfrm>
        </p:spPr>
        <p:txBody>
          <a:bodyPr/>
          <a:lstStyle/>
          <a:p>
            <a:r>
              <a:rPr lang="en-GB" dirty="0" err="1">
                <a:solidFill>
                  <a:srgbClr val="FFC000"/>
                </a:solidFill>
              </a:rPr>
              <a:t>Entremont</a:t>
            </a:r>
            <a:endParaRPr lang="en-GB" dirty="0">
              <a:solidFill>
                <a:srgbClr val="FFC000"/>
              </a:solidFill>
            </a:endParaRPr>
          </a:p>
          <a:p>
            <a:pPr lvl="1"/>
            <a:r>
              <a:rPr lang="en-GB" dirty="0">
                <a:solidFill>
                  <a:srgbClr val="FFC000"/>
                </a:solidFill>
              </a:rPr>
              <a:t>Urban planning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Standardised house sizes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But: house usually consist of only one room!</a:t>
            </a:r>
          </a:p>
          <a:p>
            <a:pPr lvl="1"/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19434">
            <a:off x="3997113" y="1472970"/>
            <a:ext cx="47625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077072"/>
            <a:ext cx="3769172" cy="22968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feld 6"/>
          <p:cNvSpPr txBox="1"/>
          <p:nvPr/>
        </p:nvSpPr>
        <p:spPr>
          <a:xfrm>
            <a:off x="4067944" y="1556792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Roman </a:t>
            </a:r>
            <a:r>
              <a:rPr lang="en-GB" sz="2400" b="1" i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domus</a:t>
            </a:r>
            <a:endParaRPr lang="en-GB" sz="2400" b="1" i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5" cstate="print"/>
          <a:srcRect l="2121" t="7032" b="8578"/>
          <a:stretch>
            <a:fillRect/>
          </a:stretch>
        </p:blipFill>
        <p:spPr bwMode="auto">
          <a:xfrm>
            <a:off x="35496" y="1294227"/>
            <a:ext cx="8932179" cy="5519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07645648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 l="14387" t="10243" r="9595" b="14894"/>
          <a:stretch>
            <a:fillRect/>
          </a:stretch>
        </p:blipFill>
        <p:spPr bwMode="auto">
          <a:xfrm>
            <a:off x="0" y="0"/>
            <a:ext cx="9137964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1475656" y="3789040"/>
            <a:ext cx="7067128" cy="1040904"/>
          </a:xfr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1,000s of new Roman-style towns were created</a:t>
            </a:r>
          </a:p>
          <a:p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But by whom…?</a:t>
            </a:r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Urbanisation of the Roman West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 l="14387" t="10243" r="9595" b="14894"/>
          <a:stretch>
            <a:fillRect/>
          </a:stretch>
        </p:blipFill>
        <p:spPr bwMode="auto">
          <a:xfrm>
            <a:off x="0" y="0"/>
            <a:ext cx="9137964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solidFill>
            <a:schemeClr val="tx1">
              <a:lumMod val="50000"/>
              <a:alpha val="51000"/>
            </a:schemeClr>
          </a:solidFill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00"/>
                </a:solidFill>
              </a:rPr>
              <a:t>The Roman Initiative…?</a:t>
            </a:r>
          </a:p>
          <a:p>
            <a:r>
              <a:rPr lang="en-GB" sz="2000" dirty="0">
                <a:solidFill>
                  <a:srgbClr val="FFFF00"/>
                </a:solidFill>
              </a:rPr>
              <a:t>Or local (“native”) people building towns</a:t>
            </a:r>
            <a:br>
              <a:rPr lang="en-GB" sz="2000" dirty="0">
                <a:solidFill>
                  <a:srgbClr val="FFFF00"/>
                </a:solidFill>
              </a:rPr>
            </a:br>
            <a:r>
              <a:rPr lang="en-GB" sz="2000" dirty="0">
                <a:solidFill>
                  <a:srgbClr val="FFFF00"/>
                </a:solidFill>
              </a:rPr>
              <a:t>and aspiring to Roman lifestyle ?</a:t>
            </a:r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Urbanisation of the Roman West</a:t>
            </a:r>
          </a:p>
        </p:txBody>
      </p:sp>
      <p:sp>
        <p:nvSpPr>
          <p:cNvPr id="4" name="Textfeld 3"/>
          <p:cNvSpPr txBox="1"/>
          <p:nvPr/>
        </p:nvSpPr>
        <p:spPr>
          <a:xfrm>
            <a:off x="251520" y="2636912"/>
            <a:ext cx="8640960" cy="4247317"/>
          </a:xfrm>
          <a:prstGeom prst="rect">
            <a:avLst/>
          </a:prstGeom>
          <a:blipFill dpi="0" rotWithShape="1">
            <a:blip r:embed="rId3">
              <a:alphaModFix amt="62000"/>
              <a:duotone>
                <a:schemeClr val="dk1">
                  <a:shade val="40000"/>
                </a:schemeClr>
                <a:schemeClr val="dk1">
                  <a:tint val="42000"/>
                </a:schemeClr>
              </a:duotone>
            </a:blip>
            <a:srcRect/>
            <a:tile tx="0" ty="0" sx="40000" sy="40000" flip="none" algn="tl"/>
          </a:blip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ndalus" pitchFamily="2" charset="-78"/>
                <a:cs typeface="Andalus" pitchFamily="2" charset="-78"/>
              </a:rPr>
              <a:t>Tacitus, Agricola 21 (on the governor  of Britain, </a:t>
            </a:r>
            <a:r>
              <a:rPr lang="en-GB" b="1" dirty="0" err="1">
                <a:solidFill>
                  <a:schemeClr val="accent2">
                    <a:lumMod val="20000"/>
                    <a:lumOff val="80000"/>
                  </a:schemeClr>
                </a:solidFill>
                <a:latin typeface="Andalus" pitchFamily="2" charset="-78"/>
                <a:cs typeface="Andalus" pitchFamily="2" charset="-78"/>
              </a:rPr>
              <a:t>Gnaeus</a:t>
            </a: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ndalus" pitchFamily="2" charset="-78"/>
                <a:cs typeface="Andalus" pitchFamily="2" charset="-78"/>
              </a:rPr>
              <a:t> </a:t>
            </a:r>
            <a:r>
              <a:rPr lang="en-GB" b="1" dirty="0" err="1">
                <a:solidFill>
                  <a:schemeClr val="accent2">
                    <a:lumMod val="20000"/>
                    <a:lumOff val="80000"/>
                  </a:schemeClr>
                </a:solidFill>
                <a:latin typeface="Andalus" pitchFamily="2" charset="-78"/>
                <a:cs typeface="Andalus" pitchFamily="2" charset="-78"/>
              </a:rPr>
              <a:t>Iulius</a:t>
            </a: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ndalus" pitchFamily="2" charset="-78"/>
                <a:cs typeface="Andalus" pitchFamily="2" charset="-78"/>
              </a:rPr>
              <a:t> Agricola  (40-93)</a:t>
            </a:r>
            <a:b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ndalus" pitchFamily="2" charset="-78"/>
                <a:cs typeface="Andalus" pitchFamily="2" charset="-78"/>
              </a:rPr>
            </a:br>
            <a:endParaRPr lang="en-GB" b="1" dirty="0">
              <a:solidFill>
                <a:schemeClr val="accent2">
                  <a:lumMod val="20000"/>
                  <a:lumOff val="80000"/>
                </a:schemeClr>
              </a:solidFill>
              <a:latin typeface="Andalus" pitchFamily="2" charset="-78"/>
              <a:cs typeface="Andalus" pitchFamily="2" charset="-78"/>
            </a:endParaRPr>
          </a:p>
          <a:p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For, to accustom to rest and repose through the charms of luxury</a:t>
            </a:r>
            <a:r>
              <a:rPr lang="en-GB" dirty="0">
                <a:solidFill>
                  <a:srgbClr val="FFC000"/>
                </a:solidFill>
              </a:rPr>
              <a:t> a population scattered and barbarous and therefore inclined to war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, Agricola gave private </a:t>
            </a:r>
            <a:r>
              <a:rPr lang="en-GB" dirty="0">
                <a:solidFill>
                  <a:srgbClr val="FFC000"/>
                </a:solidFill>
              </a:rPr>
              <a:t>encouragement and public aid to the building of temples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, courts of justice and dwelling-houses, praising the energetic, and reproving the indolent. Thus an honourable rivalry took the place of compulsion. He likewise provided a liberal </a:t>
            </a:r>
            <a:r>
              <a:rPr lang="en-GB" dirty="0">
                <a:solidFill>
                  <a:srgbClr val="FFC000"/>
                </a:solidFill>
              </a:rPr>
              <a:t>education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for the sons of the chiefs, and showed such a preference for the natural powers of the Britons over the industry of the Gauls that they who lately disdained the tongue of Rome now coveted its </a:t>
            </a:r>
            <a:r>
              <a:rPr lang="en-GB" dirty="0">
                <a:solidFill>
                  <a:srgbClr val="FFC000"/>
                </a:solidFill>
              </a:rPr>
              <a:t>eloquence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. Hence, too, a liking sprang up for our style of dress, and the </a:t>
            </a:r>
            <a:r>
              <a:rPr lang="en-GB" dirty="0">
                <a:solidFill>
                  <a:srgbClr val="FFC000"/>
                </a:solidFill>
              </a:rPr>
              <a:t>toga became fashionable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. Step by step they were led to things which dispose to vice, the </a:t>
            </a:r>
            <a:r>
              <a:rPr lang="en-GB" dirty="0">
                <a:solidFill>
                  <a:srgbClr val="FFC000"/>
                </a:solidFill>
              </a:rPr>
              <a:t>lounge, the bath, the elegant banquet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. All this in their ignorance, they called </a:t>
            </a:r>
            <a:r>
              <a:rPr lang="en-GB" dirty="0">
                <a:solidFill>
                  <a:srgbClr val="FFC000"/>
                </a:solidFill>
              </a:rPr>
              <a:t>civilisation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(</a:t>
            </a:r>
            <a:r>
              <a:rPr lang="en-GB" i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humanitas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), when it was but a part of their servitude. </a:t>
            </a:r>
          </a:p>
          <a:p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Urbanisation of the Roman West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82435" y="1484784"/>
            <a:ext cx="6261565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285875"/>
            <a:ext cx="28575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462054"/>
            <a:ext cx="2232248" cy="23959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feld 7"/>
          <p:cNvSpPr txBox="1"/>
          <p:nvPr/>
        </p:nvSpPr>
        <p:spPr>
          <a:xfrm>
            <a:off x="5436096" y="1484784"/>
            <a:ext cx="3347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chemeClr val="bg1">
                    <a:lumMod val="50000"/>
                    <a:lumOff val="50000"/>
                  </a:schemeClr>
                </a:solidFill>
              </a:rPr>
              <a:t>Late Augustan town.</a:t>
            </a:r>
          </a:p>
          <a:p>
            <a:pPr algn="r"/>
            <a:r>
              <a:rPr lang="en-GB" dirty="0">
                <a:solidFill>
                  <a:schemeClr val="bg1">
                    <a:lumMod val="50000"/>
                    <a:lumOff val="50000"/>
                  </a:schemeClr>
                </a:solidFill>
              </a:rPr>
              <a:t>Founded by the Romans… </a:t>
            </a:r>
            <a:br>
              <a:rPr lang="en-GB" dirty="0">
                <a:solidFill>
                  <a:schemeClr val="bg1">
                    <a:lumMod val="50000"/>
                    <a:lumOff val="50000"/>
                  </a:schemeClr>
                </a:solidFill>
              </a:rPr>
            </a:br>
            <a:r>
              <a:rPr lang="en-GB" dirty="0">
                <a:solidFill>
                  <a:schemeClr val="bg1">
                    <a:lumMod val="50000"/>
                    <a:lumOff val="50000"/>
                  </a:schemeClr>
                </a:solidFill>
              </a:rPr>
              <a:t>but given up a few years later after the disaster of A.D.9 when three Roman legions were destroyed by Germanic tribes</a:t>
            </a: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509120"/>
            <a:ext cx="135255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feld 8"/>
          <p:cNvSpPr txBox="1"/>
          <p:nvPr/>
        </p:nvSpPr>
        <p:spPr>
          <a:xfrm rot="5400000">
            <a:off x="7204938" y="467956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800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WALDGIRMES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Image result for bibrac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84584" y="0"/>
            <a:ext cx="1170307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962094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5341B1C-C0F1-4633-B2E0-830C3916D5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432804"/>
          </a:xfrm>
          <a:prstGeom prst="rect">
            <a:avLst/>
          </a:prstGeom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Move from </a:t>
            </a:r>
            <a:r>
              <a:rPr lang="en-GB" dirty="0" err="1">
                <a:solidFill>
                  <a:srgbClr val="002060"/>
                </a:solidFill>
              </a:rPr>
              <a:t>Bibracte</a:t>
            </a:r>
            <a:r>
              <a:rPr lang="en-GB" dirty="0">
                <a:solidFill>
                  <a:srgbClr val="002060"/>
                </a:solidFill>
              </a:rPr>
              <a:t> to </a:t>
            </a:r>
            <a:r>
              <a:rPr lang="en-GB" dirty="0" err="1">
                <a:solidFill>
                  <a:srgbClr val="002060"/>
                </a:solidFill>
              </a:rPr>
              <a:t>Augustodunum</a:t>
            </a:r>
            <a:r>
              <a:rPr lang="en-GB" dirty="0">
                <a:solidFill>
                  <a:srgbClr val="002060"/>
                </a:solidFill>
              </a:rPr>
              <a:t> (</a:t>
            </a:r>
            <a:r>
              <a:rPr lang="en-GB" dirty="0" err="1">
                <a:solidFill>
                  <a:srgbClr val="002060"/>
                </a:solidFill>
              </a:rPr>
              <a:t>Autun</a:t>
            </a:r>
            <a:r>
              <a:rPr lang="en-GB" dirty="0">
                <a:solidFill>
                  <a:srgbClr val="002060"/>
                </a:solidFill>
              </a:rPr>
              <a:t>)</a:t>
            </a:r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Urbanisation of the Roman West</a:t>
            </a: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988840"/>
            <a:ext cx="5238750" cy="3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2865070"/>
            <a:ext cx="5191418" cy="3567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5341B1C-C0F1-4633-B2E0-830C3916D5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432804"/>
          </a:xfrm>
          <a:prstGeom prst="rect">
            <a:avLst/>
          </a:prstGeom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Move from </a:t>
            </a:r>
            <a:r>
              <a:rPr lang="en-GB" dirty="0" err="1">
                <a:solidFill>
                  <a:srgbClr val="002060"/>
                </a:solidFill>
              </a:rPr>
              <a:t>Bibracte</a:t>
            </a:r>
            <a:r>
              <a:rPr lang="en-GB" dirty="0">
                <a:solidFill>
                  <a:srgbClr val="002060"/>
                </a:solidFill>
              </a:rPr>
              <a:t> to </a:t>
            </a:r>
            <a:r>
              <a:rPr lang="en-GB" dirty="0" err="1">
                <a:solidFill>
                  <a:srgbClr val="002060"/>
                </a:solidFill>
              </a:rPr>
              <a:t>Augustodunum</a:t>
            </a:r>
            <a:r>
              <a:rPr lang="en-GB" dirty="0">
                <a:solidFill>
                  <a:srgbClr val="002060"/>
                </a:solidFill>
              </a:rPr>
              <a:t> (</a:t>
            </a:r>
            <a:r>
              <a:rPr lang="en-GB" dirty="0" err="1">
                <a:solidFill>
                  <a:srgbClr val="002060"/>
                </a:solidFill>
              </a:rPr>
              <a:t>Autun</a:t>
            </a:r>
            <a:r>
              <a:rPr lang="en-GB" dirty="0">
                <a:solidFill>
                  <a:srgbClr val="002060"/>
                </a:solidFill>
              </a:rPr>
              <a:t>)</a:t>
            </a:r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Urbanisation of the Roman West</a:t>
            </a:r>
          </a:p>
        </p:txBody>
      </p:sp>
      <p:pic>
        <p:nvPicPr>
          <p:cNvPr id="6" name="Picture 5" descr="A large stone building&#10;&#10;Description generated with very high confidence">
            <a:extLst>
              <a:ext uri="{FF2B5EF4-FFF2-40B4-BE49-F238E27FC236}">
                <a16:creationId xmlns:a16="http://schemas.microsoft.com/office/drawing/2014/main" id="{9580827F-D14A-4DCE-9593-7688DE8BF6A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557" r="15893"/>
          <a:stretch/>
        </p:blipFill>
        <p:spPr>
          <a:xfrm>
            <a:off x="5819055" y="188640"/>
            <a:ext cx="3096345" cy="3338990"/>
          </a:xfrm>
          <a:prstGeom prst="rect">
            <a:avLst/>
          </a:prstGeom>
        </p:spPr>
      </p:pic>
      <p:pic>
        <p:nvPicPr>
          <p:cNvPr id="8" name="Picture 7" descr="A cat sitting on the side of the road&#10;&#10;Description generated with high confidence">
            <a:extLst>
              <a:ext uri="{FF2B5EF4-FFF2-40B4-BE49-F238E27FC236}">
                <a16:creationId xmlns:a16="http://schemas.microsoft.com/office/drawing/2014/main" id="{142C15A0-FD99-40A3-A8D1-72CB6C48786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77238" y="2996952"/>
            <a:ext cx="3323862" cy="24928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 descr="A dog standing on a field&#10;&#10;Description generated with high confidence">
            <a:extLst>
              <a:ext uri="{FF2B5EF4-FFF2-40B4-BE49-F238E27FC236}">
                <a16:creationId xmlns:a16="http://schemas.microsoft.com/office/drawing/2014/main" id="{DDC04F47-0EEB-4909-9985-816CFAEA313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3960"/>
          <a:stretch/>
        </p:blipFill>
        <p:spPr>
          <a:xfrm>
            <a:off x="251520" y="152400"/>
            <a:ext cx="2321161" cy="26628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057197649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Urbanisation of the Roman West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340767"/>
            <a:ext cx="3256682" cy="51968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85184" y="2271097"/>
            <a:ext cx="2592288" cy="35373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4039794"/>
            <a:ext cx="4346848" cy="2818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107504" y="1556792"/>
            <a:ext cx="8579296" cy="4539208"/>
          </a:xfrm>
        </p:spPr>
        <p:txBody>
          <a:bodyPr/>
          <a:lstStyle/>
          <a:p>
            <a:r>
              <a:rPr lang="en-GB" dirty="0"/>
              <a:t>The major protagonists:</a:t>
            </a:r>
            <a:br>
              <a:rPr lang="en-GB" dirty="0"/>
            </a:br>
            <a:r>
              <a:rPr lang="en-GB" dirty="0"/>
              <a:t>The local élites, aristocracies…</a:t>
            </a:r>
          </a:p>
          <a:p>
            <a:r>
              <a:rPr lang="en-GB" dirty="0"/>
              <a:t>Why?</a:t>
            </a:r>
          </a:p>
          <a:p>
            <a:r>
              <a:rPr lang="en-GB" dirty="0"/>
              <a:t>Need for a political centre,</a:t>
            </a:r>
            <a:br>
              <a:rPr lang="en-GB" dirty="0"/>
            </a:br>
            <a:r>
              <a:rPr lang="en-GB" dirty="0"/>
              <a:t>an economic centre,…</a:t>
            </a:r>
          </a:p>
          <a:p>
            <a:r>
              <a:rPr lang="en-GB" dirty="0"/>
              <a:t>Aspiring to Roman lifestyle</a:t>
            </a:r>
          </a:p>
          <a:p>
            <a:r>
              <a:rPr lang="en-GB" dirty="0"/>
              <a:t>e.g., the environment</a:t>
            </a:r>
            <a:br>
              <a:rPr lang="en-GB" dirty="0"/>
            </a:br>
            <a:r>
              <a:rPr lang="en-GB" dirty="0"/>
              <a:t>to wear the toga</a:t>
            </a:r>
            <a:r>
              <a:rPr lang="en-GB" dirty="0" smtClean="0"/>
              <a:t>…</a:t>
            </a:r>
          </a:p>
          <a:p>
            <a:r>
              <a:rPr lang="en-GB" dirty="0" smtClean="0"/>
              <a:t>Power &amp; Status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4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250"/>
                            </p:stCondLst>
                            <p:childTnLst>
                              <p:par>
                                <p:cTn id="5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Urban lifestyle: Public baths</a:t>
            </a:r>
          </a:p>
        </p:txBody>
      </p:sp>
      <p:pic>
        <p:nvPicPr>
          <p:cNvPr id="4" name="Grafik 3" descr="100_287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" y="1291946"/>
            <a:ext cx="7421403" cy="5566053"/>
          </a:xfrm>
          <a:prstGeom prst="rect">
            <a:avLst/>
          </a:prstGeom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662848"/>
            <a:ext cx="6012160" cy="4195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395536" y="616530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solidFill>
                  <a:schemeClr val="tx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Wroxeter</a:t>
            </a:r>
            <a:endParaRPr lang="en-GB" b="1" dirty="0">
              <a:solidFill>
                <a:schemeClr val="tx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662848"/>
            <a:ext cx="6012160" cy="4195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Inhaltsplatzhalter 3" descr="100_106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5496" y="44624"/>
            <a:ext cx="9025003" cy="6768752"/>
          </a:xfrm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Urban lifestyle: Public baths</a:t>
            </a:r>
          </a:p>
        </p:txBody>
      </p:sp>
      <p:sp>
        <p:nvSpPr>
          <p:cNvPr id="5" name="Textfeld 4"/>
          <p:cNvSpPr txBox="1"/>
          <p:nvPr/>
        </p:nvSpPr>
        <p:spPr>
          <a:xfrm>
            <a:off x="1691680" y="644404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Bath / AQUAE SVLIS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nhaltsplatzhalter 3" descr="100_106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496" y="44624"/>
            <a:ext cx="9025003" cy="6768752"/>
          </a:xfrm>
          <a:prstGeom prst="rect">
            <a:avLst/>
          </a:prstGeom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Urban lifestyle: Public baths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62020" y="476672"/>
            <a:ext cx="7258452" cy="5777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60848"/>
            <a:ext cx="9132342" cy="4779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feld 5"/>
          <p:cNvSpPr txBox="1"/>
          <p:nvPr/>
        </p:nvSpPr>
        <p:spPr>
          <a:xfrm>
            <a:off x="2441873" y="5954960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Caracalla Baths, Rome, constructed </a:t>
            </a:r>
            <a:b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A.D. 211-217, </a:t>
            </a:r>
            <a:r>
              <a:rPr lang="en-GB" sz="2000" b="1" dirty="0"/>
              <a:t>412 x 393 m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fik 3" descr="DSCF099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179512" y="5589240"/>
            <a:ext cx="8892480" cy="1514872"/>
          </a:xfrm>
          <a:solidFill>
            <a:schemeClr val="tx1">
              <a:lumMod val="65000"/>
              <a:alpha val="48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  <a:highlight>
                  <a:srgbClr val="FFFF00"/>
                </a:highlight>
              </a:rPr>
              <a:t>An architecture that </a:t>
            </a:r>
            <a:r>
              <a:rPr lang="en-GB" b="1" dirty="0">
                <a:solidFill>
                  <a:srgbClr val="002060"/>
                </a:solidFill>
                <a:highlight>
                  <a:srgbClr val="FFFF00"/>
                </a:highlight>
              </a:rPr>
              <a:t>expresses power</a:t>
            </a:r>
          </a:p>
          <a:p>
            <a:r>
              <a:rPr lang="en-GB" dirty="0">
                <a:solidFill>
                  <a:srgbClr val="002060"/>
                </a:solidFill>
                <a:highlight>
                  <a:srgbClr val="FFFF00"/>
                </a:highlight>
              </a:rPr>
              <a:t>The scale: local élites trying to </a:t>
            </a:r>
            <a:r>
              <a:rPr lang="en-GB" b="1" dirty="0">
                <a:solidFill>
                  <a:srgbClr val="002060"/>
                </a:solidFill>
                <a:highlight>
                  <a:srgbClr val="FFFF00"/>
                </a:highlight>
              </a:rPr>
              <a:t>imitate</a:t>
            </a:r>
            <a:r>
              <a:rPr lang="en-GB" dirty="0">
                <a:solidFill>
                  <a:srgbClr val="002060"/>
                </a:solidFill>
                <a:highlight>
                  <a:srgbClr val="FFFF00"/>
                </a:highlight>
              </a:rPr>
              <a:t> the local population</a:t>
            </a:r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</a:t>
            </a:r>
          </a:p>
        </p:txBody>
      </p:sp>
      <p:sp>
        <p:nvSpPr>
          <p:cNvPr id="5" name="Textfeld 4"/>
          <p:cNvSpPr txBox="1"/>
          <p:nvPr/>
        </p:nvSpPr>
        <p:spPr>
          <a:xfrm>
            <a:off x="7020272" y="260648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Temple of Vienne today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large stone building&#10;&#10;Description generated with very high confidence">
            <a:extLst>
              <a:ext uri="{FF2B5EF4-FFF2-40B4-BE49-F238E27FC236}">
                <a16:creationId xmlns:a16="http://schemas.microsoft.com/office/drawing/2014/main" id="{C36D779E-C3BB-44AA-9CD9-80E0F106D7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706"/>
            <a:ext cx="9144000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26ED0F9-6435-4063-ADD7-38CCB5515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 descr="A picture containing cat, indoor, black, sitting&#10;&#10;Description generated with very high confidence">
            <a:extLst>
              <a:ext uri="{FF2B5EF4-FFF2-40B4-BE49-F238E27FC236}">
                <a16:creationId xmlns:a16="http://schemas.microsoft.com/office/drawing/2014/main" id="{A85BFD4E-4539-4853-8D73-33B8AB4FC5B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3" t="2502" r="3758" b="1430"/>
          <a:stretch/>
        </p:blipFill>
        <p:spPr>
          <a:xfrm rot="16200000">
            <a:off x="4459362" y="1237382"/>
            <a:ext cx="5075962" cy="398659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7400971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 l="6117" b="9014"/>
          <a:stretch>
            <a:fillRect/>
          </a:stretch>
        </p:blipFill>
        <p:spPr bwMode="auto">
          <a:xfrm>
            <a:off x="27642" y="24528"/>
            <a:ext cx="9116358" cy="6833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feld 4"/>
          <p:cNvSpPr txBox="1"/>
          <p:nvPr/>
        </p:nvSpPr>
        <p:spPr>
          <a:xfrm>
            <a:off x="323528" y="260648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Amphitheatre </a:t>
            </a:r>
            <a:br>
              <a:rPr lang="en-GB" sz="2000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</a:t>
            </a:r>
            <a:r>
              <a:rPr lang="en-GB" sz="2000" dirty="0" err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Nîmes</a:t>
            </a:r>
            <a:endParaRPr lang="en-GB" sz="2000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6" y="72008"/>
            <a:ext cx="8892480" cy="6669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feld 4"/>
          <p:cNvSpPr txBox="1"/>
          <p:nvPr/>
        </p:nvSpPr>
        <p:spPr>
          <a:xfrm>
            <a:off x="179512" y="5949280"/>
            <a:ext cx="2448272" cy="707886"/>
          </a:xfrm>
          <a:prstGeom prst="rect">
            <a:avLst/>
          </a:prstGeom>
          <a:solidFill>
            <a:schemeClr val="tx2">
              <a:lumMod val="25000"/>
              <a:alpha val="68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Amphitheatre 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</a:t>
            </a:r>
            <a:r>
              <a:rPr lang="en-GB" sz="2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Nîmes</a:t>
            </a:r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6" y="72008"/>
            <a:ext cx="8892480" cy="6669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75814"/>
            <a:ext cx="6548870" cy="436129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983165">
            <a:off x="5273621" y="1483508"/>
            <a:ext cx="3995936" cy="2996952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457200" y="4365104"/>
            <a:ext cx="8229600" cy="2160240"/>
          </a:xfr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fontScale="85000" lnSpcReduction="10000"/>
          </a:bodyPr>
          <a:lstStyle/>
          <a:p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Theatres &amp; amphitheatres: </a:t>
            </a:r>
            <a:b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assemble the local population of town and rural areas</a:t>
            </a:r>
          </a:p>
          <a:p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Venue to create common identity</a:t>
            </a:r>
          </a:p>
          <a:p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Communicating social, religious, political and cultural understandings </a:t>
            </a: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Roman ideologies</a:t>
            </a:r>
          </a:p>
          <a:p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Representing social status seats according to status !</a:t>
            </a:r>
            <a:endParaRPr lang="en-GB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75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25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26214"/>
            <a:ext cx="9109047" cy="683178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372200" y="6237312"/>
            <a:ext cx="2467000" cy="923330"/>
          </a:xfrm>
          <a:prstGeom prst="rect">
            <a:avLst/>
          </a:prstGeom>
          <a:blipFill dpi="0" rotWithShape="1">
            <a:blip r:embed="rId3">
              <a:alphaModFix amt="88000"/>
              <a:duotone>
                <a:schemeClr val="accent1">
                  <a:shade val="40000"/>
                </a:schemeClr>
                <a:schemeClr val="accent1">
                  <a:tint val="42000"/>
                </a:schemeClr>
              </a:duotone>
            </a:blip>
            <a:srcRect/>
            <a:tile tx="0" ty="0" sx="40000" sy="40000" flip="none" algn="tl"/>
          </a:blip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/>
              <a:t>CIVIC CULTS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43836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 l="4256" t="5717" r="9211" b="3959"/>
          <a:stretch>
            <a:fillRect/>
          </a:stretch>
        </p:blipFill>
        <p:spPr bwMode="auto">
          <a:xfrm>
            <a:off x="3955099" y="160542"/>
            <a:ext cx="5081397" cy="6580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251520" y="1524000"/>
            <a:ext cx="3888432" cy="53340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individual was participating in collective cults, symbolising the unity of a city, demonstrating the role of the local magistrates and priests</a:t>
            </a:r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But in a city people came from different background: everyone developed his own religious preferences and understandings</a:t>
            </a:r>
            <a:br>
              <a:rPr lang="en-GB" dirty="0">
                <a:solidFill>
                  <a:schemeClr val="tx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50000"/>
                  </a:schemeClr>
                </a:solidFill>
                <a:sym typeface="Wingdings" pitchFamily="2" charset="2"/>
              </a:rPr>
              <a:t> individualisation</a:t>
            </a:r>
            <a:endParaRPr lang="en-GB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Civic cults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 l="4256" t="5717" r="9211" b="3959"/>
          <a:stretch>
            <a:fillRect/>
          </a:stretch>
        </p:blipFill>
        <p:spPr bwMode="auto">
          <a:xfrm>
            <a:off x="3955099" y="160542"/>
            <a:ext cx="5081397" cy="6580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251520" y="1524000"/>
            <a:ext cx="3888432" cy="53340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individual was participating in collective cults, symbolising the unity of a city, demonstrating the role of the local magistrates and priests</a:t>
            </a:r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But in a city people came from different background: everyone developed his own religious preferences and understandings</a:t>
            </a:r>
            <a:br>
              <a:rPr lang="en-GB" dirty="0">
                <a:solidFill>
                  <a:schemeClr val="tx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50000"/>
                  </a:schemeClr>
                </a:solidFill>
                <a:sym typeface="Wingdings" pitchFamily="2" charset="2"/>
              </a:rPr>
              <a:t> individualisation</a:t>
            </a:r>
            <a:endParaRPr lang="en-GB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Civic cults</a:t>
            </a:r>
          </a:p>
        </p:txBody>
      </p:sp>
      <p:pic>
        <p:nvPicPr>
          <p:cNvPr id="1026" name="Picture 2" descr="https://www.worldslastchance.com/images/articles/julian/image002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78" t="4800" r="2653" b="4534"/>
          <a:stretch/>
        </p:blipFill>
        <p:spPr bwMode="auto">
          <a:xfrm>
            <a:off x="739067" y="1196752"/>
            <a:ext cx="8404933" cy="42394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4191444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4256" t="5717" r="9211" b="3959"/>
          <a:stretch>
            <a:fillRect/>
          </a:stretch>
        </p:blipFill>
        <p:spPr bwMode="auto">
          <a:xfrm>
            <a:off x="3955099" y="160542"/>
            <a:ext cx="5081397" cy="6580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Inhaltsplatzhalter 1"/>
          <p:cNvSpPr>
            <a:spLocks noGrp="1"/>
          </p:cNvSpPr>
          <p:nvPr>
            <p:ph idx="1"/>
          </p:nvPr>
        </p:nvSpPr>
        <p:spPr>
          <a:xfrm>
            <a:off x="251520" y="1524000"/>
            <a:ext cx="3888432" cy="53340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The individual was participating in collective cults, symbolising the unity of a city, demonstrating the role of the local magistrates and priests</a:t>
            </a:r>
          </a:p>
          <a:p>
            <a:r>
              <a:rPr lang="en-GB" dirty="0"/>
              <a:t>But in a city, people came from different background: everyone developed his own religious preferences and understandings</a:t>
            </a:r>
            <a:br>
              <a:rPr lang="en-GB" dirty="0"/>
            </a:br>
            <a:r>
              <a:rPr lang="en-GB" dirty="0">
                <a:sym typeface="Wingdings" pitchFamily="2" charset="2"/>
              </a:rPr>
              <a:t> </a:t>
            </a:r>
            <a:r>
              <a:rPr lang="en-GB" dirty="0">
                <a:solidFill>
                  <a:srgbClr val="FFFF00"/>
                </a:solidFill>
                <a:sym typeface="Wingdings" pitchFamily="2" charset="2"/>
              </a:rPr>
              <a:t>individualisation</a:t>
            </a:r>
            <a:endParaRPr lang="en-GB" dirty="0"/>
          </a:p>
        </p:txBody>
      </p:sp>
      <p:sp>
        <p:nvSpPr>
          <p:cNvPr id="6" name="Titel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en-GB" dirty="0"/>
              <a:t>Civic cults</a:t>
            </a:r>
          </a:p>
        </p:txBody>
      </p:sp>
    </p:spTree>
    <p:extLst>
      <p:ext uri="{BB962C8B-B14F-4D97-AF65-F5344CB8AC3E}">
        <p14:creationId xmlns:p14="http://schemas.microsoft.com/office/powerpoint/2010/main" val="1769705577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Inhaltsplatzhalter 1"/>
          <p:cNvSpPr>
            <a:spLocks noGrp="1"/>
          </p:cNvSpPr>
          <p:nvPr>
            <p:ph idx="1"/>
          </p:nvPr>
        </p:nvSpPr>
        <p:spPr>
          <a:xfrm>
            <a:off x="251520" y="1524000"/>
            <a:ext cx="3888432" cy="53340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The individual was participating in collective cults, symbolising the unity of a city, demonstrating the role of the local magistrates and priests</a:t>
            </a:r>
          </a:p>
          <a:p>
            <a:r>
              <a:rPr lang="en-GB" dirty="0"/>
              <a:t>But in a city people came from different background: everyone developed his own religious preferences and understandings</a:t>
            </a:r>
            <a:br>
              <a:rPr lang="en-GB" dirty="0"/>
            </a:br>
            <a:r>
              <a:rPr lang="en-GB" dirty="0">
                <a:sym typeface="Wingdings" pitchFamily="2" charset="2"/>
              </a:rPr>
              <a:t> </a:t>
            </a:r>
            <a:r>
              <a:rPr lang="en-GB" dirty="0">
                <a:solidFill>
                  <a:srgbClr val="FFFF00"/>
                </a:solidFill>
                <a:sym typeface="Wingdings" pitchFamily="2" charset="2"/>
              </a:rPr>
              <a:t>individualisation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6" name="Titel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en-GB" dirty="0"/>
              <a:t>Civic cults</a:t>
            </a:r>
          </a:p>
        </p:txBody>
      </p:sp>
      <p:pic>
        <p:nvPicPr>
          <p:cNvPr id="7" name="Picture 9" descr="C:\Eigene Dateien\TEACHING MATERIAL\CITIES &amp; SETTLEMENTS\Religion\Isis Pompei Malere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358322"/>
            <a:ext cx="5000228" cy="6138894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7092280" y="587727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ISIS</a:t>
            </a:r>
          </a:p>
        </p:txBody>
      </p:sp>
    </p:spTree>
    <p:extLst>
      <p:ext uri="{BB962C8B-B14F-4D97-AF65-F5344CB8AC3E}">
        <p14:creationId xmlns:p14="http://schemas.microsoft.com/office/powerpoint/2010/main" val="3630540875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9" descr="C:\Eigene Dateien\TEACHING MATERIAL\CITIES &amp; SETTLEMENTS\Religion\Isis Pompei Malere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358322"/>
            <a:ext cx="5000228" cy="6138894"/>
          </a:xfrm>
          <a:prstGeom prst="rect">
            <a:avLst/>
          </a:prstGeom>
          <a:noFill/>
        </p:spPr>
      </p:pic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686800" cy="1219200"/>
          </a:xfrm>
        </p:spPr>
        <p:txBody>
          <a:bodyPr>
            <a:normAutofit/>
          </a:bodyPr>
          <a:lstStyle/>
          <a:p>
            <a:r>
              <a:rPr lang="en-GB" dirty="0"/>
              <a:t>Interaction: New ideas, cults, cultures</a:t>
            </a: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/>
          <a:srcRect l="7354" t="3541" r="7340" b="4395"/>
          <a:stretch>
            <a:fillRect/>
          </a:stretch>
        </p:blipFill>
        <p:spPr bwMode="auto">
          <a:xfrm rot="21095781">
            <a:off x="239123" y="1658731"/>
            <a:ext cx="4564052" cy="40919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4648355"/>
            <a:ext cx="3168352" cy="22370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4391980" y="1347189"/>
            <a:ext cx="4572508" cy="1400944"/>
          </a:xfrm>
        </p:spPr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Cities as melting pots</a:t>
            </a:r>
          </a:p>
        </p:txBody>
      </p:sp>
      <p:sp>
        <p:nvSpPr>
          <p:cNvPr id="9" name="Textfeld 8"/>
          <p:cNvSpPr txBox="1"/>
          <p:nvPr/>
        </p:nvSpPr>
        <p:spPr>
          <a:xfrm>
            <a:off x="2411760" y="64886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example: Mithras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092280" y="587727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ISIS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C:\Eigene Dateien\TEACHING MATERIAL\CITIES &amp; SETTLEMENTS\Religion\Isis Pompei Malere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358322"/>
            <a:ext cx="5000228" cy="6138894"/>
          </a:xfrm>
          <a:prstGeom prst="rect">
            <a:avLst/>
          </a:prstGeom>
          <a:noFill/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08504" cy="6788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feld 4"/>
          <p:cNvSpPr txBox="1"/>
          <p:nvPr/>
        </p:nvSpPr>
        <p:spPr>
          <a:xfrm>
            <a:off x="1907704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Reconstruction of Temple of Isis, Pompey</a:t>
            </a:r>
          </a:p>
        </p:txBody>
      </p:sp>
      <p:pic>
        <p:nvPicPr>
          <p:cNvPr id="7" name="Picture 9" descr="C:\Eigene Dateien\TEACHING MATERIAL\CITIES &amp; SETTLEMENTS\Religion\Isis Pompei Malere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4320" y="510722"/>
            <a:ext cx="5000228" cy="6138894"/>
          </a:xfrm>
          <a:prstGeom prst="rect">
            <a:avLst/>
          </a:prstGeom>
          <a:noFill/>
        </p:spPr>
      </p:pic>
      <p:sp>
        <p:nvSpPr>
          <p:cNvPr id="8" name="Titel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686800" cy="1219200"/>
          </a:xfrm>
        </p:spPr>
        <p:txBody>
          <a:bodyPr>
            <a:normAutofit/>
          </a:bodyPr>
          <a:lstStyle/>
          <a:p>
            <a:r>
              <a:rPr lang="en-GB" dirty="0"/>
              <a:t>Interaction: New ideas, cults, cultures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9" descr="C:\Eigene Dateien\TEACHING MATERIAL\CITIES &amp; SETTLEMENTS\4 Sitzung Autun Bibracte und Co\Tarragona Rekonstruk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1"/>
            <a:ext cx="9044130" cy="68580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239620" y="5766557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i="1" dirty="0" err="1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Tarraco</a:t>
            </a:r>
            <a:r>
              <a:rPr lang="en-GB" sz="2400" b="1" dirty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Tarragona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1560" y="260648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city in the Roman World…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Eigene Dateien\TEACHING MATERIAL\CITIES &amp; SETTLEMENTS\4 Sitzung Autun Bibracte und Co\Tarragona Rekonstruktion.JPG">
            <a:extLst>
              <a:ext uri="{FF2B5EF4-FFF2-40B4-BE49-F238E27FC236}">
                <a16:creationId xmlns:a16="http://schemas.microsoft.com/office/drawing/2014/main" id="{42CF177E-D982-461E-84D8-50CA83297B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1"/>
            <a:ext cx="9044130" cy="6858000"/>
          </a:xfrm>
          <a:prstGeom prst="rect">
            <a:avLst/>
          </a:prstGeom>
          <a:noFill/>
        </p:spPr>
      </p:pic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457200" y="1524000"/>
            <a:ext cx="8686800" cy="5334000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FFFF00"/>
                </a:solidFill>
              </a:rPr>
              <a:t>The city as administrative, political, economic, social, religious and cultural </a:t>
            </a:r>
            <a:r>
              <a:rPr lang="en-GB" b="1" dirty="0">
                <a:solidFill>
                  <a:srgbClr val="FFFF00"/>
                </a:solidFill>
              </a:rPr>
              <a:t>centre</a:t>
            </a:r>
          </a:p>
          <a:p>
            <a:r>
              <a:rPr lang="en-GB" dirty="0">
                <a:solidFill>
                  <a:srgbClr val="FFFF00"/>
                </a:solidFill>
              </a:rPr>
              <a:t>The city as </a:t>
            </a:r>
            <a:r>
              <a:rPr lang="en-GB" b="1" dirty="0">
                <a:solidFill>
                  <a:srgbClr val="FFFF00"/>
                </a:solidFill>
              </a:rPr>
              <a:t>motor for change</a:t>
            </a:r>
          </a:p>
          <a:p>
            <a:pPr lvl="1"/>
            <a:r>
              <a:rPr lang="en-GB" b="1" dirty="0">
                <a:solidFill>
                  <a:srgbClr val="FFFF00"/>
                </a:solidFill>
              </a:rPr>
              <a:t>Societal</a:t>
            </a:r>
            <a:r>
              <a:rPr lang="en-GB" dirty="0">
                <a:solidFill>
                  <a:srgbClr val="FFFF00"/>
                </a:solidFill>
              </a:rPr>
              <a:t> development: division of labour, creating new social groups and new identities, social mobility,….</a:t>
            </a:r>
          </a:p>
          <a:p>
            <a:pPr lvl="1"/>
            <a:r>
              <a:rPr lang="en-GB" b="1" dirty="0">
                <a:solidFill>
                  <a:srgbClr val="FFFF00"/>
                </a:solidFill>
              </a:rPr>
              <a:t>Communication</a:t>
            </a:r>
            <a:r>
              <a:rPr lang="en-GB" dirty="0">
                <a:solidFill>
                  <a:srgbClr val="FFFF00"/>
                </a:solidFill>
              </a:rPr>
              <a:t> &amp; competition, e.g. inner-elite competition, status display, searching for new ways to express wealth &amp; status</a:t>
            </a:r>
          </a:p>
          <a:p>
            <a:pPr lvl="1"/>
            <a:r>
              <a:rPr lang="en-GB" b="1" dirty="0">
                <a:solidFill>
                  <a:srgbClr val="FFFF00"/>
                </a:solidFill>
              </a:rPr>
              <a:t>Challenging</a:t>
            </a:r>
            <a:r>
              <a:rPr lang="en-GB" dirty="0">
                <a:solidFill>
                  <a:srgbClr val="FFFF00"/>
                </a:solidFill>
              </a:rPr>
              <a:t> existing societal structures</a:t>
            </a:r>
          </a:p>
          <a:p>
            <a:pPr lvl="2"/>
            <a:r>
              <a:rPr lang="en-GB" dirty="0">
                <a:solidFill>
                  <a:srgbClr val="FFFF00"/>
                </a:solidFill>
              </a:rPr>
              <a:t>Development of rules, laws, constitutions,... even democracy (Athens) </a:t>
            </a:r>
          </a:p>
          <a:p>
            <a:r>
              <a:rPr lang="en-GB" dirty="0">
                <a:solidFill>
                  <a:srgbClr val="FFFF00"/>
                </a:solidFill>
              </a:rPr>
              <a:t>Cultural and religious developments </a:t>
            </a:r>
          </a:p>
          <a:p>
            <a:pPr lvl="1"/>
            <a:r>
              <a:rPr lang="en-GB" dirty="0">
                <a:solidFill>
                  <a:srgbClr val="FFFF00"/>
                </a:solidFill>
                <a:sym typeface="Wingdings" pitchFamily="2" charset="2"/>
              </a:rPr>
              <a:t>State societies &amp; urbanism: need writing literacy</a:t>
            </a:r>
          </a:p>
          <a:p>
            <a:pPr lvl="1"/>
            <a:r>
              <a:rPr lang="en-GB" dirty="0">
                <a:solidFill>
                  <a:srgbClr val="FFFF00"/>
                </a:solidFill>
                <a:sym typeface="Wingdings" pitchFamily="2" charset="2"/>
              </a:rPr>
              <a:t> Theatre, Entertainment, Literature, Science, Philosophy… </a:t>
            </a:r>
          </a:p>
          <a:p>
            <a:pPr lvl="1"/>
            <a:r>
              <a:rPr lang="en-GB" dirty="0">
                <a:solidFill>
                  <a:srgbClr val="FFFF00"/>
                </a:solidFill>
                <a:sym typeface="Wingdings" pitchFamily="2" charset="2"/>
              </a:rPr>
              <a:t> Education</a:t>
            </a:r>
          </a:p>
          <a:p>
            <a:pPr lvl="1"/>
            <a:r>
              <a:rPr lang="en-GB" dirty="0">
                <a:solidFill>
                  <a:srgbClr val="FFFF00"/>
                </a:solidFill>
                <a:sym typeface="Wingdings" pitchFamily="2" charset="2"/>
              </a:rPr>
              <a:t> catalysing developments in art, sculpture, wall painting,…</a:t>
            </a:r>
          </a:p>
          <a:p>
            <a:pPr lvl="1"/>
            <a:r>
              <a:rPr lang="en-GB" dirty="0">
                <a:solidFill>
                  <a:srgbClr val="FFFF00"/>
                </a:solidFill>
                <a:sym typeface="Wingdings" pitchFamily="2" charset="2"/>
              </a:rPr>
              <a:t> New religious ideas, spread of cults, re-thinking existing cults,… </a:t>
            </a:r>
            <a:br>
              <a:rPr lang="en-GB" dirty="0">
                <a:solidFill>
                  <a:srgbClr val="FFFF00"/>
                </a:solidFill>
                <a:sym typeface="Wingdings" pitchFamily="2" charset="2"/>
              </a:rPr>
            </a:br>
            <a:r>
              <a:rPr lang="en-GB" dirty="0">
                <a:solidFill>
                  <a:srgbClr val="FFFF00"/>
                </a:solidFill>
                <a:sym typeface="Wingdings" pitchFamily="2" charset="2"/>
              </a:rPr>
              <a:t>finally the spread of Judaism and Christianity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Urbanisation &amp; Civilisation ?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9" descr="C:\Eigene Dateien\TEACHING MATERIAL\CITIES &amp; SETTLEMENTS\4 Sitzung Autun Bibracte und Co\Tarragona Rekonstruk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1"/>
            <a:ext cx="9044130" cy="68580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239620" y="5766557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i="1" dirty="0" err="1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Tarraco</a:t>
            </a:r>
            <a:r>
              <a:rPr lang="en-GB" sz="2400" b="1" dirty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Tarragona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5576" y="332656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YOU!!!</a:t>
            </a:r>
          </a:p>
        </p:txBody>
      </p:sp>
    </p:spTree>
    <p:extLst>
      <p:ext uri="{BB962C8B-B14F-4D97-AF65-F5344CB8AC3E}">
        <p14:creationId xmlns:p14="http://schemas.microsoft.com/office/powerpoint/2010/main" val="3012010270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ier">
  <a:themeElements>
    <a:clrScheme name="Papi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i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i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20</TotalTime>
  <Words>1150</Words>
  <Application>Microsoft Office PowerPoint</Application>
  <PresentationFormat>On-screen Show (4:3)</PresentationFormat>
  <Paragraphs>240</Paragraphs>
  <Slides>47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4" baseType="lpstr">
      <vt:lpstr>Andalus</vt:lpstr>
      <vt:lpstr>Arial</vt:lpstr>
      <vt:lpstr>Calibri</vt:lpstr>
      <vt:lpstr>Constantia</vt:lpstr>
      <vt:lpstr>Wingdings</vt:lpstr>
      <vt:lpstr>Wingdings 2</vt:lpstr>
      <vt:lpstr>Papier</vt:lpstr>
      <vt:lpstr>What makes civilisation ?</vt:lpstr>
      <vt:lpstr>Why is urbanism important ?</vt:lpstr>
      <vt:lpstr>From village to city…</vt:lpstr>
      <vt:lpstr>From village to city…</vt:lpstr>
      <vt:lpstr>From village to city… to global city</vt:lpstr>
      <vt:lpstr>From village to city…</vt:lpstr>
      <vt:lpstr>From village to city… to global city</vt:lpstr>
      <vt:lpstr>From village to city… to global city</vt:lpstr>
      <vt:lpstr>From village to city… to global city</vt:lpstr>
      <vt:lpstr>From village to city… to global city</vt:lpstr>
      <vt:lpstr>From village to city… to global city</vt:lpstr>
      <vt:lpstr>From village to city… to global city</vt:lpstr>
      <vt:lpstr>From village to city… to global city</vt:lpstr>
      <vt:lpstr>From village to city… to global city</vt:lpstr>
      <vt:lpstr>From village to city… to global city</vt:lpstr>
      <vt:lpstr>Village to City – across the Empire</vt:lpstr>
      <vt:lpstr>“Celtic oppida” – late Iron Age</vt:lpstr>
      <vt:lpstr>“Celtic oppida”</vt:lpstr>
      <vt:lpstr>“Celtic oppida”</vt:lpstr>
      <vt:lpstr>“Celtic oppida”</vt:lpstr>
      <vt:lpstr>“Celtic oppida”</vt:lpstr>
      <vt:lpstr>The Roman house</vt:lpstr>
      <vt:lpstr>Urbanisation of the Roman West</vt:lpstr>
      <vt:lpstr>Urbanisation of the Roman West</vt:lpstr>
      <vt:lpstr>Urbanisation of the Roman West</vt:lpstr>
      <vt:lpstr>PowerPoint Presentation</vt:lpstr>
      <vt:lpstr>Urbanisation of the Roman West</vt:lpstr>
      <vt:lpstr>Urbanisation of the Roman West</vt:lpstr>
      <vt:lpstr>Urbanisation of the Roman West</vt:lpstr>
      <vt:lpstr>Urban lifestyle: Public baths</vt:lpstr>
      <vt:lpstr>Urban lifestyle: Public baths</vt:lpstr>
      <vt:lpstr>Urban lifestyle: Public baths</vt:lpstr>
      <vt:lpstr>Architecture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Civic cults</vt:lpstr>
      <vt:lpstr>Civic cults</vt:lpstr>
      <vt:lpstr>Civic cults</vt:lpstr>
      <vt:lpstr>Civic cults</vt:lpstr>
      <vt:lpstr>Interaction: New ideas, cults, cultures</vt:lpstr>
      <vt:lpstr>Interaction: New ideas, cults, cultures</vt:lpstr>
      <vt:lpstr>PowerPoint Presentation</vt:lpstr>
      <vt:lpstr>Urbanisation &amp; Civilisation 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makes civilisation ?</dc:title>
  <dc:creator>Ralph Häussler</dc:creator>
  <cp:lastModifiedBy>Ralph Haeussler</cp:lastModifiedBy>
  <cp:revision>87</cp:revision>
  <dcterms:created xsi:type="dcterms:W3CDTF">2013-10-10T14:08:35Z</dcterms:created>
  <dcterms:modified xsi:type="dcterms:W3CDTF">2019-01-14T13:43:02Z</dcterms:modified>
</cp:coreProperties>
</file>