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4"/>
  </p:notesMasterIdLst>
  <p:sldIdLst>
    <p:sldId id="256" r:id="rId2"/>
    <p:sldId id="480" r:id="rId3"/>
    <p:sldId id="454" r:id="rId4"/>
    <p:sldId id="395" r:id="rId5"/>
    <p:sldId id="452" r:id="rId6"/>
    <p:sldId id="481" r:id="rId7"/>
    <p:sldId id="482" r:id="rId8"/>
    <p:sldId id="483" r:id="rId9"/>
    <p:sldId id="484" r:id="rId10"/>
    <p:sldId id="485" r:id="rId11"/>
    <p:sldId id="486" r:id="rId12"/>
    <p:sldId id="487" r:id="rId13"/>
    <p:sldId id="488" r:id="rId14"/>
    <p:sldId id="489" r:id="rId15"/>
    <p:sldId id="490" r:id="rId16"/>
    <p:sldId id="496" r:id="rId17"/>
    <p:sldId id="497" r:id="rId18"/>
    <p:sldId id="498" r:id="rId19"/>
    <p:sldId id="491" r:id="rId20"/>
    <p:sldId id="492" r:id="rId21"/>
    <p:sldId id="493" r:id="rId22"/>
    <p:sldId id="494" r:id="rId23"/>
    <p:sldId id="495" r:id="rId24"/>
    <p:sldId id="323" r:id="rId25"/>
    <p:sldId id="390" r:id="rId26"/>
    <p:sldId id="455" r:id="rId27"/>
    <p:sldId id="468" r:id="rId28"/>
    <p:sldId id="470" r:id="rId29"/>
    <p:sldId id="500" r:id="rId30"/>
    <p:sldId id="501" r:id="rId31"/>
    <p:sldId id="502" r:id="rId32"/>
    <p:sldId id="516" r:id="rId33"/>
    <p:sldId id="517" r:id="rId34"/>
    <p:sldId id="515" r:id="rId35"/>
    <p:sldId id="512" r:id="rId36"/>
    <p:sldId id="503" r:id="rId37"/>
    <p:sldId id="518" r:id="rId38"/>
    <p:sldId id="504" r:id="rId39"/>
    <p:sldId id="505" r:id="rId40"/>
    <p:sldId id="506" r:id="rId41"/>
    <p:sldId id="507" r:id="rId42"/>
    <p:sldId id="508" r:id="rId43"/>
    <p:sldId id="509" r:id="rId44"/>
    <p:sldId id="510" r:id="rId45"/>
    <p:sldId id="511" r:id="rId46"/>
    <p:sldId id="519" r:id="rId47"/>
    <p:sldId id="391" r:id="rId48"/>
    <p:sldId id="499" r:id="rId49"/>
    <p:sldId id="462" r:id="rId50"/>
    <p:sldId id="453" r:id="rId51"/>
    <p:sldId id="298" r:id="rId52"/>
    <p:sldId id="299" r:id="rId53"/>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9pPr>
  </p:defaultTextStyle>
  <p:extLst>
    <p:ext uri="{521415D9-36F7-43E2-AB2F-B90AF26B5E84}">
      <p14:sectionLst xmlns:p14="http://schemas.microsoft.com/office/powerpoint/2010/main">
        <p14:section name="Default Section" id="{52668A9B-499E-40BF-A91D-B0647392A1E2}">
          <p14:sldIdLst>
            <p14:sldId id="256"/>
            <p14:sldId id="480"/>
            <p14:sldId id="454"/>
            <p14:sldId id="395"/>
            <p14:sldId id="452"/>
            <p14:sldId id="481"/>
            <p14:sldId id="482"/>
            <p14:sldId id="483"/>
            <p14:sldId id="484"/>
            <p14:sldId id="485"/>
            <p14:sldId id="486"/>
            <p14:sldId id="487"/>
            <p14:sldId id="488"/>
            <p14:sldId id="489"/>
            <p14:sldId id="490"/>
            <p14:sldId id="496"/>
            <p14:sldId id="497"/>
            <p14:sldId id="498"/>
            <p14:sldId id="491"/>
            <p14:sldId id="492"/>
            <p14:sldId id="493"/>
            <p14:sldId id="494"/>
            <p14:sldId id="495"/>
            <p14:sldId id="323"/>
            <p14:sldId id="390"/>
            <p14:sldId id="455"/>
            <p14:sldId id="468"/>
            <p14:sldId id="470"/>
            <p14:sldId id="500"/>
            <p14:sldId id="501"/>
            <p14:sldId id="502"/>
            <p14:sldId id="516"/>
            <p14:sldId id="517"/>
            <p14:sldId id="515"/>
            <p14:sldId id="512"/>
            <p14:sldId id="503"/>
            <p14:sldId id="518"/>
            <p14:sldId id="504"/>
            <p14:sldId id="505"/>
            <p14:sldId id="506"/>
            <p14:sldId id="507"/>
            <p14:sldId id="508"/>
            <p14:sldId id="509"/>
            <p14:sldId id="510"/>
            <p14:sldId id="511"/>
            <p14:sldId id="519"/>
          </p14:sldIdLst>
        </p14:section>
        <p14:section name="Untitled Section" id="{FBA9ED2F-54F1-4A74-B6C4-CF000303B1BB}">
          <p14:sldIdLst>
            <p14:sldId id="391"/>
            <p14:sldId id="499"/>
            <p14:sldId id="462"/>
            <p14:sldId id="453"/>
            <p14:sldId id="298"/>
            <p14:sldId id="29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E3F9"/>
          </a:solidFill>
        </a:fill>
      </a:tcStyle>
    </a:wholeTbl>
    <a:band2H>
      <a:tcTxStyle/>
      <a:tcStyle>
        <a:tcBdr/>
        <a:fill>
          <a:solidFill>
            <a:srgbClr val="E6F2FC"/>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a:tcStyle>
        <a:tcBdr/>
        <a:fill>
          <a:solidFill>
            <a:srgbClr val="EFF3E9"/>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a:tcStyle>
        <a:tcBdr/>
        <a:fill>
          <a:solidFill>
            <a:srgbClr val="FDEEE8"/>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Myriad Pro"/>
          <a:ea typeface="Myriad Pro"/>
          <a:cs typeface="Myriad Pro"/>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Myriad Pro"/>
          <a:ea typeface="Myriad Pro"/>
          <a:cs typeface="Myriad Pro"/>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176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9" name="Shape 109"/>
          <p:cNvSpPr>
            <a:spLocks noGrp="1" noRot="1" noChangeAspect="1"/>
          </p:cNvSpPr>
          <p:nvPr>
            <p:ph type="sldImg"/>
          </p:nvPr>
        </p:nvSpPr>
        <p:spPr>
          <a:xfrm>
            <a:off x="1143000" y="685800"/>
            <a:ext cx="4572000" cy="3429000"/>
          </a:xfrm>
          <a:prstGeom prst="rect">
            <a:avLst/>
          </a:prstGeom>
        </p:spPr>
        <p:txBody>
          <a:bodyPr/>
          <a:lstStyle/>
          <a:p>
            <a:endParaRPr/>
          </a:p>
        </p:txBody>
      </p:sp>
      <p:sp>
        <p:nvSpPr>
          <p:cNvPr id="110" name="Shape 110"/>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 name="Title Text"/>
          <p:cNvSpPr txBox="1">
            <a:spLocks noGrp="1"/>
          </p:cNvSpPr>
          <p:nvPr>
            <p:ph type="title"/>
          </p:nvPr>
        </p:nvSpPr>
        <p:spPr>
          <a:xfrm>
            <a:off x="683568" y="1988843"/>
            <a:ext cx="7772401" cy="1470026"/>
          </a:xfrm>
          <a:prstGeom prst="rect">
            <a:avLst/>
          </a:prstGeom>
        </p:spPr>
        <p:txBody>
          <a:bodyPr/>
          <a:lstStyle/>
          <a:p>
            <a:r>
              <a:t>Title Text</a:t>
            </a:r>
          </a:p>
        </p:txBody>
      </p:sp>
      <p:sp>
        <p:nvSpPr>
          <p:cNvPr id="12" name="Body Level One…"/>
          <p:cNvSpPr txBox="1">
            <a:spLocks noGrp="1"/>
          </p:cNvSpPr>
          <p:nvPr>
            <p:ph type="body" sz="quarter" idx="1"/>
          </p:nvPr>
        </p:nvSpPr>
        <p:spPr>
          <a:xfrm>
            <a:off x="1369367" y="3744614"/>
            <a:ext cx="6400801" cy="1752601"/>
          </a:xfrm>
          <a:prstGeom prst="rect">
            <a:avLst/>
          </a:prstGeom>
        </p:spPr>
        <p:txBody>
          <a:bodyPr/>
          <a:lstStyle>
            <a:lvl1pPr marL="0" indent="0" algn="ctr">
              <a:buSzTx/>
              <a:buFontTx/>
              <a:buNone/>
              <a:defRPr>
                <a:solidFill>
                  <a:srgbClr val="888888"/>
                </a:solidFill>
              </a:defRPr>
            </a:lvl1pPr>
            <a:lvl2pPr marL="0" indent="342900" algn="ctr">
              <a:buSzTx/>
              <a:buFontTx/>
              <a:buNone/>
              <a:defRPr>
                <a:solidFill>
                  <a:srgbClr val="888888"/>
                </a:solidFill>
              </a:defRPr>
            </a:lvl2pPr>
            <a:lvl3pPr marL="0" indent="685800" algn="ctr">
              <a:buSzTx/>
              <a:buFontTx/>
              <a:buNone/>
              <a:defRPr>
                <a:solidFill>
                  <a:srgbClr val="888888"/>
                </a:solidFill>
              </a:defRPr>
            </a:lvl3pPr>
            <a:lvl4pPr marL="0" indent="1028700" algn="ctr">
              <a:buSzTx/>
              <a:buFontTx/>
              <a:buNone/>
              <a:defRPr>
                <a:solidFill>
                  <a:srgbClr val="888888"/>
                </a:solidFill>
              </a:defRPr>
            </a:lvl4pPr>
            <a:lvl5pPr marL="0" indent="1371600" algn="ctr">
              <a:buSzTx/>
              <a:buFontTx/>
              <a:buNone/>
              <a:defRPr>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xfrm>
            <a:off x="457200" y="1600200"/>
            <a:ext cx="8229600" cy="391703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683568" y="3993086"/>
            <a:ext cx="7772401" cy="1362076"/>
          </a:xfrm>
          <a:prstGeom prst="rect">
            <a:avLst/>
          </a:prstGeom>
        </p:spPr>
        <p:txBody>
          <a:bodyPr anchor="t"/>
          <a:lstStyle>
            <a:lvl1pPr algn="l">
              <a:defRPr sz="3000" b="1" cap="all"/>
            </a:lvl1pPr>
          </a:lstStyle>
          <a:p>
            <a:r>
              <a:t>Title Text</a:t>
            </a:r>
          </a:p>
        </p:txBody>
      </p:sp>
      <p:sp>
        <p:nvSpPr>
          <p:cNvPr id="30" name="Body Level One…"/>
          <p:cNvSpPr txBox="1">
            <a:spLocks noGrp="1"/>
          </p:cNvSpPr>
          <p:nvPr>
            <p:ph type="body" sz="quarter" idx="1"/>
          </p:nvPr>
        </p:nvSpPr>
        <p:spPr>
          <a:xfrm>
            <a:off x="683568" y="2492899"/>
            <a:ext cx="7772401" cy="1500188"/>
          </a:xfrm>
          <a:prstGeom prst="rect">
            <a:avLst/>
          </a:prstGeom>
        </p:spPr>
        <p:txBody>
          <a:bodyPr anchor="b"/>
          <a:lstStyle>
            <a:lvl1pPr marL="0" indent="0">
              <a:spcBef>
                <a:spcPts val="300"/>
              </a:spcBef>
              <a:buSzTx/>
              <a:buFontTx/>
              <a:buNone/>
              <a:defRPr sz="1500">
                <a:solidFill>
                  <a:srgbClr val="888888"/>
                </a:solidFill>
              </a:defRPr>
            </a:lvl1pPr>
            <a:lvl2pPr marL="0" indent="342900">
              <a:spcBef>
                <a:spcPts val="300"/>
              </a:spcBef>
              <a:buSzTx/>
              <a:buFontTx/>
              <a:buNone/>
              <a:defRPr sz="1500">
                <a:solidFill>
                  <a:srgbClr val="888888"/>
                </a:solidFill>
              </a:defRPr>
            </a:lvl2pPr>
            <a:lvl3pPr marL="0" indent="685800">
              <a:spcBef>
                <a:spcPts val="300"/>
              </a:spcBef>
              <a:buSzTx/>
              <a:buFontTx/>
              <a:buNone/>
              <a:defRPr sz="1500">
                <a:solidFill>
                  <a:srgbClr val="888888"/>
                </a:solidFill>
              </a:defRPr>
            </a:lvl3pPr>
            <a:lvl4pPr marL="0" indent="1028700">
              <a:spcBef>
                <a:spcPts val="300"/>
              </a:spcBef>
              <a:buSzTx/>
              <a:buFontTx/>
              <a:buNone/>
              <a:defRPr sz="1500">
                <a:solidFill>
                  <a:srgbClr val="888888"/>
                </a:solidFill>
              </a:defRPr>
            </a:lvl4pPr>
            <a:lvl5pPr marL="0" indent="1371600">
              <a:spcBef>
                <a:spcPts val="300"/>
              </a:spcBef>
              <a:buSzTx/>
              <a:buFontTx/>
              <a:buNone/>
              <a:defRPr sz="15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prstGeom prst="rect">
            <a:avLst/>
          </a:prstGeom>
        </p:spPr>
        <p:txBody>
          <a:bodyPr/>
          <a:lstStyle/>
          <a:p>
            <a:r>
              <a:t>Title Text</a:t>
            </a:r>
          </a:p>
        </p:txBody>
      </p:sp>
      <p:sp>
        <p:nvSpPr>
          <p:cNvPr id="48" name="Body Level One…"/>
          <p:cNvSpPr txBox="1">
            <a:spLocks noGrp="1"/>
          </p:cNvSpPr>
          <p:nvPr>
            <p:ph type="body" sz="quarter" idx="1"/>
          </p:nvPr>
        </p:nvSpPr>
        <p:spPr>
          <a:xfrm>
            <a:off x="457200" y="1535112"/>
            <a:ext cx="4040188" cy="639763"/>
          </a:xfrm>
          <a:prstGeom prst="rect">
            <a:avLst/>
          </a:prstGeom>
        </p:spPr>
        <p:txBody>
          <a:bodyPr anchor="b"/>
          <a:lstStyle>
            <a:lvl1pPr marL="0" indent="0">
              <a:spcBef>
                <a:spcPts val="400"/>
              </a:spcBef>
              <a:buSzTx/>
              <a:buFontTx/>
              <a:buNone/>
              <a:defRPr sz="1800" b="1"/>
            </a:lvl1pPr>
            <a:lvl2pPr marL="0" indent="342900">
              <a:spcBef>
                <a:spcPts val="400"/>
              </a:spcBef>
              <a:buSzTx/>
              <a:buFontTx/>
              <a:buNone/>
              <a:defRPr sz="1800" b="1"/>
            </a:lvl2pPr>
            <a:lvl3pPr marL="0" indent="685800">
              <a:spcBef>
                <a:spcPts val="400"/>
              </a:spcBef>
              <a:buSzTx/>
              <a:buFontTx/>
              <a:buNone/>
              <a:defRPr sz="1800" b="1"/>
            </a:lvl3pPr>
            <a:lvl4pPr marL="0" indent="1028700">
              <a:spcBef>
                <a:spcPts val="400"/>
              </a:spcBef>
              <a:buSzTx/>
              <a:buFontTx/>
              <a:buNone/>
              <a:defRPr sz="1800" b="1"/>
            </a:lvl4pPr>
            <a:lvl5pPr marL="0" indent="1371600">
              <a:spcBef>
                <a:spcPts val="400"/>
              </a:spcBef>
              <a:buSzTx/>
              <a:buFontTx/>
              <a:buNone/>
              <a:defRPr sz="18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4645026" y="1535112"/>
            <a:ext cx="4041776" cy="639763"/>
          </a:xfrm>
          <a:prstGeom prst="rect">
            <a:avLst/>
          </a:prstGeom>
        </p:spPr>
        <p:txBody>
          <a:bodyPr anchor="b"/>
          <a:lstStyle/>
          <a:p>
            <a:pPr marL="0" indent="0">
              <a:spcBef>
                <a:spcPts val="400"/>
              </a:spcBef>
              <a:buSzTx/>
              <a:buFontTx/>
              <a:buNone/>
              <a:defRPr sz="18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457201" y="273050"/>
            <a:ext cx="3008315" cy="1162050"/>
          </a:xfrm>
          <a:prstGeom prst="rect">
            <a:avLst/>
          </a:prstGeom>
        </p:spPr>
        <p:txBody>
          <a:bodyPr anchor="b"/>
          <a:lstStyle>
            <a:lvl1pPr algn="l">
              <a:defRPr sz="1500" b="1"/>
            </a:lvl1pPr>
          </a:lstStyle>
          <a:p>
            <a:r>
              <a:t>Title Text</a:t>
            </a:r>
          </a:p>
        </p:txBody>
      </p:sp>
      <p:sp>
        <p:nvSpPr>
          <p:cNvPr id="73" name="Body Level One…"/>
          <p:cNvSpPr txBox="1">
            <a:spLocks noGrp="1"/>
          </p:cNvSpPr>
          <p:nvPr>
            <p:ph type="body" idx="1"/>
          </p:nvPr>
        </p:nvSpPr>
        <p:spPr>
          <a:xfrm>
            <a:off x="3575050" y="273053"/>
            <a:ext cx="5111750" cy="5172175"/>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457201" y="1435103"/>
            <a:ext cx="3008315" cy="4029892"/>
          </a:xfrm>
          <a:prstGeom prst="rect">
            <a:avLst/>
          </a:prstGeom>
        </p:spPr>
        <p:txBody>
          <a:bodyPr/>
          <a:lstStyle/>
          <a:p>
            <a:pPr marL="0" indent="0">
              <a:spcBef>
                <a:spcPts val="200"/>
              </a:spcBef>
              <a:buSzTx/>
              <a:buFontTx/>
              <a:buNone/>
              <a:defRPr sz="10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1792288" y="4509120"/>
            <a:ext cx="5486401" cy="566739"/>
          </a:xfrm>
          <a:prstGeom prst="rect">
            <a:avLst/>
          </a:prstGeom>
        </p:spPr>
        <p:txBody>
          <a:bodyPr anchor="b"/>
          <a:lstStyle>
            <a:lvl1pPr algn="l">
              <a:defRPr sz="1500" b="1"/>
            </a:lvl1pPr>
          </a:lstStyle>
          <a:p>
            <a:r>
              <a:t>Title Text</a:t>
            </a:r>
          </a:p>
        </p:txBody>
      </p:sp>
      <p:sp>
        <p:nvSpPr>
          <p:cNvPr id="83" name="Picture Placeholder 2"/>
          <p:cNvSpPr>
            <a:spLocks noGrp="1"/>
          </p:cNvSpPr>
          <p:nvPr>
            <p:ph type="pic" sz="half" idx="21"/>
          </p:nvPr>
        </p:nvSpPr>
        <p:spPr>
          <a:xfrm>
            <a:off x="1792288" y="612779"/>
            <a:ext cx="5486401" cy="3824338"/>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1792288" y="5157192"/>
            <a:ext cx="5486401" cy="432049"/>
          </a:xfrm>
          <a:prstGeom prst="rect">
            <a:avLst/>
          </a:prstGeom>
        </p:spPr>
        <p:txBody>
          <a:bodyPr/>
          <a:lstStyle>
            <a:lvl1pPr marL="0" indent="0">
              <a:spcBef>
                <a:spcPts val="200"/>
              </a:spcBef>
              <a:buSzTx/>
              <a:buFontTx/>
              <a:buNone/>
              <a:defRPr sz="1000"/>
            </a:lvl1pPr>
            <a:lvl2pPr marL="0" indent="342900">
              <a:spcBef>
                <a:spcPts val="200"/>
              </a:spcBef>
              <a:buSzTx/>
              <a:buFontTx/>
              <a:buNone/>
              <a:defRPr sz="1000"/>
            </a:lvl2pPr>
            <a:lvl3pPr marL="0" indent="685800">
              <a:spcBef>
                <a:spcPts val="200"/>
              </a:spcBef>
              <a:buSzTx/>
              <a:buFontTx/>
              <a:buNone/>
              <a:defRPr sz="1000"/>
            </a:lvl3pPr>
            <a:lvl4pPr marL="0" indent="1028700">
              <a:spcBef>
                <a:spcPts val="200"/>
              </a:spcBef>
              <a:buSzTx/>
              <a:buFontTx/>
              <a:buNone/>
              <a:defRPr sz="1000"/>
            </a:lvl4pPr>
            <a:lvl5pPr marL="0" indent="1371600">
              <a:spcBef>
                <a:spcPts val="200"/>
              </a:spcBef>
              <a:buSzTx/>
              <a:buFontTx/>
              <a:buNone/>
              <a:defRPr sz="10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0"/>
          <a:srcRect/>
          <a:stretch>
            <a:fillRect/>
          </a:stretch>
        </a:blip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457200" y="274638"/>
            <a:ext cx="8229600" cy="1143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457200" y="1600200"/>
            <a:ext cx="8229600" cy="52578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455523" y="6435657"/>
            <a:ext cx="231278" cy="231141"/>
          </a:xfrm>
          <a:prstGeom prst="rect">
            <a:avLst/>
          </a:prstGeom>
          <a:ln w="12700">
            <a:miter lim="400000"/>
          </a:ln>
        </p:spPr>
        <p:txBody>
          <a:bodyPr wrap="none" lIns="45719" rIns="45719" anchor="ctr">
            <a:spAutoFit/>
          </a:bodyPr>
          <a:lstStyle>
            <a:lvl1pPr algn="r">
              <a:defRPr sz="9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3" r:id="rId4"/>
    <p:sldLayoutId id="2147483654" r:id="rId5"/>
    <p:sldLayoutId id="2147483655" r:id="rId6"/>
    <p:sldLayoutId id="2147483656" r:id="rId7"/>
    <p:sldLayoutId id="2147483657" r:id="rId8"/>
  </p:sldLayoutIdLst>
  <p:transition spd="med"/>
  <p:txStyles>
    <p:titleStyle>
      <a:lvl1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1pPr>
      <a:lvl2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2pPr>
      <a:lvl3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3pPr>
      <a:lvl4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4pPr>
      <a:lvl5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5pPr>
      <a:lvl6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6pPr>
      <a:lvl7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7pPr>
      <a:lvl8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8pPr>
      <a:lvl9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9pPr>
    </p:titleStyle>
    <p:bodyStyle>
      <a:lvl1pPr marL="257175" marR="0" indent="-257175"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1pPr>
      <a:lvl2pPr marL="587829" marR="0" indent="-24492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2pPr>
      <a:lvl3pPr marL="914400" marR="0" indent="-22860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3pPr>
      <a:lvl4pPr marL="1303019" marR="0" indent="-27431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4pPr>
      <a:lvl5pPr marL="16459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5pPr>
      <a:lvl6pPr marL="19888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6pPr>
      <a:lvl7pPr marL="23317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7pPr>
      <a:lvl8pPr marL="26746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8pPr>
      <a:lvl9pPr marL="30175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9pPr>
    </p:bodyStyle>
    <p:otherStyle>
      <a:lvl1pPr marL="0" marR="0" indent="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1pPr>
      <a:lvl2pPr marL="0" marR="0" indent="457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2pPr>
      <a:lvl3pPr marL="0" marR="0" indent="914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3pPr>
      <a:lvl4pPr marL="0" marR="0" indent="1371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4pPr>
      <a:lvl5pPr marL="0" marR="0" indent="18288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5pPr>
      <a:lvl6pPr marL="0" marR="0" indent="22860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6pPr>
      <a:lvl7pPr marL="0" marR="0" indent="2743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7pPr>
      <a:lvl8pPr marL="0" marR="0" indent="3200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8pPr>
      <a:lvl9pPr marL="0" marR="0" indent="3657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hyperlink" Target="https://digitalcommons.biola.edu/open-textbooks/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Title 1"/>
          <p:cNvSpPr txBox="1">
            <a:spLocks noGrp="1"/>
          </p:cNvSpPr>
          <p:nvPr>
            <p:ph type="ctrTitle"/>
          </p:nvPr>
        </p:nvSpPr>
        <p:spPr>
          <a:xfrm>
            <a:off x="595900" y="1910993"/>
            <a:ext cx="8235017" cy="4108455"/>
          </a:xfrm>
          <a:prstGeom prst="rect">
            <a:avLst/>
          </a:prstGeom>
        </p:spPr>
        <p:txBody>
          <a:bodyPr>
            <a:normAutofit fontScale="90000"/>
          </a:bodyPr>
          <a:lstStyle/>
          <a:p>
            <a:pPr defTabSz="562355">
              <a:defRPr sz="3034" b="1">
                <a:solidFill>
                  <a:schemeClr val="accent2"/>
                </a:solidFill>
                <a:effectLst>
                  <a:outerShdw blurRad="31242" dist="31242" dir="2700000" rotWithShape="0">
                    <a:srgbClr val="000000">
                      <a:alpha val="43137"/>
                    </a:srgbClr>
                  </a:outerShdw>
                </a:effectLst>
              </a:defRPr>
            </a:pPr>
            <a:br>
              <a:rPr lang="en-GB" dirty="0"/>
            </a:br>
            <a:br>
              <a:rPr lang="en-GB" dirty="0"/>
            </a:br>
            <a:br>
              <a:rPr lang="en-GB" dirty="0"/>
            </a:br>
            <a:r>
              <a:rPr lang="en-GB" sz="3100" dirty="0"/>
              <a:t>LCLM 5004</a:t>
            </a:r>
            <a:br>
              <a:rPr sz="3100" dirty="0"/>
            </a:br>
            <a:r>
              <a:rPr sz="3100" dirty="0">
                <a:solidFill>
                  <a:srgbClr val="000000"/>
                </a:solidFill>
              </a:rPr>
              <a:t> </a:t>
            </a:r>
            <a:r>
              <a:rPr lang="en-GB" sz="3100" dirty="0"/>
              <a:t>Managing Business Information</a:t>
            </a:r>
            <a:r>
              <a:rPr lang="en-GB" sz="3100" b="1" dirty="0">
                <a:solidFill>
                  <a:srgbClr val="000000"/>
                </a:solidFill>
                <a:effectLst/>
                <a:ea typeface="Arial" panose="020B0604020202020204" pitchFamily="34" charset="0"/>
              </a:rPr>
              <a:t> </a:t>
            </a:r>
            <a:endParaRPr sz="3100" dirty="0"/>
          </a:p>
          <a:p>
            <a:pPr defTabSz="562355">
              <a:defRPr sz="2624" b="1">
                <a:solidFill>
                  <a:schemeClr val="accent2"/>
                </a:solidFill>
                <a:effectLst>
                  <a:outerShdw blurRad="31242" dist="31242" dir="2700000" rotWithShape="0">
                    <a:srgbClr val="000000">
                      <a:alpha val="43137"/>
                    </a:srgbClr>
                  </a:outerShdw>
                </a:effectLst>
              </a:defRPr>
            </a:pPr>
            <a:r>
              <a:rPr lang="en-GB" sz="3100" b="1" dirty="0">
                <a:effectLst/>
                <a:ea typeface="Calibri" panose="020F0502020204030204" pitchFamily="34" charset="0"/>
                <a:cs typeface="Times New Roman" panose="02020603050405020304" pitchFamily="18" charset="0"/>
              </a:rPr>
              <a:t>Week 5</a:t>
            </a:r>
            <a:r>
              <a:rPr lang="en-GB" sz="3100" b="1" dirty="0">
                <a:ea typeface="Calibri" panose="020F0502020204030204" pitchFamily="34" charset="0"/>
                <a:cs typeface="Times New Roman" panose="02020603050405020304" pitchFamily="18" charset="0"/>
              </a:rPr>
              <a:t>:</a:t>
            </a:r>
            <a:r>
              <a:rPr lang="en-GB" sz="3100" dirty="0">
                <a:effectLst/>
                <a:ea typeface="Calibri" panose="020F0502020204030204" pitchFamily="34" charset="0"/>
                <a:cs typeface="Times New Roman" panose="02020603050405020304" pitchFamily="18" charset="0"/>
              </a:rPr>
              <a:t> </a:t>
            </a:r>
            <a:br>
              <a:rPr lang="en-GB" sz="3100" dirty="0">
                <a:effectLst/>
                <a:ea typeface="Calibri" panose="020F0502020204030204" pitchFamily="34" charset="0"/>
                <a:cs typeface="Times New Roman" panose="02020603050405020304" pitchFamily="18" charset="0"/>
              </a:rPr>
            </a:br>
            <a:r>
              <a:rPr lang="en-GB" sz="3100" b="1" dirty="0"/>
              <a:t>Information Security and Governance</a:t>
            </a:r>
            <a:br>
              <a:rPr lang="en-GB" sz="3100" dirty="0"/>
            </a:br>
            <a:br>
              <a:rPr lang="en-GB" sz="3100" dirty="0"/>
            </a:br>
            <a:r>
              <a:rPr lang="en-GB" sz="3100" dirty="0"/>
              <a:t>Prepared by:</a:t>
            </a:r>
            <a:br>
              <a:rPr lang="en-GB" sz="3100" dirty="0"/>
            </a:br>
            <a:r>
              <a:rPr lang="en-GB" sz="3100" dirty="0"/>
              <a:t>Oluwaseun (Olu) Adegbite, PhD.</a:t>
            </a:r>
            <a:br>
              <a:rPr sz="3100" dirty="0"/>
            </a:br>
            <a:br>
              <a:rPr sz="3034" dirty="0"/>
            </a:br>
            <a:br>
              <a:rPr sz="2952" dirty="0">
                <a:solidFill>
                  <a:srgbClr val="FF0000"/>
                </a:solidFill>
              </a:rPr>
            </a:br>
            <a:br>
              <a:rPr sz="2952" dirty="0">
                <a:solidFill>
                  <a:srgbClr val="FF0000"/>
                </a:solidFill>
              </a:rPr>
            </a:br>
            <a:endParaRPr sz="2952" dirty="0">
              <a:solidFill>
                <a:srgbClr val="FF0000"/>
              </a:solidFill>
            </a:endParaRPr>
          </a:p>
        </p:txBody>
      </p:sp>
      <p:sp>
        <p:nvSpPr>
          <p:cNvPr id="113" name="TextBox 1"/>
          <p:cNvSpPr txBox="1"/>
          <p:nvPr/>
        </p:nvSpPr>
        <p:spPr>
          <a:xfrm>
            <a:off x="313083" y="934949"/>
            <a:ext cx="8235017" cy="107721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defRPr sz="4000" b="1">
                <a:effectLst>
                  <a:outerShdw blurRad="38100" dist="38100" dir="2700000" rotWithShape="0">
                    <a:srgbClr val="000000">
                      <a:alpha val="43137"/>
                    </a:srgbClr>
                  </a:outerShdw>
                </a:effectLst>
              </a:defRPr>
            </a:lvl1pPr>
          </a:lstStyle>
          <a:p>
            <a:pPr algn="ctr"/>
            <a:r>
              <a:rPr lang="en-US" sz="3200" dirty="0">
                <a:effectLst/>
                <a:latin typeface="Arial" panose="020B0604020202020204" pitchFamily="34" charset="0"/>
                <a:ea typeface="Arial" panose="020B0604020202020204" pitchFamily="34" charset="0"/>
              </a:rPr>
              <a:t>BA</a:t>
            </a:r>
            <a:r>
              <a:rPr lang="en-US" sz="3200" spc="-35"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(Hons)</a:t>
            </a:r>
            <a:r>
              <a:rPr lang="en-US" sz="3200" spc="-35"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Leadership</a:t>
            </a:r>
            <a:r>
              <a:rPr lang="en-US" sz="3200" spc="-30"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and</a:t>
            </a:r>
            <a:r>
              <a:rPr lang="en-US" sz="3200" spc="-25"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Management</a:t>
            </a:r>
            <a:r>
              <a:rPr lang="en-US" sz="3200" spc="-35"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Skills</a:t>
            </a:r>
            <a:r>
              <a:rPr lang="en-US" sz="3200" spc="-30"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for</a:t>
            </a:r>
            <a:r>
              <a:rPr lang="en-US" sz="3200" spc="-30"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the</a:t>
            </a:r>
            <a:r>
              <a:rPr lang="en-US" sz="3200" spc="-25" dirty="0">
                <a:effectLst/>
                <a:latin typeface="Arial" panose="020B0604020202020204" pitchFamily="34" charset="0"/>
                <a:ea typeface="Arial" panose="020B0604020202020204" pitchFamily="34" charset="0"/>
              </a:rPr>
              <a:t> </a:t>
            </a:r>
            <a:r>
              <a:rPr lang="en-US" sz="3200" spc="-10" dirty="0">
                <a:effectLst/>
                <a:latin typeface="Arial" panose="020B0604020202020204" pitchFamily="34" charset="0"/>
                <a:ea typeface="Arial" panose="020B0604020202020204" pitchFamily="34" charset="0"/>
              </a:rPr>
              <a:t>Workplace</a:t>
            </a:r>
            <a:endParaRPr sz="32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13"/>
                                        </p:tgtEl>
                                        <p:attrNameLst>
                                          <p:attrName>style.visibility</p:attrName>
                                        </p:attrNameLst>
                                      </p:cBhvr>
                                      <p:to>
                                        <p:strVal val="visible"/>
                                      </p:to>
                                    </p:set>
                                    <p:animEffect transition="in" filter="wipe(down)">
                                      <p:cBhvr>
                                        <p:cTn id="7" dur="500"/>
                                        <p:tgtEl>
                                          <p:spTgt spid="11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12"/>
                                        </p:tgtEl>
                                        <p:attrNameLst>
                                          <p:attrName>style.visibility</p:attrName>
                                        </p:attrNameLst>
                                      </p:cBhvr>
                                      <p:to>
                                        <p:strVal val="visible"/>
                                      </p:to>
                                    </p:set>
                                    <p:animEffect transition="in" filter="fade">
                                      <p:cBhvr>
                                        <p:cTn id="12" dur="1000"/>
                                        <p:tgtEl>
                                          <p:spTgt spid="112"/>
                                        </p:tgtEl>
                                      </p:cBhvr>
                                    </p:animEffect>
                                    <p:anim calcmode="lin" valueType="num">
                                      <p:cBhvr>
                                        <p:cTn id="13" dur="1000" fill="hold"/>
                                        <p:tgtEl>
                                          <p:spTgt spid="112"/>
                                        </p:tgtEl>
                                        <p:attrNameLst>
                                          <p:attrName>ppt_x</p:attrName>
                                        </p:attrNameLst>
                                      </p:cBhvr>
                                      <p:tavLst>
                                        <p:tav tm="0">
                                          <p:val>
                                            <p:strVal val="#ppt_x"/>
                                          </p:val>
                                        </p:tav>
                                        <p:tav tm="100000">
                                          <p:val>
                                            <p:strVal val="#ppt_x"/>
                                          </p:val>
                                        </p:tav>
                                      </p:tavLst>
                                    </p:anim>
                                    <p:anim calcmode="lin" valueType="num">
                                      <p:cBhvr>
                                        <p:cTn id="14" dur="1000" fill="hold"/>
                                        <p:tgtEl>
                                          <p:spTgt spid="1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 grpId="0" animBg="1"/>
      <p:bldP spid="113"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Content Placeholder 2"/>
          <p:cNvSpPr txBox="1">
            <a:spLocks noGrp="1"/>
          </p:cNvSpPr>
          <p:nvPr>
            <p:ph type="body" idx="1"/>
          </p:nvPr>
        </p:nvSpPr>
        <p:spPr>
          <a:xfrm>
            <a:off x="246579" y="1379469"/>
            <a:ext cx="8722760" cy="4281591"/>
          </a:xfrm>
          <a:prstGeom prst="rect">
            <a:avLst/>
          </a:prstGeom>
        </p:spPr>
        <p:txBody>
          <a:bodyPr>
            <a:noAutofit/>
          </a:bodyPr>
          <a:lstStyle/>
          <a:p>
            <a:pPr marL="0" indent="0">
              <a:buNone/>
            </a:pPr>
            <a:r>
              <a:rPr lang="en-GB" sz="3600" b="1" dirty="0"/>
              <a:t>Business Intelligence and Analytics:</a:t>
            </a:r>
            <a:endParaRPr lang="en-GB" sz="3600" dirty="0"/>
          </a:p>
          <a:p>
            <a:pPr lvl="0"/>
            <a:r>
              <a:rPr lang="en-GB" sz="3200" dirty="0"/>
              <a:t>Utilizing data for strategic decision-making.</a:t>
            </a:r>
          </a:p>
          <a:p>
            <a:pPr lvl="0"/>
            <a:r>
              <a:rPr lang="en-GB" sz="3200" dirty="0"/>
              <a:t>Introduction to Business Intelligence (BI) tools and applications.</a:t>
            </a:r>
          </a:p>
          <a:p>
            <a:pPr lvl="0"/>
            <a:r>
              <a:rPr lang="en-GB" sz="3200" dirty="0"/>
              <a:t>Data visualization and interpretation for informed decision-making.</a:t>
            </a:r>
          </a:p>
          <a:p>
            <a:r>
              <a:rPr lang="en-GB" sz="3200" kern="100" dirty="0">
                <a:ea typeface="Calibri" panose="020F0502020204030204" pitchFamily="34" charset="0"/>
                <a:cs typeface="Times New Roman" panose="02020603050405020304" pitchFamily="18" charset="0"/>
              </a:rPr>
              <a:t>Assessment break out time and tutorial session.</a:t>
            </a:r>
            <a:endParaRPr lang="en-GB" sz="3200" kern="100" dirty="0">
              <a:effectLst/>
              <a:ea typeface="Calibri" panose="020F0502020204030204" pitchFamily="34" charset="0"/>
              <a:cs typeface="Times New Roman" panose="02020603050405020304" pitchFamily="18" charset="0"/>
            </a:endParaRPr>
          </a:p>
        </p:txBody>
      </p:sp>
      <p:sp>
        <p:nvSpPr>
          <p:cNvPr id="11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2</a:t>
            </a:fld>
            <a:endParaRPr/>
          </a:p>
        </p:txBody>
      </p:sp>
      <p:sp>
        <p:nvSpPr>
          <p:cNvPr id="117" name="Title 1"/>
          <p:cNvSpPr txBox="1">
            <a:spLocks noGrp="1"/>
          </p:cNvSpPr>
          <p:nvPr>
            <p:ph type="title"/>
          </p:nvPr>
        </p:nvSpPr>
        <p:spPr>
          <a:xfrm>
            <a:off x="1456454" y="250299"/>
            <a:ext cx="6172201" cy="584776"/>
          </a:xfrm>
          <a:prstGeom prst="rect">
            <a:avLst/>
          </a:prstGeom>
        </p:spPr>
        <p:txBody>
          <a:bodyPr>
            <a:normAutofit fontScale="90000"/>
          </a:bodyPr>
          <a:lstStyle>
            <a:lvl1pPr defTabSz="630936">
              <a:defRPr sz="3312" b="1">
                <a:solidFill>
                  <a:srgbClr val="0070C0"/>
                </a:solidFill>
                <a:effectLst>
                  <a:outerShdw blurRad="35052" dist="35052" dir="2700000" rotWithShape="0">
                    <a:srgbClr val="000000">
                      <a:alpha val="43137"/>
                    </a:srgbClr>
                  </a:outerShdw>
                </a:effectLst>
              </a:defRPr>
            </a:lvl1pPr>
          </a:lstStyle>
          <a:p>
            <a:r>
              <a:rPr lang="en-GB" dirty="0"/>
              <a:t>Last Week (i.e., W</a:t>
            </a:r>
            <a:r>
              <a:rPr dirty="0"/>
              <a:t>eek </a:t>
            </a:r>
            <a:r>
              <a:rPr lang="en-GB" dirty="0"/>
              <a:t>4)</a:t>
            </a:r>
            <a:endParaRPr dirty="0"/>
          </a:p>
        </p:txBody>
      </p:sp>
      <p:sp>
        <p:nvSpPr>
          <p:cNvPr id="118" name="TextBox 7"/>
          <p:cNvSpPr txBox="1"/>
          <p:nvPr/>
        </p:nvSpPr>
        <p:spPr>
          <a:xfrm>
            <a:off x="210620" y="794694"/>
            <a:ext cx="8722759" cy="58477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defRPr sz="2400" b="1"/>
            </a:lvl1pPr>
          </a:lstStyle>
          <a:p>
            <a:r>
              <a:rPr lang="en-GB" sz="3200" dirty="0"/>
              <a:t>We examined ……………</a:t>
            </a:r>
            <a:endParaRPr sz="3200" dirty="0"/>
          </a:p>
        </p:txBody>
      </p:sp>
    </p:spTree>
    <p:extLst>
      <p:ext uri="{BB962C8B-B14F-4D97-AF65-F5344CB8AC3E}">
        <p14:creationId xmlns:p14="http://schemas.microsoft.com/office/powerpoint/2010/main" val="2768118212"/>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8"/>
                                        </p:tgtEl>
                                        <p:attrNameLst>
                                          <p:attrName>style.visibility</p:attrName>
                                        </p:attrNameLst>
                                      </p:cBhvr>
                                      <p:to>
                                        <p:strVal val="visible"/>
                                      </p:to>
                                    </p:set>
                                    <p:animEffect transition="in" filter="fade">
                                      <p:cBhvr>
                                        <p:cTn id="7" dur="1000"/>
                                        <p:tgtEl>
                                          <p:spTgt spid="118"/>
                                        </p:tgtEl>
                                      </p:cBhvr>
                                    </p:animEffect>
                                    <p:anim calcmode="lin" valueType="num">
                                      <p:cBhvr>
                                        <p:cTn id="8" dur="1000" fill="hold"/>
                                        <p:tgtEl>
                                          <p:spTgt spid="118"/>
                                        </p:tgtEl>
                                        <p:attrNameLst>
                                          <p:attrName>ppt_x</p:attrName>
                                        </p:attrNameLst>
                                      </p:cBhvr>
                                      <p:tavLst>
                                        <p:tav tm="0">
                                          <p:val>
                                            <p:strVal val="#ppt_x"/>
                                          </p:val>
                                        </p:tav>
                                        <p:tav tm="100000">
                                          <p:val>
                                            <p:strVal val="#ppt_x"/>
                                          </p:val>
                                        </p:tav>
                                      </p:tavLst>
                                    </p:anim>
                                    <p:anim calcmode="lin" valueType="num">
                                      <p:cBhvr>
                                        <p:cTn id="9" dur="1000" fill="hold"/>
                                        <p:tgtEl>
                                          <p:spTgt spid="1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117"/>
                                        </p:tgtEl>
                                        <p:attrNameLst>
                                          <p:attrName>style.visibility</p:attrName>
                                        </p:attrNameLst>
                                      </p:cBhvr>
                                      <p:to>
                                        <p:strVal val="visible"/>
                                      </p:to>
                                    </p:set>
                                    <p:animEffect transition="in" filter="barn(inVertical)">
                                      <p:cBhvr>
                                        <p:cTn id="14" dur="500"/>
                                        <p:tgtEl>
                                          <p:spTgt spid="117"/>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15">
                                            <p:bg/>
                                          </p:spTgt>
                                        </p:tgtEl>
                                        <p:attrNameLst>
                                          <p:attrName>style.visibility</p:attrName>
                                        </p:attrNameLst>
                                      </p:cBhvr>
                                      <p:to>
                                        <p:strVal val="visible"/>
                                      </p:to>
                                    </p:set>
                                    <p:animEffect transition="in" filter="fade">
                                      <p:cBhvr>
                                        <p:cTn id="19" dur="1000"/>
                                        <p:tgtEl>
                                          <p:spTgt spid="115">
                                            <p:bg/>
                                          </p:spTgt>
                                        </p:tgtEl>
                                      </p:cBhvr>
                                    </p:animEffect>
                                    <p:anim calcmode="lin" valueType="num">
                                      <p:cBhvr>
                                        <p:cTn id="20" dur="1000" fill="hold"/>
                                        <p:tgtEl>
                                          <p:spTgt spid="115">
                                            <p:bg/>
                                          </p:spTgt>
                                        </p:tgtEl>
                                        <p:attrNameLst>
                                          <p:attrName>ppt_x</p:attrName>
                                        </p:attrNameLst>
                                      </p:cBhvr>
                                      <p:tavLst>
                                        <p:tav tm="0">
                                          <p:val>
                                            <p:strVal val="#ppt_x"/>
                                          </p:val>
                                        </p:tav>
                                        <p:tav tm="100000">
                                          <p:val>
                                            <p:strVal val="#ppt_x"/>
                                          </p:val>
                                        </p:tav>
                                      </p:tavLst>
                                    </p:anim>
                                    <p:anim calcmode="lin" valueType="num">
                                      <p:cBhvr>
                                        <p:cTn id="21" dur="1000" fill="hold"/>
                                        <p:tgtEl>
                                          <p:spTgt spid="115">
                                            <p:bg/>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5">
                                            <p:txEl>
                                              <p:pRg st="0" end="0"/>
                                            </p:txEl>
                                          </p:spTgt>
                                        </p:tgtEl>
                                        <p:attrNameLst>
                                          <p:attrName>style.visibility</p:attrName>
                                        </p:attrNameLst>
                                      </p:cBhvr>
                                      <p:to>
                                        <p:strVal val="visible"/>
                                      </p:to>
                                    </p:set>
                                    <p:animEffect transition="in" filter="fade">
                                      <p:cBhvr>
                                        <p:cTn id="26" dur="1000"/>
                                        <p:tgtEl>
                                          <p:spTgt spid="115">
                                            <p:txEl>
                                              <p:pRg st="0" end="0"/>
                                            </p:txEl>
                                          </p:spTgt>
                                        </p:tgtEl>
                                      </p:cBhvr>
                                    </p:animEffect>
                                    <p:anim calcmode="lin" valueType="num">
                                      <p:cBhvr>
                                        <p:cTn id="27" dur="1000" fill="hold"/>
                                        <p:tgtEl>
                                          <p:spTgt spid="115">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1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15">
                                            <p:txEl>
                                              <p:pRg st="1" end="1"/>
                                            </p:txEl>
                                          </p:spTgt>
                                        </p:tgtEl>
                                        <p:attrNameLst>
                                          <p:attrName>style.visibility</p:attrName>
                                        </p:attrNameLst>
                                      </p:cBhvr>
                                      <p:to>
                                        <p:strVal val="visible"/>
                                      </p:to>
                                    </p:set>
                                    <p:animEffect transition="in" filter="fade">
                                      <p:cBhvr>
                                        <p:cTn id="33" dur="1000"/>
                                        <p:tgtEl>
                                          <p:spTgt spid="115">
                                            <p:txEl>
                                              <p:pRg st="1" end="1"/>
                                            </p:txEl>
                                          </p:spTgt>
                                        </p:tgtEl>
                                      </p:cBhvr>
                                    </p:animEffect>
                                    <p:anim calcmode="lin" valueType="num">
                                      <p:cBhvr>
                                        <p:cTn id="34" dur="1000" fill="hold"/>
                                        <p:tgtEl>
                                          <p:spTgt spid="115">
                                            <p:txEl>
                                              <p:pRg st="1" end="1"/>
                                            </p:txEl>
                                          </p:spTgt>
                                        </p:tgtEl>
                                        <p:attrNameLst>
                                          <p:attrName>ppt_x</p:attrName>
                                        </p:attrNameLst>
                                      </p:cBhvr>
                                      <p:tavLst>
                                        <p:tav tm="0">
                                          <p:val>
                                            <p:strVal val="#ppt_x"/>
                                          </p:val>
                                        </p:tav>
                                        <p:tav tm="100000">
                                          <p:val>
                                            <p:strVal val="#ppt_x"/>
                                          </p:val>
                                        </p:tav>
                                      </p:tavLst>
                                    </p:anim>
                                    <p:anim calcmode="lin" valueType="num">
                                      <p:cBhvr>
                                        <p:cTn id="35" dur="1000" fill="hold"/>
                                        <p:tgtEl>
                                          <p:spTgt spid="11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15">
                                            <p:txEl>
                                              <p:pRg st="2" end="2"/>
                                            </p:txEl>
                                          </p:spTgt>
                                        </p:tgtEl>
                                        <p:attrNameLst>
                                          <p:attrName>style.visibility</p:attrName>
                                        </p:attrNameLst>
                                      </p:cBhvr>
                                      <p:to>
                                        <p:strVal val="visible"/>
                                      </p:to>
                                    </p:set>
                                    <p:animEffect transition="in" filter="fade">
                                      <p:cBhvr>
                                        <p:cTn id="40" dur="1000"/>
                                        <p:tgtEl>
                                          <p:spTgt spid="115">
                                            <p:txEl>
                                              <p:pRg st="2" end="2"/>
                                            </p:txEl>
                                          </p:spTgt>
                                        </p:tgtEl>
                                      </p:cBhvr>
                                    </p:animEffect>
                                    <p:anim calcmode="lin" valueType="num">
                                      <p:cBhvr>
                                        <p:cTn id="41" dur="1000" fill="hold"/>
                                        <p:tgtEl>
                                          <p:spTgt spid="115">
                                            <p:txEl>
                                              <p:pRg st="2" end="2"/>
                                            </p:txEl>
                                          </p:spTgt>
                                        </p:tgtEl>
                                        <p:attrNameLst>
                                          <p:attrName>ppt_x</p:attrName>
                                        </p:attrNameLst>
                                      </p:cBhvr>
                                      <p:tavLst>
                                        <p:tav tm="0">
                                          <p:val>
                                            <p:strVal val="#ppt_x"/>
                                          </p:val>
                                        </p:tav>
                                        <p:tav tm="100000">
                                          <p:val>
                                            <p:strVal val="#ppt_x"/>
                                          </p:val>
                                        </p:tav>
                                      </p:tavLst>
                                    </p:anim>
                                    <p:anim calcmode="lin" valueType="num">
                                      <p:cBhvr>
                                        <p:cTn id="42" dur="1000" fill="hold"/>
                                        <p:tgtEl>
                                          <p:spTgt spid="1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15">
                                            <p:txEl>
                                              <p:pRg st="3" end="3"/>
                                            </p:txEl>
                                          </p:spTgt>
                                        </p:tgtEl>
                                        <p:attrNameLst>
                                          <p:attrName>style.visibility</p:attrName>
                                        </p:attrNameLst>
                                      </p:cBhvr>
                                      <p:to>
                                        <p:strVal val="visible"/>
                                      </p:to>
                                    </p:set>
                                    <p:animEffect transition="in" filter="fade">
                                      <p:cBhvr>
                                        <p:cTn id="47" dur="1000"/>
                                        <p:tgtEl>
                                          <p:spTgt spid="115">
                                            <p:txEl>
                                              <p:pRg st="3" end="3"/>
                                            </p:txEl>
                                          </p:spTgt>
                                        </p:tgtEl>
                                      </p:cBhvr>
                                    </p:animEffect>
                                    <p:anim calcmode="lin" valueType="num">
                                      <p:cBhvr>
                                        <p:cTn id="48" dur="1000" fill="hold"/>
                                        <p:tgtEl>
                                          <p:spTgt spid="115">
                                            <p:txEl>
                                              <p:pRg st="3" end="3"/>
                                            </p:txEl>
                                          </p:spTgt>
                                        </p:tgtEl>
                                        <p:attrNameLst>
                                          <p:attrName>ppt_x</p:attrName>
                                        </p:attrNameLst>
                                      </p:cBhvr>
                                      <p:tavLst>
                                        <p:tav tm="0">
                                          <p:val>
                                            <p:strVal val="#ppt_x"/>
                                          </p:val>
                                        </p:tav>
                                        <p:tav tm="100000">
                                          <p:val>
                                            <p:strVal val="#ppt_x"/>
                                          </p:val>
                                        </p:tav>
                                      </p:tavLst>
                                    </p:anim>
                                    <p:anim calcmode="lin" valueType="num">
                                      <p:cBhvr>
                                        <p:cTn id="49" dur="1000" fill="hold"/>
                                        <p:tgtEl>
                                          <p:spTgt spid="11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115">
                                            <p:txEl>
                                              <p:pRg st="4" end="4"/>
                                            </p:txEl>
                                          </p:spTgt>
                                        </p:tgtEl>
                                        <p:attrNameLst>
                                          <p:attrName>style.visibility</p:attrName>
                                        </p:attrNameLst>
                                      </p:cBhvr>
                                      <p:to>
                                        <p:strVal val="visible"/>
                                      </p:to>
                                    </p:set>
                                    <p:animEffect transition="in" filter="fade">
                                      <p:cBhvr>
                                        <p:cTn id="54" dur="1000"/>
                                        <p:tgtEl>
                                          <p:spTgt spid="115">
                                            <p:txEl>
                                              <p:pRg st="4" end="4"/>
                                            </p:txEl>
                                          </p:spTgt>
                                        </p:tgtEl>
                                      </p:cBhvr>
                                    </p:animEffect>
                                    <p:anim calcmode="lin" valueType="num">
                                      <p:cBhvr>
                                        <p:cTn id="55" dur="1000" fill="hold"/>
                                        <p:tgtEl>
                                          <p:spTgt spid="115">
                                            <p:txEl>
                                              <p:pRg st="4" end="4"/>
                                            </p:txEl>
                                          </p:spTgt>
                                        </p:tgtEl>
                                        <p:attrNameLst>
                                          <p:attrName>ppt_x</p:attrName>
                                        </p:attrNameLst>
                                      </p:cBhvr>
                                      <p:tavLst>
                                        <p:tav tm="0">
                                          <p:val>
                                            <p:strVal val="#ppt_x"/>
                                          </p:val>
                                        </p:tav>
                                        <p:tav tm="100000">
                                          <p:val>
                                            <p:strVal val="#ppt_x"/>
                                          </p:val>
                                        </p:tav>
                                      </p:tavLst>
                                    </p:anim>
                                    <p:anim calcmode="lin" valueType="num">
                                      <p:cBhvr>
                                        <p:cTn id="56" dur="1000" fill="hold"/>
                                        <p:tgtEl>
                                          <p:spTgt spid="11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 grpId="0" build="p" animBg="1"/>
      <p:bldP spid="117" grpId="0" animBg="1"/>
      <p:bldP spid="11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Content Placeholder 2"/>
          <p:cNvSpPr txBox="1">
            <a:spLocks noGrp="1"/>
          </p:cNvSpPr>
          <p:nvPr>
            <p:ph type="body" idx="1"/>
          </p:nvPr>
        </p:nvSpPr>
        <p:spPr>
          <a:xfrm>
            <a:off x="246579" y="1379469"/>
            <a:ext cx="8722760" cy="4281591"/>
          </a:xfrm>
          <a:prstGeom prst="rect">
            <a:avLst/>
          </a:prstGeom>
        </p:spPr>
        <p:txBody>
          <a:bodyPr>
            <a:noAutofit/>
          </a:bodyPr>
          <a:lstStyle/>
          <a:p>
            <a:pPr marL="0" indent="0">
              <a:buNone/>
            </a:pPr>
            <a:r>
              <a:rPr lang="en-GB" sz="3600" b="1" dirty="0"/>
              <a:t>Information Security and Governance:</a:t>
            </a:r>
            <a:endParaRPr lang="en-GB" sz="3600" dirty="0"/>
          </a:p>
          <a:p>
            <a:pPr lvl="0" algn="just"/>
            <a:r>
              <a:rPr lang="en-GB" sz="2600" dirty="0"/>
              <a:t>Understanding the importance of information security.</a:t>
            </a:r>
          </a:p>
          <a:p>
            <a:pPr lvl="0" algn="just"/>
            <a:r>
              <a:rPr lang="en-US" altLang="en-US" sz="2600" dirty="0"/>
              <a:t>Justification for Information Security and Governance </a:t>
            </a:r>
          </a:p>
          <a:p>
            <a:pPr lvl="0" algn="just"/>
            <a:r>
              <a:rPr lang="en-GB" sz="2600" dirty="0"/>
              <a:t>Implementing and managing information governance policies.</a:t>
            </a:r>
          </a:p>
          <a:p>
            <a:pPr lvl="0" algn="just"/>
            <a:r>
              <a:rPr lang="en-GB" sz="2600" dirty="0">
                <a:solidFill>
                  <a:schemeClr val="tx1"/>
                </a:solidFill>
              </a:rPr>
              <a:t>Information Governance (IG) &amp; Data Protection Principles (</a:t>
            </a:r>
            <a:r>
              <a:rPr lang="en-GB" sz="2600" dirty="0"/>
              <a:t>Regulatory compliance and ethical considerations in information management).</a:t>
            </a:r>
          </a:p>
          <a:p>
            <a:pPr algn="just"/>
            <a:r>
              <a:rPr lang="en-GB" sz="2600" kern="100" dirty="0">
                <a:ea typeface="Calibri" panose="020F0502020204030204" pitchFamily="34" charset="0"/>
                <a:cs typeface="Times New Roman" panose="02020603050405020304" pitchFamily="18" charset="0"/>
              </a:rPr>
              <a:t>Assessment break out time and tutorial session.</a:t>
            </a:r>
            <a:endParaRPr lang="en-GB" sz="2600" kern="100" dirty="0">
              <a:effectLst/>
              <a:ea typeface="Calibri" panose="020F0502020204030204" pitchFamily="34" charset="0"/>
              <a:cs typeface="Times New Roman" panose="02020603050405020304" pitchFamily="18" charset="0"/>
            </a:endParaRPr>
          </a:p>
        </p:txBody>
      </p:sp>
      <p:sp>
        <p:nvSpPr>
          <p:cNvPr id="11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3</a:t>
            </a:fld>
            <a:endParaRPr/>
          </a:p>
        </p:txBody>
      </p:sp>
      <p:sp>
        <p:nvSpPr>
          <p:cNvPr id="117" name="Title 1"/>
          <p:cNvSpPr txBox="1">
            <a:spLocks noGrp="1"/>
          </p:cNvSpPr>
          <p:nvPr>
            <p:ph type="title"/>
          </p:nvPr>
        </p:nvSpPr>
        <p:spPr>
          <a:xfrm>
            <a:off x="1456454" y="250299"/>
            <a:ext cx="6172201" cy="584776"/>
          </a:xfrm>
          <a:prstGeom prst="rect">
            <a:avLst/>
          </a:prstGeom>
        </p:spPr>
        <p:txBody>
          <a:bodyPr>
            <a:normAutofit fontScale="90000"/>
          </a:bodyPr>
          <a:lstStyle>
            <a:lvl1pPr defTabSz="630936">
              <a:defRPr sz="3312" b="1">
                <a:solidFill>
                  <a:srgbClr val="0070C0"/>
                </a:solidFill>
                <a:effectLst>
                  <a:outerShdw blurRad="35052" dist="35052" dir="2700000" rotWithShape="0">
                    <a:srgbClr val="000000">
                      <a:alpha val="43137"/>
                    </a:srgbClr>
                  </a:outerShdw>
                </a:effectLst>
              </a:defRPr>
            </a:lvl1pPr>
          </a:lstStyle>
          <a:p>
            <a:r>
              <a:rPr lang="en-GB" dirty="0"/>
              <a:t>This Week (i.e., W</a:t>
            </a:r>
            <a:r>
              <a:rPr dirty="0"/>
              <a:t>eek </a:t>
            </a:r>
            <a:r>
              <a:rPr lang="en-GB" dirty="0"/>
              <a:t>5)</a:t>
            </a:r>
            <a:endParaRPr dirty="0"/>
          </a:p>
        </p:txBody>
      </p:sp>
      <p:sp>
        <p:nvSpPr>
          <p:cNvPr id="118" name="TextBox 7"/>
          <p:cNvSpPr txBox="1"/>
          <p:nvPr/>
        </p:nvSpPr>
        <p:spPr>
          <a:xfrm>
            <a:off x="210620" y="794694"/>
            <a:ext cx="8722759" cy="58477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defRPr sz="2400" b="1"/>
            </a:lvl1pPr>
          </a:lstStyle>
          <a:p>
            <a:r>
              <a:rPr lang="en-GB" sz="3200" dirty="0"/>
              <a:t>We will examine ……………</a:t>
            </a:r>
            <a:endParaRPr sz="3200" dirty="0"/>
          </a:p>
        </p:txBody>
      </p:sp>
    </p:spTree>
    <p:extLst>
      <p:ext uri="{BB962C8B-B14F-4D97-AF65-F5344CB8AC3E}">
        <p14:creationId xmlns:p14="http://schemas.microsoft.com/office/powerpoint/2010/main" val="3959385217"/>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8"/>
                                        </p:tgtEl>
                                        <p:attrNameLst>
                                          <p:attrName>style.visibility</p:attrName>
                                        </p:attrNameLst>
                                      </p:cBhvr>
                                      <p:to>
                                        <p:strVal val="visible"/>
                                      </p:to>
                                    </p:set>
                                    <p:animEffect transition="in" filter="fade">
                                      <p:cBhvr>
                                        <p:cTn id="7" dur="1000"/>
                                        <p:tgtEl>
                                          <p:spTgt spid="118"/>
                                        </p:tgtEl>
                                      </p:cBhvr>
                                    </p:animEffect>
                                    <p:anim calcmode="lin" valueType="num">
                                      <p:cBhvr>
                                        <p:cTn id="8" dur="1000" fill="hold"/>
                                        <p:tgtEl>
                                          <p:spTgt spid="118"/>
                                        </p:tgtEl>
                                        <p:attrNameLst>
                                          <p:attrName>ppt_x</p:attrName>
                                        </p:attrNameLst>
                                      </p:cBhvr>
                                      <p:tavLst>
                                        <p:tav tm="0">
                                          <p:val>
                                            <p:strVal val="#ppt_x"/>
                                          </p:val>
                                        </p:tav>
                                        <p:tav tm="100000">
                                          <p:val>
                                            <p:strVal val="#ppt_x"/>
                                          </p:val>
                                        </p:tav>
                                      </p:tavLst>
                                    </p:anim>
                                    <p:anim calcmode="lin" valueType="num">
                                      <p:cBhvr>
                                        <p:cTn id="9" dur="1000" fill="hold"/>
                                        <p:tgtEl>
                                          <p:spTgt spid="1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117"/>
                                        </p:tgtEl>
                                        <p:attrNameLst>
                                          <p:attrName>style.visibility</p:attrName>
                                        </p:attrNameLst>
                                      </p:cBhvr>
                                      <p:to>
                                        <p:strVal val="visible"/>
                                      </p:to>
                                    </p:set>
                                    <p:animEffect transition="in" filter="barn(inVertical)">
                                      <p:cBhvr>
                                        <p:cTn id="14" dur="500"/>
                                        <p:tgtEl>
                                          <p:spTgt spid="117"/>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15">
                                            <p:bg/>
                                          </p:spTgt>
                                        </p:tgtEl>
                                        <p:attrNameLst>
                                          <p:attrName>style.visibility</p:attrName>
                                        </p:attrNameLst>
                                      </p:cBhvr>
                                      <p:to>
                                        <p:strVal val="visible"/>
                                      </p:to>
                                    </p:set>
                                    <p:animEffect transition="in" filter="fade">
                                      <p:cBhvr>
                                        <p:cTn id="19" dur="1000"/>
                                        <p:tgtEl>
                                          <p:spTgt spid="115">
                                            <p:bg/>
                                          </p:spTgt>
                                        </p:tgtEl>
                                      </p:cBhvr>
                                    </p:animEffect>
                                    <p:anim calcmode="lin" valueType="num">
                                      <p:cBhvr>
                                        <p:cTn id="20" dur="1000" fill="hold"/>
                                        <p:tgtEl>
                                          <p:spTgt spid="115">
                                            <p:bg/>
                                          </p:spTgt>
                                        </p:tgtEl>
                                        <p:attrNameLst>
                                          <p:attrName>ppt_x</p:attrName>
                                        </p:attrNameLst>
                                      </p:cBhvr>
                                      <p:tavLst>
                                        <p:tav tm="0">
                                          <p:val>
                                            <p:strVal val="#ppt_x"/>
                                          </p:val>
                                        </p:tav>
                                        <p:tav tm="100000">
                                          <p:val>
                                            <p:strVal val="#ppt_x"/>
                                          </p:val>
                                        </p:tav>
                                      </p:tavLst>
                                    </p:anim>
                                    <p:anim calcmode="lin" valueType="num">
                                      <p:cBhvr>
                                        <p:cTn id="21" dur="1000" fill="hold"/>
                                        <p:tgtEl>
                                          <p:spTgt spid="115">
                                            <p:bg/>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5">
                                            <p:txEl>
                                              <p:pRg st="0" end="0"/>
                                            </p:txEl>
                                          </p:spTgt>
                                        </p:tgtEl>
                                        <p:attrNameLst>
                                          <p:attrName>style.visibility</p:attrName>
                                        </p:attrNameLst>
                                      </p:cBhvr>
                                      <p:to>
                                        <p:strVal val="visible"/>
                                      </p:to>
                                    </p:set>
                                    <p:animEffect transition="in" filter="fade">
                                      <p:cBhvr>
                                        <p:cTn id="26" dur="1000"/>
                                        <p:tgtEl>
                                          <p:spTgt spid="115">
                                            <p:txEl>
                                              <p:pRg st="0" end="0"/>
                                            </p:txEl>
                                          </p:spTgt>
                                        </p:tgtEl>
                                      </p:cBhvr>
                                    </p:animEffect>
                                    <p:anim calcmode="lin" valueType="num">
                                      <p:cBhvr>
                                        <p:cTn id="27" dur="1000" fill="hold"/>
                                        <p:tgtEl>
                                          <p:spTgt spid="115">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1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15">
                                            <p:txEl>
                                              <p:pRg st="1" end="1"/>
                                            </p:txEl>
                                          </p:spTgt>
                                        </p:tgtEl>
                                        <p:attrNameLst>
                                          <p:attrName>style.visibility</p:attrName>
                                        </p:attrNameLst>
                                      </p:cBhvr>
                                      <p:to>
                                        <p:strVal val="visible"/>
                                      </p:to>
                                    </p:set>
                                    <p:animEffect transition="in" filter="fade">
                                      <p:cBhvr>
                                        <p:cTn id="33" dur="1000"/>
                                        <p:tgtEl>
                                          <p:spTgt spid="115">
                                            <p:txEl>
                                              <p:pRg st="1" end="1"/>
                                            </p:txEl>
                                          </p:spTgt>
                                        </p:tgtEl>
                                      </p:cBhvr>
                                    </p:animEffect>
                                    <p:anim calcmode="lin" valueType="num">
                                      <p:cBhvr>
                                        <p:cTn id="34" dur="1000" fill="hold"/>
                                        <p:tgtEl>
                                          <p:spTgt spid="115">
                                            <p:txEl>
                                              <p:pRg st="1" end="1"/>
                                            </p:txEl>
                                          </p:spTgt>
                                        </p:tgtEl>
                                        <p:attrNameLst>
                                          <p:attrName>ppt_x</p:attrName>
                                        </p:attrNameLst>
                                      </p:cBhvr>
                                      <p:tavLst>
                                        <p:tav tm="0">
                                          <p:val>
                                            <p:strVal val="#ppt_x"/>
                                          </p:val>
                                        </p:tav>
                                        <p:tav tm="100000">
                                          <p:val>
                                            <p:strVal val="#ppt_x"/>
                                          </p:val>
                                        </p:tav>
                                      </p:tavLst>
                                    </p:anim>
                                    <p:anim calcmode="lin" valueType="num">
                                      <p:cBhvr>
                                        <p:cTn id="35" dur="1000" fill="hold"/>
                                        <p:tgtEl>
                                          <p:spTgt spid="11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15">
                                            <p:txEl>
                                              <p:pRg st="2" end="2"/>
                                            </p:txEl>
                                          </p:spTgt>
                                        </p:tgtEl>
                                        <p:attrNameLst>
                                          <p:attrName>style.visibility</p:attrName>
                                        </p:attrNameLst>
                                      </p:cBhvr>
                                      <p:to>
                                        <p:strVal val="visible"/>
                                      </p:to>
                                    </p:set>
                                    <p:animEffect transition="in" filter="fade">
                                      <p:cBhvr>
                                        <p:cTn id="40" dur="1000"/>
                                        <p:tgtEl>
                                          <p:spTgt spid="115">
                                            <p:txEl>
                                              <p:pRg st="2" end="2"/>
                                            </p:txEl>
                                          </p:spTgt>
                                        </p:tgtEl>
                                      </p:cBhvr>
                                    </p:animEffect>
                                    <p:anim calcmode="lin" valueType="num">
                                      <p:cBhvr>
                                        <p:cTn id="41" dur="1000" fill="hold"/>
                                        <p:tgtEl>
                                          <p:spTgt spid="115">
                                            <p:txEl>
                                              <p:pRg st="2" end="2"/>
                                            </p:txEl>
                                          </p:spTgt>
                                        </p:tgtEl>
                                        <p:attrNameLst>
                                          <p:attrName>ppt_x</p:attrName>
                                        </p:attrNameLst>
                                      </p:cBhvr>
                                      <p:tavLst>
                                        <p:tav tm="0">
                                          <p:val>
                                            <p:strVal val="#ppt_x"/>
                                          </p:val>
                                        </p:tav>
                                        <p:tav tm="100000">
                                          <p:val>
                                            <p:strVal val="#ppt_x"/>
                                          </p:val>
                                        </p:tav>
                                      </p:tavLst>
                                    </p:anim>
                                    <p:anim calcmode="lin" valueType="num">
                                      <p:cBhvr>
                                        <p:cTn id="42" dur="1000" fill="hold"/>
                                        <p:tgtEl>
                                          <p:spTgt spid="1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15">
                                            <p:txEl>
                                              <p:pRg st="3" end="3"/>
                                            </p:txEl>
                                          </p:spTgt>
                                        </p:tgtEl>
                                        <p:attrNameLst>
                                          <p:attrName>style.visibility</p:attrName>
                                        </p:attrNameLst>
                                      </p:cBhvr>
                                      <p:to>
                                        <p:strVal val="visible"/>
                                      </p:to>
                                    </p:set>
                                    <p:animEffect transition="in" filter="fade">
                                      <p:cBhvr>
                                        <p:cTn id="47" dur="1000"/>
                                        <p:tgtEl>
                                          <p:spTgt spid="115">
                                            <p:txEl>
                                              <p:pRg st="3" end="3"/>
                                            </p:txEl>
                                          </p:spTgt>
                                        </p:tgtEl>
                                      </p:cBhvr>
                                    </p:animEffect>
                                    <p:anim calcmode="lin" valueType="num">
                                      <p:cBhvr>
                                        <p:cTn id="48" dur="1000" fill="hold"/>
                                        <p:tgtEl>
                                          <p:spTgt spid="115">
                                            <p:txEl>
                                              <p:pRg st="3" end="3"/>
                                            </p:txEl>
                                          </p:spTgt>
                                        </p:tgtEl>
                                        <p:attrNameLst>
                                          <p:attrName>ppt_x</p:attrName>
                                        </p:attrNameLst>
                                      </p:cBhvr>
                                      <p:tavLst>
                                        <p:tav tm="0">
                                          <p:val>
                                            <p:strVal val="#ppt_x"/>
                                          </p:val>
                                        </p:tav>
                                        <p:tav tm="100000">
                                          <p:val>
                                            <p:strVal val="#ppt_x"/>
                                          </p:val>
                                        </p:tav>
                                      </p:tavLst>
                                    </p:anim>
                                    <p:anim calcmode="lin" valueType="num">
                                      <p:cBhvr>
                                        <p:cTn id="49" dur="1000" fill="hold"/>
                                        <p:tgtEl>
                                          <p:spTgt spid="11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115">
                                            <p:txEl>
                                              <p:pRg st="4" end="4"/>
                                            </p:txEl>
                                          </p:spTgt>
                                        </p:tgtEl>
                                        <p:attrNameLst>
                                          <p:attrName>style.visibility</p:attrName>
                                        </p:attrNameLst>
                                      </p:cBhvr>
                                      <p:to>
                                        <p:strVal val="visible"/>
                                      </p:to>
                                    </p:set>
                                    <p:animEffect transition="in" filter="fade">
                                      <p:cBhvr>
                                        <p:cTn id="54" dur="1000"/>
                                        <p:tgtEl>
                                          <p:spTgt spid="115">
                                            <p:txEl>
                                              <p:pRg st="4" end="4"/>
                                            </p:txEl>
                                          </p:spTgt>
                                        </p:tgtEl>
                                      </p:cBhvr>
                                    </p:animEffect>
                                    <p:anim calcmode="lin" valueType="num">
                                      <p:cBhvr>
                                        <p:cTn id="55" dur="1000" fill="hold"/>
                                        <p:tgtEl>
                                          <p:spTgt spid="115">
                                            <p:txEl>
                                              <p:pRg st="4" end="4"/>
                                            </p:txEl>
                                          </p:spTgt>
                                        </p:tgtEl>
                                        <p:attrNameLst>
                                          <p:attrName>ppt_x</p:attrName>
                                        </p:attrNameLst>
                                      </p:cBhvr>
                                      <p:tavLst>
                                        <p:tav tm="0">
                                          <p:val>
                                            <p:strVal val="#ppt_x"/>
                                          </p:val>
                                        </p:tav>
                                        <p:tav tm="100000">
                                          <p:val>
                                            <p:strVal val="#ppt_x"/>
                                          </p:val>
                                        </p:tav>
                                      </p:tavLst>
                                    </p:anim>
                                    <p:anim calcmode="lin" valueType="num">
                                      <p:cBhvr>
                                        <p:cTn id="56" dur="1000" fill="hold"/>
                                        <p:tgtEl>
                                          <p:spTgt spid="11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115">
                                            <p:txEl>
                                              <p:pRg st="5" end="5"/>
                                            </p:txEl>
                                          </p:spTgt>
                                        </p:tgtEl>
                                        <p:attrNameLst>
                                          <p:attrName>style.visibility</p:attrName>
                                        </p:attrNameLst>
                                      </p:cBhvr>
                                      <p:to>
                                        <p:strVal val="visible"/>
                                      </p:to>
                                    </p:set>
                                    <p:animEffect transition="in" filter="fade">
                                      <p:cBhvr>
                                        <p:cTn id="61" dur="1000"/>
                                        <p:tgtEl>
                                          <p:spTgt spid="115">
                                            <p:txEl>
                                              <p:pRg st="5" end="5"/>
                                            </p:txEl>
                                          </p:spTgt>
                                        </p:tgtEl>
                                      </p:cBhvr>
                                    </p:animEffect>
                                    <p:anim calcmode="lin" valueType="num">
                                      <p:cBhvr>
                                        <p:cTn id="62" dur="1000" fill="hold"/>
                                        <p:tgtEl>
                                          <p:spTgt spid="115">
                                            <p:txEl>
                                              <p:pRg st="5" end="5"/>
                                            </p:txEl>
                                          </p:spTgt>
                                        </p:tgtEl>
                                        <p:attrNameLst>
                                          <p:attrName>ppt_x</p:attrName>
                                        </p:attrNameLst>
                                      </p:cBhvr>
                                      <p:tavLst>
                                        <p:tav tm="0">
                                          <p:val>
                                            <p:strVal val="#ppt_x"/>
                                          </p:val>
                                        </p:tav>
                                        <p:tav tm="100000">
                                          <p:val>
                                            <p:strVal val="#ppt_x"/>
                                          </p:val>
                                        </p:tav>
                                      </p:tavLst>
                                    </p:anim>
                                    <p:anim calcmode="lin" valueType="num">
                                      <p:cBhvr>
                                        <p:cTn id="63" dur="1000" fill="hold"/>
                                        <p:tgtEl>
                                          <p:spTgt spid="11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 grpId="0" build="p" animBg="1"/>
      <p:bldP spid="117" grpId="0" animBg="1"/>
      <p:bldP spid="11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4</a:t>
            </a:fld>
            <a:endParaRPr/>
          </a:p>
        </p:txBody>
      </p:sp>
      <p:sp>
        <p:nvSpPr>
          <p:cNvPr id="127" name="Rectangle 7"/>
          <p:cNvSpPr txBox="1"/>
          <p:nvPr/>
        </p:nvSpPr>
        <p:spPr>
          <a:xfrm>
            <a:off x="431514" y="233784"/>
            <a:ext cx="8255285" cy="75253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lnSpcReduction="1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altLang="en-US" sz="4800" dirty="0"/>
              <a:t>Session 1</a:t>
            </a:r>
            <a:endParaRPr sz="4600" dirty="0"/>
          </a:p>
        </p:txBody>
      </p:sp>
      <p:sp>
        <p:nvSpPr>
          <p:cNvPr id="128" name="Content Placeholder 2"/>
          <p:cNvSpPr txBox="1"/>
          <p:nvPr/>
        </p:nvSpPr>
        <p:spPr>
          <a:xfrm>
            <a:off x="184934" y="1366463"/>
            <a:ext cx="8824143" cy="323165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lvl="0" algn="ctr"/>
            <a:r>
              <a:rPr lang="en-GB" sz="4400" b="1" dirty="0">
                <a:solidFill>
                  <a:srgbClr val="FF0000"/>
                </a:solidFill>
              </a:rPr>
              <a:t>Information Security and Governance</a:t>
            </a:r>
          </a:p>
          <a:p>
            <a:pPr lvl="0" algn="ctr"/>
            <a:endParaRPr lang="en-GB" sz="4400" b="1" dirty="0">
              <a:solidFill>
                <a:srgbClr val="FF0000"/>
              </a:solidFill>
            </a:endParaRPr>
          </a:p>
          <a:p>
            <a:pPr marL="257175" indent="-257175" defTabSz="685800">
              <a:buSzPct val="100000"/>
              <a:buFont typeface="Arial"/>
              <a:buChar char="•"/>
              <a:defRPr sz="2400"/>
            </a:pPr>
            <a:endParaRPr lang="en-GB" dirty="0"/>
          </a:p>
          <a:p>
            <a:pPr marL="257175" indent="-257175" defTabSz="685800">
              <a:buSzPct val="100000"/>
              <a:buFont typeface="Arial"/>
              <a:buChar char="•"/>
              <a:defRPr sz="2400"/>
            </a:pPr>
            <a:endParaRPr lang="en-GB" dirty="0"/>
          </a:p>
          <a:p>
            <a:pPr marL="257175" indent="-257175" defTabSz="685800">
              <a:buSzPct val="100000"/>
              <a:buFont typeface="Arial"/>
              <a:buChar char="•"/>
              <a:defRPr sz="2400"/>
            </a:pPr>
            <a:endParaRPr lang="en-GB" dirty="0"/>
          </a:p>
        </p:txBody>
      </p:sp>
      <p:pic>
        <p:nvPicPr>
          <p:cNvPr id="2" name="Picture 1">
            <a:extLst>
              <a:ext uri="{FF2B5EF4-FFF2-40B4-BE49-F238E27FC236}">
                <a16:creationId xmlns:a16="http://schemas.microsoft.com/office/drawing/2014/main" id="{3E0C7FF7-7FA1-24E5-E2A9-CF52EE99BFE5}"/>
              </a:ext>
            </a:extLst>
          </p:cNvPr>
          <p:cNvPicPr>
            <a:picLocks noChangeAspect="1"/>
          </p:cNvPicPr>
          <p:nvPr/>
        </p:nvPicPr>
        <p:blipFill>
          <a:blip r:embed="rId2"/>
          <a:stretch>
            <a:fillRect/>
          </a:stretch>
        </p:blipFill>
        <p:spPr>
          <a:xfrm>
            <a:off x="1541125" y="2763748"/>
            <a:ext cx="6185042" cy="2727789"/>
          </a:xfrm>
          <a:prstGeom prst="rect">
            <a:avLst/>
          </a:prstGeom>
        </p:spPr>
      </p:pic>
    </p:spTree>
    <p:extLst>
      <p:ext uri="{BB962C8B-B14F-4D97-AF65-F5344CB8AC3E}">
        <p14:creationId xmlns:p14="http://schemas.microsoft.com/office/powerpoint/2010/main" val="98694185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5</a:t>
            </a:fld>
            <a:endParaRPr/>
          </a:p>
        </p:txBody>
      </p:sp>
      <p:sp>
        <p:nvSpPr>
          <p:cNvPr id="127" name="Rectangle 7"/>
          <p:cNvSpPr txBox="1"/>
          <p:nvPr/>
        </p:nvSpPr>
        <p:spPr>
          <a:xfrm>
            <a:off x="431514" y="82194"/>
            <a:ext cx="8255285" cy="9041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Information Security and Governance</a:t>
            </a:r>
          </a:p>
          <a:p>
            <a:endParaRPr sz="4600" dirty="0"/>
          </a:p>
        </p:txBody>
      </p:sp>
      <p:sp>
        <p:nvSpPr>
          <p:cNvPr id="128" name="Content Placeholder 2"/>
          <p:cNvSpPr txBox="1"/>
          <p:nvPr/>
        </p:nvSpPr>
        <p:spPr>
          <a:xfrm>
            <a:off x="236306" y="821933"/>
            <a:ext cx="8661113" cy="513986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eaLnBrk="1" hangingPunct="1"/>
            <a:r>
              <a:rPr lang="en-US" altLang="en-US" sz="2800" dirty="0"/>
              <a:t>Governance of information security is a strategic planning responsibility in many </a:t>
            </a:r>
            <a:r>
              <a:rPr lang="en-US" altLang="en-US" sz="2800" dirty="0" err="1"/>
              <a:t>organisations</a:t>
            </a:r>
            <a:r>
              <a:rPr lang="en-US" altLang="en-US" sz="2800" dirty="0"/>
              <a:t>.</a:t>
            </a:r>
          </a:p>
          <a:p>
            <a:pPr lvl="1" eaLnBrk="1" hangingPunct="1">
              <a:buFont typeface="Arial" panose="020B0604020202020204" pitchFamily="34" charset="0"/>
              <a:buChar char="–"/>
            </a:pPr>
            <a:r>
              <a:rPr lang="en-US" altLang="en-US" sz="2400" dirty="0"/>
              <a:t>Its importance has grown in recent years</a:t>
            </a:r>
          </a:p>
          <a:p>
            <a:pPr eaLnBrk="1" hangingPunct="1">
              <a:buFont typeface="Arial" panose="020B0604020202020204" pitchFamily="34" charset="0"/>
              <a:buChar char="•"/>
            </a:pPr>
            <a:endParaRPr lang="en-US" altLang="en-US" sz="2400" dirty="0"/>
          </a:p>
          <a:p>
            <a:pPr eaLnBrk="1" hangingPunct="1">
              <a:buFont typeface="Arial" panose="020B0604020202020204" pitchFamily="34" charset="0"/>
              <a:buChar char="•"/>
            </a:pPr>
            <a:r>
              <a:rPr lang="en-US" altLang="en-US" sz="2400" dirty="0"/>
              <a:t>Information security objectives and/or concerns must be addressed at the </a:t>
            </a:r>
            <a:r>
              <a:rPr lang="en-US" altLang="en-US" sz="2400" u="sng" dirty="0"/>
              <a:t>highest levels of an organization's management team</a:t>
            </a:r>
          </a:p>
          <a:p>
            <a:pPr lvl="1" eaLnBrk="1" hangingPunct="1">
              <a:buFont typeface="Arial" panose="020B0604020202020204" pitchFamily="34" charset="0"/>
              <a:buChar char="–"/>
            </a:pPr>
            <a:r>
              <a:rPr lang="en-US" altLang="en-US" sz="2400" dirty="0"/>
              <a:t>To be effective and offer a sustainable approach.</a:t>
            </a:r>
          </a:p>
          <a:p>
            <a:pPr algn="just"/>
            <a:endParaRPr lang="en-GB" sz="3200" dirty="0"/>
          </a:p>
          <a:p>
            <a:pPr algn="just"/>
            <a:endParaRPr lang="en-GB" sz="3200" dirty="0"/>
          </a:p>
          <a:p>
            <a:pPr algn="just"/>
            <a:endParaRPr lang="en-GB" sz="3200" dirty="0"/>
          </a:p>
          <a:p>
            <a:pPr algn="just"/>
            <a:endParaRPr lang="en-GB" sz="3200" dirty="0"/>
          </a:p>
        </p:txBody>
      </p:sp>
    </p:spTree>
    <p:extLst>
      <p:ext uri="{BB962C8B-B14F-4D97-AF65-F5344CB8AC3E}">
        <p14:creationId xmlns:p14="http://schemas.microsoft.com/office/powerpoint/2010/main" val="408442236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6</a:t>
            </a:fld>
            <a:endParaRPr/>
          </a:p>
        </p:txBody>
      </p:sp>
      <p:sp>
        <p:nvSpPr>
          <p:cNvPr id="127" name="Rectangle 7"/>
          <p:cNvSpPr txBox="1"/>
          <p:nvPr/>
        </p:nvSpPr>
        <p:spPr>
          <a:xfrm>
            <a:off x="431514" y="82194"/>
            <a:ext cx="8255285" cy="90412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Information Security and Governance</a:t>
            </a:r>
          </a:p>
          <a:p>
            <a:endParaRPr sz="4600" dirty="0"/>
          </a:p>
        </p:txBody>
      </p:sp>
      <p:sp>
        <p:nvSpPr>
          <p:cNvPr id="128" name="Content Placeholder 2"/>
          <p:cNvSpPr txBox="1"/>
          <p:nvPr/>
        </p:nvSpPr>
        <p:spPr>
          <a:xfrm>
            <a:off x="236306" y="821933"/>
            <a:ext cx="8661113" cy="480131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eaLnBrk="1" hangingPunct="1"/>
            <a:r>
              <a:rPr lang="en-US" altLang="en-US" sz="2800" b="1" dirty="0"/>
              <a:t>Justification for Information Security and Governance:</a:t>
            </a:r>
          </a:p>
          <a:p>
            <a:pPr eaLnBrk="1" hangingPunct="1"/>
            <a:r>
              <a:rPr lang="en-US" altLang="en-US" sz="2500" b="1" dirty="0">
                <a:solidFill>
                  <a:srgbClr val="FF0000"/>
                </a:solidFill>
              </a:rPr>
              <a:t>Technology is not enough…..</a:t>
            </a:r>
          </a:p>
          <a:p>
            <a:pPr hangingPunct="1">
              <a:defRPr/>
            </a:pPr>
            <a:r>
              <a:rPr lang="en-US" sz="2500" dirty="0"/>
              <a:t>Even the best technological solutions are being constantly worked on to circumvent.</a:t>
            </a:r>
          </a:p>
          <a:p>
            <a:pPr hangingPunct="1">
              <a:defRPr/>
            </a:pPr>
            <a:endParaRPr lang="en-US" sz="2500" dirty="0"/>
          </a:p>
          <a:p>
            <a:pPr hangingPunct="1">
              <a:defRPr/>
            </a:pPr>
            <a:r>
              <a:rPr lang="en-US" sz="2500" dirty="0"/>
              <a:t>Essential governance and operational processes include:</a:t>
            </a:r>
          </a:p>
          <a:p>
            <a:pPr eaLnBrk="1" hangingPunct="1">
              <a:buFont typeface="Arial" panose="020B0604020202020204" pitchFamily="34" charset="0"/>
              <a:buChar char="•"/>
              <a:defRPr/>
            </a:pPr>
            <a:r>
              <a:rPr lang="en-US" sz="2500" dirty="0"/>
              <a:t>Incident management response process</a:t>
            </a:r>
          </a:p>
          <a:p>
            <a:pPr eaLnBrk="1" hangingPunct="1">
              <a:buFont typeface="Arial" panose="020B0604020202020204" pitchFamily="34" charset="0"/>
              <a:buChar char="•"/>
              <a:defRPr/>
            </a:pPr>
            <a:r>
              <a:rPr lang="en-US" sz="2500" dirty="0"/>
              <a:t>Classifying business value of data</a:t>
            </a:r>
          </a:p>
          <a:p>
            <a:pPr eaLnBrk="1" hangingPunct="1">
              <a:buFont typeface="Arial" panose="020B0604020202020204" pitchFamily="34" charset="0"/>
              <a:buChar char="•"/>
              <a:defRPr/>
            </a:pPr>
            <a:r>
              <a:rPr lang="en-US" sz="2500" dirty="0"/>
              <a:t>Risk assessments on internal systems</a:t>
            </a:r>
          </a:p>
          <a:p>
            <a:pPr eaLnBrk="1" hangingPunct="1">
              <a:buFont typeface="Arial" panose="020B0604020202020204" pitchFamily="34" charset="0"/>
              <a:buChar char="•"/>
              <a:defRPr/>
            </a:pPr>
            <a:r>
              <a:rPr lang="en-US" sz="2500" dirty="0"/>
              <a:t>Security Audits</a:t>
            </a:r>
          </a:p>
          <a:p>
            <a:pPr eaLnBrk="1" hangingPunct="1">
              <a:buFont typeface="Arial" panose="020B0604020202020204" pitchFamily="34" charset="0"/>
              <a:buChar char="•"/>
              <a:defRPr/>
            </a:pPr>
            <a:r>
              <a:rPr lang="en-US" sz="2500" dirty="0"/>
              <a:t>Governance, risk and compliance</a:t>
            </a:r>
            <a:endParaRPr lang="en-GB" sz="2500" dirty="0"/>
          </a:p>
        </p:txBody>
      </p:sp>
    </p:spTree>
    <p:extLst>
      <p:ext uri="{BB962C8B-B14F-4D97-AF65-F5344CB8AC3E}">
        <p14:creationId xmlns:p14="http://schemas.microsoft.com/office/powerpoint/2010/main" val="94826480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7</a:t>
            </a:fld>
            <a:endParaRPr/>
          </a:p>
        </p:txBody>
      </p:sp>
      <p:sp>
        <p:nvSpPr>
          <p:cNvPr id="127" name="Rectangle 7"/>
          <p:cNvSpPr txBox="1"/>
          <p:nvPr/>
        </p:nvSpPr>
        <p:spPr>
          <a:xfrm>
            <a:off x="431514" y="82194"/>
            <a:ext cx="8255285" cy="9041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Information Security and Governance</a:t>
            </a:r>
          </a:p>
          <a:p>
            <a:endParaRPr sz="4600" dirty="0"/>
          </a:p>
        </p:txBody>
      </p:sp>
      <p:sp>
        <p:nvSpPr>
          <p:cNvPr id="128" name="Content Placeholder 2"/>
          <p:cNvSpPr txBox="1"/>
          <p:nvPr/>
        </p:nvSpPr>
        <p:spPr>
          <a:xfrm>
            <a:off x="236306" y="821933"/>
            <a:ext cx="8661113" cy="392415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eaLnBrk="1" hangingPunct="1"/>
            <a:r>
              <a:rPr lang="en-US" altLang="en-US" sz="2800" b="1" dirty="0"/>
              <a:t>Justification for Information Security and Governance (cont’d):</a:t>
            </a:r>
          </a:p>
          <a:p>
            <a:pPr hangingPunct="1">
              <a:defRPr/>
            </a:pPr>
            <a:r>
              <a:rPr lang="en-US" sz="2400" dirty="0"/>
              <a:t>The goal of today’s session is to take a step back and examine how security functions as a whole within the organization.</a:t>
            </a:r>
          </a:p>
          <a:p>
            <a:pPr hangingPunct="1">
              <a:defRPr/>
            </a:pPr>
            <a:endParaRPr lang="en-US" sz="2400" dirty="0"/>
          </a:p>
          <a:p>
            <a:pPr hangingPunct="1">
              <a:defRPr/>
            </a:pPr>
            <a:r>
              <a:rPr lang="en-US" sz="2400" b="1" u="sng" dirty="0"/>
              <a:t>Challenge:</a:t>
            </a:r>
          </a:p>
          <a:p>
            <a:pPr hangingPunct="1">
              <a:defRPr/>
            </a:pPr>
            <a:r>
              <a:rPr lang="en-US" sz="2400" dirty="0"/>
              <a:t>Everything cannot be categorized as right or wrong</a:t>
            </a:r>
          </a:p>
          <a:p>
            <a:pPr lvl="1" eaLnBrk="1" hangingPunct="1">
              <a:defRPr/>
            </a:pPr>
            <a:endParaRPr lang="en-US" sz="2400" dirty="0"/>
          </a:p>
          <a:p>
            <a:pPr hangingPunct="1">
              <a:defRPr/>
            </a:pPr>
            <a:r>
              <a:rPr lang="en-US" sz="2400" dirty="0"/>
              <a:t>What works for one company may fail in another</a:t>
            </a:r>
          </a:p>
          <a:p>
            <a:pPr eaLnBrk="1" hangingPunct="1">
              <a:buFont typeface="Arial" panose="020B0604020202020204" pitchFamily="34" charset="0"/>
              <a:buChar char="•"/>
              <a:defRPr/>
            </a:pPr>
            <a:endParaRPr lang="en-GB" sz="2500" dirty="0"/>
          </a:p>
        </p:txBody>
      </p:sp>
    </p:spTree>
    <p:extLst>
      <p:ext uri="{BB962C8B-B14F-4D97-AF65-F5344CB8AC3E}">
        <p14:creationId xmlns:p14="http://schemas.microsoft.com/office/powerpoint/2010/main" val="428663535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8</a:t>
            </a:fld>
            <a:endParaRPr/>
          </a:p>
        </p:txBody>
      </p:sp>
      <p:sp>
        <p:nvSpPr>
          <p:cNvPr id="127" name="Rectangle 7"/>
          <p:cNvSpPr txBox="1"/>
          <p:nvPr/>
        </p:nvSpPr>
        <p:spPr>
          <a:xfrm>
            <a:off x="431514" y="82194"/>
            <a:ext cx="8255285" cy="90412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Information Security and Governance</a:t>
            </a:r>
          </a:p>
          <a:p>
            <a:endParaRPr sz="4600" dirty="0"/>
          </a:p>
        </p:txBody>
      </p:sp>
      <p:sp>
        <p:nvSpPr>
          <p:cNvPr id="128" name="Content Placeholder 2"/>
          <p:cNvSpPr txBox="1"/>
          <p:nvPr/>
        </p:nvSpPr>
        <p:spPr>
          <a:xfrm>
            <a:off x="195210" y="678094"/>
            <a:ext cx="8702210" cy="50783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lvl="1" eaLnBrk="1" hangingPunct="1">
              <a:defRPr/>
            </a:pPr>
            <a:endParaRPr lang="en-US" sz="2400" dirty="0"/>
          </a:p>
          <a:p>
            <a:pPr lvl="1" eaLnBrk="1" hangingPunct="1">
              <a:defRPr/>
            </a:pPr>
            <a:endParaRPr lang="en-US" sz="2400" dirty="0"/>
          </a:p>
          <a:p>
            <a:pPr lvl="1" eaLnBrk="1" hangingPunct="1">
              <a:defRPr/>
            </a:pPr>
            <a:endParaRPr lang="en-US" sz="2400" dirty="0"/>
          </a:p>
          <a:p>
            <a:pPr lvl="1" eaLnBrk="1" hangingPunct="1">
              <a:defRPr/>
            </a:pPr>
            <a:endParaRPr lang="en-US" sz="2400" dirty="0"/>
          </a:p>
          <a:p>
            <a:pPr lvl="1" eaLnBrk="1" hangingPunct="1">
              <a:defRPr/>
            </a:pPr>
            <a:endParaRPr lang="en-US" sz="2400" dirty="0"/>
          </a:p>
          <a:p>
            <a:pPr lvl="1" eaLnBrk="1" hangingPunct="1">
              <a:defRPr/>
            </a:pPr>
            <a:endParaRPr lang="en-US" sz="2400" dirty="0"/>
          </a:p>
          <a:p>
            <a:pPr lvl="1" eaLnBrk="1" hangingPunct="1">
              <a:defRPr/>
            </a:pPr>
            <a:endParaRPr lang="en-US" sz="2400" dirty="0"/>
          </a:p>
          <a:p>
            <a:pPr lvl="1" eaLnBrk="1" hangingPunct="1">
              <a:defRPr/>
            </a:pPr>
            <a:endParaRPr lang="en-US" sz="2400" dirty="0"/>
          </a:p>
          <a:p>
            <a:pPr lvl="1" eaLnBrk="1" hangingPunct="1">
              <a:defRPr/>
            </a:pPr>
            <a:endParaRPr lang="en-US" sz="2400" dirty="0"/>
          </a:p>
          <a:p>
            <a:pPr lvl="1" eaLnBrk="1" hangingPunct="1">
              <a:defRPr/>
            </a:pPr>
            <a:endParaRPr lang="en-US" sz="2400" dirty="0"/>
          </a:p>
          <a:p>
            <a:pPr lvl="1" eaLnBrk="1" hangingPunct="1">
              <a:defRPr/>
            </a:pPr>
            <a:endParaRPr lang="en-US" sz="2400" dirty="0"/>
          </a:p>
          <a:p>
            <a:pPr lvl="1" eaLnBrk="1" hangingPunct="1">
              <a:defRPr/>
            </a:pPr>
            <a:endParaRPr lang="en-US" sz="2400" dirty="0"/>
          </a:p>
          <a:p>
            <a:pPr hangingPunct="1">
              <a:spcBef>
                <a:spcPct val="0"/>
              </a:spcBef>
            </a:pPr>
            <a:endParaRPr lang="en-US" altLang="en-US" dirty="0"/>
          </a:p>
          <a:p>
            <a:pPr hangingPunct="1">
              <a:spcBef>
                <a:spcPct val="0"/>
              </a:spcBef>
            </a:pPr>
            <a:r>
              <a:rPr lang="en-US" altLang="en-US" b="1" dirty="0"/>
              <a:t>Figure 1-1 The Enigma Source: Courtesy of National Security Agency</a:t>
            </a:r>
            <a:endParaRPr lang="en-GB" sz="2500" dirty="0"/>
          </a:p>
        </p:txBody>
      </p:sp>
      <p:pic>
        <p:nvPicPr>
          <p:cNvPr id="2" name="Picture 1">
            <a:extLst>
              <a:ext uri="{FF2B5EF4-FFF2-40B4-BE49-F238E27FC236}">
                <a16:creationId xmlns:a16="http://schemas.microsoft.com/office/drawing/2014/main" id="{F6E336A5-50ED-483E-9855-C4A8FF9392DA}"/>
              </a:ext>
            </a:extLst>
          </p:cNvPr>
          <p:cNvPicPr>
            <a:picLocks noChangeAspect="1"/>
          </p:cNvPicPr>
          <p:nvPr/>
        </p:nvPicPr>
        <p:blipFill>
          <a:blip r:embed="rId2"/>
          <a:stretch>
            <a:fillRect/>
          </a:stretch>
        </p:blipFill>
        <p:spPr>
          <a:xfrm>
            <a:off x="64354" y="893852"/>
            <a:ext cx="8631947" cy="4572000"/>
          </a:xfrm>
          <a:prstGeom prst="rect">
            <a:avLst/>
          </a:prstGeom>
        </p:spPr>
      </p:pic>
    </p:spTree>
    <p:extLst>
      <p:ext uri="{BB962C8B-B14F-4D97-AF65-F5344CB8AC3E}">
        <p14:creationId xmlns:p14="http://schemas.microsoft.com/office/powerpoint/2010/main" val="202426009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9</a:t>
            </a:fld>
            <a:endParaRPr/>
          </a:p>
        </p:txBody>
      </p:sp>
      <p:sp>
        <p:nvSpPr>
          <p:cNvPr id="127" name="Rectangle 7"/>
          <p:cNvSpPr txBox="1"/>
          <p:nvPr/>
        </p:nvSpPr>
        <p:spPr>
          <a:xfrm>
            <a:off x="431514" y="82194"/>
            <a:ext cx="8255285" cy="90412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Information Security and Governance</a:t>
            </a:r>
          </a:p>
          <a:p>
            <a:endParaRPr sz="4600" dirty="0"/>
          </a:p>
        </p:txBody>
      </p:sp>
      <p:sp>
        <p:nvSpPr>
          <p:cNvPr id="128" name="Content Placeholder 2"/>
          <p:cNvSpPr txBox="1"/>
          <p:nvPr/>
        </p:nvSpPr>
        <p:spPr>
          <a:xfrm>
            <a:off x="236306" y="821933"/>
            <a:ext cx="8661113" cy="558614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eaLnBrk="1" hangingPunct="1"/>
            <a:r>
              <a:rPr lang="en-US" altLang="en-US" sz="2800" b="1" dirty="0"/>
              <a:t>Justification for Information Security and Governance (cont’d):</a:t>
            </a:r>
          </a:p>
          <a:p>
            <a:pPr hangingPunct="1">
              <a:defRPr/>
            </a:pPr>
            <a:r>
              <a:rPr lang="en-US" sz="2800" b="1" dirty="0">
                <a:solidFill>
                  <a:srgbClr val="FF0000"/>
                </a:solidFill>
              </a:rPr>
              <a:t>In the 1990s….</a:t>
            </a:r>
            <a:endParaRPr lang="en-US" sz="2400" dirty="0"/>
          </a:p>
          <a:p>
            <a:pPr marL="457200" indent="-457200" eaLnBrk="1" hangingPunct="1">
              <a:buFont typeface="Wingdings" panose="05000000000000000000" pitchFamily="2" charset="2"/>
              <a:buChar char="§"/>
            </a:pPr>
            <a:r>
              <a:rPr lang="en-GB" altLang="en-US" sz="2800" dirty="0"/>
              <a:t>Networks of computers became more common; so too did the need to interconnect networks.</a:t>
            </a:r>
          </a:p>
          <a:p>
            <a:pPr marL="457200" indent="-457200" eaLnBrk="1" hangingPunct="1">
              <a:buFont typeface="Wingdings" panose="05000000000000000000" pitchFamily="2" charset="2"/>
              <a:buChar char="§"/>
            </a:pPr>
            <a:endParaRPr lang="en-GB" altLang="en-US" sz="2800" dirty="0"/>
          </a:p>
          <a:p>
            <a:pPr marL="457200" indent="-457200" eaLnBrk="1" hangingPunct="1">
              <a:buFont typeface="Wingdings" panose="05000000000000000000" pitchFamily="2" charset="2"/>
              <a:buChar char="§"/>
            </a:pPr>
            <a:r>
              <a:rPr lang="en-GB" altLang="en-US" sz="2800" dirty="0"/>
              <a:t>Internet became first manifestation of a global network of networks.</a:t>
            </a:r>
          </a:p>
          <a:p>
            <a:pPr marL="457200" indent="-457200" eaLnBrk="1" hangingPunct="1">
              <a:buFont typeface="Wingdings" panose="05000000000000000000" pitchFamily="2" charset="2"/>
              <a:buChar char="§"/>
            </a:pPr>
            <a:endParaRPr lang="en-GB" altLang="en-US" sz="2800" dirty="0"/>
          </a:p>
          <a:p>
            <a:pPr marL="457200" indent="-457200" eaLnBrk="1" hangingPunct="1">
              <a:buFont typeface="Wingdings" panose="05000000000000000000" pitchFamily="2" charset="2"/>
              <a:buChar char="§"/>
            </a:pPr>
            <a:r>
              <a:rPr lang="en-GB" altLang="en-US" sz="2800" dirty="0"/>
              <a:t>In early Internet deployments, security was treated as a low priority.</a:t>
            </a:r>
          </a:p>
          <a:p>
            <a:pPr hangingPunct="1">
              <a:defRPr/>
            </a:pPr>
            <a:endParaRPr lang="en-US" sz="2400" dirty="0"/>
          </a:p>
          <a:p>
            <a:pPr eaLnBrk="1" hangingPunct="1">
              <a:buFont typeface="Arial" panose="020B0604020202020204" pitchFamily="34" charset="0"/>
              <a:buChar char="•"/>
              <a:defRPr/>
            </a:pPr>
            <a:endParaRPr lang="en-GB" sz="2500" dirty="0"/>
          </a:p>
        </p:txBody>
      </p:sp>
    </p:spTree>
    <p:extLst>
      <p:ext uri="{BB962C8B-B14F-4D97-AF65-F5344CB8AC3E}">
        <p14:creationId xmlns:p14="http://schemas.microsoft.com/office/powerpoint/2010/main" val="168996349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10</a:t>
            </a:fld>
            <a:endParaRPr/>
          </a:p>
        </p:txBody>
      </p:sp>
      <p:sp>
        <p:nvSpPr>
          <p:cNvPr id="127" name="Rectangle 7"/>
          <p:cNvSpPr txBox="1"/>
          <p:nvPr/>
        </p:nvSpPr>
        <p:spPr>
          <a:xfrm>
            <a:off x="431514" y="82194"/>
            <a:ext cx="8255285" cy="9041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Information Security and Governance</a:t>
            </a:r>
          </a:p>
          <a:p>
            <a:endParaRPr sz="4600" dirty="0"/>
          </a:p>
        </p:txBody>
      </p:sp>
      <p:sp>
        <p:nvSpPr>
          <p:cNvPr id="128" name="Content Placeholder 2"/>
          <p:cNvSpPr txBox="1"/>
          <p:nvPr/>
        </p:nvSpPr>
        <p:spPr>
          <a:xfrm>
            <a:off x="174662" y="565079"/>
            <a:ext cx="8835774" cy="472437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eaLnBrk="1" hangingPunct="1"/>
            <a:r>
              <a:rPr lang="en-US" altLang="en-US" sz="2800" b="1" dirty="0"/>
              <a:t>Justification for Information Security and Governance (cont’d):</a:t>
            </a:r>
          </a:p>
          <a:p>
            <a:pPr hangingPunct="1">
              <a:defRPr/>
            </a:pPr>
            <a:r>
              <a:rPr lang="en-US" sz="2800" b="1" dirty="0">
                <a:solidFill>
                  <a:srgbClr val="FF0000"/>
                </a:solidFill>
              </a:rPr>
              <a:t>2000s till Present….</a:t>
            </a:r>
            <a:endParaRPr lang="en-US" sz="2400" dirty="0"/>
          </a:p>
          <a:p>
            <a:pPr marL="688975" indent="-342900" eaLnBrk="1" hangingPunct="1">
              <a:spcBef>
                <a:spcPts val="625"/>
              </a:spcBef>
              <a:buFont typeface="Wingdings" panose="05000000000000000000"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dirty="0">
                <a:cs typeface="Arial" panose="020B0604020202020204" pitchFamily="34" charset="0"/>
              </a:rPr>
              <a:t>The Internet brings millions of computer networks into communication with each other—many of them </a:t>
            </a:r>
            <a:r>
              <a:rPr lang="en-GB" altLang="en-US" sz="2400" u="sng" dirty="0">
                <a:cs typeface="Arial" panose="020B0604020202020204" pitchFamily="34" charset="0"/>
              </a:rPr>
              <a:t>unsecured </a:t>
            </a:r>
          </a:p>
          <a:p>
            <a:pPr marL="688975" indent="-342900" eaLnBrk="1" hangingPunct="1">
              <a:spcBef>
                <a:spcPts val="625"/>
              </a:spcBef>
              <a:buFont typeface="Wingdings" panose="05000000000000000000"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GB" altLang="en-US" sz="2400" dirty="0">
              <a:cs typeface="Arial" panose="020B0604020202020204" pitchFamily="34" charset="0"/>
            </a:endParaRPr>
          </a:p>
          <a:p>
            <a:pPr marL="688975" indent="-342900" eaLnBrk="1" hangingPunct="1">
              <a:spcBef>
                <a:spcPts val="625"/>
              </a:spcBef>
              <a:buFont typeface="Wingdings" panose="05000000000000000000"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dirty="0">
                <a:cs typeface="Arial" panose="020B0604020202020204" pitchFamily="34" charset="0"/>
              </a:rPr>
              <a:t>Ability to secure a computer’s data influenced by the security of every computer to which it is connected.</a:t>
            </a:r>
          </a:p>
          <a:p>
            <a:pPr marL="688975" indent="-342900" eaLnBrk="1" hangingPunct="1">
              <a:spcBef>
                <a:spcPts val="625"/>
              </a:spcBef>
              <a:buFont typeface="Wingdings" panose="05000000000000000000"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GB" altLang="en-US" sz="2400" dirty="0">
              <a:cs typeface="Arial" panose="020B0604020202020204" pitchFamily="34" charset="0"/>
            </a:endParaRPr>
          </a:p>
          <a:p>
            <a:pPr marL="688975" indent="-342900" eaLnBrk="1" hangingPunct="1">
              <a:spcBef>
                <a:spcPts val="625"/>
              </a:spcBef>
              <a:buFont typeface="Wingdings" panose="05000000000000000000"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dirty="0">
                <a:cs typeface="Arial" panose="020B0604020202020204" pitchFamily="34" charset="0"/>
              </a:rPr>
              <a:t>Growing threat of cyber-attacks have increased the need for improved security.</a:t>
            </a:r>
            <a:endParaRPr lang="en-GB" sz="2500" dirty="0"/>
          </a:p>
        </p:txBody>
      </p:sp>
    </p:spTree>
    <p:extLst>
      <p:ext uri="{BB962C8B-B14F-4D97-AF65-F5344CB8AC3E}">
        <p14:creationId xmlns:p14="http://schemas.microsoft.com/office/powerpoint/2010/main" val="82390314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11</a:t>
            </a:fld>
            <a:endParaRPr/>
          </a:p>
        </p:txBody>
      </p:sp>
      <p:sp>
        <p:nvSpPr>
          <p:cNvPr id="127" name="Rectangle 7"/>
          <p:cNvSpPr txBox="1"/>
          <p:nvPr/>
        </p:nvSpPr>
        <p:spPr>
          <a:xfrm>
            <a:off x="431514" y="82194"/>
            <a:ext cx="8255285" cy="90412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Information Security and Governance</a:t>
            </a:r>
          </a:p>
          <a:p>
            <a:endParaRPr sz="4600" dirty="0"/>
          </a:p>
        </p:txBody>
      </p:sp>
      <p:sp>
        <p:nvSpPr>
          <p:cNvPr id="128" name="Content Placeholder 2"/>
          <p:cNvSpPr txBox="1"/>
          <p:nvPr/>
        </p:nvSpPr>
        <p:spPr>
          <a:xfrm>
            <a:off x="174662" y="565079"/>
            <a:ext cx="8722758" cy="501675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eaLnBrk="1" hangingPunct="1"/>
            <a:r>
              <a:rPr lang="en-US" altLang="en-US" sz="2800" b="1" dirty="0"/>
              <a:t>Justification for Information Security and Governance (cont’d):</a:t>
            </a:r>
          </a:p>
          <a:p>
            <a:pPr hangingPunct="1">
              <a:defRPr/>
            </a:pPr>
            <a:r>
              <a:rPr lang="en-US" sz="2800" b="1" dirty="0">
                <a:solidFill>
                  <a:srgbClr val="FF0000"/>
                </a:solidFill>
              </a:rPr>
              <a:t>Thus …</a:t>
            </a:r>
            <a:endParaRPr lang="en-US" sz="2400" dirty="0"/>
          </a:p>
          <a:p>
            <a:pPr hangingPunct="1">
              <a:defRPr/>
            </a:pPr>
            <a:r>
              <a:rPr lang="en-US" sz="2800" dirty="0"/>
              <a:t>The concept of computer security has become synonymous with the concept of information security</a:t>
            </a:r>
          </a:p>
          <a:p>
            <a:pPr eaLnBrk="1" hangingPunct="1">
              <a:buFont typeface="Wingdings" pitchFamily="2" charset="2"/>
              <a:buChar char="q"/>
              <a:defRPr/>
            </a:pPr>
            <a:endParaRPr lang="en-US" sz="2800" dirty="0"/>
          </a:p>
          <a:p>
            <a:pPr hangingPunct="1">
              <a:defRPr/>
            </a:pPr>
            <a:endParaRPr lang="en-US" sz="2800" b="1" dirty="0"/>
          </a:p>
          <a:p>
            <a:pPr hangingPunct="1">
              <a:defRPr/>
            </a:pPr>
            <a:endParaRPr lang="en-US" sz="2800" b="1" dirty="0"/>
          </a:p>
          <a:p>
            <a:pPr algn="ctr" hangingPunct="1">
              <a:defRPr/>
            </a:pPr>
            <a:r>
              <a:rPr lang="en-US" sz="3200" b="1" dirty="0">
                <a:solidFill>
                  <a:srgbClr val="FF0000"/>
                </a:solidFill>
              </a:rPr>
              <a:t>Information security is no longer the sole responsibility of a discrete group of people in the company.</a:t>
            </a:r>
          </a:p>
        </p:txBody>
      </p:sp>
    </p:spTree>
    <p:extLst>
      <p:ext uri="{BB962C8B-B14F-4D97-AF65-F5344CB8AC3E}">
        <p14:creationId xmlns:p14="http://schemas.microsoft.com/office/powerpoint/2010/main" val="89164660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12</a:t>
            </a:fld>
            <a:endParaRPr/>
          </a:p>
        </p:txBody>
      </p:sp>
      <p:sp>
        <p:nvSpPr>
          <p:cNvPr id="127" name="Rectangle 7"/>
          <p:cNvSpPr txBox="1"/>
          <p:nvPr/>
        </p:nvSpPr>
        <p:spPr>
          <a:xfrm>
            <a:off x="431514" y="82194"/>
            <a:ext cx="8255285" cy="9041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Information Security and Governance</a:t>
            </a:r>
          </a:p>
          <a:p>
            <a:endParaRPr sz="4600" dirty="0"/>
          </a:p>
        </p:txBody>
      </p:sp>
      <p:sp>
        <p:nvSpPr>
          <p:cNvPr id="128" name="Content Placeholder 2"/>
          <p:cNvSpPr txBox="1"/>
          <p:nvPr/>
        </p:nvSpPr>
        <p:spPr>
          <a:xfrm>
            <a:off x="174662" y="565079"/>
            <a:ext cx="8722758" cy="452431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eaLnBrk="1" hangingPunct="1"/>
            <a:endParaRPr lang="en-US" altLang="en-US" sz="3200" b="1" dirty="0">
              <a:solidFill>
                <a:srgbClr val="FF0000"/>
              </a:solidFill>
            </a:endParaRPr>
          </a:p>
          <a:p>
            <a:pPr eaLnBrk="1" hangingPunct="1"/>
            <a:r>
              <a:rPr lang="en-US" altLang="en-US" sz="3200" b="1" dirty="0">
                <a:solidFill>
                  <a:srgbClr val="FF0000"/>
                </a:solidFill>
              </a:rPr>
              <a:t>Information Security and Decision Makers:</a:t>
            </a:r>
          </a:p>
          <a:p>
            <a:pPr hangingPunct="1">
              <a:defRPr/>
            </a:pPr>
            <a:r>
              <a:rPr lang="en-US" sz="2800" b="1" dirty="0"/>
              <a:t>1) Information security </a:t>
            </a:r>
            <a:r>
              <a:rPr lang="en-US" sz="2800" b="1" dirty="0" err="1"/>
              <a:t>mgr</a:t>
            </a:r>
            <a:r>
              <a:rPr lang="en-US" sz="2800" b="1" dirty="0"/>
              <a:t> and professionals </a:t>
            </a:r>
          </a:p>
          <a:p>
            <a:pPr marL="273050" lvl="1" indent="0" hangingPunct="1">
              <a:defRPr/>
            </a:pPr>
            <a:r>
              <a:rPr lang="en-US" sz="2800" b="1" dirty="0"/>
              <a:t>	</a:t>
            </a:r>
            <a:r>
              <a:rPr lang="en-US" sz="2800" dirty="0"/>
              <a:t>(InfoSec Community)</a:t>
            </a:r>
          </a:p>
          <a:p>
            <a:pPr marL="387350" indent="-514350" eaLnBrk="1" hangingPunct="1">
              <a:buFont typeface="Times New Roman" pitchFamily="18" charset="0"/>
              <a:buAutoNum type="arabicPeriod"/>
              <a:defRPr/>
            </a:pPr>
            <a:endParaRPr lang="en-US" sz="2800" b="1" dirty="0"/>
          </a:p>
          <a:p>
            <a:pPr hangingPunct="1">
              <a:defRPr/>
            </a:pPr>
            <a:r>
              <a:rPr lang="en-US" sz="2800" b="1" dirty="0"/>
              <a:t>2) Information technology </a:t>
            </a:r>
            <a:r>
              <a:rPr lang="en-US" sz="2800" b="1" dirty="0" err="1"/>
              <a:t>mgr</a:t>
            </a:r>
            <a:r>
              <a:rPr lang="en-US" sz="2800" b="1" dirty="0"/>
              <a:t> and professionals</a:t>
            </a:r>
          </a:p>
          <a:p>
            <a:pPr marL="273050" lvl="1" indent="0" hangingPunct="1">
              <a:defRPr/>
            </a:pPr>
            <a:r>
              <a:rPr lang="en-US" sz="2800" b="1" dirty="0"/>
              <a:t>	</a:t>
            </a:r>
            <a:r>
              <a:rPr lang="en-US" sz="2800" dirty="0"/>
              <a:t>(Information Technology Community)</a:t>
            </a:r>
          </a:p>
          <a:p>
            <a:pPr marL="273050" lvl="1" indent="0" hangingPunct="1">
              <a:defRPr/>
            </a:pPr>
            <a:endParaRPr lang="en-US" sz="2800" b="1" dirty="0"/>
          </a:p>
          <a:p>
            <a:pPr hangingPunct="1">
              <a:defRPr/>
            </a:pPr>
            <a:r>
              <a:rPr lang="en-US" sz="2800" b="1" dirty="0"/>
              <a:t>3) Non-technical business </a:t>
            </a:r>
            <a:r>
              <a:rPr lang="en-US" sz="2800" b="1" dirty="0" err="1"/>
              <a:t>mgr</a:t>
            </a:r>
            <a:r>
              <a:rPr lang="en-US" sz="2800" b="1" dirty="0"/>
              <a:t> and professionals </a:t>
            </a:r>
          </a:p>
          <a:p>
            <a:pPr marL="273050" lvl="1" indent="0" hangingPunct="1">
              <a:defRPr/>
            </a:pPr>
            <a:r>
              <a:rPr lang="en-US" sz="2800" b="1" dirty="0"/>
              <a:t>	</a:t>
            </a:r>
            <a:r>
              <a:rPr lang="en-US" sz="2800" dirty="0"/>
              <a:t>(General Business Community)</a:t>
            </a:r>
          </a:p>
        </p:txBody>
      </p:sp>
    </p:spTree>
    <p:extLst>
      <p:ext uri="{BB962C8B-B14F-4D97-AF65-F5344CB8AC3E}">
        <p14:creationId xmlns:p14="http://schemas.microsoft.com/office/powerpoint/2010/main" val="283540782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13</a:t>
            </a:fld>
            <a:endParaRPr/>
          </a:p>
        </p:txBody>
      </p:sp>
      <p:sp>
        <p:nvSpPr>
          <p:cNvPr id="127" name="Rectangle 7"/>
          <p:cNvSpPr txBox="1"/>
          <p:nvPr/>
        </p:nvSpPr>
        <p:spPr>
          <a:xfrm>
            <a:off x="431514" y="82194"/>
            <a:ext cx="8255285" cy="90412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Information Security and Governance</a:t>
            </a:r>
          </a:p>
          <a:p>
            <a:endParaRPr sz="4600" dirty="0"/>
          </a:p>
        </p:txBody>
      </p:sp>
      <p:sp>
        <p:nvSpPr>
          <p:cNvPr id="128" name="Content Placeholder 2"/>
          <p:cNvSpPr txBox="1"/>
          <p:nvPr/>
        </p:nvSpPr>
        <p:spPr>
          <a:xfrm>
            <a:off x="174662" y="565079"/>
            <a:ext cx="8722758" cy="686341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eaLnBrk="1" hangingPunct="1"/>
            <a:r>
              <a:rPr lang="en-US" altLang="en-US" sz="3200" b="1" dirty="0" err="1">
                <a:solidFill>
                  <a:srgbClr val="FF0000"/>
                </a:solidFill>
              </a:rPr>
              <a:t>Organisations</a:t>
            </a:r>
            <a:r>
              <a:rPr lang="en-US" altLang="en-US" sz="3200" b="1" dirty="0">
                <a:solidFill>
                  <a:srgbClr val="FF0000"/>
                </a:solidFill>
              </a:rPr>
              <a:t> need to ask the question….</a:t>
            </a:r>
          </a:p>
          <a:p>
            <a:pPr eaLnBrk="1" hangingPunct="1"/>
            <a:r>
              <a:rPr lang="en-US" altLang="en-US" sz="3200" b="1" dirty="0">
                <a:solidFill>
                  <a:srgbClr val="FF0000"/>
                </a:solidFill>
              </a:rPr>
              <a:t>What Is Security?</a:t>
            </a:r>
          </a:p>
          <a:p>
            <a:pPr eaLnBrk="1" hangingPunct="1">
              <a:buFont typeface="Arial" panose="020B0604020202020204" pitchFamily="34" charset="0"/>
              <a:buChar char="•"/>
            </a:pPr>
            <a:r>
              <a:rPr lang="en-US" altLang="en-US" sz="3200" dirty="0"/>
              <a:t>How do you define security?</a:t>
            </a:r>
          </a:p>
          <a:p>
            <a:pPr eaLnBrk="1" hangingPunct="1">
              <a:buFont typeface="Arial" panose="020B0604020202020204" pitchFamily="34" charset="0"/>
              <a:buChar char="•"/>
            </a:pPr>
            <a:endParaRPr lang="en-US" altLang="en-US" sz="3200" dirty="0"/>
          </a:p>
          <a:p>
            <a:pPr eaLnBrk="1" hangingPunct="1">
              <a:buFont typeface="Arial" panose="020B0604020202020204" pitchFamily="34" charset="0"/>
              <a:buChar char="•"/>
            </a:pPr>
            <a:r>
              <a:rPr lang="en-US" altLang="en-US" sz="3200" dirty="0"/>
              <a:t>Specialized areas of security include:</a:t>
            </a:r>
          </a:p>
          <a:p>
            <a:pPr lvl="1" eaLnBrk="1" hangingPunct="1">
              <a:buFont typeface="Arial" panose="020B0604020202020204" pitchFamily="34" charset="0"/>
              <a:buChar char="•"/>
            </a:pPr>
            <a:r>
              <a:rPr lang="en-US" altLang="en-US" sz="2800" dirty="0"/>
              <a:t>Physical</a:t>
            </a:r>
          </a:p>
          <a:p>
            <a:pPr lvl="1" eaLnBrk="1" hangingPunct="1">
              <a:buFont typeface="Arial" panose="020B0604020202020204" pitchFamily="34" charset="0"/>
              <a:buChar char="•"/>
            </a:pPr>
            <a:r>
              <a:rPr lang="en-US" altLang="en-US" sz="2800" dirty="0"/>
              <a:t>Operations</a:t>
            </a:r>
          </a:p>
          <a:p>
            <a:pPr lvl="1" eaLnBrk="1" hangingPunct="1">
              <a:buFont typeface="Arial" panose="020B0604020202020204" pitchFamily="34" charset="0"/>
              <a:buChar char="•"/>
            </a:pPr>
            <a:r>
              <a:rPr lang="en-US" altLang="en-US" sz="2800" dirty="0"/>
              <a:t>Communications</a:t>
            </a:r>
          </a:p>
          <a:p>
            <a:pPr lvl="1" eaLnBrk="1" hangingPunct="1">
              <a:buFont typeface="Arial" panose="020B0604020202020204" pitchFamily="34" charset="0"/>
              <a:buChar char="•"/>
            </a:pPr>
            <a:r>
              <a:rPr lang="en-US" altLang="en-US" sz="2800" dirty="0"/>
              <a:t>Network</a:t>
            </a:r>
          </a:p>
          <a:p>
            <a:pPr lvl="1" indent="0" hangingPunct="1"/>
            <a:r>
              <a:rPr lang="en-US" altLang="en-US" sz="2800" b="1" dirty="0">
                <a:solidFill>
                  <a:srgbClr val="FF0000"/>
                </a:solidFill>
              </a:rPr>
              <a:t>Each of these areas contribute to the information security task as a whole.</a:t>
            </a:r>
          </a:p>
          <a:p>
            <a:pPr lvl="1" indent="0" eaLnBrk="1" hangingPunct="1"/>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p:txBody>
      </p:sp>
      <p:pic>
        <p:nvPicPr>
          <p:cNvPr id="2" name="Picture 1">
            <a:extLst>
              <a:ext uri="{FF2B5EF4-FFF2-40B4-BE49-F238E27FC236}">
                <a16:creationId xmlns:a16="http://schemas.microsoft.com/office/drawing/2014/main" id="{E488DC57-45D3-1EBB-3A2C-A0772AB6C3F0}"/>
              </a:ext>
            </a:extLst>
          </p:cNvPr>
          <p:cNvPicPr>
            <a:picLocks noChangeAspect="1"/>
          </p:cNvPicPr>
          <p:nvPr/>
        </p:nvPicPr>
        <p:blipFill>
          <a:blip r:embed="rId2"/>
          <a:stretch>
            <a:fillRect/>
          </a:stretch>
        </p:blipFill>
        <p:spPr>
          <a:xfrm>
            <a:off x="5945460" y="3092520"/>
            <a:ext cx="3023878" cy="1739089"/>
          </a:xfrm>
          <a:prstGeom prst="rect">
            <a:avLst/>
          </a:prstGeom>
        </p:spPr>
      </p:pic>
    </p:spTree>
    <p:extLst>
      <p:ext uri="{BB962C8B-B14F-4D97-AF65-F5344CB8AC3E}">
        <p14:creationId xmlns:p14="http://schemas.microsoft.com/office/powerpoint/2010/main" val="394983999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14</a:t>
            </a:fld>
            <a:endParaRPr/>
          </a:p>
        </p:txBody>
      </p:sp>
      <p:sp>
        <p:nvSpPr>
          <p:cNvPr id="127" name="Rectangle 7"/>
          <p:cNvSpPr txBox="1"/>
          <p:nvPr/>
        </p:nvSpPr>
        <p:spPr>
          <a:xfrm>
            <a:off x="431514" y="82194"/>
            <a:ext cx="8255285" cy="9041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Information Security and Governance</a:t>
            </a:r>
          </a:p>
          <a:p>
            <a:endParaRPr sz="4600" dirty="0"/>
          </a:p>
        </p:txBody>
      </p:sp>
      <p:sp>
        <p:nvSpPr>
          <p:cNvPr id="128" name="Content Placeholder 2"/>
          <p:cNvSpPr txBox="1"/>
          <p:nvPr/>
        </p:nvSpPr>
        <p:spPr>
          <a:xfrm>
            <a:off x="174662" y="565079"/>
            <a:ext cx="8722758" cy="501675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hangingPunct="1">
              <a:defRPr/>
            </a:pPr>
            <a:r>
              <a:rPr lang="en-US" sz="3200" b="1" dirty="0"/>
              <a:t>What is Information Security?</a:t>
            </a:r>
          </a:p>
          <a:p>
            <a:pPr hangingPunct="1">
              <a:defRPr/>
            </a:pPr>
            <a:endParaRPr lang="en-US" sz="3200" dirty="0"/>
          </a:p>
          <a:p>
            <a:pPr hangingPunct="1">
              <a:defRPr/>
            </a:pPr>
            <a:r>
              <a:rPr lang="en-US" sz="3200" dirty="0"/>
              <a:t>How do we achieve Information Security?</a:t>
            </a:r>
          </a:p>
          <a:p>
            <a:pPr lvl="1" eaLnBrk="1" hangingPunct="1">
              <a:buFont typeface="Wingdings" panose="05000000000000000000" pitchFamily="2" charset="2"/>
              <a:buChar char="q"/>
              <a:defRPr/>
            </a:pPr>
            <a:r>
              <a:rPr lang="en-US" sz="2800" dirty="0"/>
              <a:t>In area of company </a:t>
            </a:r>
            <a:r>
              <a:rPr lang="en-US" sz="2800" b="1" dirty="0">
                <a:solidFill>
                  <a:srgbClr val="FF0000"/>
                </a:solidFill>
              </a:rPr>
              <a:t>Policy</a:t>
            </a:r>
          </a:p>
          <a:p>
            <a:pPr lvl="1" eaLnBrk="1" hangingPunct="1">
              <a:buFont typeface="Wingdings" panose="05000000000000000000" pitchFamily="2" charset="2"/>
              <a:buChar char="q"/>
              <a:defRPr/>
            </a:pPr>
            <a:r>
              <a:rPr lang="en-US" sz="2800" b="1" dirty="0">
                <a:solidFill>
                  <a:srgbClr val="FF0000"/>
                </a:solidFill>
              </a:rPr>
              <a:t>Technology</a:t>
            </a:r>
          </a:p>
          <a:p>
            <a:pPr lvl="1" eaLnBrk="1" hangingPunct="1">
              <a:buFont typeface="Wingdings" panose="05000000000000000000" pitchFamily="2" charset="2"/>
              <a:buChar char="q"/>
              <a:defRPr/>
            </a:pPr>
            <a:r>
              <a:rPr lang="en-US" sz="2800" b="1" dirty="0">
                <a:solidFill>
                  <a:srgbClr val="FF0000"/>
                </a:solidFill>
              </a:rPr>
              <a:t>Training and Awareness Programs</a:t>
            </a:r>
          </a:p>
          <a:p>
            <a:pPr lvl="1" indent="0" hangingPunct="1"/>
            <a:endParaRPr lang="en-US" altLang="en-US" sz="2800" b="1" dirty="0">
              <a:latin typeface="Times New Roman" panose="02020603050405020304" pitchFamily="18" charset="0"/>
            </a:endParaRPr>
          </a:p>
          <a:p>
            <a:pPr lvl="1" indent="0" eaLnBrk="1" hangingPunct="1"/>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p:txBody>
      </p:sp>
    </p:spTree>
    <p:extLst>
      <p:ext uri="{BB962C8B-B14F-4D97-AF65-F5344CB8AC3E}">
        <p14:creationId xmlns:p14="http://schemas.microsoft.com/office/powerpoint/2010/main" val="160664999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15</a:t>
            </a:fld>
            <a:endParaRPr/>
          </a:p>
        </p:txBody>
      </p:sp>
      <p:sp>
        <p:nvSpPr>
          <p:cNvPr id="127" name="Rectangle 7"/>
          <p:cNvSpPr txBox="1"/>
          <p:nvPr/>
        </p:nvSpPr>
        <p:spPr>
          <a:xfrm>
            <a:off x="431514" y="82194"/>
            <a:ext cx="8255285" cy="90412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Information Security and Governance</a:t>
            </a:r>
          </a:p>
          <a:p>
            <a:endParaRPr sz="4600" dirty="0"/>
          </a:p>
        </p:txBody>
      </p:sp>
      <p:sp>
        <p:nvSpPr>
          <p:cNvPr id="128" name="Content Placeholder 2"/>
          <p:cNvSpPr txBox="1"/>
          <p:nvPr/>
        </p:nvSpPr>
        <p:spPr>
          <a:xfrm>
            <a:off x="174662" y="565079"/>
            <a:ext cx="8722758" cy="458587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algn="ctr" hangingPunct="1">
              <a:spcBef>
                <a:spcPct val="0"/>
              </a:spcBef>
            </a:pPr>
            <a:endParaRPr lang="en-US" altLang="en-US" sz="3200" dirty="0">
              <a:latin typeface="Times New Roman" panose="02020603050405020304" pitchFamily="18" charset="0"/>
            </a:endParaRPr>
          </a:p>
          <a:p>
            <a:pPr algn="ctr" hangingPunct="1">
              <a:spcBef>
                <a:spcPct val="0"/>
              </a:spcBef>
            </a:pPr>
            <a:r>
              <a:rPr lang="en-US" altLang="en-US" sz="4000" b="1" dirty="0">
                <a:solidFill>
                  <a:schemeClr val="tx1"/>
                </a:solidFill>
              </a:rPr>
              <a:t>Role of information security is to: </a:t>
            </a:r>
            <a:r>
              <a:rPr lang="en-US" altLang="en-US" sz="4000" b="1" dirty="0">
                <a:solidFill>
                  <a:srgbClr val="FF0000"/>
                </a:solidFill>
              </a:rPr>
              <a:t>protect an organization’s information assets </a:t>
            </a:r>
          </a:p>
          <a:p>
            <a:pPr lvl="1" indent="0" hangingPunct="1"/>
            <a:endParaRPr lang="en-US" altLang="en-US" sz="2800" b="1" dirty="0">
              <a:latin typeface="Times New Roman" panose="02020603050405020304" pitchFamily="18" charset="0"/>
            </a:endParaRPr>
          </a:p>
          <a:p>
            <a:pPr lvl="1" indent="0" eaLnBrk="1" hangingPunct="1"/>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p:txBody>
      </p:sp>
    </p:spTree>
    <p:extLst>
      <p:ext uri="{BB962C8B-B14F-4D97-AF65-F5344CB8AC3E}">
        <p14:creationId xmlns:p14="http://schemas.microsoft.com/office/powerpoint/2010/main" val="68635014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7E5E67-6B4D-B6C2-8E02-CD9245704948}"/>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8ECF2E75-6AF3-A011-F88B-4E85599C3C76}"/>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16</a:t>
            </a:fld>
            <a:endParaRPr/>
          </a:p>
        </p:txBody>
      </p:sp>
      <p:sp>
        <p:nvSpPr>
          <p:cNvPr id="127" name="Rectangle 7">
            <a:extLst>
              <a:ext uri="{FF2B5EF4-FFF2-40B4-BE49-F238E27FC236}">
                <a16:creationId xmlns:a16="http://schemas.microsoft.com/office/drawing/2014/main" id="{11E08698-C0C3-7FB3-508F-6B3FA9C880E6}"/>
              </a:ext>
            </a:extLst>
          </p:cNvPr>
          <p:cNvSpPr txBox="1"/>
          <p:nvPr/>
        </p:nvSpPr>
        <p:spPr>
          <a:xfrm>
            <a:off x="431514" y="82194"/>
            <a:ext cx="8255285" cy="9041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Information Security and Governance</a:t>
            </a:r>
          </a:p>
          <a:p>
            <a:endParaRPr sz="4600" dirty="0"/>
          </a:p>
        </p:txBody>
      </p:sp>
      <p:sp>
        <p:nvSpPr>
          <p:cNvPr id="128" name="Content Placeholder 2">
            <a:extLst>
              <a:ext uri="{FF2B5EF4-FFF2-40B4-BE49-F238E27FC236}">
                <a16:creationId xmlns:a16="http://schemas.microsoft.com/office/drawing/2014/main" id="{2BF12D9B-F4A8-1A76-2BF2-BCD974A65CFA}"/>
              </a:ext>
            </a:extLst>
          </p:cNvPr>
          <p:cNvSpPr txBox="1"/>
          <p:nvPr/>
        </p:nvSpPr>
        <p:spPr>
          <a:xfrm>
            <a:off x="174662" y="565079"/>
            <a:ext cx="8722758" cy="649408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algn="ctr" hangingPunct="1">
              <a:spcBef>
                <a:spcPct val="0"/>
              </a:spcBef>
            </a:pPr>
            <a:endParaRPr lang="en-US" altLang="en-US" sz="3200" dirty="0">
              <a:latin typeface="Times New Roman" panose="02020603050405020304" pitchFamily="18" charset="0"/>
            </a:endParaRPr>
          </a:p>
          <a:p>
            <a:pPr algn="just"/>
            <a:r>
              <a:rPr lang="en-US" altLang="en-US" sz="3200" b="1" dirty="0">
                <a:solidFill>
                  <a:srgbClr val="FF0000"/>
                </a:solidFill>
              </a:rPr>
              <a:t>Role of Information Security: </a:t>
            </a:r>
          </a:p>
          <a:p>
            <a:pPr algn="just"/>
            <a:r>
              <a:rPr lang="en-GB" sz="2400" dirty="0"/>
              <a:t>Information systems security and the need to safeguard personal data have</a:t>
            </a:r>
          </a:p>
          <a:p>
            <a:pPr algn="just"/>
            <a:r>
              <a:rPr lang="en-GB" sz="2400" dirty="0"/>
              <a:t>become so important that corporations collecting vast quantities of personal</a:t>
            </a:r>
          </a:p>
          <a:p>
            <a:pPr algn="just"/>
            <a:r>
              <a:rPr lang="en-GB" sz="2400" dirty="0"/>
              <a:t>data have established positions for a </a:t>
            </a:r>
            <a:r>
              <a:rPr lang="en-GB" sz="2400" b="1" dirty="0"/>
              <a:t>chief privacy officer (CPO)</a:t>
            </a:r>
            <a:r>
              <a:rPr lang="en-GB" sz="2400" dirty="0"/>
              <a:t>. </a:t>
            </a:r>
          </a:p>
          <a:p>
            <a:pPr algn="just"/>
            <a:endParaRPr lang="en-GB" sz="2400" dirty="0"/>
          </a:p>
          <a:p>
            <a:pPr algn="just"/>
            <a:r>
              <a:rPr lang="en-GB" sz="2400" dirty="0"/>
              <a:t>The CPO is responsible for ensuring that the company complies with existing data privacy</a:t>
            </a:r>
          </a:p>
          <a:p>
            <a:pPr algn="just"/>
            <a:r>
              <a:rPr lang="en-GB" sz="2400" dirty="0"/>
              <a:t>laws.</a:t>
            </a:r>
            <a:endParaRPr lang="en-US" altLang="en-US" sz="2400" b="1" dirty="0"/>
          </a:p>
          <a:p>
            <a:pPr lvl="1" indent="0" eaLnBrk="1" hangingPunct="1"/>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p:txBody>
      </p:sp>
    </p:spTree>
    <p:extLst>
      <p:ext uri="{BB962C8B-B14F-4D97-AF65-F5344CB8AC3E}">
        <p14:creationId xmlns:p14="http://schemas.microsoft.com/office/powerpoint/2010/main" val="84836816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EA2212-479F-21AB-A8AE-8BAD4A4BA8ED}"/>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B74FDD7C-7D2D-9B7B-CC30-D88D6469B836}"/>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17</a:t>
            </a:fld>
            <a:endParaRPr/>
          </a:p>
        </p:txBody>
      </p:sp>
      <p:sp>
        <p:nvSpPr>
          <p:cNvPr id="127" name="Rectangle 7">
            <a:extLst>
              <a:ext uri="{FF2B5EF4-FFF2-40B4-BE49-F238E27FC236}">
                <a16:creationId xmlns:a16="http://schemas.microsoft.com/office/drawing/2014/main" id="{0BC7CB7B-D47C-154B-BD9F-3B58E5EB4F72}"/>
              </a:ext>
            </a:extLst>
          </p:cNvPr>
          <p:cNvSpPr txBox="1"/>
          <p:nvPr/>
        </p:nvSpPr>
        <p:spPr>
          <a:xfrm>
            <a:off x="431514" y="82194"/>
            <a:ext cx="8255285" cy="90412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Information Security and Governance</a:t>
            </a:r>
          </a:p>
          <a:p>
            <a:endParaRPr sz="4600" dirty="0"/>
          </a:p>
        </p:txBody>
      </p:sp>
      <p:sp>
        <p:nvSpPr>
          <p:cNvPr id="128" name="Content Placeholder 2">
            <a:extLst>
              <a:ext uri="{FF2B5EF4-FFF2-40B4-BE49-F238E27FC236}">
                <a16:creationId xmlns:a16="http://schemas.microsoft.com/office/drawing/2014/main" id="{85DAA24D-5B06-85BD-6F35-79CCD67F1B7A}"/>
              </a:ext>
            </a:extLst>
          </p:cNvPr>
          <p:cNvSpPr txBox="1"/>
          <p:nvPr/>
        </p:nvSpPr>
        <p:spPr>
          <a:xfrm>
            <a:off x="174662" y="565079"/>
            <a:ext cx="8722758" cy="630942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algn="ctr" hangingPunct="1">
              <a:spcBef>
                <a:spcPct val="0"/>
              </a:spcBef>
            </a:pPr>
            <a:endParaRPr lang="en-US" altLang="en-US" sz="3200" dirty="0">
              <a:latin typeface="Times New Roman" panose="02020603050405020304" pitchFamily="18" charset="0"/>
            </a:endParaRPr>
          </a:p>
          <a:p>
            <a:pPr algn="just"/>
            <a:r>
              <a:rPr lang="en-US" altLang="en-US" sz="3200" b="1" dirty="0">
                <a:solidFill>
                  <a:srgbClr val="FF0000"/>
                </a:solidFill>
              </a:rPr>
              <a:t>Role of Information Security: </a:t>
            </a:r>
          </a:p>
          <a:p>
            <a:pPr algn="just"/>
            <a:r>
              <a:rPr lang="en-GB" sz="3200" dirty="0"/>
              <a:t>The </a:t>
            </a:r>
            <a:r>
              <a:rPr lang="en-GB" sz="3200" b="1" dirty="0"/>
              <a:t>chief knowledge officer (CKO) </a:t>
            </a:r>
            <a:r>
              <a:rPr lang="en-GB" sz="3200" dirty="0"/>
              <a:t>is responsible for the firm’s knowledge</a:t>
            </a:r>
          </a:p>
          <a:p>
            <a:pPr algn="just"/>
            <a:r>
              <a:rPr lang="en-GB" sz="3200" dirty="0"/>
              <a:t>management program. </a:t>
            </a:r>
          </a:p>
          <a:p>
            <a:pPr algn="just"/>
            <a:endParaRPr lang="en-GB" sz="3200" dirty="0"/>
          </a:p>
          <a:p>
            <a:pPr algn="just"/>
            <a:r>
              <a:rPr lang="en-GB" sz="3200" dirty="0"/>
              <a:t>The CKO helps design programs and systems to</a:t>
            </a:r>
          </a:p>
          <a:p>
            <a:pPr algn="just"/>
            <a:r>
              <a:rPr lang="en-GB" sz="3200" dirty="0"/>
              <a:t>find new sources of knowledge or to make better use of existing knowledge in</a:t>
            </a:r>
          </a:p>
          <a:p>
            <a:pPr algn="just"/>
            <a:r>
              <a:rPr lang="en-GB" sz="3200" dirty="0"/>
              <a:t>organizational and management processes.</a:t>
            </a:r>
            <a:endParaRPr lang="en-US" altLang="en-US" sz="32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p:txBody>
      </p:sp>
    </p:spTree>
    <p:extLst>
      <p:ext uri="{BB962C8B-B14F-4D97-AF65-F5344CB8AC3E}">
        <p14:creationId xmlns:p14="http://schemas.microsoft.com/office/powerpoint/2010/main" val="217192528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B8879B-D06D-46CD-295F-370607257B54}"/>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695A784A-B4D4-AFC8-544B-A0D915F7BCB5}"/>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18</a:t>
            </a:fld>
            <a:endParaRPr/>
          </a:p>
        </p:txBody>
      </p:sp>
      <p:sp>
        <p:nvSpPr>
          <p:cNvPr id="127" name="Rectangle 7">
            <a:extLst>
              <a:ext uri="{FF2B5EF4-FFF2-40B4-BE49-F238E27FC236}">
                <a16:creationId xmlns:a16="http://schemas.microsoft.com/office/drawing/2014/main" id="{1F2EA344-7D1F-753E-CA1F-461107835C8C}"/>
              </a:ext>
            </a:extLst>
          </p:cNvPr>
          <p:cNvSpPr txBox="1"/>
          <p:nvPr/>
        </p:nvSpPr>
        <p:spPr>
          <a:xfrm>
            <a:off x="431514" y="82194"/>
            <a:ext cx="8255285" cy="9041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Information Security and Governance</a:t>
            </a:r>
          </a:p>
          <a:p>
            <a:endParaRPr sz="4600" dirty="0"/>
          </a:p>
        </p:txBody>
      </p:sp>
      <p:sp>
        <p:nvSpPr>
          <p:cNvPr id="128" name="Content Placeholder 2">
            <a:extLst>
              <a:ext uri="{FF2B5EF4-FFF2-40B4-BE49-F238E27FC236}">
                <a16:creationId xmlns:a16="http://schemas.microsoft.com/office/drawing/2014/main" id="{38162F8A-67A0-949D-BC62-7507445C0501}"/>
              </a:ext>
            </a:extLst>
          </p:cNvPr>
          <p:cNvSpPr txBox="1"/>
          <p:nvPr/>
        </p:nvSpPr>
        <p:spPr>
          <a:xfrm>
            <a:off x="174662" y="565079"/>
            <a:ext cx="8722758" cy="452431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algn="ctr" hangingPunct="1">
              <a:spcBef>
                <a:spcPct val="0"/>
              </a:spcBef>
            </a:pPr>
            <a:endParaRPr lang="en-US" altLang="en-US" sz="3200" dirty="0">
              <a:latin typeface="Times New Roman" panose="02020603050405020304" pitchFamily="18" charset="0"/>
            </a:endParaRPr>
          </a:p>
          <a:p>
            <a:pPr algn="just"/>
            <a:r>
              <a:rPr lang="en-US" altLang="en-US" sz="3200" b="1" dirty="0">
                <a:solidFill>
                  <a:srgbClr val="FF0000"/>
                </a:solidFill>
              </a:rPr>
              <a:t>Role of Information Security: </a:t>
            </a:r>
          </a:p>
          <a:p>
            <a:pPr algn="just"/>
            <a:r>
              <a:rPr lang="en-GB" sz="2800" b="1" dirty="0"/>
              <a:t>End users </a:t>
            </a:r>
            <a:r>
              <a:rPr lang="en-GB" sz="2800" dirty="0"/>
              <a:t>are representatives of departments outside of the information systems group for whom applications are developed. </a:t>
            </a:r>
          </a:p>
          <a:p>
            <a:pPr algn="just"/>
            <a:endParaRPr lang="en-GB" sz="2800" dirty="0"/>
          </a:p>
          <a:p>
            <a:pPr algn="just"/>
            <a:r>
              <a:rPr lang="en-GB" sz="2800" dirty="0"/>
              <a:t>These users are playing an increasingly large role in the design and development of information systems.</a:t>
            </a:r>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p:txBody>
      </p:sp>
    </p:spTree>
    <p:extLst>
      <p:ext uri="{BB962C8B-B14F-4D97-AF65-F5344CB8AC3E}">
        <p14:creationId xmlns:p14="http://schemas.microsoft.com/office/powerpoint/2010/main" val="267555978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19</a:t>
            </a:fld>
            <a:endParaRPr/>
          </a:p>
        </p:txBody>
      </p:sp>
      <p:sp>
        <p:nvSpPr>
          <p:cNvPr id="127" name="Rectangle 7"/>
          <p:cNvSpPr txBox="1"/>
          <p:nvPr/>
        </p:nvSpPr>
        <p:spPr>
          <a:xfrm>
            <a:off x="246580" y="203816"/>
            <a:ext cx="8650840" cy="6694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altLang="en-US" sz="4800" dirty="0"/>
              <a:t>Components of an Information System</a:t>
            </a:r>
            <a:endParaRPr lang="en-GB" sz="4800" dirty="0"/>
          </a:p>
          <a:p>
            <a:endParaRPr sz="4600" dirty="0"/>
          </a:p>
        </p:txBody>
      </p:sp>
      <p:sp>
        <p:nvSpPr>
          <p:cNvPr id="128" name="Content Placeholder 2"/>
          <p:cNvSpPr txBox="1"/>
          <p:nvPr/>
        </p:nvSpPr>
        <p:spPr>
          <a:xfrm>
            <a:off x="174662" y="565079"/>
            <a:ext cx="8722758" cy="618630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algn="ctr" hangingPunct="1">
              <a:spcBef>
                <a:spcPct val="0"/>
              </a:spcBef>
            </a:pPr>
            <a:endParaRPr lang="en-US" altLang="en-US" sz="3200" dirty="0">
              <a:latin typeface="Times New Roman" panose="02020603050405020304" pitchFamily="18" charset="0"/>
            </a:endParaRPr>
          </a:p>
          <a:p>
            <a:pPr eaLnBrk="1" hangingPunct="1"/>
            <a:r>
              <a:rPr lang="en-GB" altLang="en-US" sz="2800" b="1" dirty="0">
                <a:solidFill>
                  <a:srgbClr val="FF0000"/>
                </a:solidFill>
              </a:rPr>
              <a:t>Information system (IS) is entire set of components necessary to use information as a resource in the organization.</a:t>
            </a:r>
          </a:p>
          <a:p>
            <a:pPr marL="457200" lvl="1" indent="-457200" eaLnBrk="1" hangingPunct="1">
              <a:buFont typeface="Wingdings" panose="05000000000000000000" pitchFamily="2" charset="2"/>
              <a:buChar char="Ø"/>
            </a:pPr>
            <a:r>
              <a:rPr lang="en-GB" altLang="en-US" sz="2800" b="1" dirty="0"/>
              <a:t>Software</a:t>
            </a:r>
          </a:p>
          <a:p>
            <a:pPr marL="457200" lvl="1" indent="-457200" eaLnBrk="1" hangingPunct="1">
              <a:buFont typeface="Wingdings" panose="05000000000000000000" pitchFamily="2" charset="2"/>
              <a:buChar char="Ø"/>
            </a:pPr>
            <a:r>
              <a:rPr lang="en-GB" altLang="en-US" sz="2800" b="1" dirty="0"/>
              <a:t>Hardware</a:t>
            </a:r>
          </a:p>
          <a:p>
            <a:pPr marL="457200" lvl="1" indent="-457200" eaLnBrk="1" hangingPunct="1">
              <a:buFont typeface="Wingdings" panose="05000000000000000000" pitchFamily="2" charset="2"/>
              <a:buChar char="Ø"/>
            </a:pPr>
            <a:r>
              <a:rPr lang="en-GB" altLang="en-US" sz="2800" b="1" dirty="0"/>
              <a:t>Data</a:t>
            </a:r>
          </a:p>
          <a:p>
            <a:pPr marL="457200" lvl="1" indent="-457200" eaLnBrk="1" hangingPunct="1">
              <a:buFont typeface="Wingdings" panose="05000000000000000000" pitchFamily="2" charset="2"/>
              <a:buChar char="Ø"/>
            </a:pPr>
            <a:r>
              <a:rPr lang="en-GB" altLang="en-US" sz="2800" b="1" dirty="0"/>
              <a:t>People</a:t>
            </a:r>
          </a:p>
          <a:p>
            <a:pPr marL="457200" lvl="1" indent="-457200" eaLnBrk="1" hangingPunct="1">
              <a:buFont typeface="Wingdings" panose="05000000000000000000" pitchFamily="2" charset="2"/>
              <a:buChar char="Ø"/>
            </a:pPr>
            <a:r>
              <a:rPr lang="en-GB" altLang="en-US" sz="2800" b="1" dirty="0"/>
              <a:t>Procedures</a:t>
            </a:r>
          </a:p>
          <a:p>
            <a:pPr marL="457200" lvl="1" indent="-457200" eaLnBrk="1" hangingPunct="1">
              <a:buFont typeface="Wingdings" panose="05000000000000000000" pitchFamily="2" charset="2"/>
              <a:buChar char="Ø"/>
            </a:pPr>
            <a:r>
              <a:rPr lang="en-GB" altLang="en-US" sz="2800" b="1" dirty="0"/>
              <a:t>Networks</a:t>
            </a:r>
            <a:endParaRPr lang="en-US" altLang="en-US" sz="2800" b="1" dirty="0"/>
          </a:p>
          <a:p>
            <a:pPr lvl="1" indent="0" eaLnBrk="1" hangingPunct="1"/>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p:txBody>
      </p:sp>
    </p:spTree>
    <p:extLst>
      <p:ext uri="{BB962C8B-B14F-4D97-AF65-F5344CB8AC3E}">
        <p14:creationId xmlns:p14="http://schemas.microsoft.com/office/powerpoint/2010/main" val="78586970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20</a:t>
            </a:fld>
            <a:endParaRPr/>
          </a:p>
        </p:txBody>
      </p:sp>
      <p:sp>
        <p:nvSpPr>
          <p:cNvPr id="127" name="Rectangle 7"/>
          <p:cNvSpPr txBox="1"/>
          <p:nvPr/>
        </p:nvSpPr>
        <p:spPr>
          <a:xfrm>
            <a:off x="246580" y="203816"/>
            <a:ext cx="8650840" cy="66948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47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endParaRPr lang="en-GB" dirty="0"/>
          </a:p>
          <a:p>
            <a:r>
              <a:rPr lang="en-GB" altLang="en-US" sz="6700" dirty="0">
                <a:cs typeface="Arial" panose="020B0604020202020204" pitchFamily="34" charset="0"/>
              </a:rPr>
              <a:t>Key Information Security Concepts</a:t>
            </a:r>
            <a:endParaRPr lang="en-GB" sz="6700" dirty="0"/>
          </a:p>
          <a:p>
            <a:endParaRPr sz="4600" dirty="0"/>
          </a:p>
        </p:txBody>
      </p:sp>
      <p:sp>
        <p:nvSpPr>
          <p:cNvPr id="128" name="Content Placeholder 2"/>
          <p:cNvSpPr txBox="1"/>
          <p:nvPr/>
        </p:nvSpPr>
        <p:spPr>
          <a:xfrm>
            <a:off x="174662" y="565079"/>
            <a:ext cx="8722758" cy="230832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algn="ctr" hangingPunct="1">
              <a:spcBef>
                <a:spcPct val="0"/>
              </a:spcBef>
            </a:pPr>
            <a:endParaRPr lang="en-US" altLang="en-US" sz="3200" dirty="0">
              <a:latin typeface="Times New Roman" panose="02020603050405020304" pitchFamily="18" charset="0"/>
            </a:endParaRPr>
          </a:p>
          <a:p>
            <a:pPr lvl="1" indent="0" eaLnBrk="1" hangingPunct="1"/>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p:txBody>
      </p:sp>
      <p:sp>
        <p:nvSpPr>
          <p:cNvPr id="2" name="Rectangle 1">
            <a:extLst>
              <a:ext uri="{FF2B5EF4-FFF2-40B4-BE49-F238E27FC236}">
                <a16:creationId xmlns:a16="http://schemas.microsoft.com/office/drawing/2014/main" id="{FB9F05A4-EF13-6285-1078-22ECF81F0EC9}"/>
              </a:ext>
            </a:extLst>
          </p:cNvPr>
          <p:cNvSpPr/>
          <p:nvPr/>
        </p:nvSpPr>
        <p:spPr>
          <a:xfrm>
            <a:off x="452064" y="1454776"/>
            <a:ext cx="3893906" cy="3379898"/>
          </a:xfrm>
          <a:prstGeom prst="rect">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eaLnBrk="1" hangingPunct="1">
              <a:lnSpc>
                <a:spcPct val="90000"/>
              </a:lnSpc>
              <a:spcBef>
                <a:spcPts val="700"/>
              </a:spcBef>
              <a:buFont typeface="Wingdings" panose="05000000000000000000" pitchFamily="2" charset="2"/>
              <a:buChar char="Ø"/>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b="1" dirty="0">
                <a:cs typeface="Arial" panose="020B0604020202020204" pitchFamily="34" charset="0"/>
              </a:rPr>
              <a:t>Access</a:t>
            </a:r>
          </a:p>
          <a:p>
            <a:pPr eaLnBrk="1" hangingPunct="1">
              <a:lnSpc>
                <a:spcPct val="90000"/>
              </a:lnSpc>
              <a:spcBef>
                <a:spcPts val="700"/>
              </a:spcBef>
              <a:buFont typeface="Wingdings" panose="05000000000000000000" pitchFamily="2" charset="2"/>
              <a:buChar char="Ø"/>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b="1" dirty="0">
                <a:cs typeface="Arial" panose="020B0604020202020204" pitchFamily="34" charset="0"/>
              </a:rPr>
              <a:t>Asset</a:t>
            </a:r>
          </a:p>
          <a:p>
            <a:pPr eaLnBrk="1" hangingPunct="1">
              <a:lnSpc>
                <a:spcPct val="90000"/>
              </a:lnSpc>
              <a:spcBef>
                <a:spcPts val="700"/>
              </a:spcBef>
              <a:buFont typeface="Wingdings" panose="05000000000000000000" pitchFamily="2" charset="2"/>
              <a:buChar char="Ø"/>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b="1" dirty="0">
                <a:cs typeface="Arial" panose="020B0604020202020204" pitchFamily="34" charset="0"/>
              </a:rPr>
              <a:t>Attack </a:t>
            </a:r>
          </a:p>
          <a:p>
            <a:pPr eaLnBrk="1" hangingPunct="1">
              <a:lnSpc>
                <a:spcPct val="90000"/>
              </a:lnSpc>
              <a:spcBef>
                <a:spcPts val="700"/>
              </a:spcBef>
              <a:buFont typeface="Wingdings" panose="05000000000000000000" pitchFamily="2" charset="2"/>
              <a:buChar char="Ø"/>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b="1" dirty="0">
                <a:cs typeface="Arial" panose="020B0604020202020204" pitchFamily="34" charset="0"/>
              </a:rPr>
              <a:t>Control, Safeguard, or Countermeasure</a:t>
            </a:r>
          </a:p>
          <a:p>
            <a:pPr eaLnBrk="1" hangingPunct="1">
              <a:lnSpc>
                <a:spcPct val="90000"/>
              </a:lnSpc>
              <a:spcBef>
                <a:spcPts val="700"/>
              </a:spcBef>
              <a:buFont typeface="Wingdings" panose="05000000000000000000" pitchFamily="2" charset="2"/>
              <a:buChar char="Ø"/>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b="1" dirty="0">
                <a:cs typeface="Arial" panose="020B0604020202020204" pitchFamily="34" charset="0"/>
              </a:rPr>
              <a:t>Exploit</a:t>
            </a:r>
          </a:p>
          <a:p>
            <a:pPr eaLnBrk="1" hangingPunct="1">
              <a:lnSpc>
                <a:spcPct val="90000"/>
              </a:lnSpc>
              <a:spcBef>
                <a:spcPts val="700"/>
              </a:spcBef>
              <a:buFont typeface="Wingdings" panose="05000000000000000000" pitchFamily="2" charset="2"/>
              <a:buChar char="Ø"/>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b="1" dirty="0">
                <a:cs typeface="Arial" panose="020B0604020202020204" pitchFamily="34" charset="0"/>
              </a:rPr>
              <a:t>Exposure</a:t>
            </a:r>
          </a:p>
          <a:p>
            <a:pPr eaLnBrk="1" hangingPunct="1">
              <a:lnSpc>
                <a:spcPct val="90000"/>
              </a:lnSpc>
              <a:spcBef>
                <a:spcPts val="700"/>
              </a:spcBef>
              <a:buFont typeface="Wingdings" panose="05000000000000000000" pitchFamily="2" charset="2"/>
              <a:buChar char="Ø"/>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b="1" dirty="0">
                <a:cs typeface="Arial" panose="020B0604020202020204" pitchFamily="34" charset="0"/>
              </a:rPr>
              <a:t>Loss</a:t>
            </a:r>
            <a:endParaRPr kumimoji="0" lang="en-GB" sz="1800" b="0" i="0" u="none" strike="noStrike" cap="none" spc="0" normalizeH="0" baseline="0" dirty="0">
              <a:ln>
                <a:noFill/>
              </a:ln>
              <a:solidFill>
                <a:srgbClr val="000000"/>
              </a:solidFill>
              <a:effectLst/>
              <a:uFillTx/>
              <a:latin typeface="Myriad Pro"/>
              <a:ea typeface="Myriad Pro"/>
              <a:cs typeface="Myriad Pro"/>
              <a:sym typeface="Myriad Pro"/>
            </a:endParaRPr>
          </a:p>
        </p:txBody>
      </p:sp>
      <p:sp>
        <p:nvSpPr>
          <p:cNvPr id="3" name="Rectangle 2">
            <a:extLst>
              <a:ext uri="{FF2B5EF4-FFF2-40B4-BE49-F238E27FC236}">
                <a16:creationId xmlns:a16="http://schemas.microsoft.com/office/drawing/2014/main" id="{7708C18A-396D-AC4E-4485-495DBDC707D3}"/>
              </a:ext>
            </a:extLst>
          </p:cNvPr>
          <p:cNvSpPr/>
          <p:nvPr/>
        </p:nvSpPr>
        <p:spPr>
          <a:xfrm>
            <a:off x="4572000" y="1375548"/>
            <a:ext cx="4397338" cy="3416318"/>
          </a:xfrm>
          <a:prstGeom prst="rect">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285750" marR="0" indent="-285750" algn="l" defTabSz="914400" rtl="0" fontAlgn="auto" latinLnBrk="0" hangingPunct="0">
              <a:lnSpc>
                <a:spcPct val="100000"/>
              </a:lnSpc>
              <a:spcBef>
                <a:spcPts val="0"/>
              </a:spcBef>
              <a:spcAft>
                <a:spcPts val="0"/>
              </a:spcAft>
              <a:buClrTx/>
              <a:buSzTx/>
              <a:buFont typeface="Wingdings" panose="05000000000000000000" pitchFamily="2" charset="2"/>
              <a:buChar char="Ø"/>
              <a:tabLst/>
            </a:pPr>
            <a:r>
              <a:rPr kumimoji="0" lang="en-GB" sz="2400" b="1" i="0" u="none" strike="noStrike" cap="none" spc="0" normalizeH="0" baseline="0" dirty="0">
                <a:ln>
                  <a:noFill/>
                </a:ln>
                <a:solidFill>
                  <a:srgbClr val="000000"/>
                </a:solidFill>
                <a:effectLst/>
                <a:uFillTx/>
                <a:latin typeface="Myriad Pro"/>
                <a:ea typeface="Myriad Pro"/>
                <a:cs typeface="Myriad Pro"/>
                <a:sym typeface="Myriad Pro"/>
              </a:rPr>
              <a:t>Protection Profile or Security Posture</a:t>
            </a:r>
          </a:p>
          <a:p>
            <a:pPr marL="285750" marR="0" indent="-285750" algn="l" defTabSz="914400" rtl="0" fontAlgn="auto" latinLnBrk="0" hangingPunct="0">
              <a:lnSpc>
                <a:spcPct val="100000"/>
              </a:lnSpc>
              <a:spcBef>
                <a:spcPts val="0"/>
              </a:spcBef>
              <a:spcAft>
                <a:spcPts val="0"/>
              </a:spcAft>
              <a:buClrTx/>
              <a:buSzTx/>
              <a:buFont typeface="Wingdings" panose="05000000000000000000" pitchFamily="2" charset="2"/>
              <a:buChar char="Ø"/>
              <a:tabLst/>
            </a:pPr>
            <a:r>
              <a:rPr kumimoji="0" lang="en-GB" sz="2400" b="1" i="0" u="none" strike="noStrike" cap="none" spc="0" normalizeH="0" baseline="0" dirty="0">
                <a:ln>
                  <a:noFill/>
                </a:ln>
                <a:solidFill>
                  <a:srgbClr val="000000"/>
                </a:solidFill>
                <a:effectLst/>
                <a:uFillTx/>
                <a:latin typeface="Myriad Pro"/>
                <a:ea typeface="Myriad Pro"/>
                <a:cs typeface="Myriad Pro"/>
                <a:sym typeface="Myriad Pro"/>
              </a:rPr>
              <a:t>Risk</a:t>
            </a:r>
          </a:p>
          <a:p>
            <a:pPr marL="285750" marR="0" indent="-285750" algn="l" defTabSz="914400" rtl="0" fontAlgn="auto" latinLnBrk="0" hangingPunct="0">
              <a:lnSpc>
                <a:spcPct val="100000"/>
              </a:lnSpc>
              <a:spcBef>
                <a:spcPts val="0"/>
              </a:spcBef>
              <a:spcAft>
                <a:spcPts val="0"/>
              </a:spcAft>
              <a:buClrTx/>
              <a:buSzTx/>
              <a:buFont typeface="Wingdings" panose="05000000000000000000" pitchFamily="2" charset="2"/>
              <a:buChar char="Ø"/>
              <a:tabLst/>
            </a:pPr>
            <a:r>
              <a:rPr kumimoji="0" lang="en-GB" sz="2400" b="1" i="0" u="none" strike="noStrike" cap="none" spc="0" normalizeH="0" baseline="0" dirty="0">
                <a:ln>
                  <a:noFill/>
                </a:ln>
                <a:solidFill>
                  <a:srgbClr val="000000"/>
                </a:solidFill>
                <a:effectLst/>
                <a:uFillTx/>
                <a:latin typeface="Myriad Pro"/>
                <a:ea typeface="Myriad Pro"/>
                <a:cs typeface="Myriad Pro"/>
                <a:sym typeface="Myriad Pro"/>
              </a:rPr>
              <a:t>Subjects and Objects</a:t>
            </a:r>
          </a:p>
          <a:p>
            <a:pPr marL="285750" marR="0" indent="-285750" algn="l" defTabSz="914400" rtl="0" fontAlgn="auto" latinLnBrk="0" hangingPunct="0">
              <a:lnSpc>
                <a:spcPct val="100000"/>
              </a:lnSpc>
              <a:spcBef>
                <a:spcPts val="0"/>
              </a:spcBef>
              <a:spcAft>
                <a:spcPts val="0"/>
              </a:spcAft>
              <a:buClrTx/>
              <a:buSzTx/>
              <a:buFont typeface="Wingdings" panose="05000000000000000000" pitchFamily="2" charset="2"/>
              <a:buChar char="Ø"/>
              <a:tabLst/>
            </a:pPr>
            <a:r>
              <a:rPr kumimoji="0" lang="en-GB" sz="2400" b="1" i="0" u="none" strike="noStrike" cap="none" spc="0" normalizeH="0" baseline="0" dirty="0">
                <a:ln>
                  <a:noFill/>
                </a:ln>
                <a:solidFill>
                  <a:srgbClr val="000000"/>
                </a:solidFill>
                <a:effectLst/>
                <a:uFillTx/>
                <a:latin typeface="Myriad Pro"/>
                <a:ea typeface="Myriad Pro"/>
                <a:cs typeface="Myriad Pro"/>
                <a:sym typeface="Myriad Pro"/>
              </a:rPr>
              <a:t>Threat</a:t>
            </a:r>
          </a:p>
          <a:p>
            <a:pPr marL="285750" marR="0" indent="-285750" algn="l" defTabSz="914400" rtl="0" fontAlgn="auto" latinLnBrk="0" hangingPunct="0">
              <a:lnSpc>
                <a:spcPct val="100000"/>
              </a:lnSpc>
              <a:spcBef>
                <a:spcPts val="0"/>
              </a:spcBef>
              <a:spcAft>
                <a:spcPts val="0"/>
              </a:spcAft>
              <a:buClrTx/>
              <a:buSzTx/>
              <a:buFont typeface="Wingdings" panose="05000000000000000000" pitchFamily="2" charset="2"/>
              <a:buChar char="Ø"/>
              <a:tabLst/>
            </a:pPr>
            <a:r>
              <a:rPr kumimoji="0" lang="en-GB" sz="2400" b="1" i="0" u="none" strike="noStrike" cap="none" spc="0" normalizeH="0" baseline="0" dirty="0">
                <a:ln>
                  <a:noFill/>
                </a:ln>
                <a:solidFill>
                  <a:srgbClr val="000000"/>
                </a:solidFill>
                <a:effectLst/>
                <a:uFillTx/>
                <a:latin typeface="Myriad Pro"/>
                <a:ea typeface="Myriad Pro"/>
                <a:cs typeface="Myriad Pro"/>
                <a:sym typeface="Myriad Pro"/>
              </a:rPr>
              <a:t>Threat Agent </a:t>
            </a:r>
          </a:p>
          <a:p>
            <a:pPr marL="285750" marR="0" indent="-285750" algn="l" defTabSz="914400" rtl="0" fontAlgn="auto" latinLnBrk="0" hangingPunct="0">
              <a:lnSpc>
                <a:spcPct val="100000"/>
              </a:lnSpc>
              <a:spcBef>
                <a:spcPts val="0"/>
              </a:spcBef>
              <a:spcAft>
                <a:spcPts val="0"/>
              </a:spcAft>
              <a:buClrTx/>
              <a:buSzTx/>
              <a:buFont typeface="Wingdings" panose="05000000000000000000" pitchFamily="2" charset="2"/>
              <a:buChar char="Ø"/>
              <a:tabLst/>
            </a:pPr>
            <a:r>
              <a:rPr kumimoji="0" lang="en-GB" sz="2400" b="1" i="0" u="none" strike="noStrike" cap="none" spc="0" normalizeH="0" baseline="0" dirty="0">
                <a:ln>
                  <a:noFill/>
                </a:ln>
                <a:solidFill>
                  <a:srgbClr val="000000"/>
                </a:solidFill>
                <a:effectLst/>
                <a:uFillTx/>
                <a:latin typeface="Myriad Pro"/>
                <a:ea typeface="Myriad Pro"/>
                <a:cs typeface="Myriad Pro"/>
                <a:sym typeface="Myriad Pro"/>
              </a:rPr>
              <a:t>Vulnerability</a:t>
            </a:r>
            <a:endParaRPr lang="en-GB" sz="2400" b="1" dirty="0"/>
          </a:p>
          <a:p>
            <a:pPr marL="285750" marR="0" indent="-285750" algn="l" defTabSz="914400" rtl="0" fontAlgn="auto" latinLnBrk="0" hangingPunct="0">
              <a:lnSpc>
                <a:spcPct val="100000"/>
              </a:lnSpc>
              <a:spcBef>
                <a:spcPts val="0"/>
              </a:spcBef>
              <a:spcAft>
                <a:spcPts val="0"/>
              </a:spcAft>
              <a:buClrTx/>
              <a:buSzTx/>
              <a:buFont typeface="Wingdings" panose="05000000000000000000" pitchFamily="2" charset="2"/>
              <a:buChar char="Ø"/>
              <a:tabLst/>
            </a:pPr>
            <a:endParaRPr kumimoji="0" lang="en-GB" sz="2400" b="1" i="0" u="none" strike="noStrike" cap="none" spc="0" normalizeH="0" baseline="0" dirty="0">
              <a:ln>
                <a:noFill/>
              </a:ln>
              <a:solidFill>
                <a:srgbClr val="000000"/>
              </a:solidFill>
              <a:effectLst/>
              <a:uFillTx/>
              <a:latin typeface="Myriad Pro"/>
              <a:ea typeface="Myriad Pro"/>
              <a:cs typeface="Myriad Pro"/>
              <a:sym typeface="Myriad Pro"/>
            </a:endParaRPr>
          </a:p>
          <a:p>
            <a:pPr marL="285750" marR="0" indent="-285750" algn="l" defTabSz="914400" rtl="0" fontAlgn="auto" latinLnBrk="0" hangingPunct="0">
              <a:lnSpc>
                <a:spcPct val="100000"/>
              </a:lnSpc>
              <a:spcBef>
                <a:spcPts val="0"/>
              </a:spcBef>
              <a:spcAft>
                <a:spcPts val="0"/>
              </a:spcAft>
              <a:buClrTx/>
              <a:buSzTx/>
              <a:buFont typeface="Wingdings" panose="05000000000000000000" pitchFamily="2" charset="2"/>
              <a:buChar char="Ø"/>
              <a:tabLst/>
            </a:pPr>
            <a:endParaRPr kumimoji="0" lang="en-GB" sz="2400" b="1" i="0" u="none" strike="noStrike" cap="none" spc="0" normalizeH="0" baseline="0" dirty="0">
              <a:ln>
                <a:noFill/>
              </a:ln>
              <a:solidFill>
                <a:srgbClr val="000000"/>
              </a:solidFill>
              <a:effectLst/>
              <a:uFillTx/>
              <a:latin typeface="Myriad Pro"/>
              <a:ea typeface="Myriad Pro"/>
              <a:cs typeface="Myriad Pro"/>
              <a:sym typeface="Myriad Pro"/>
            </a:endParaRPr>
          </a:p>
        </p:txBody>
      </p:sp>
    </p:spTree>
    <p:extLst>
      <p:ext uri="{BB962C8B-B14F-4D97-AF65-F5344CB8AC3E}">
        <p14:creationId xmlns:p14="http://schemas.microsoft.com/office/powerpoint/2010/main" val="94788401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21</a:t>
            </a:fld>
            <a:endParaRPr/>
          </a:p>
        </p:txBody>
      </p:sp>
      <p:sp>
        <p:nvSpPr>
          <p:cNvPr id="127" name="Rectangle 7"/>
          <p:cNvSpPr txBox="1"/>
          <p:nvPr/>
        </p:nvSpPr>
        <p:spPr>
          <a:xfrm>
            <a:off x="431514" y="82194"/>
            <a:ext cx="8255285" cy="9041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Information Security and Governance</a:t>
            </a:r>
          </a:p>
          <a:p>
            <a:endParaRPr sz="4600" dirty="0"/>
          </a:p>
        </p:txBody>
      </p:sp>
      <p:sp>
        <p:nvSpPr>
          <p:cNvPr id="128" name="Content Placeholder 2"/>
          <p:cNvSpPr txBox="1"/>
          <p:nvPr/>
        </p:nvSpPr>
        <p:spPr>
          <a:xfrm>
            <a:off x="174662" y="565079"/>
            <a:ext cx="8722758" cy="273921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algn="ctr" hangingPunct="1">
              <a:spcBef>
                <a:spcPct val="0"/>
              </a:spcBef>
            </a:pPr>
            <a:endParaRPr lang="en-US" altLang="en-US" sz="3200" dirty="0">
              <a:latin typeface="Times New Roman" panose="02020603050405020304" pitchFamily="18" charset="0"/>
            </a:endParaRPr>
          </a:p>
          <a:p>
            <a:pPr lvl="1" indent="0" hangingPunct="1"/>
            <a:endParaRPr lang="en-US" altLang="en-US" sz="2800" b="1" dirty="0">
              <a:latin typeface="Times New Roman" panose="02020603050405020304" pitchFamily="18" charset="0"/>
            </a:endParaRPr>
          </a:p>
          <a:p>
            <a:pPr lvl="1" indent="0" eaLnBrk="1" hangingPunct="1"/>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p:txBody>
      </p:sp>
      <p:pic>
        <p:nvPicPr>
          <p:cNvPr id="2" name="Picture 2">
            <a:extLst>
              <a:ext uri="{FF2B5EF4-FFF2-40B4-BE49-F238E27FC236}">
                <a16:creationId xmlns:a16="http://schemas.microsoft.com/office/drawing/2014/main" id="{F3AD508F-D3C6-6B1F-E2C6-22CFDB49B5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661" y="780835"/>
            <a:ext cx="8763853" cy="4795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95469445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22</a:t>
            </a:fld>
            <a:endParaRPr/>
          </a:p>
        </p:txBody>
      </p:sp>
      <p:sp>
        <p:nvSpPr>
          <p:cNvPr id="127" name="Rectangle 7"/>
          <p:cNvSpPr txBox="1"/>
          <p:nvPr/>
        </p:nvSpPr>
        <p:spPr>
          <a:xfrm>
            <a:off x="246580" y="203816"/>
            <a:ext cx="8650840" cy="66948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55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endParaRPr lang="en-GB" dirty="0"/>
          </a:p>
          <a:p>
            <a:r>
              <a:rPr lang="en-US" altLang="en-US" sz="4800" dirty="0"/>
              <a:t>Importance of information security governance</a:t>
            </a:r>
          </a:p>
          <a:p>
            <a:endParaRPr lang="en-GB" sz="4800" dirty="0"/>
          </a:p>
          <a:p>
            <a:endParaRPr sz="4600" dirty="0"/>
          </a:p>
        </p:txBody>
      </p:sp>
      <p:sp>
        <p:nvSpPr>
          <p:cNvPr id="128" name="Content Placeholder 2"/>
          <p:cNvSpPr txBox="1"/>
          <p:nvPr/>
        </p:nvSpPr>
        <p:spPr>
          <a:xfrm>
            <a:off x="174662" y="565079"/>
            <a:ext cx="8722758" cy="618630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algn="ctr" hangingPunct="1">
              <a:spcBef>
                <a:spcPct val="0"/>
              </a:spcBef>
            </a:pPr>
            <a:endParaRPr lang="en-US" altLang="en-US" sz="3200" dirty="0">
              <a:latin typeface="Times New Roman" panose="02020603050405020304" pitchFamily="18" charset="0"/>
            </a:endParaRPr>
          </a:p>
          <a:p>
            <a:pPr marL="457200" indent="-457200" algn="just">
              <a:buFont typeface="Wingdings" panose="05000000000000000000" pitchFamily="2" charset="2"/>
              <a:buChar char="§"/>
            </a:pPr>
            <a:r>
              <a:rPr lang="en-US" altLang="en-US" sz="2800" dirty="0"/>
              <a:t>Information security (Infosec) covers all information processes, physical and electronic, regardless of whether they involve people and technology or relationships with trading partners, customers and third parties.</a:t>
            </a:r>
          </a:p>
          <a:p>
            <a:pPr marL="457200" indent="-457200" algn="just">
              <a:buFont typeface="Wingdings" panose="05000000000000000000" pitchFamily="2" charset="2"/>
              <a:buChar char="§"/>
            </a:pPr>
            <a:endParaRPr lang="en-US" altLang="en-US" sz="2800" dirty="0"/>
          </a:p>
          <a:p>
            <a:pPr marL="457200" indent="-457200" algn="just">
              <a:buFont typeface="Wingdings" panose="05000000000000000000" pitchFamily="2" charset="2"/>
              <a:buChar char="§"/>
            </a:pPr>
            <a:r>
              <a:rPr lang="en-US" altLang="en-US" sz="2800" dirty="0"/>
              <a:t>Infosec is concerned with all aspects of information and its protection at all points of its life cycle within the organization.</a:t>
            </a:r>
          </a:p>
          <a:p>
            <a:pPr lvl="1" indent="0" eaLnBrk="1" hangingPunct="1"/>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p:txBody>
      </p:sp>
    </p:spTree>
    <p:extLst>
      <p:ext uri="{BB962C8B-B14F-4D97-AF65-F5344CB8AC3E}">
        <p14:creationId xmlns:p14="http://schemas.microsoft.com/office/powerpoint/2010/main" val="412481151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23</a:t>
            </a:fld>
            <a:endParaRPr/>
          </a:p>
        </p:txBody>
      </p:sp>
      <p:sp>
        <p:nvSpPr>
          <p:cNvPr id="127" name="Rectangle 7"/>
          <p:cNvSpPr txBox="1"/>
          <p:nvPr/>
        </p:nvSpPr>
        <p:spPr>
          <a:xfrm>
            <a:off x="246580" y="203816"/>
            <a:ext cx="8650840" cy="6694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55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endParaRPr lang="en-GB" dirty="0"/>
          </a:p>
          <a:p>
            <a:r>
              <a:rPr lang="en-US" altLang="en-US" sz="4800" dirty="0"/>
              <a:t>Importance of information security governance</a:t>
            </a:r>
          </a:p>
          <a:p>
            <a:endParaRPr lang="en-GB" sz="4800" dirty="0"/>
          </a:p>
          <a:p>
            <a:endParaRPr sz="4600" dirty="0"/>
          </a:p>
        </p:txBody>
      </p:sp>
      <p:sp>
        <p:nvSpPr>
          <p:cNvPr id="128" name="Content Placeholder 2"/>
          <p:cNvSpPr txBox="1"/>
          <p:nvPr/>
        </p:nvSpPr>
        <p:spPr>
          <a:xfrm>
            <a:off x="174662" y="565079"/>
            <a:ext cx="8722758" cy="552151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algn="ctr" hangingPunct="1">
              <a:spcBef>
                <a:spcPct val="0"/>
              </a:spcBef>
            </a:pPr>
            <a:endParaRPr lang="en-US" altLang="en-US" sz="3200" dirty="0">
              <a:latin typeface="Times New Roman" panose="02020603050405020304" pitchFamily="18" charset="0"/>
            </a:endParaRPr>
          </a:p>
          <a:p>
            <a:pPr>
              <a:lnSpc>
                <a:spcPct val="90000"/>
              </a:lnSpc>
            </a:pPr>
            <a:r>
              <a:rPr lang="en-US" altLang="en-US" sz="3200" b="1" dirty="0"/>
              <a:t>Effective information security can add significant value to an organization by:</a:t>
            </a:r>
          </a:p>
          <a:p>
            <a:pPr lvl="1">
              <a:lnSpc>
                <a:spcPct val="90000"/>
              </a:lnSpc>
              <a:buFontTx/>
              <a:buChar char="•"/>
            </a:pPr>
            <a:r>
              <a:rPr lang="en-US" altLang="en-US" sz="2800" dirty="0"/>
              <a:t>Providing greater reliance on interactions with</a:t>
            </a:r>
          </a:p>
          <a:p>
            <a:pPr lvl="1" indent="0">
              <a:lnSpc>
                <a:spcPct val="90000"/>
              </a:lnSpc>
            </a:pPr>
            <a:r>
              <a:rPr lang="en-US" altLang="en-US" sz="2800" dirty="0"/>
              <a:t>     trading partners.</a:t>
            </a:r>
          </a:p>
          <a:p>
            <a:pPr lvl="1">
              <a:lnSpc>
                <a:spcPct val="90000"/>
              </a:lnSpc>
              <a:buFontTx/>
              <a:buChar char="•"/>
            </a:pPr>
            <a:r>
              <a:rPr lang="en-US" altLang="en-US" sz="2800" dirty="0"/>
              <a:t>Improving trust in customer relationships.</a:t>
            </a:r>
          </a:p>
          <a:p>
            <a:pPr lvl="1">
              <a:lnSpc>
                <a:spcPct val="90000"/>
              </a:lnSpc>
              <a:buFontTx/>
              <a:buChar char="•"/>
            </a:pPr>
            <a:r>
              <a:rPr lang="en-US" altLang="en-US" sz="2800" dirty="0"/>
              <a:t>Protecting the organization’s reputation.</a:t>
            </a:r>
          </a:p>
          <a:p>
            <a:pPr lvl="1">
              <a:lnSpc>
                <a:spcPct val="90000"/>
              </a:lnSpc>
              <a:buFontTx/>
              <a:buChar char="•"/>
            </a:pPr>
            <a:r>
              <a:rPr lang="en-US" altLang="en-US" sz="2800" dirty="0"/>
              <a:t>Enabling new and better ways to process electronic</a:t>
            </a:r>
          </a:p>
          <a:p>
            <a:pPr lvl="1" indent="0">
              <a:lnSpc>
                <a:spcPct val="90000"/>
              </a:lnSpc>
            </a:pPr>
            <a:r>
              <a:rPr lang="en-US" altLang="en-US" sz="2800" dirty="0"/>
              <a:t>     transactions.</a:t>
            </a:r>
          </a:p>
          <a:p>
            <a:pPr lvl="1" indent="0" eaLnBrk="1" hangingPunct="1"/>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a:p>
            <a:pPr lvl="1" eaLnBrk="1" hangingPunct="1">
              <a:buFont typeface="Arial" panose="020B0604020202020204" pitchFamily="34" charset="0"/>
              <a:buChar char="•"/>
            </a:pPr>
            <a:endParaRPr lang="en-US" altLang="en-US" sz="2800" dirty="0"/>
          </a:p>
        </p:txBody>
      </p:sp>
    </p:spTree>
    <p:extLst>
      <p:ext uri="{BB962C8B-B14F-4D97-AF65-F5344CB8AC3E}">
        <p14:creationId xmlns:p14="http://schemas.microsoft.com/office/powerpoint/2010/main" val="143163987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a:bodyPr>
          <a:lstStyle>
            <a:lvl1pPr>
              <a:defRPr b="1"/>
            </a:lvl1pPr>
          </a:lstStyle>
          <a:p>
            <a:r>
              <a:rPr lang="en-GB" sz="4000" dirty="0">
                <a:effectLst/>
                <a:ea typeface="Calibri" panose="020F0502020204030204" pitchFamily="34" charset="0"/>
                <a:cs typeface="Times New Roman" panose="02020603050405020304" pitchFamily="18" charset="0"/>
              </a:rPr>
              <a:t>Next, …..</a:t>
            </a:r>
            <a:endParaRPr lang="en-GB" sz="4000" dirty="0"/>
          </a:p>
        </p:txBody>
      </p:sp>
      <p:sp>
        <p:nvSpPr>
          <p:cNvPr id="200" name="Double-click to edit"/>
          <p:cNvSpPr txBox="1">
            <a:spLocks noGrp="1"/>
          </p:cNvSpPr>
          <p:nvPr>
            <p:ph type="body" idx="1"/>
          </p:nvPr>
        </p:nvSpPr>
        <p:spPr>
          <a:xfrm>
            <a:off x="184934" y="986318"/>
            <a:ext cx="8691937" cy="4530915"/>
          </a:xfrm>
          <a:prstGeom prst="rect">
            <a:avLst/>
          </a:prstGeom>
        </p:spPr>
        <p:txBody>
          <a:bodyPr>
            <a:normAutofit/>
          </a:bodyPr>
          <a:lstStyle/>
          <a:p>
            <a:pPr marL="0" indent="0" algn="ctr">
              <a:lnSpc>
                <a:spcPct val="125000"/>
              </a:lnSpc>
              <a:buNone/>
            </a:pPr>
            <a:endParaRPr lang="en-GB" sz="4400" b="1" dirty="0">
              <a:solidFill>
                <a:srgbClr val="FF0000"/>
              </a:solidFill>
              <a:effectLst/>
              <a:ea typeface="Calibri" panose="020F0502020204030204" pitchFamily="34" charset="0"/>
              <a:cs typeface="Times New Roman" panose="02020603050405020304" pitchFamily="18" charset="0"/>
            </a:endParaRPr>
          </a:p>
          <a:p>
            <a:pPr marL="0" indent="0" algn="ctr">
              <a:lnSpc>
                <a:spcPct val="125000"/>
              </a:lnSpc>
              <a:buNone/>
            </a:pPr>
            <a:r>
              <a:rPr lang="en-GB" sz="4400" b="1" dirty="0">
                <a:solidFill>
                  <a:srgbClr val="FF0000"/>
                </a:solidFill>
                <a:effectLst/>
                <a:ea typeface="Calibri" panose="020F0502020204030204" pitchFamily="34" charset="0"/>
                <a:cs typeface="Times New Roman" panose="02020603050405020304" pitchFamily="18" charset="0"/>
              </a:rPr>
              <a:t>Break Time!</a:t>
            </a:r>
          </a:p>
          <a:p>
            <a:pPr marL="0" indent="0" algn="ctr">
              <a:lnSpc>
                <a:spcPct val="125000"/>
              </a:lnSpc>
              <a:buNone/>
            </a:pPr>
            <a:endParaRPr sz="4400" b="1" dirty="0">
              <a:solidFill>
                <a:srgbClr val="FF0000"/>
              </a:solidFill>
            </a:endParaRPr>
          </a:p>
        </p:txBody>
      </p:sp>
      <p:pic>
        <p:nvPicPr>
          <p:cNvPr id="1026" name="Picture 2" descr="Break Time Images – Browse 199,151 Stock Photos, Vectors, and Video | Adobe  Stock">
            <a:extLst>
              <a:ext uri="{FF2B5EF4-FFF2-40B4-BE49-F238E27FC236}">
                <a16:creationId xmlns:a16="http://schemas.microsoft.com/office/drawing/2014/main" id="{B62AFB69-D520-24E6-2131-5F8515125B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2234" y="2875961"/>
            <a:ext cx="4726111" cy="2404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049552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1" end="1"/>
                                            </p:txEl>
                                          </p:spTgt>
                                        </p:tgtEl>
                                        <p:attrNameLst>
                                          <p:attrName>style.visibility</p:attrName>
                                        </p:attrNameLst>
                                      </p:cBhvr>
                                      <p:to>
                                        <p:strVal val="visible"/>
                                      </p:to>
                                    </p:set>
                                    <p:animEffect transition="in" filter="fade">
                                      <p:cBhvr>
                                        <p:cTn id="19" dur="1000"/>
                                        <p:tgtEl>
                                          <p:spTgt spid="200">
                                            <p:txEl>
                                              <p:pRg st="1" end="1"/>
                                            </p:txEl>
                                          </p:spTgt>
                                        </p:tgtEl>
                                      </p:cBhvr>
                                    </p:animEffect>
                                    <p:anim calcmode="lin" valueType="num">
                                      <p:cBhvr>
                                        <p:cTn id="20"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026"/>
                                        </p:tgtEl>
                                        <p:attrNameLst>
                                          <p:attrName>style.visibility</p:attrName>
                                        </p:attrNameLst>
                                      </p:cBhvr>
                                      <p:to>
                                        <p:strVal val="visible"/>
                                      </p:to>
                                    </p:set>
                                    <p:animEffect transition="in" filter="fade">
                                      <p:cBhvr>
                                        <p:cTn id="26" dur="1000"/>
                                        <p:tgtEl>
                                          <p:spTgt spid="1026"/>
                                        </p:tgtEl>
                                      </p:cBhvr>
                                    </p:animEffect>
                                    <p:anim calcmode="lin" valueType="num">
                                      <p:cBhvr>
                                        <p:cTn id="27" dur="1000" fill="hold"/>
                                        <p:tgtEl>
                                          <p:spTgt spid="1026"/>
                                        </p:tgtEl>
                                        <p:attrNameLst>
                                          <p:attrName>ppt_x</p:attrName>
                                        </p:attrNameLst>
                                      </p:cBhvr>
                                      <p:tavLst>
                                        <p:tav tm="0">
                                          <p:val>
                                            <p:strVal val="#ppt_x"/>
                                          </p:val>
                                        </p:tav>
                                        <p:tav tm="100000">
                                          <p:val>
                                            <p:strVal val="#ppt_x"/>
                                          </p:val>
                                        </p:tav>
                                      </p:tavLst>
                                    </p:anim>
                                    <p:anim calcmode="lin" valueType="num">
                                      <p:cBhvr>
                                        <p:cTn id="28"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a:bodyPr>
          <a:lstStyle>
            <a:lvl1pPr>
              <a:defRPr b="1"/>
            </a:lvl1pPr>
          </a:lstStyle>
          <a:p>
            <a:r>
              <a:rPr lang="en-GB" sz="4000" dirty="0">
                <a:effectLst/>
                <a:ea typeface="Calibri" panose="020F0502020204030204" pitchFamily="34" charset="0"/>
                <a:cs typeface="Times New Roman" panose="02020603050405020304" pitchFamily="18" charset="0"/>
              </a:rPr>
              <a:t>Next, …..</a:t>
            </a:r>
            <a:endParaRPr lang="en-GB" sz="4000" dirty="0"/>
          </a:p>
        </p:txBody>
      </p:sp>
      <p:sp>
        <p:nvSpPr>
          <p:cNvPr id="200" name="Double-click to edit"/>
          <p:cNvSpPr txBox="1">
            <a:spLocks noGrp="1"/>
          </p:cNvSpPr>
          <p:nvPr>
            <p:ph type="body" idx="1"/>
          </p:nvPr>
        </p:nvSpPr>
        <p:spPr>
          <a:xfrm>
            <a:off x="635310" y="1119412"/>
            <a:ext cx="8178230" cy="4345978"/>
          </a:xfrm>
          <a:prstGeom prst="rect">
            <a:avLst/>
          </a:prstGeom>
        </p:spPr>
        <p:txBody>
          <a:bodyPr>
            <a:normAutofit/>
          </a:bodyPr>
          <a:lstStyle/>
          <a:p>
            <a:pPr marL="0" indent="0" algn="ctr">
              <a:lnSpc>
                <a:spcPct val="125000"/>
              </a:lnSpc>
              <a:buNone/>
            </a:pPr>
            <a:endParaRPr lang="en-GB" sz="4400" b="1" dirty="0">
              <a:solidFill>
                <a:srgbClr val="FF0000"/>
              </a:solidFill>
              <a:effectLst/>
              <a:ea typeface="Calibri" panose="020F0502020204030204" pitchFamily="34" charset="0"/>
              <a:cs typeface="Times New Roman" panose="02020603050405020304" pitchFamily="18" charset="0"/>
            </a:endParaRPr>
          </a:p>
          <a:p>
            <a:pPr marL="0" indent="0" algn="ctr">
              <a:lnSpc>
                <a:spcPct val="125000"/>
              </a:lnSpc>
              <a:buNone/>
            </a:pPr>
            <a:r>
              <a:rPr lang="en-GB" sz="4400" b="1" dirty="0">
                <a:solidFill>
                  <a:srgbClr val="FF0000"/>
                </a:solidFill>
                <a:ea typeface="Calibri" panose="020F0502020204030204" pitchFamily="34" charset="0"/>
                <a:cs typeface="Times New Roman" panose="02020603050405020304" pitchFamily="18" charset="0"/>
              </a:rPr>
              <a:t>Welcome Back</a:t>
            </a:r>
            <a:r>
              <a:rPr lang="en-GB" sz="4400" b="1" dirty="0">
                <a:solidFill>
                  <a:srgbClr val="FF0000"/>
                </a:solidFill>
                <a:effectLst/>
                <a:ea typeface="Calibri" panose="020F0502020204030204" pitchFamily="34" charset="0"/>
                <a:cs typeface="Times New Roman" panose="02020603050405020304" pitchFamily="18" charset="0"/>
              </a:rPr>
              <a:t>!</a:t>
            </a:r>
          </a:p>
          <a:p>
            <a:pPr marL="0" indent="0" algn="ctr">
              <a:lnSpc>
                <a:spcPct val="125000"/>
              </a:lnSpc>
              <a:buNone/>
            </a:pPr>
            <a:endParaRPr lang="en-GB" sz="4400" b="1" dirty="0">
              <a:solidFill>
                <a:srgbClr val="FF0000"/>
              </a:solidFill>
              <a:effectLst/>
              <a:ea typeface="Calibri" panose="020F0502020204030204" pitchFamily="34" charset="0"/>
              <a:cs typeface="Times New Roman" panose="02020603050405020304" pitchFamily="18" charset="0"/>
            </a:endParaRPr>
          </a:p>
          <a:p>
            <a:pPr marL="0" indent="0" algn="ctr">
              <a:lnSpc>
                <a:spcPct val="125000"/>
              </a:lnSpc>
              <a:buNone/>
            </a:pPr>
            <a:endParaRPr sz="4400" b="1" dirty="0">
              <a:solidFill>
                <a:srgbClr val="FF0000"/>
              </a:solidFill>
            </a:endParaRPr>
          </a:p>
        </p:txBody>
      </p:sp>
      <p:pic>
        <p:nvPicPr>
          <p:cNvPr id="2052" name="Picture 4" descr="Welcome Back Star - Logo Kit - WINDOW-KIT">
            <a:extLst>
              <a:ext uri="{FF2B5EF4-FFF2-40B4-BE49-F238E27FC236}">
                <a16:creationId xmlns:a16="http://schemas.microsoft.com/office/drawing/2014/main" id="{CF924CAA-17A8-AD18-81D1-873BF25800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1008" y="2891694"/>
            <a:ext cx="4274048" cy="2348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607517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1" end="1"/>
                                            </p:txEl>
                                          </p:spTgt>
                                        </p:tgtEl>
                                        <p:attrNameLst>
                                          <p:attrName>style.visibility</p:attrName>
                                        </p:attrNameLst>
                                      </p:cBhvr>
                                      <p:to>
                                        <p:strVal val="visible"/>
                                      </p:to>
                                    </p:set>
                                    <p:animEffect transition="in" filter="fade">
                                      <p:cBhvr>
                                        <p:cTn id="19" dur="1000"/>
                                        <p:tgtEl>
                                          <p:spTgt spid="200">
                                            <p:txEl>
                                              <p:pRg st="1" end="1"/>
                                            </p:txEl>
                                          </p:spTgt>
                                        </p:tgtEl>
                                      </p:cBhvr>
                                    </p:animEffect>
                                    <p:anim calcmode="lin" valueType="num">
                                      <p:cBhvr>
                                        <p:cTn id="20"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2052"/>
                                        </p:tgtEl>
                                        <p:attrNameLst>
                                          <p:attrName>style.visibility</p:attrName>
                                        </p:attrNameLst>
                                      </p:cBhvr>
                                      <p:to>
                                        <p:strVal val="visible"/>
                                      </p:to>
                                    </p:set>
                                    <p:animEffect transition="in" filter="fade">
                                      <p:cBhvr>
                                        <p:cTn id="26" dur="1000"/>
                                        <p:tgtEl>
                                          <p:spTgt spid="2052"/>
                                        </p:tgtEl>
                                      </p:cBhvr>
                                    </p:animEffect>
                                    <p:anim calcmode="lin" valueType="num">
                                      <p:cBhvr>
                                        <p:cTn id="27" dur="1000" fill="hold"/>
                                        <p:tgtEl>
                                          <p:spTgt spid="2052"/>
                                        </p:tgtEl>
                                        <p:attrNameLst>
                                          <p:attrName>ppt_x</p:attrName>
                                        </p:attrNameLst>
                                      </p:cBhvr>
                                      <p:tavLst>
                                        <p:tav tm="0">
                                          <p:val>
                                            <p:strVal val="#ppt_x"/>
                                          </p:val>
                                        </p:tav>
                                        <p:tav tm="100000">
                                          <p:val>
                                            <p:strVal val="#ppt_x"/>
                                          </p:val>
                                        </p:tav>
                                      </p:tavLst>
                                    </p:anim>
                                    <p:anim calcmode="lin" valueType="num">
                                      <p:cBhvr>
                                        <p:cTn id="28" dur="1000" fill="hold"/>
                                        <p:tgtEl>
                                          <p:spTgt spid="205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a:bodyPr>
          <a:lstStyle>
            <a:lvl1pPr>
              <a:defRPr b="1"/>
            </a:lvl1pPr>
          </a:lstStyle>
          <a:p>
            <a:r>
              <a:rPr lang="en-GB" sz="4000" dirty="0">
                <a:solidFill>
                  <a:srgbClr val="0070C0"/>
                </a:solidFill>
                <a:cs typeface="Times New Roman" panose="02020603050405020304" pitchFamily="18" charset="0"/>
              </a:rPr>
              <a:t>Session 2</a:t>
            </a:r>
            <a:endParaRPr lang="en-GB" sz="4000" dirty="0">
              <a:solidFill>
                <a:srgbClr val="0070C0"/>
              </a:solidFill>
            </a:endParaRPr>
          </a:p>
        </p:txBody>
      </p:sp>
      <p:sp>
        <p:nvSpPr>
          <p:cNvPr id="200" name="Double-click to edit"/>
          <p:cNvSpPr txBox="1">
            <a:spLocks noGrp="1"/>
          </p:cNvSpPr>
          <p:nvPr>
            <p:ph type="body" idx="1"/>
          </p:nvPr>
        </p:nvSpPr>
        <p:spPr>
          <a:xfrm>
            <a:off x="184935" y="986319"/>
            <a:ext cx="8691937" cy="4530915"/>
          </a:xfrm>
          <a:prstGeom prst="rect">
            <a:avLst/>
          </a:prstGeom>
        </p:spPr>
        <p:txBody>
          <a:bodyPr>
            <a:normAutofit/>
          </a:bodyPr>
          <a:lstStyle/>
          <a:p>
            <a:pPr marL="0" indent="0" algn="ctr">
              <a:lnSpc>
                <a:spcPct val="125000"/>
              </a:lnSpc>
              <a:buNone/>
            </a:pPr>
            <a:endParaRPr lang="en-GB" sz="4400" b="1" dirty="0">
              <a:solidFill>
                <a:srgbClr val="FF0000"/>
              </a:solidFill>
              <a:effectLst/>
              <a:ea typeface="Calibri" panose="020F0502020204030204" pitchFamily="34" charset="0"/>
              <a:cs typeface="Times New Roman" panose="02020603050405020304" pitchFamily="18" charset="0"/>
            </a:endParaRPr>
          </a:p>
          <a:p>
            <a:pPr lvl="0" algn="ctr"/>
            <a:r>
              <a:rPr lang="en-GB" sz="4000" b="1" dirty="0">
                <a:ea typeface="Calibri" panose="020F0502020204030204" pitchFamily="34" charset="0"/>
                <a:cs typeface="Times New Roman" panose="02020603050405020304" pitchFamily="18" charset="0"/>
              </a:rPr>
              <a:t>Next, We Consider…..</a:t>
            </a:r>
            <a:endParaRPr lang="en-GB" sz="4000" b="1" dirty="0">
              <a:solidFill>
                <a:srgbClr val="FF0000"/>
              </a:solidFill>
            </a:endParaRPr>
          </a:p>
          <a:p>
            <a:pPr lvl="0" algn="ctr"/>
            <a:r>
              <a:rPr lang="en-GB" sz="4000" b="1" dirty="0">
                <a:solidFill>
                  <a:srgbClr val="FF0000"/>
                </a:solidFill>
              </a:rPr>
              <a:t>Information Governance (IG).</a:t>
            </a:r>
          </a:p>
          <a:p>
            <a:pPr marL="0" lvl="0" indent="0" algn="ctr">
              <a:buNone/>
            </a:pPr>
            <a:r>
              <a:rPr lang="en-GB" sz="4000" b="1" dirty="0">
                <a:solidFill>
                  <a:srgbClr val="FF0000"/>
                </a:solidFill>
              </a:rPr>
              <a:t>&amp;</a:t>
            </a:r>
          </a:p>
          <a:p>
            <a:pPr lvl="0" algn="ctr"/>
            <a:r>
              <a:rPr lang="en-GB" sz="4000" b="1" dirty="0">
                <a:solidFill>
                  <a:srgbClr val="FF0000"/>
                </a:solidFill>
              </a:rPr>
              <a:t>Data Protection Principles.</a:t>
            </a:r>
          </a:p>
        </p:txBody>
      </p:sp>
    </p:spTree>
    <p:extLst>
      <p:ext uri="{BB962C8B-B14F-4D97-AF65-F5344CB8AC3E}">
        <p14:creationId xmlns:p14="http://schemas.microsoft.com/office/powerpoint/2010/main" val="87082569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1" end="1"/>
                                            </p:txEl>
                                          </p:spTgt>
                                        </p:tgtEl>
                                        <p:attrNameLst>
                                          <p:attrName>style.visibility</p:attrName>
                                        </p:attrNameLst>
                                      </p:cBhvr>
                                      <p:to>
                                        <p:strVal val="visible"/>
                                      </p:to>
                                    </p:set>
                                    <p:animEffect transition="in" filter="fade">
                                      <p:cBhvr>
                                        <p:cTn id="19" dur="1000"/>
                                        <p:tgtEl>
                                          <p:spTgt spid="200">
                                            <p:txEl>
                                              <p:pRg st="1" end="1"/>
                                            </p:txEl>
                                          </p:spTgt>
                                        </p:tgtEl>
                                      </p:cBhvr>
                                    </p:animEffect>
                                    <p:anim calcmode="lin" valueType="num">
                                      <p:cBhvr>
                                        <p:cTn id="20"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2" end="2"/>
                                            </p:txEl>
                                          </p:spTgt>
                                        </p:tgtEl>
                                        <p:attrNameLst>
                                          <p:attrName>style.visibility</p:attrName>
                                        </p:attrNameLst>
                                      </p:cBhvr>
                                      <p:to>
                                        <p:strVal val="visible"/>
                                      </p:to>
                                    </p:set>
                                    <p:animEffect transition="in" filter="fade">
                                      <p:cBhvr>
                                        <p:cTn id="26" dur="1000"/>
                                        <p:tgtEl>
                                          <p:spTgt spid="200">
                                            <p:txEl>
                                              <p:pRg st="2" end="2"/>
                                            </p:txEl>
                                          </p:spTgt>
                                        </p:tgtEl>
                                      </p:cBhvr>
                                    </p:animEffect>
                                    <p:anim calcmode="lin" valueType="num">
                                      <p:cBhvr>
                                        <p:cTn id="27"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00">
                                            <p:txEl>
                                              <p:pRg st="3" end="3"/>
                                            </p:txEl>
                                          </p:spTgt>
                                        </p:tgtEl>
                                        <p:attrNameLst>
                                          <p:attrName>style.visibility</p:attrName>
                                        </p:attrNameLst>
                                      </p:cBhvr>
                                      <p:to>
                                        <p:strVal val="visible"/>
                                      </p:to>
                                    </p:set>
                                    <p:animEffect transition="in" filter="fade">
                                      <p:cBhvr>
                                        <p:cTn id="33" dur="1000"/>
                                        <p:tgtEl>
                                          <p:spTgt spid="200">
                                            <p:txEl>
                                              <p:pRg st="3" end="3"/>
                                            </p:txEl>
                                          </p:spTgt>
                                        </p:tgtEl>
                                      </p:cBhvr>
                                    </p:animEffect>
                                    <p:anim calcmode="lin" valueType="num">
                                      <p:cBhvr>
                                        <p:cTn id="34" dur="1000" fill="hold"/>
                                        <p:tgtEl>
                                          <p:spTgt spid="200">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200">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00">
                                            <p:txEl>
                                              <p:pRg st="4" end="4"/>
                                            </p:txEl>
                                          </p:spTgt>
                                        </p:tgtEl>
                                        <p:attrNameLst>
                                          <p:attrName>style.visibility</p:attrName>
                                        </p:attrNameLst>
                                      </p:cBhvr>
                                      <p:to>
                                        <p:strVal val="visible"/>
                                      </p:to>
                                    </p:set>
                                    <p:animEffect transition="in" filter="fade">
                                      <p:cBhvr>
                                        <p:cTn id="40" dur="1000"/>
                                        <p:tgtEl>
                                          <p:spTgt spid="200">
                                            <p:txEl>
                                              <p:pRg st="4" end="4"/>
                                            </p:txEl>
                                          </p:spTgt>
                                        </p:tgtEl>
                                      </p:cBhvr>
                                    </p:animEffect>
                                    <p:anim calcmode="lin" valueType="num">
                                      <p:cBhvr>
                                        <p:cTn id="41" dur="1000" fill="hold"/>
                                        <p:tgtEl>
                                          <p:spTgt spid="200">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200">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626723"/>
          </a:xfrm>
          <a:prstGeom prst="rect">
            <a:avLst/>
          </a:prstGeom>
        </p:spPr>
        <p:txBody>
          <a:bodyPr>
            <a:noAutofit/>
          </a:bodyPr>
          <a:lstStyle>
            <a:lvl1pPr>
              <a:defRPr b="1"/>
            </a:lvl1pPr>
          </a:lstStyle>
          <a:p>
            <a:pPr lvl="0"/>
            <a:r>
              <a:rPr lang="en-GB" sz="4000" dirty="0"/>
              <a:t>Information Governance (IG).</a:t>
            </a:r>
          </a:p>
        </p:txBody>
      </p:sp>
      <p:pic>
        <p:nvPicPr>
          <p:cNvPr id="2" name="Picture 1">
            <a:extLst>
              <a:ext uri="{FF2B5EF4-FFF2-40B4-BE49-F238E27FC236}">
                <a16:creationId xmlns:a16="http://schemas.microsoft.com/office/drawing/2014/main" id="{377A8CBD-9884-4A2F-4CD2-2E8D24374211}"/>
              </a:ext>
            </a:extLst>
          </p:cNvPr>
          <p:cNvPicPr>
            <a:picLocks noChangeAspect="1"/>
          </p:cNvPicPr>
          <p:nvPr/>
        </p:nvPicPr>
        <p:blipFill>
          <a:blip r:embed="rId2"/>
          <a:stretch>
            <a:fillRect/>
          </a:stretch>
        </p:blipFill>
        <p:spPr>
          <a:xfrm>
            <a:off x="184935" y="674109"/>
            <a:ext cx="7972746" cy="4730166"/>
          </a:xfrm>
          <a:prstGeom prst="rect">
            <a:avLst/>
          </a:prstGeom>
        </p:spPr>
      </p:pic>
      <p:sp>
        <p:nvSpPr>
          <p:cNvPr id="200" name="Double-click to edit"/>
          <p:cNvSpPr txBox="1">
            <a:spLocks noGrp="1"/>
          </p:cNvSpPr>
          <p:nvPr>
            <p:ph type="body" idx="1"/>
          </p:nvPr>
        </p:nvSpPr>
        <p:spPr>
          <a:xfrm>
            <a:off x="184935" y="729465"/>
            <a:ext cx="8691937" cy="4931596"/>
          </a:xfrm>
          <a:prstGeom prst="rect">
            <a:avLst/>
          </a:prstGeom>
        </p:spPr>
        <p:txBody>
          <a:bodyPr>
            <a:noAutofit/>
          </a:bodyPr>
          <a:lstStyle/>
          <a:p>
            <a:pPr algn="just"/>
            <a:endParaRPr lang="en-US" altLang="en-US" sz="3200" dirty="0"/>
          </a:p>
        </p:txBody>
      </p:sp>
    </p:spTree>
    <p:extLst>
      <p:ext uri="{BB962C8B-B14F-4D97-AF65-F5344CB8AC3E}">
        <p14:creationId xmlns:p14="http://schemas.microsoft.com/office/powerpoint/2010/main" val="417633360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626723"/>
          </a:xfrm>
          <a:prstGeom prst="rect">
            <a:avLst/>
          </a:prstGeom>
        </p:spPr>
        <p:txBody>
          <a:bodyPr>
            <a:noAutofit/>
          </a:bodyPr>
          <a:lstStyle>
            <a:lvl1pPr>
              <a:defRPr b="1"/>
            </a:lvl1pPr>
          </a:lstStyle>
          <a:p>
            <a:pPr lvl="0"/>
            <a:r>
              <a:rPr lang="en-GB" sz="3600" dirty="0"/>
              <a:t>Information Governance (IG).</a:t>
            </a:r>
          </a:p>
        </p:txBody>
      </p:sp>
      <p:sp>
        <p:nvSpPr>
          <p:cNvPr id="200" name="Double-click to edit"/>
          <p:cNvSpPr txBox="1">
            <a:spLocks noGrp="1"/>
          </p:cNvSpPr>
          <p:nvPr>
            <p:ph type="body" idx="1"/>
          </p:nvPr>
        </p:nvSpPr>
        <p:spPr>
          <a:xfrm>
            <a:off x="184935" y="729465"/>
            <a:ext cx="8691937" cy="4931596"/>
          </a:xfrm>
          <a:prstGeom prst="rect">
            <a:avLst/>
          </a:prstGeom>
        </p:spPr>
        <p:txBody>
          <a:bodyPr>
            <a:noAutofit/>
          </a:bodyPr>
          <a:lstStyle/>
          <a:p>
            <a:pPr marL="0" indent="0">
              <a:buNone/>
            </a:pPr>
            <a:r>
              <a:rPr lang="en-GB" sz="3200" b="1" dirty="0"/>
              <a:t>Comprises:</a:t>
            </a:r>
          </a:p>
          <a:p>
            <a:pPr lvl="1"/>
            <a:r>
              <a:rPr lang="en-GB" dirty="0"/>
              <a:t>Information management</a:t>
            </a:r>
          </a:p>
          <a:p>
            <a:pPr lvl="1"/>
            <a:r>
              <a:rPr lang="en-GB" dirty="0"/>
              <a:t>Information security</a:t>
            </a:r>
          </a:p>
          <a:p>
            <a:pPr lvl="1"/>
            <a:r>
              <a:rPr lang="en-GB" dirty="0"/>
              <a:t>Legal compliance</a:t>
            </a:r>
          </a:p>
          <a:p>
            <a:pPr lvl="1"/>
            <a:r>
              <a:rPr lang="en-GB" dirty="0"/>
              <a:t>Preservation</a:t>
            </a:r>
          </a:p>
          <a:p>
            <a:pPr lvl="1"/>
            <a:endParaRPr lang="en-GB" sz="1800" dirty="0"/>
          </a:p>
          <a:p>
            <a:pPr marL="216000" lvl="1" indent="0">
              <a:buNone/>
            </a:pPr>
            <a:r>
              <a:rPr lang="en-GB" sz="2800" b="1" dirty="0"/>
              <a:t>Information Governance…</a:t>
            </a:r>
          </a:p>
          <a:p>
            <a:pPr lvl="1"/>
            <a:r>
              <a:rPr lang="en-GB" dirty="0"/>
              <a:t>…ensures compliance, </a:t>
            </a:r>
          </a:p>
          <a:p>
            <a:pPr lvl="1"/>
            <a:r>
              <a:rPr lang="en-GB" dirty="0"/>
              <a:t>…supports decision-making, </a:t>
            </a:r>
          </a:p>
          <a:p>
            <a:pPr lvl="1"/>
            <a:r>
              <a:rPr lang="en-GB" dirty="0"/>
              <a:t>…fosters knowledge generation and sharing, </a:t>
            </a:r>
          </a:p>
          <a:p>
            <a:pPr lvl="1"/>
            <a:r>
              <a:rPr lang="en-GB" dirty="0"/>
              <a:t>…enables research and innovation. </a:t>
            </a:r>
          </a:p>
        </p:txBody>
      </p:sp>
      <p:pic>
        <p:nvPicPr>
          <p:cNvPr id="2" name="Picture 1">
            <a:extLst>
              <a:ext uri="{FF2B5EF4-FFF2-40B4-BE49-F238E27FC236}">
                <a16:creationId xmlns:a16="http://schemas.microsoft.com/office/drawing/2014/main" id="{4BF07756-DC59-CD05-447B-A927AB2D6DAB}"/>
              </a:ext>
            </a:extLst>
          </p:cNvPr>
          <p:cNvPicPr>
            <a:picLocks noChangeAspect="1"/>
          </p:cNvPicPr>
          <p:nvPr/>
        </p:nvPicPr>
        <p:blipFill>
          <a:blip r:embed="rId2"/>
          <a:stretch>
            <a:fillRect/>
          </a:stretch>
        </p:blipFill>
        <p:spPr>
          <a:xfrm>
            <a:off x="5700849" y="1645625"/>
            <a:ext cx="2530059" cy="2066723"/>
          </a:xfrm>
          <a:prstGeom prst="rect">
            <a:avLst/>
          </a:prstGeom>
        </p:spPr>
      </p:pic>
    </p:spTree>
    <p:extLst>
      <p:ext uri="{BB962C8B-B14F-4D97-AF65-F5344CB8AC3E}">
        <p14:creationId xmlns:p14="http://schemas.microsoft.com/office/powerpoint/2010/main" val="372979661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DDD672-60E9-6705-3D2D-E0D16E3E2061}"/>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15588B8F-34DC-D6A5-133A-62A172C0A414}"/>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pPr lvl="0"/>
            <a:r>
              <a:rPr lang="en-GB" sz="3600" dirty="0"/>
              <a:t>Information Governance (IG).</a:t>
            </a:r>
          </a:p>
        </p:txBody>
      </p:sp>
      <p:sp>
        <p:nvSpPr>
          <p:cNvPr id="200" name="Double-click to edit">
            <a:extLst>
              <a:ext uri="{FF2B5EF4-FFF2-40B4-BE49-F238E27FC236}">
                <a16:creationId xmlns:a16="http://schemas.microsoft.com/office/drawing/2014/main" id="{D08A07FE-6F41-8851-6C0B-3D08CCC4C30B}"/>
              </a:ext>
            </a:extLst>
          </p:cNvPr>
          <p:cNvSpPr txBox="1">
            <a:spLocks noGrp="1"/>
          </p:cNvSpPr>
          <p:nvPr>
            <p:ph type="body" idx="1"/>
          </p:nvPr>
        </p:nvSpPr>
        <p:spPr>
          <a:xfrm>
            <a:off x="184935" y="729465"/>
            <a:ext cx="8691937" cy="4931596"/>
          </a:xfrm>
          <a:prstGeom prst="rect">
            <a:avLst/>
          </a:prstGeom>
        </p:spPr>
        <p:txBody>
          <a:bodyPr>
            <a:noAutofit/>
          </a:bodyPr>
          <a:lstStyle/>
          <a:p>
            <a:pPr marL="0" indent="0">
              <a:buNone/>
            </a:pPr>
            <a:r>
              <a:rPr lang="en-GB" sz="3600" b="1" dirty="0">
                <a:solidFill>
                  <a:srgbClr val="FF0000"/>
                </a:solidFill>
              </a:rPr>
              <a:t>Information governance involves:</a:t>
            </a:r>
          </a:p>
          <a:p>
            <a:pPr marL="0" indent="0">
              <a:buNone/>
            </a:pPr>
            <a:r>
              <a:rPr lang="en-GB" sz="3200" b="1" dirty="0"/>
              <a:t>Information management</a:t>
            </a:r>
          </a:p>
          <a:p>
            <a:pPr>
              <a:buFont typeface="Wingdings" panose="05000000000000000000" pitchFamily="2" charset="2"/>
              <a:buChar char="Ø"/>
            </a:pPr>
            <a:r>
              <a:rPr lang="en-GB" sz="3200" dirty="0"/>
              <a:t>Principles and processes for creation, classification, use and storage of information</a:t>
            </a:r>
          </a:p>
          <a:p>
            <a:pPr>
              <a:buFont typeface="Wingdings" panose="05000000000000000000" pitchFamily="2" charset="2"/>
              <a:buChar char="Ø"/>
            </a:pPr>
            <a:r>
              <a:rPr lang="en-GB" sz="3200" dirty="0"/>
              <a:t>Strategies for long-term storage and access (digital preservation)</a:t>
            </a:r>
          </a:p>
        </p:txBody>
      </p:sp>
    </p:spTree>
    <p:extLst>
      <p:ext uri="{BB962C8B-B14F-4D97-AF65-F5344CB8AC3E}">
        <p14:creationId xmlns:p14="http://schemas.microsoft.com/office/powerpoint/2010/main" val="293301071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6652D8-1C19-FD95-92B6-95D109112232}"/>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38FD529A-EA95-08AE-F933-7E01BCB50858}"/>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pPr lvl="0"/>
            <a:r>
              <a:rPr lang="en-GB" sz="3600" dirty="0"/>
              <a:t>Information Governance (IG).</a:t>
            </a:r>
          </a:p>
        </p:txBody>
      </p:sp>
      <p:sp>
        <p:nvSpPr>
          <p:cNvPr id="200" name="Double-click to edit">
            <a:extLst>
              <a:ext uri="{FF2B5EF4-FFF2-40B4-BE49-F238E27FC236}">
                <a16:creationId xmlns:a16="http://schemas.microsoft.com/office/drawing/2014/main" id="{DDE0BE70-7BAC-0A5B-61E1-C5E427CA7B80}"/>
              </a:ext>
            </a:extLst>
          </p:cNvPr>
          <p:cNvSpPr txBox="1">
            <a:spLocks noGrp="1"/>
          </p:cNvSpPr>
          <p:nvPr>
            <p:ph type="body" idx="1"/>
          </p:nvPr>
        </p:nvSpPr>
        <p:spPr>
          <a:xfrm>
            <a:off x="184935" y="729465"/>
            <a:ext cx="8691937" cy="4931596"/>
          </a:xfrm>
          <a:prstGeom prst="rect">
            <a:avLst/>
          </a:prstGeom>
        </p:spPr>
        <p:txBody>
          <a:bodyPr>
            <a:noAutofit/>
          </a:bodyPr>
          <a:lstStyle/>
          <a:p>
            <a:pPr marL="0" indent="0">
              <a:buNone/>
            </a:pPr>
            <a:r>
              <a:rPr lang="en-GB" sz="3600" b="1" dirty="0">
                <a:solidFill>
                  <a:srgbClr val="FF0000"/>
                </a:solidFill>
              </a:rPr>
              <a:t>Information governance involves:</a:t>
            </a:r>
          </a:p>
          <a:p>
            <a:pPr marL="0" indent="0">
              <a:buNone/>
            </a:pPr>
            <a:r>
              <a:rPr lang="en-GB" sz="3200" b="1" dirty="0"/>
              <a:t>Information management</a:t>
            </a:r>
          </a:p>
          <a:p>
            <a:pPr marL="0" indent="0">
              <a:buNone/>
            </a:pPr>
            <a:r>
              <a:rPr lang="en-GB" sz="2800" dirty="0"/>
              <a:t>Information management</a:t>
            </a:r>
          </a:p>
          <a:p>
            <a:pPr lvl="2"/>
            <a:r>
              <a:rPr lang="en-GB" sz="2000" dirty="0"/>
              <a:t>Providing documentation to ensure that research data is valid and reproducible</a:t>
            </a:r>
          </a:p>
          <a:p>
            <a:pPr lvl="1"/>
            <a:endParaRPr lang="en-GB" sz="1600" dirty="0"/>
          </a:p>
          <a:p>
            <a:pPr lvl="1"/>
            <a:r>
              <a:rPr lang="en-GB" dirty="0"/>
              <a:t>Information security</a:t>
            </a:r>
          </a:p>
          <a:p>
            <a:pPr lvl="2"/>
            <a:r>
              <a:rPr lang="en-GB" sz="2000" dirty="0"/>
              <a:t>Access and identity management</a:t>
            </a:r>
          </a:p>
          <a:p>
            <a:pPr lvl="2"/>
            <a:r>
              <a:rPr lang="en-GB" sz="2000" dirty="0"/>
              <a:t>Threat detection and prevention</a:t>
            </a:r>
          </a:p>
          <a:p>
            <a:pPr lvl="1"/>
            <a:r>
              <a:rPr lang="en-GB" dirty="0"/>
              <a:t>Legal compliance</a:t>
            </a:r>
          </a:p>
          <a:p>
            <a:pPr lvl="2"/>
            <a:r>
              <a:rPr lang="en-GB" sz="2000" dirty="0"/>
              <a:t>Data Protection Act, Copyright etc.</a:t>
            </a:r>
          </a:p>
        </p:txBody>
      </p:sp>
    </p:spTree>
    <p:extLst>
      <p:ext uri="{BB962C8B-B14F-4D97-AF65-F5344CB8AC3E}">
        <p14:creationId xmlns:p14="http://schemas.microsoft.com/office/powerpoint/2010/main" val="334673831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7F5E42-7F2A-90DC-6BE8-9BB3D33FCD6A}"/>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9869B611-70D1-695E-4CC3-38FFE18F4EFB}"/>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pPr lvl="0"/>
            <a:r>
              <a:rPr lang="en-GB" sz="3600" dirty="0"/>
              <a:t>Data Protection Principles</a:t>
            </a:r>
          </a:p>
        </p:txBody>
      </p:sp>
      <p:sp>
        <p:nvSpPr>
          <p:cNvPr id="200" name="Double-click to edit">
            <a:extLst>
              <a:ext uri="{FF2B5EF4-FFF2-40B4-BE49-F238E27FC236}">
                <a16:creationId xmlns:a16="http://schemas.microsoft.com/office/drawing/2014/main" id="{52CE533C-58E6-C08E-5ED7-06FB5856AFF7}"/>
              </a:ext>
            </a:extLst>
          </p:cNvPr>
          <p:cNvSpPr txBox="1">
            <a:spLocks noGrp="1"/>
          </p:cNvSpPr>
          <p:nvPr>
            <p:ph type="body" idx="1"/>
          </p:nvPr>
        </p:nvSpPr>
        <p:spPr>
          <a:xfrm>
            <a:off x="184935" y="729465"/>
            <a:ext cx="8691937" cy="4931596"/>
          </a:xfrm>
          <a:prstGeom prst="rect">
            <a:avLst/>
          </a:prstGeom>
        </p:spPr>
        <p:txBody>
          <a:bodyPr>
            <a:noAutofit/>
          </a:bodyPr>
          <a:lstStyle/>
          <a:p>
            <a:pPr marL="685800" lvl="2" indent="0">
              <a:buNone/>
            </a:pPr>
            <a:r>
              <a:rPr lang="en-US" b="1" dirty="0">
                <a:solidFill>
                  <a:srgbClr val="212911"/>
                </a:solidFill>
              </a:rPr>
              <a:t>Data Protection Act 1998: The Eight Principles</a:t>
            </a:r>
          </a:p>
          <a:p>
            <a:pPr marL="685800" lvl="2" indent="0">
              <a:buNone/>
            </a:pPr>
            <a:endParaRPr lang="en-GB" b="1" dirty="0"/>
          </a:p>
        </p:txBody>
      </p:sp>
      <p:pic>
        <p:nvPicPr>
          <p:cNvPr id="2" name="Picture 2">
            <a:extLst>
              <a:ext uri="{FF2B5EF4-FFF2-40B4-BE49-F238E27FC236}">
                <a16:creationId xmlns:a16="http://schemas.microsoft.com/office/drawing/2014/main" id="{C4F9DF3D-565E-6E5C-A668-3791A6F4EA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363" y="1273996"/>
            <a:ext cx="8952895" cy="41858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2611740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6"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wipe(down)">
                                      <p:cBhvr>
                                        <p:cTn id="19" dur="580">
                                          <p:stCondLst>
                                            <p:cond delay="0"/>
                                          </p:stCondLst>
                                        </p:cTn>
                                        <p:tgtEl>
                                          <p:spTgt spid="2"/>
                                        </p:tgtEl>
                                      </p:cBhvr>
                                    </p:animEffect>
                                    <p:anim calcmode="lin" valueType="num">
                                      <p:cBhvr>
                                        <p:cTn id="20"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21"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22"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23"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24"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25" dur="26">
                                          <p:stCondLst>
                                            <p:cond delay="650"/>
                                          </p:stCondLst>
                                        </p:cTn>
                                        <p:tgtEl>
                                          <p:spTgt spid="2"/>
                                        </p:tgtEl>
                                      </p:cBhvr>
                                      <p:to x="100000" y="60000"/>
                                    </p:animScale>
                                    <p:animScale>
                                      <p:cBhvr>
                                        <p:cTn id="26" dur="166" decel="50000">
                                          <p:stCondLst>
                                            <p:cond delay="676"/>
                                          </p:stCondLst>
                                        </p:cTn>
                                        <p:tgtEl>
                                          <p:spTgt spid="2"/>
                                        </p:tgtEl>
                                      </p:cBhvr>
                                      <p:to x="100000" y="100000"/>
                                    </p:animScale>
                                    <p:animScale>
                                      <p:cBhvr>
                                        <p:cTn id="27" dur="26">
                                          <p:stCondLst>
                                            <p:cond delay="1312"/>
                                          </p:stCondLst>
                                        </p:cTn>
                                        <p:tgtEl>
                                          <p:spTgt spid="2"/>
                                        </p:tgtEl>
                                      </p:cBhvr>
                                      <p:to x="100000" y="80000"/>
                                    </p:animScale>
                                    <p:animScale>
                                      <p:cBhvr>
                                        <p:cTn id="28" dur="166" decel="50000">
                                          <p:stCondLst>
                                            <p:cond delay="1338"/>
                                          </p:stCondLst>
                                        </p:cTn>
                                        <p:tgtEl>
                                          <p:spTgt spid="2"/>
                                        </p:tgtEl>
                                      </p:cBhvr>
                                      <p:to x="100000" y="100000"/>
                                    </p:animScale>
                                    <p:animScale>
                                      <p:cBhvr>
                                        <p:cTn id="29" dur="26">
                                          <p:stCondLst>
                                            <p:cond delay="1642"/>
                                          </p:stCondLst>
                                        </p:cTn>
                                        <p:tgtEl>
                                          <p:spTgt spid="2"/>
                                        </p:tgtEl>
                                      </p:cBhvr>
                                      <p:to x="100000" y="90000"/>
                                    </p:animScale>
                                    <p:animScale>
                                      <p:cBhvr>
                                        <p:cTn id="30" dur="166" decel="50000">
                                          <p:stCondLst>
                                            <p:cond delay="1668"/>
                                          </p:stCondLst>
                                        </p:cTn>
                                        <p:tgtEl>
                                          <p:spTgt spid="2"/>
                                        </p:tgtEl>
                                      </p:cBhvr>
                                      <p:to x="100000" y="100000"/>
                                    </p:animScale>
                                    <p:animScale>
                                      <p:cBhvr>
                                        <p:cTn id="31" dur="26">
                                          <p:stCondLst>
                                            <p:cond delay="1808"/>
                                          </p:stCondLst>
                                        </p:cTn>
                                        <p:tgtEl>
                                          <p:spTgt spid="2"/>
                                        </p:tgtEl>
                                      </p:cBhvr>
                                      <p:to x="100000" y="95000"/>
                                    </p:animScale>
                                    <p:animScale>
                                      <p:cBhvr>
                                        <p:cTn id="32"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10CDA6-7865-17DA-160F-BF889329E90E}"/>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D4ACED60-F382-E258-F255-DDC56D1CE9C5}"/>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pPr lvl="0"/>
            <a:r>
              <a:rPr lang="en-GB" sz="3600" dirty="0"/>
              <a:t>Data Protection Principles</a:t>
            </a:r>
          </a:p>
        </p:txBody>
      </p:sp>
      <p:sp>
        <p:nvSpPr>
          <p:cNvPr id="200" name="Double-click to edit">
            <a:extLst>
              <a:ext uri="{FF2B5EF4-FFF2-40B4-BE49-F238E27FC236}">
                <a16:creationId xmlns:a16="http://schemas.microsoft.com/office/drawing/2014/main" id="{A5B86CA0-ED38-1A69-FF38-66B9D98E3A9D}"/>
              </a:ext>
            </a:extLst>
          </p:cNvPr>
          <p:cNvSpPr txBox="1">
            <a:spLocks noGrp="1"/>
          </p:cNvSpPr>
          <p:nvPr>
            <p:ph type="body" idx="1"/>
          </p:nvPr>
        </p:nvSpPr>
        <p:spPr>
          <a:xfrm>
            <a:off x="184935" y="606175"/>
            <a:ext cx="8691937" cy="5054886"/>
          </a:xfrm>
          <a:prstGeom prst="rect">
            <a:avLst/>
          </a:prstGeom>
        </p:spPr>
        <p:txBody>
          <a:bodyPr>
            <a:noAutofit/>
          </a:bodyPr>
          <a:lstStyle/>
          <a:p>
            <a:pPr marL="685800" lvl="2" indent="0">
              <a:buNone/>
            </a:pPr>
            <a:r>
              <a:rPr lang="en-GB" b="1" dirty="0"/>
              <a:t>GDPR Principles</a:t>
            </a:r>
          </a:p>
          <a:p>
            <a:pPr marL="685800" lvl="2" indent="0">
              <a:buNone/>
            </a:pPr>
            <a:endParaRPr lang="en-GB" b="1" dirty="0"/>
          </a:p>
        </p:txBody>
      </p:sp>
      <p:pic>
        <p:nvPicPr>
          <p:cNvPr id="3" name="Picture 2">
            <a:extLst>
              <a:ext uri="{FF2B5EF4-FFF2-40B4-BE49-F238E27FC236}">
                <a16:creationId xmlns:a16="http://schemas.microsoft.com/office/drawing/2014/main" id="{8BA8AB58-3D18-4390-BA60-A285B06A22C3}"/>
              </a:ext>
            </a:extLst>
          </p:cNvPr>
          <p:cNvPicPr>
            <a:picLocks noChangeAspect="1"/>
          </p:cNvPicPr>
          <p:nvPr/>
        </p:nvPicPr>
        <p:blipFill>
          <a:blip r:embed="rId2"/>
          <a:stretch>
            <a:fillRect/>
          </a:stretch>
        </p:blipFill>
        <p:spPr>
          <a:xfrm>
            <a:off x="369870" y="1027416"/>
            <a:ext cx="8137131" cy="4633645"/>
          </a:xfrm>
          <a:prstGeom prst="rect">
            <a:avLst/>
          </a:prstGeom>
        </p:spPr>
      </p:pic>
    </p:spTree>
    <p:extLst>
      <p:ext uri="{BB962C8B-B14F-4D97-AF65-F5344CB8AC3E}">
        <p14:creationId xmlns:p14="http://schemas.microsoft.com/office/powerpoint/2010/main" val="165878673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29D3CC-89CF-2D57-E758-2EB5DC972356}"/>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F17DB3F2-13C3-CCEC-6E3A-DD88F17B9CBC}"/>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pPr lvl="0"/>
            <a:r>
              <a:rPr lang="en-GB" sz="3600" dirty="0"/>
              <a:t>Data Protection Principles</a:t>
            </a:r>
          </a:p>
        </p:txBody>
      </p:sp>
      <p:sp>
        <p:nvSpPr>
          <p:cNvPr id="200" name="Double-click to edit">
            <a:extLst>
              <a:ext uri="{FF2B5EF4-FFF2-40B4-BE49-F238E27FC236}">
                <a16:creationId xmlns:a16="http://schemas.microsoft.com/office/drawing/2014/main" id="{AD471830-764B-035D-D0B4-641109A3A56F}"/>
              </a:ext>
            </a:extLst>
          </p:cNvPr>
          <p:cNvSpPr txBox="1">
            <a:spLocks noGrp="1"/>
          </p:cNvSpPr>
          <p:nvPr>
            <p:ph type="body" idx="1"/>
          </p:nvPr>
        </p:nvSpPr>
        <p:spPr>
          <a:xfrm>
            <a:off x="184935" y="606175"/>
            <a:ext cx="8691937" cy="5054886"/>
          </a:xfrm>
          <a:prstGeom prst="rect">
            <a:avLst/>
          </a:prstGeom>
        </p:spPr>
        <p:txBody>
          <a:bodyPr>
            <a:noAutofit/>
          </a:bodyPr>
          <a:lstStyle/>
          <a:p>
            <a:pPr marL="685800" lvl="2" indent="0">
              <a:buNone/>
            </a:pPr>
            <a:r>
              <a:rPr lang="en-GB" sz="2800" b="1" dirty="0"/>
              <a:t>Rights for individuals under the GDPR</a:t>
            </a:r>
          </a:p>
          <a:p>
            <a:pPr marL="0" indent="0">
              <a:buNone/>
            </a:pPr>
            <a:r>
              <a:rPr lang="en-GB" dirty="0"/>
              <a:t>The main rights for individuals under the GDPR will be:</a:t>
            </a:r>
          </a:p>
          <a:p>
            <a:r>
              <a:rPr lang="en-GB" dirty="0"/>
              <a:t>subject access;</a:t>
            </a:r>
          </a:p>
          <a:p>
            <a:r>
              <a:rPr lang="en-GB" dirty="0"/>
              <a:t>to have inaccuracies corrected;</a:t>
            </a:r>
          </a:p>
          <a:p>
            <a:r>
              <a:rPr lang="en-GB" dirty="0"/>
              <a:t>to have information erased;</a:t>
            </a:r>
          </a:p>
          <a:p>
            <a:r>
              <a:rPr lang="en-GB" dirty="0"/>
              <a:t>to prevent direct marketing;</a:t>
            </a:r>
          </a:p>
          <a:p>
            <a:r>
              <a:rPr lang="en-GB" dirty="0"/>
              <a:t>to prevent automated decision-making and profiling; 	and</a:t>
            </a:r>
          </a:p>
          <a:p>
            <a:r>
              <a:rPr lang="en-GB" dirty="0"/>
              <a:t>data portability.</a:t>
            </a:r>
          </a:p>
          <a:p>
            <a:pPr marL="685800" lvl="2" indent="0">
              <a:buNone/>
            </a:pPr>
            <a:endParaRPr lang="en-GB" b="1" dirty="0"/>
          </a:p>
          <a:p>
            <a:pPr marL="685800" lvl="2" indent="0">
              <a:buNone/>
            </a:pPr>
            <a:r>
              <a:rPr lang="en-GB" b="1" dirty="0">
                <a:solidFill>
                  <a:srgbClr val="FF0000"/>
                </a:solidFill>
              </a:rPr>
              <a:t>*GDPR: General Data Protection Regulation.</a:t>
            </a:r>
          </a:p>
        </p:txBody>
      </p:sp>
      <p:pic>
        <p:nvPicPr>
          <p:cNvPr id="2" name="Picture 1">
            <a:extLst>
              <a:ext uri="{FF2B5EF4-FFF2-40B4-BE49-F238E27FC236}">
                <a16:creationId xmlns:a16="http://schemas.microsoft.com/office/drawing/2014/main" id="{85E151BA-34EF-8024-C30B-4B0BC17234C9}"/>
              </a:ext>
            </a:extLst>
          </p:cNvPr>
          <p:cNvPicPr>
            <a:picLocks noChangeAspect="1"/>
          </p:cNvPicPr>
          <p:nvPr/>
        </p:nvPicPr>
        <p:blipFill>
          <a:blip r:embed="rId2"/>
          <a:stretch>
            <a:fillRect/>
          </a:stretch>
        </p:blipFill>
        <p:spPr>
          <a:xfrm>
            <a:off x="6252596" y="1561671"/>
            <a:ext cx="2749534" cy="1705511"/>
          </a:xfrm>
          <a:prstGeom prst="rect">
            <a:avLst/>
          </a:prstGeom>
        </p:spPr>
      </p:pic>
    </p:spTree>
    <p:extLst>
      <p:ext uri="{BB962C8B-B14F-4D97-AF65-F5344CB8AC3E}">
        <p14:creationId xmlns:p14="http://schemas.microsoft.com/office/powerpoint/2010/main" val="388598303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5D078-46C8-5630-C21B-E63F3243392E}"/>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8D2277EA-666D-CA8F-DC54-E4DA5A1DB999}"/>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pPr lvl="0"/>
            <a:r>
              <a:rPr lang="en-GB" sz="3600" dirty="0"/>
              <a:t>Data Protection Principles</a:t>
            </a:r>
          </a:p>
        </p:txBody>
      </p:sp>
      <p:sp>
        <p:nvSpPr>
          <p:cNvPr id="200" name="Double-click to edit">
            <a:extLst>
              <a:ext uri="{FF2B5EF4-FFF2-40B4-BE49-F238E27FC236}">
                <a16:creationId xmlns:a16="http://schemas.microsoft.com/office/drawing/2014/main" id="{3AC27958-D0FB-BF65-BCAF-599E7BA8AC22}"/>
              </a:ext>
            </a:extLst>
          </p:cNvPr>
          <p:cNvSpPr txBox="1">
            <a:spLocks noGrp="1"/>
          </p:cNvSpPr>
          <p:nvPr>
            <p:ph type="body" idx="1"/>
          </p:nvPr>
        </p:nvSpPr>
        <p:spPr>
          <a:xfrm>
            <a:off x="184935" y="729465"/>
            <a:ext cx="8691937" cy="4931596"/>
          </a:xfrm>
          <a:prstGeom prst="rect">
            <a:avLst/>
          </a:prstGeom>
        </p:spPr>
        <p:txBody>
          <a:bodyPr>
            <a:noAutofit/>
          </a:bodyPr>
          <a:lstStyle/>
          <a:p>
            <a:pPr marL="0" indent="0">
              <a:buNone/>
            </a:pPr>
            <a:r>
              <a:rPr lang="en-GB" sz="3600" dirty="0">
                <a:solidFill>
                  <a:schemeClr val="tx1"/>
                </a:solidFill>
              </a:rPr>
              <a:t>Under the Data Protection Act, you must:</a:t>
            </a:r>
          </a:p>
          <a:p>
            <a:r>
              <a:rPr lang="en-GB" sz="3200" dirty="0">
                <a:solidFill>
                  <a:schemeClr val="tx1"/>
                </a:solidFill>
              </a:rPr>
              <a:t>Only collect information that you need for a specific purpose.</a:t>
            </a:r>
          </a:p>
          <a:p>
            <a:r>
              <a:rPr lang="en-GB" sz="3200" dirty="0">
                <a:solidFill>
                  <a:schemeClr val="tx1"/>
                </a:solidFill>
              </a:rPr>
              <a:t>Keep it secure.</a:t>
            </a:r>
          </a:p>
          <a:p>
            <a:r>
              <a:rPr lang="en-GB" sz="3200" dirty="0">
                <a:solidFill>
                  <a:schemeClr val="tx1"/>
                </a:solidFill>
              </a:rPr>
              <a:t>Ensure it is relevant and up to date.</a:t>
            </a:r>
          </a:p>
          <a:p>
            <a:r>
              <a:rPr lang="en-GB" sz="3200" dirty="0">
                <a:solidFill>
                  <a:schemeClr val="tx1"/>
                </a:solidFill>
              </a:rPr>
              <a:t>Only hold as much as you need, and only for as long as you need it.</a:t>
            </a:r>
          </a:p>
          <a:p>
            <a:r>
              <a:rPr lang="en-GB" sz="3200" dirty="0">
                <a:solidFill>
                  <a:schemeClr val="tx1"/>
                </a:solidFill>
              </a:rPr>
              <a:t>Allow the subject of the information to see it on request.</a:t>
            </a:r>
          </a:p>
          <a:p>
            <a:pPr lvl="2"/>
            <a:endParaRPr lang="en-GB" sz="2000" dirty="0"/>
          </a:p>
        </p:txBody>
      </p:sp>
    </p:spTree>
    <p:extLst>
      <p:ext uri="{BB962C8B-B14F-4D97-AF65-F5344CB8AC3E}">
        <p14:creationId xmlns:p14="http://schemas.microsoft.com/office/powerpoint/2010/main" val="385566953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596F82-F632-BD9A-0527-F309D298C804}"/>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5327345A-F422-2894-370E-3E7D35287CB9}"/>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pPr lvl="0"/>
            <a:r>
              <a:rPr lang="en-GB" sz="3600" dirty="0"/>
              <a:t>Data Protection Principles</a:t>
            </a:r>
          </a:p>
        </p:txBody>
      </p:sp>
      <p:sp>
        <p:nvSpPr>
          <p:cNvPr id="200" name="Double-click to edit">
            <a:extLst>
              <a:ext uri="{FF2B5EF4-FFF2-40B4-BE49-F238E27FC236}">
                <a16:creationId xmlns:a16="http://schemas.microsoft.com/office/drawing/2014/main" id="{553A15FB-4736-F3E8-AED6-5223160B94D1}"/>
              </a:ext>
            </a:extLst>
          </p:cNvPr>
          <p:cNvSpPr txBox="1">
            <a:spLocks noGrp="1"/>
          </p:cNvSpPr>
          <p:nvPr>
            <p:ph type="body" idx="1"/>
          </p:nvPr>
        </p:nvSpPr>
        <p:spPr>
          <a:xfrm>
            <a:off x="184935" y="729465"/>
            <a:ext cx="8691937" cy="4931596"/>
          </a:xfrm>
          <a:prstGeom prst="rect">
            <a:avLst/>
          </a:prstGeom>
        </p:spPr>
        <p:txBody>
          <a:bodyPr>
            <a:noAutofit/>
          </a:bodyPr>
          <a:lstStyle/>
          <a:p>
            <a:pPr algn="just"/>
            <a:r>
              <a:rPr lang="en-GB" sz="2600" dirty="0"/>
              <a:t>There are many types of business firms, and there are many ways in which the IT function is organized within the firm. </a:t>
            </a:r>
          </a:p>
          <a:p>
            <a:pPr algn="just"/>
            <a:r>
              <a:rPr lang="en-GB" sz="2600" dirty="0"/>
              <a:t>A very small company will not have a formal information systems group. It might have one employee who is responsible for keeping its networks and applications running, </a:t>
            </a:r>
            <a:r>
              <a:rPr lang="en-GB" sz="2600" b="1" dirty="0"/>
              <a:t>and responsible for data protection</a:t>
            </a:r>
            <a:r>
              <a:rPr lang="en-GB" sz="2600" dirty="0"/>
              <a:t>, or it might use consultants for these services. </a:t>
            </a:r>
          </a:p>
          <a:p>
            <a:pPr algn="just"/>
            <a:r>
              <a:rPr lang="en-GB" sz="2600" dirty="0"/>
              <a:t>Larger companies will have a separate information systems department, which may be organized along several different lines, depending on the nature and interests of the firm.</a:t>
            </a:r>
          </a:p>
        </p:txBody>
      </p:sp>
    </p:spTree>
    <p:extLst>
      <p:ext uri="{BB962C8B-B14F-4D97-AF65-F5344CB8AC3E}">
        <p14:creationId xmlns:p14="http://schemas.microsoft.com/office/powerpoint/2010/main" val="23702741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9AE27F-BE49-DC72-641C-9FF49A44D0B1}"/>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0BD83CCE-CD4F-9918-1030-6F10E4D9CC8E}"/>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pPr lvl="0"/>
            <a:r>
              <a:rPr lang="en-GB" sz="3400" dirty="0"/>
              <a:t>Data Protection Principles – Case Review.</a:t>
            </a:r>
          </a:p>
        </p:txBody>
      </p:sp>
      <p:sp>
        <p:nvSpPr>
          <p:cNvPr id="200" name="Double-click to edit">
            <a:extLst>
              <a:ext uri="{FF2B5EF4-FFF2-40B4-BE49-F238E27FC236}">
                <a16:creationId xmlns:a16="http://schemas.microsoft.com/office/drawing/2014/main" id="{F9D9824B-6E10-8529-4746-C984B361CC6E}"/>
              </a:ext>
            </a:extLst>
          </p:cNvPr>
          <p:cNvSpPr txBox="1">
            <a:spLocks noGrp="1"/>
          </p:cNvSpPr>
          <p:nvPr>
            <p:ph type="body" idx="1"/>
          </p:nvPr>
        </p:nvSpPr>
        <p:spPr>
          <a:xfrm>
            <a:off x="184935" y="729465"/>
            <a:ext cx="8691937" cy="4931596"/>
          </a:xfrm>
          <a:prstGeom prst="rect">
            <a:avLst/>
          </a:prstGeom>
        </p:spPr>
        <p:txBody>
          <a:bodyPr>
            <a:noAutofit/>
          </a:bodyPr>
          <a:lstStyle/>
          <a:p>
            <a:pPr marL="0" indent="0">
              <a:buNone/>
            </a:pPr>
            <a:endParaRPr lang="en-GB" sz="3600" b="1" dirty="0">
              <a:solidFill>
                <a:srgbClr val="FF0000"/>
              </a:solidFill>
            </a:endParaRPr>
          </a:p>
          <a:p>
            <a:pPr marL="0" indent="0">
              <a:buNone/>
            </a:pPr>
            <a:endParaRPr lang="en-GB" sz="3600" b="1" dirty="0">
              <a:solidFill>
                <a:srgbClr val="FF0000"/>
              </a:solidFill>
            </a:endParaRPr>
          </a:p>
          <a:p>
            <a:pPr marL="0" indent="0">
              <a:buNone/>
            </a:pPr>
            <a:endParaRPr lang="en-GB" sz="3600" b="1" dirty="0">
              <a:solidFill>
                <a:srgbClr val="FF0000"/>
              </a:solidFill>
            </a:endParaRPr>
          </a:p>
          <a:p>
            <a:pPr marL="0" indent="0">
              <a:buNone/>
            </a:pPr>
            <a:r>
              <a:rPr lang="en-GB" sz="3600" b="1" dirty="0">
                <a:solidFill>
                  <a:srgbClr val="FF0000"/>
                </a:solidFill>
              </a:rPr>
              <a:t>      Data Protection Principles in NHS.</a:t>
            </a:r>
            <a:endParaRPr lang="en-GB" sz="2000" b="1" dirty="0">
              <a:solidFill>
                <a:srgbClr val="FF0000"/>
              </a:solidFill>
            </a:endParaRPr>
          </a:p>
        </p:txBody>
      </p:sp>
    </p:spTree>
    <p:extLst>
      <p:ext uri="{BB962C8B-B14F-4D97-AF65-F5344CB8AC3E}">
        <p14:creationId xmlns:p14="http://schemas.microsoft.com/office/powerpoint/2010/main" val="77885861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423E06-8901-F488-F7ED-3F5D4C3CE935}"/>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607F3BAC-9E25-D29F-CCCE-AA1915441EE5}"/>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pPr lvl="0"/>
            <a:r>
              <a:rPr lang="en-GB" sz="3600" dirty="0"/>
              <a:t>Data Protection Principles in NHS.</a:t>
            </a:r>
          </a:p>
        </p:txBody>
      </p:sp>
      <p:sp>
        <p:nvSpPr>
          <p:cNvPr id="200" name="Double-click to edit">
            <a:extLst>
              <a:ext uri="{FF2B5EF4-FFF2-40B4-BE49-F238E27FC236}">
                <a16:creationId xmlns:a16="http://schemas.microsoft.com/office/drawing/2014/main" id="{008648A9-CBAE-1516-175A-021D56413CD8}"/>
              </a:ext>
            </a:extLst>
          </p:cNvPr>
          <p:cNvSpPr txBox="1">
            <a:spLocks noGrp="1"/>
          </p:cNvSpPr>
          <p:nvPr>
            <p:ph type="body" idx="1"/>
          </p:nvPr>
        </p:nvSpPr>
        <p:spPr>
          <a:xfrm>
            <a:off x="184935" y="729465"/>
            <a:ext cx="8691937" cy="4931596"/>
          </a:xfrm>
          <a:prstGeom prst="rect">
            <a:avLst/>
          </a:prstGeom>
        </p:spPr>
        <p:txBody>
          <a:bodyPr>
            <a:noAutofit/>
          </a:bodyPr>
          <a:lstStyle/>
          <a:p>
            <a:pPr marL="0" indent="0">
              <a:buNone/>
            </a:pPr>
            <a:r>
              <a:rPr lang="en-GB" sz="3600" b="1" dirty="0">
                <a:solidFill>
                  <a:schemeClr val="tx1"/>
                </a:solidFill>
              </a:rPr>
              <a:t>Requests for Personal Information:</a:t>
            </a:r>
          </a:p>
          <a:p>
            <a:r>
              <a:rPr lang="en-GB" sz="3600" dirty="0">
                <a:solidFill>
                  <a:schemeClr val="tx1"/>
                </a:solidFill>
              </a:rPr>
              <a:t>Patients have rights to see their personal information. </a:t>
            </a:r>
          </a:p>
          <a:p>
            <a:endParaRPr lang="en-GB" sz="3600" dirty="0">
              <a:solidFill>
                <a:schemeClr val="tx1"/>
              </a:solidFill>
            </a:endParaRPr>
          </a:p>
          <a:p>
            <a:r>
              <a:rPr lang="en-GB" sz="3600" dirty="0">
                <a:solidFill>
                  <a:schemeClr val="tx1"/>
                </a:solidFill>
              </a:rPr>
              <a:t>They can make a subject access request to see the personal information you hold about them.</a:t>
            </a:r>
          </a:p>
          <a:p>
            <a:pPr lvl="2"/>
            <a:endParaRPr lang="en-GB" sz="2000" dirty="0"/>
          </a:p>
        </p:txBody>
      </p:sp>
    </p:spTree>
    <p:extLst>
      <p:ext uri="{BB962C8B-B14F-4D97-AF65-F5344CB8AC3E}">
        <p14:creationId xmlns:p14="http://schemas.microsoft.com/office/powerpoint/2010/main" val="357656871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C8F062-345F-D851-67FA-501C96FA1432}"/>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B7A84152-58CE-A266-6609-1F4A52DA13D4}"/>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pPr lvl="0"/>
            <a:r>
              <a:rPr lang="en-GB" sz="3600" dirty="0"/>
              <a:t>Data Protection Principles in NHS.</a:t>
            </a:r>
          </a:p>
        </p:txBody>
      </p:sp>
      <p:sp>
        <p:nvSpPr>
          <p:cNvPr id="200" name="Double-click to edit">
            <a:extLst>
              <a:ext uri="{FF2B5EF4-FFF2-40B4-BE49-F238E27FC236}">
                <a16:creationId xmlns:a16="http://schemas.microsoft.com/office/drawing/2014/main" id="{C0B47E97-A88D-96BD-8EC1-E79AACDF53F7}"/>
              </a:ext>
            </a:extLst>
          </p:cNvPr>
          <p:cNvSpPr txBox="1">
            <a:spLocks noGrp="1"/>
          </p:cNvSpPr>
          <p:nvPr>
            <p:ph type="body" idx="1"/>
          </p:nvPr>
        </p:nvSpPr>
        <p:spPr>
          <a:xfrm>
            <a:off x="184935" y="729465"/>
            <a:ext cx="8691937" cy="4931596"/>
          </a:xfrm>
          <a:prstGeom prst="rect">
            <a:avLst/>
          </a:prstGeom>
        </p:spPr>
        <p:txBody>
          <a:bodyPr>
            <a:noAutofit/>
          </a:bodyPr>
          <a:lstStyle/>
          <a:p>
            <a:pPr marL="0" indent="0">
              <a:buNone/>
            </a:pPr>
            <a:r>
              <a:rPr lang="en-GB" sz="3600" b="1" dirty="0">
                <a:solidFill>
                  <a:srgbClr val="FF0000"/>
                </a:solidFill>
              </a:rPr>
              <a:t>Requests for non-confidential </a:t>
            </a:r>
            <a:r>
              <a:rPr lang="en-GB" sz="3600" b="1" dirty="0">
                <a:solidFill>
                  <a:schemeClr val="tx1"/>
                </a:solidFill>
              </a:rPr>
              <a:t>information </a:t>
            </a:r>
            <a:r>
              <a:rPr lang="en-GB" sz="3200" b="1" dirty="0">
                <a:solidFill>
                  <a:schemeClr val="tx1"/>
                </a:solidFill>
              </a:rPr>
              <a:t>(Freedom of Information -FOI)</a:t>
            </a:r>
          </a:p>
          <a:p>
            <a:r>
              <a:rPr lang="en-GB" sz="3600" dirty="0">
                <a:solidFill>
                  <a:schemeClr val="tx1"/>
                </a:solidFill>
              </a:rPr>
              <a:t>The Freedom of Information Act means that you must disclose official (NHS) information when people ask for it and reply within 20 working days.</a:t>
            </a:r>
            <a:endParaRPr lang="en-GB" sz="3600" b="1" dirty="0">
              <a:solidFill>
                <a:schemeClr val="tx1"/>
              </a:solidFill>
            </a:endParaRPr>
          </a:p>
          <a:p>
            <a:pPr lvl="2"/>
            <a:endParaRPr lang="en-GB" sz="2000" dirty="0"/>
          </a:p>
        </p:txBody>
      </p:sp>
    </p:spTree>
    <p:extLst>
      <p:ext uri="{BB962C8B-B14F-4D97-AF65-F5344CB8AC3E}">
        <p14:creationId xmlns:p14="http://schemas.microsoft.com/office/powerpoint/2010/main" val="197584900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6266ED-F86C-19D9-7C2A-23743C093DC5}"/>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C1D2C492-AE06-6FEA-13E5-881C5F6013C4}"/>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pPr lvl="0"/>
            <a:r>
              <a:rPr lang="en-GB" sz="3600" dirty="0"/>
              <a:t>Data Protection Principles in NHS.</a:t>
            </a:r>
          </a:p>
        </p:txBody>
      </p:sp>
      <p:sp>
        <p:nvSpPr>
          <p:cNvPr id="200" name="Double-click to edit">
            <a:extLst>
              <a:ext uri="{FF2B5EF4-FFF2-40B4-BE49-F238E27FC236}">
                <a16:creationId xmlns:a16="http://schemas.microsoft.com/office/drawing/2014/main" id="{595CD3D6-1D26-4273-C689-B11F20AC83C2}"/>
              </a:ext>
            </a:extLst>
          </p:cNvPr>
          <p:cNvSpPr txBox="1">
            <a:spLocks noGrp="1"/>
          </p:cNvSpPr>
          <p:nvPr>
            <p:ph type="body" idx="1"/>
          </p:nvPr>
        </p:nvSpPr>
        <p:spPr>
          <a:xfrm>
            <a:off x="184935" y="729465"/>
            <a:ext cx="8691937" cy="5054886"/>
          </a:xfrm>
          <a:prstGeom prst="rect">
            <a:avLst/>
          </a:prstGeom>
        </p:spPr>
        <p:txBody>
          <a:bodyPr>
            <a:noAutofit/>
          </a:bodyPr>
          <a:lstStyle/>
          <a:p>
            <a:pPr marL="0" indent="0">
              <a:buNone/>
            </a:pPr>
            <a:r>
              <a:rPr lang="en-GB" sz="3600" b="1" dirty="0">
                <a:solidFill>
                  <a:srgbClr val="FF0000"/>
                </a:solidFill>
              </a:rPr>
              <a:t>NHS Standard Contract</a:t>
            </a:r>
          </a:p>
          <a:p>
            <a:pPr marL="0" indent="0">
              <a:buNone/>
            </a:pPr>
            <a:r>
              <a:rPr lang="en-GB" sz="2600" b="1" dirty="0">
                <a:solidFill>
                  <a:schemeClr val="tx1"/>
                </a:solidFill>
              </a:rPr>
              <a:t>GC21 Patient Confidentiality, Data Protection, Freedom of Information and Transparency </a:t>
            </a:r>
            <a:endParaRPr lang="en-GB" sz="2600" dirty="0">
              <a:solidFill>
                <a:schemeClr val="tx1"/>
              </a:solidFill>
            </a:endParaRPr>
          </a:p>
          <a:p>
            <a:pPr marL="0" indent="0">
              <a:buNone/>
            </a:pPr>
            <a:r>
              <a:rPr lang="en-GB" sz="2600" b="1" dirty="0">
                <a:solidFill>
                  <a:schemeClr val="tx1"/>
                </a:solidFill>
              </a:rPr>
              <a:t>Information Governance – General Responsibilities</a:t>
            </a:r>
            <a:r>
              <a:rPr lang="en-GB" sz="2800" b="1" dirty="0">
                <a:solidFill>
                  <a:schemeClr val="tx1"/>
                </a:solidFill>
              </a:rPr>
              <a:t> </a:t>
            </a:r>
            <a:endParaRPr lang="en-GB" sz="2800" dirty="0">
              <a:solidFill>
                <a:schemeClr val="tx1"/>
              </a:solidFill>
            </a:endParaRPr>
          </a:p>
          <a:p>
            <a:pPr algn="just"/>
            <a:r>
              <a:rPr lang="en-GB" sz="2500" dirty="0">
                <a:solidFill>
                  <a:schemeClr val="tx1"/>
                </a:solidFill>
              </a:rPr>
              <a:t>21.1 The Parties acknowledge their respective obligations arising under FOIA, DPA and HRA, and under the common law duty of confidentiality, and must assist each other as necessary to enable each other to comply with these obligations. </a:t>
            </a:r>
          </a:p>
          <a:p>
            <a:pPr marL="685800" lvl="2" indent="0">
              <a:buNone/>
            </a:pPr>
            <a:r>
              <a:rPr lang="en-GB" sz="1400" b="1" dirty="0">
                <a:solidFill>
                  <a:srgbClr val="FF0000"/>
                </a:solidFill>
              </a:rPr>
              <a:t>* </a:t>
            </a:r>
            <a:r>
              <a:rPr lang="en-GB" sz="1500" b="1" dirty="0">
                <a:solidFill>
                  <a:srgbClr val="FF0000"/>
                </a:solidFill>
              </a:rPr>
              <a:t>FOIA - The Freedom of Information Act 2000 </a:t>
            </a:r>
          </a:p>
          <a:p>
            <a:pPr marL="685800" lvl="2" indent="0">
              <a:buNone/>
            </a:pPr>
            <a:r>
              <a:rPr lang="en-GB" sz="1500" b="1" dirty="0">
                <a:solidFill>
                  <a:srgbClr val="FF0000"/>
                </a:solidFill>
              </a:rPr>
              <a:t>*DPA - Data Protection Act</a:t>
            </a:r>
          </a:p>
          <a:p>
            <a:pPr lvl="2">
              <a:buFont typeface="Arial" panose="020B0604020202020204" pitchFamily="34" charset="0"/>
              <a:buChar char="•"/>
            </a:pPr>
            <a:r>
              <a:rPr lang="en-GB" sz="1500" b="1" dirty="0">
                <a:solidFill>
                  <a:srgbClr val="FF0000"/>
                </a:solidFill>
              </a:rPr>
              <a:t>HRA - Health Research Authority protects and promotes the interests of patients and the public in health research.</a:t>
            </a:r>
          </a:p>
        </p:txBody>
      </p:sp>
    </p:spTree>
    <p:extLst>
      <p:ext uri="{BB962C8B-B14F-4D97-AF65-F5344CB8AC3E}">
        <p14:creationId xmlns:p14="http://schemas.microsoft.com/office/powerpoint/2010/main" val="167221228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D9F793-FD25-5E23-18E8-01912B3297F2}"/>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9F0E8F1D-CC48-0DB5-3CE6-97E998EF5E93}"/>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r>
              <a:rPr lang="en-GB" sz="3600" dirty="0">
                <a:solidFill>
                  <a:srgbClr val="FF0000"/>
                </a:solidFill>
              </a:rPr>
              <a:t>NHS Standard Contract</a:t>
            </a:r>
            <a:endParaRPr lang="en-GB" sz="3600" dirty="0"/>
          </a:p>
        </p:txBody>
      </p:sp>
      <p:sp>
        <p:nvSpPr>
          <p:cNvPr id="200" name="Double-click to edit">
            <a:extLst>
              <a:ext uri="{FF2B5EF4-FFF2-40B4-BE49-F238E27FC236}">
                <a16:creationId xmlns:a16="http://schemas.microsoft.com/office/drawing/2014/main" id="{1DC89CFE-7473-7172-013E-FFDA54DD0495}"/>
              </a:ext>
            </a:extLst>
          </p:cNvPr>
          <p:cNvSpPr txBox="1">
            <a:spLocks noGrp="1"/>
          </p:cNvSpPr>
          <p:nvPr>
            <p:ph type="body" idx="1"/>
          </p:nvPr>
        </p:nvSpPr>
        <p:spPr>
          <a:xfrm>
            <a:off x="184935" y="729465"/>
            <a:ext cx="8691937" cy="4931596"/>
          </a:xfrm>
          <a:prstGeom prst="rect">
            <a:avLst/>
          </a:prstGeom>
        </p:spPr>
        <p:txBody>
          <a:bodyPr>
            <a:noAutofit/>
          </a:bodyPr>
          <a:lstStyle/>
          <a:p>
            <a:pPr algn="just"/>
            <a:r>
              <a:rPr lang="en-GB" sz="2000" dirty="0">
                <a:solidFill>
                  <a:schemeClr val="tx1"/>
                </a:solidFill>
              </a:rPr>
              <a:t>21.2 </a:t>
            </a:r>
            <a:r>
              <a:rPr lang="en-GB" sz="2000" b="1" dirty="0">
                <a:solidFill>
                  <a:schemeClr val="tx1"/>
                </a:solidFill>
              </a:rPr>
              <a:t>The Provider must complete and publish an annual information governance assessment using the NHS Information Governance Toolkit and must achieve a minimum level 2 performance against all requirements in the relevant Toolkit</a:t>
            </a:r>
            <a:r>
              <a:rPr lang="en-GB" sz="2000" dirty="0">
                <a:solidFill>
                  <a:schemeClr val="tx1"/>
                </a:solidFill>
              </a:rPr>
              <a:t>. </a:t>
            </a:r>
          </a:p>
          <a:p>
            <a:endParaRPr lang="en-GB" sz="1050" dirty="0">
              <a:solidFill>
                <a:schemeClr val="tx1"/>
              </a:solidFill>
            </a:endParaRPr>
          </a:p>
          <a:p>
            <a:r>
              <a:rPr lang="en-GB" sz="1800" dirty="0">
                <a:solidFill>
                  <a:schemeClr val="tx1"/>
                </a:solidFill>
              </a:rPr>
              <a:t>21.3 The Provider must: </a:t>
            </a:r>
          </a:p>
          <a:p>
            <a:r>
              <a:rPr lang="en-GB" sz="1800" dirty="0">
                <a:solidFill>
                  <a:schemeClr val="tx1"/>
                </a:solidFill>
              </a:rPr>
              <a:t>21.3.1 nominate an Information Governance Lead; </a:t>
            </a:r>
          </a:p>
          <a:p>
            <a:r>
              <a:rPr lang="en-GB" sz="1800" dirty="0">
                <a:solidFill>
                  <a:schemeClr val="tx1"/>
                </a:solidFill>
              </a:rPr>
              <a:t>21.3.2 nominate a Caldicott Guardian and Senior Information Risk Owner, each of whom must be a member of the Provider’s Governing Body; </a:t>
            </a:r>
          </a:p>
          <a:p>
            <a:r>
              <a:rPr lang="en-GB" sz="1800" dirty="0">
                <a:solidFill>
                  <a:schemeClr val="tx1"/>
                </a:solidFill>
              </a:rPr>
              <a:t>21.3.3 ensure that the Co-ordinating Commissioner is kept informed at all times of the identities and contact details of the Information Governance Lead, Caldicott Guardian and the Senior Information Risk Owner; and </a:t>
            </a:r>
          </a:p>
          <a:p>
            <a:r>
              <a:rPr lang="en-GB" sz="1800" dirty="0">
                <a:solidFill>
                  <a:schemeClr val="tx1"/>
                </a:solidFill>
              </a:rPr>
              <a:t>21.3.4 ensure that NHS England and HSCIC are kept informed at all times of the identities and contact details of the Information Governance Lead, Caldicott Guardian and the Senior Information Risk Owner via the NHS Information Governance Toolkit. </a:t>
            </a:r>
          </a:p>
          <a:p>
            <a:pPr marL="0" indent="0">
              <a:buNone/>
            </a:pPr>
            <a:endParaRPr lang="en-GB" sz="2000" b="1" dirty="0">
              <a:solidFill>
                <a:srgbClr val="FF0000"/>
              </a:solidFill>
            </a:endParaRPr>
          </a:p>
        </p:txBody>
      </p:sp>
    </p:spTree>
    <p:extLst>
      <p:ext uri="{BB962C8B-B14F-4D97-AF65-F5344CB8AC3E}">
        <p14:creationId xmlns:p14="http://schemas.microsoft.com/office/powerpoint/2010/main" val="121183098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18256B-A727-77C3-9CCB-0AB88FA96C36}"/>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94EB0124-532C-A5C4-1E3D-A2F2911ACD5F}"/>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r>
              <a:rPr lang="en-GB" sz="3600" dirty="0">
                <a:solidFill>
                  <a:srgbClr val="FF0000"/>
                </a:solidFill>
              </a:rPr>
              <a:t>IG Toolkit – Overview in NHS</a:t>
            </a:r>
          </a:p>
        </p:txBody>
      </p:sp>
      <p:sp>
        <p:nvSpPr>
          <p:cNvPr id="200" name="Double-click to edit">
            <a:extLst>
              <a:ext uri="{FF2B5EF4-FFF2-40B4-BE49-F238E27FC236}">
                <a16:creationId xmlns:a16="http://schemas.microsoft.com/office/drawing/2014/main" id="{B58FD937-F45C-A0F0-DD0E-C479B6DDBB7C}"/>
              </a:ext>
            </a:extLst>
          </p:cNvPr>
          <p:cNvSpPr txBox="1">
            <a:spLocks noGrp="1"/>
          </p:cNvSpPr>
          <p:nvPr>
            <p:ph type="body" idx="1"/>
          </p:nvPr>
        </p:nvSpPr>
        <p:spPr>
          <a:xfrm>
            <a:off x="184935" y="729465"/>
            <a:ext cx="8691937" cy="4931596"/>
          </a:xfrm>
          <a:prstGeom prst="rect">
            <a:avLst/>
          </a:prstGeom>
        </p:spPr>
        <p:txBody>
          <a:bodyPr>
            <a:noAutofit/>
          </a:bodyPr>
          <a:lstStyle/>
          <a:p>
            <a:r>
              <a:rPr lang="en-GB" sz="3200" dirty="0">
                <a:solidFill>
                  <a:srgbClr val="141313"/>
                </a:solidFill>
              </a:rPr>
              <a:t>Comprehensive  IG self-assessment (</a:t>
            </a:r>
            <a:r>
              <a:rPr lang="en-GB" sz="3200" dirty="0" err="1">
                <a:solidFill>
                  <a:srgbClr val="141313"/>
                </a:solidFill>
              </a:rPr>
              <a:t>inc</a:t>
            </a:r>
            <a:r>
              <a:rPr lang="en-GB" sz="3200" dirty="0">
                <a:solidFill>
                  <a:srgbClr val="141313"/>
                </a:solidFill>
              </a:rPr>
              <a:t> IT Security)</a:t>
            </a:r>
          </a:p>
          <a:p>
            <a:r>
              <a:rPr lang="en-GB" sz="2800" dirty="0">
                <a:solidFill>
                  <a:srgbClr val="141313"/>
                </a:solidFill>
              </a:rPr>
              <a:t>Different versions for types of organisations </a:t>
            </a:r>
          </a:p>
          <a:p>
            <a:r>
              <a:rPr lang="en-GB" sz="2800" dirty="0">
                <a:solidFill>
                  <a:srgbClr val="141313"/>
                </a:solidFill>
              </a:rPr>
              <a:t>Levels of compliance:</a:t>
            </a:r>
          </a:p>
          <a:p>
            <a:pPr lvl="1"/>
            <a:r>
              <a:rPr lang="en-GB" dirty="0">
                <a:solidFill>
                  <a:srgbClr val="141313"/>
                </a:solidFill>
              </a:rPr>
              <a:t>Level 1 = policy in place</a:t>
            </a:r>
          </a:p>
          <a:p>
            <a:pPr lvl="1"/>
            <a:r>
              <a:rPr lang="en-GB" dirty="0">
                <a:solidFill>
                  <a:srgbClr val="141313"/>
                </a:solidFill>
              </a:rPr>
              <a:t>Level 2 = policy implemented</a:t>
            </a:r>
          </a:p>
          <a:p>
            <a:pPr lvl="1"/>
            <a:r>
              <a:rPr lang="en-GB" dirty="0">
                <a:solidFill>
                  <a:srgbClr val="141313"/>
                </a:solidFill>
              </a:rPr>
              <a:t>Level 3 = implementation of policy audited</a:t>
            </a:r>
          </a:p>
          <a:p>
            <a:r>
              <a:rPr lang="en-GB" sz="2800" dirty="0">
                <a:solidFill>
                  <a:srgbClr val="141313"/>
                </a:solidFill>
              </a:rPr>
              <a:t>All requirements level 2 (66%)= satisfactory</a:t>
            </a:r>
          </a:p>
          <a:p>
            <a:pPr marL="0" indent="0">
              <a:buNone/>
            </a:pPr>
            <a:endParaRPr lang="en-GB" sz="2000" b="1" dirty="0">
              <a:solidFill>
                <a:srgbClr val="FF0000"/>
              </a:solidFill>
            </a:endParaRPr>
          </a:p>
        </p:txBody>
      </p:sp>
    </p:spTree>
    <p:extLst>
      <p:ext uri="{BB962C8B-B14F-4D97-AF65-F5344CB8AC3E}">
        <p14:creationId xmlns:p14="http://schemas.microsoft.com/office/powerpoint/2010/main" val="96675369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1" end="1"/>
                                            </p:txEl>
                                          </p:spTgt>
                                        </p:tgtEl>
                                        <p:attrNameLst>
                                          <p:attrName>style.visibility</p:attrName>
                                        </p:attrNameLst>
                                      </p:cBhvr>
                                      <p:to>
                                        <p:strVal val="visible"/>
                                      </p:to>
                                    </p:set>
                                    <p:animEffect transition="in" filter="fade">
                                      <p:cBhvr>
                                        <p:cTn id="26" dur="1000"/>
                                        <p:tgtEl>
                                          <p:spTgt spid="200">
                                            <p:txEl>
                                              <p:pRg st="1" end="1"/>
                                            </p:txEl>
                                          </p:spTgt>
                                        </p:tgtEl>
                                      </p:cBhvr>
                                    </p:animEffect>
                                    <p:anim calcmode="lin" valueType="num">
                                      <p:cBhvr>
                                        <p:cTn id="27"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00">
                                            <p:txEl>
                                              <p:pRg st="2" end="2"/>
                                            </p:txEl>
                                          </p:spTgt>
                                        </p:tgtEl>
                                        <p:attrNameLst>
                                          <p:attrName>style.visibility</p:attrName>
                                        </p:attrNameLst>
                                      </p:cBhvr>
                                      <p:to>
                                        <p:strVal val="visible"/>
                                      </p:to>
                                    </p:set>
                                    <p:animEffect transition="in" filter="fade">
                                      <p:cBhvr>
                                        <p:cTn id="33" dur="1000"/>
                                        <p:tgtEl>
                                          <p:spTgt spid="200">
                                            <p:txEl>
                                              <p:pRg st="2" end="2"/>
                                            </p:txEl>
                                          </p:spTgt>
                                        </p:tgtEl>
                                      </p:cBhvr>
                                    </p:animEffect>
                                    <p:anim calcmode="lin" valueType="num">
                                      <p:cBhvr>
                                        <p:cTn id="34"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00">
                                            <p:txEl>
                                              <p:pRg st="2" end="2"/>
                                            </p:txEl>
                                          </p:spTgt>
                                        </p:tgtEl>
                                        <p:attrNameLst>
                                          <p:attrName>ppt_y</p:attrName>
                                        </p:attrNameLst>
                                      </p:cBhvr>
                                      <p:tavLst>
                                        <p:tav tm="0">
                                          <p:val>
                                            <p:strVal val="#ppt_y+.1"/>
                                          </p:val>
                                        </p:tav>
                                        <p:tav tm="100000">
                                          <p:val>
                                            <p:strVal val="#ppt_y"/>
                                          </p:val>
                                        </p:tav>
                                      </p:tavLst>
                                    </p:anim>
                                  </p:childTnLst>
                                </p:cTn>
                              </p:par>
                              <p:par>
                                <p:cTn id="36" presetID="42" presetClass="entr" presetSubtype="0" fill="hold" grpId="0" nodeType="withEffect">
                                  <p:stCondLst>
                                    <p:cond delay="0"/>
                                  </p:stCondLst>
                                  <p:childTnLst>
                                    <p:set>
                                      <p:cBhvr>
                                        <p:cTn id="37" dur="1" fill="hold">
                                          <p:stCondLst>
                                            <p:cond delay="0"/>
                                          </p:stCondLst>
                                        </p:cTn>
                                        <p:tgtEl>
                                          <p:spTgt spid="200">
                                            <p:txEl>
                                              <p:pRg st="3" end="3"/>
                                            </p:txEl>
                                          </p:spTgt>
                                        </p:tgtEl>
                                        <p:attrNameLst>
                                          <p:attrName>style.visibility</p:attrName>
                                        </p:attrNameLst>
                                      </p:cBhvr>
                                      <p:to>
                                        <p:strVal val="visible"/>
                                      </p:to>
                                    </p:set>
                                    <p:animEffect transition="in" filter="fade">
                                      <p:cBhvr>
                                        <p:cTn id="38" dur="1000"/>
                                        <p:tgtEl>
                                          <p:spTgt spid="200">
                                            <p:txEl>
                                              <p:pRg st="3" end="3"/>
                                            </p:txEl>
                                          </p:spTgt>
                                        </p:tgtEl>
                                      </p:cBhvr>
                                    </p:animEffect>
                                    <p:anim calcmode="lin" valueType="num">
                                      <p:cBhvr>
                                        <p:cTn id="39" dur="1000" fill="hold"/>
                                        <p:tgtEl>
                                          <p:spTgt spid="200">
                                            <p:txEl>
                                              <p:pRg st="3" end="3"/>
                                            </p:txEl>
                                          </p:spTgt>
                                        </p:tgtEl>
                                        <p:attrNameLst>
                                          <p:attrName>ppt_x</p:attrName>
                                        </p:attrNameLst>
                                      </p:cBhvr>
                                      <p:tavLst>
                                        <p:tav tm="0">
                                          <p:val>
                                            <p:strVal val="#ppt_x"/>
                                          </p:val>
                                        </p:tav>
                                        <p:tav tm="100000">
                                          <p:val>
                                            <p:strVal val="#ppt_x"/>
                                          </p:val>
                                        </p:tav>
                                      </p:tavLst>
                                    </p:anim>
                                    <p:anim calcmode="lin" valueType="num">
                                      <p:cBhvr>
                                        <p:cTn id="40" dur="1000" fill="hold"/>
                                        <p:tgtEl>
                                          <p:spTgt spid="200">
                                            <p:txEl>
                                              <p:pRg st="3" end="3"/>
                                            </p:txEl>
                                          </p:spTgt>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200">
                                            <p:txEl>
                                              <p:pRg st="4" end="4"/>
                                            </p:txEl>
                                          </p:spTgt>
                                        </p:tgtEl>
                                        <p:attrNameLst>
                                          <p:attrName>style.visibility</p:attrName>
                                        </p:attrNameLst>
                                      </p:cBhvr>
                                      <p:to>
                                        <p:strVal val="visible"/>
                                      </p:to>
                                    </p:set>
                                    <p:animEffect transition="in" filter="fade">
                                      <p:cBhvr>
                                        <p:cTn id="43" dur="1000"/>
                                        <p:tgtEl>
                                          <p:spTgt spid="200">
                                            <p:txEl>
                                              <p:pRg st="4" end="4"/>
                                            </p:txEl>
                                          </p:spTgt>
                                        </p:tgtEl>
                                      </p:cBhvr>
                                    </p:animEffect>
                                    <p:anim calcmode="lin" valueType="num">
                                      <p:cBhvr>
                                        <p:cTn id="44" dur="1000" fill="hold"/>
                                        <p:tgtEl>
                                          <p:spTgt spid="200">
                                            <p:txEl>
                                              <p:pRg st="4" end="4"/>
                                            </p:txEl>
                                          </p:spTgt>
                                        </p:tgtEl>
                                        <p:attrNameLst>
                                          <p:attrName>ppt_x</p:attrName>
                                        </p:attrNameLst>
                                      </p:cBhvr>
                                      <p:tavLst>
                                        <p:tav tm="0">
                                          <p:val>
                                            <p:strVal val="#ppt_x"/>
                                          </p:val>
                                        </p:tav>
                                        <p:tav tm="100000">
                                          <p:val>
                                            <p:strVal val="#ppt_x"/>
                                          </p:val>
                                        </p:tav>
                                      </p:tavLst>
                                    </p:anim>
                                    <p:anim calcmode="lin" valueType="num">
                                      <p:cBhvr>
                                        <p:cTn id="45" dur="1000" fill="hold"/>
                                        <p:tgtEl>
                                          <p:spTgt spid="200">
                                            <p:txEl>
                                              <p:pRg st="4" end="4"/>
                                            </p:txEl>
                                          </p:spTgt>
                                        </p:tgtEl>
                                        <p:attrNameLst>
                                          <p:attrName>ppt_y</p:attrName>
                                        </p:attrNameLst>
                                      </p:cBhvr>
                                      <p:tavLst>
                                        <p:tav tm="0">
                                          <p:val>
                                            <p:strVal val="#ppt_y+.1"/>
                                          </p:val>
                                        </p:tav>
                                        <p:tav tm="100000">
                                          <p:val>
                                            <p:strVal val="#ppt_y"/>
                                          </p:val>
                                        </p:tav>
                                      </p:tavLst>
                                    </p:anim>
                                  </p:childTnLst>
                                </p:cTn>
                              </p:par>
                              <p:par>
                                <p:cTn id="46" presetID="42" presetClass="entr" presetSubtype="0" fill="hold" grpId="0" nodeType="withEffect">
                                  <p:stCondLst>
                                    <p:cond delay="0"/>
                                  </p:stCondLst>
                                  <p:childTnLst>
                                    <p:set>
                                      <p:cBhvr>
                                        <p:cTn id="47" dur="1" fill="hold">
                                          <p:stCondLst>
                                            <p:cond delay="0"/>
                                          </p:stCondLst>
                                        </p:cTn>
                                        <p:tgtEl>
                                          <p:spTgt spid="200">
                                            <p:txEl>
                                              <p:pRg st="5" end="5"/>
                                            </p:txEl>
                                          </p:spTgt>
                                        </p:tgtEl>
                                        <p:attrNameLst>
                                          <p:attrName>style.visibility</p:attrName>
                                        </p:attrNameLst>
                                      </p:cBhvr>
                                      <p:to>
                                        <p:strVal val="visible"/>
                                      </p:to>
                                    </p:set>
                                    <p:animEffect transition="in" filter="fade">
                                      <p:cBhvr>
                                        <p:cTn id="48" dur="1000"/>
                                        <p:tgtEl>
                                          <p:spTgt spid="200">
                                            <p:txEl>
                                              <p:pRg st="5" end="5"/>
                                            </p:txEl>
                                          </p:spTgt>
                                        </p:tgtEl>
                                      </p:cBhvr>
                                    </p:animEffect>
                                    <p:anim calcmode="lin" valueType="num">
                                      <p:cBhvr>
                                        <p:cTn id="49" dur="1000" fill="hold"/>
                                        <p:tgtEl>
                                          <p:spTgt spid="200">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200">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200">
                                            <p:txEl>
                                              <p:pRg st="6" end="6"/>
                                            </p:txEl>
                                          </p:spTgt>
                                        </p:tgtEl>
                                        <p:attrNameLst>
                                          <p:attrName>style.visibility</p:attrName>
                                        </p:attrNameLst>
                                      </p:cBhvr>
                                      <p:to>
                                        <p:strVal val="visible"/>
                                      </p:to>
                                    </p:set>
                                    <p:animEffect transition="in" filter="fade">
                                      <p:cBhvr>
                                        <p:cTn id="55" dur="1000"/>
                                        <p:tgtEl>
                                          <p:spTgt spid="200">
                                            <p:txEl>
                                              <p:pRg st="6" end="6"/>
                                            </p:txEl>
                                          </p:spTgt>
                                        </p:tgtEl>
                                      </p:cBhvr>
                                    </p:animEffect>
                                    <p:anim calcmode="lin" valueType="num">
                                      <p:cBhvr>
                                        <p:cTn id="56" dur="1000" fill="hold"/>
                                        <p:tgtEl>
                                          <p:spTgt spid="200">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200">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5C87F0-58D7-3EB4-C152-5DC92B0619EF}"/>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E44AB14D-5C80-2861-AE9A-1542FC489919}"/>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r>
              <a:rPr lang="en-GB" sz="3600" dirty="0"/>
              <a:t>IGT Requirement Format </a:t>
            </a:r>
            <a:r>
              <a:rPr lang="en-GB" sz="3600" dirty="0">
                <a:solidFill>
                  <a:srgbClr val="FF0000"/>
                </a:solidFill>
              </a:rPr>
              <a:t>in NHS</a:t>
            </a:r>
          </a:p>
        </p:txBody>
      </p:sp>
      <p:sp>
        <p:nvSpPr>
          <p:cNvPr id="200" name="Double-click to edit">
            <a:extLst>
              <a:ext uri="{FF2B5EF4-FFF2-40B4-BE49-F238E27FC236}">
                <a16:creationId xmlns:a16="http://schemas.microsoft.com/office/drawing/2014/main" id="{ABD36FED-8616-B1CE-CE7A-955AAD88D28C}"/>
              </a:ext>
            </a:extLst>
          </p:cNvPr>
          <p:cNvSpPr txBox="1">
            <a:spLocks noGrp="1"/>
          </p:cNvSpPr>
          <p:nvPr>
            <p:ph type="body" idx="1"/>
          </p:nvPr>
        </p:nvSpPr>
        <p:spPr>
          <a:xfrm>
            <a:off x="184935" y="729465"/>
            <a:ext cx="8691937" cy="4931596"/>
          </a:xfrm>
          <a:prstGeom prst="rect">
            <a:avLst/>
          </a:prstGeom>
        </p:spPr>
        <p:txBody>
          <a:bodyPr>
            <a:noAutofit/>
          </a:bodyPr>
          <a:lstStyle/>
          <a:p>
            <a:r>
              <a:rPr lang="en-GB" sz="3200" dirty="0"/>
              <a:t>Requirement Description</a:t>
            </a:r>
          </a:p>
          <a:p>
            <a:r>
              <a:rPr lang="en-GB" sz="3200" dirty="0"/>
              <a:t>Guidance</a:t>
            </a:r>
          </a:p>
          <a:p>
            <a:r>
              <a:rPr lang="en-GB" sz="3200" dirty="0"/>
              <a:t>Attainment Levels</a:t>
            </a:r>
          </a:p>
          <a:p>
            <a:r>
              <a:rPr lang="en-GB" sz="3200" dirty="0"/>
              <a:t>Knowledge Base Resources</a:t>
            </a:r>
          </a:p>
          <a:p>
            <a:r>
              <a:rPr lang="en-GB" sz="3200" dirty="0"/>
              <a:t>Training </a:t>
            </a:r>
          </a:p>
          <a:p>
            <a:r>
              <a:rPr lang="en-GB" sz="3200" dirty="0"/>
              <a:t>Requirement Origins</a:t>
            </a:r>
          </a:p>
          <a:p>
            <a:endParaRPr lang="en-GB" sz="3200" b="1" dirty="0">
              <a:solidFill>
                <a:srgbClr val="FF0000"/>
              </a:solidFill>
            </a:endParaRPr>
          </a:p>
          <a:p>
            <a:pPr marL="0" indent="0">
              <a:buNone/>
            </a:pPr>
            <a:r>
              <a:rPr lang="en-GB" sz="3200" b="1" dirty="0">
                <a:solidFill>
                  <a:srgbClr val="FF0000"/>
                </a:solidFill>
              </a:rPr>
              <a:t>* Information Governance Toolkit (IGT).</a:t>
            </a:r>
          </a:p>
        </p:txBody>
      </p:sp>
    </p:spTree>
    <p:extLst>
      <p:ext uri="{BB962C8B-B14F-4D97-AF65-F5344CB8AC3E}">
        <p14:creationId xmlns:p14="http://schemas.microsoft.com/office/powerpoint/2010/main" val="216173969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1" end="1"/>
                                            </p:txEl>
                                          </p:spTgt>
                                        </p:tgtEl>
                                        <p:attrNameLst>
                                          <p:attrName>style.visibility</p:attrName>
                                        </p:attrNameLst>
                                      </p:cBhvr>
                                      <p:to>
                                        <p:strVal val="visible"/>
                                      </p:to>
                                    </p:set>
                                    <p:animEffect transition="in" filter="fade">
                                      <p:cBhvr>
                                        <p:cTn id="26" dur="1000"/>
                                        <p:tgtEl>
                                          <p:spTgt spid="200">
                                            <p:txEl>
                                              <p:pRg st="1" end="1"/>
                                            </p:txEl>
                                          </p:spTgt>
                                        </p:tgtEl>
                                      </p:cBhvr>
                                    </p:animEffect>
                                    <p:anim calcmode="lin" valueType="num">
                                      <p:cBhvr>
                                        <p:cTn id="27"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00">
                                            <p:txEl>
                                              <p:pRg st="2" end="2"/>
                                            </p:txEl>
                                          </p:spTgt>
                                        </p:tgtEl>
                                        <p:attrNameLst>
                                          <p:attrName>style.visibility</p:attrName>
                                        </p:attrNameLst>
                                      </p:cBhvr>
                                      <p:to>
                                        <p:strVal val="visible"/>
                                      </p:to>
                                    </p:set>
                                    <p:animEffect transition="in" filter="fade">
                                      <p:cBhvr>
                                        <p:cTn id="33" dur="1000"/>
                                        <p:tgtEl>
                                          <p:spTgt spid="200">
                                            <p:txEl>
                                              <p:pRg st="2" end="2"/>
                                            </p:txEl>
                                          </p:spTgt>
                                        </p:tgtEl>
                                      </p:cBhvr>
                                    </p:animEffect>
                                    <p:anim calcmode="lin" valueType="num">
                                      <p:cBhvr>
                                        <p:cTn id="34"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0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00">
                                            <p:txEl>
                                              <p:pRg st="3" end="3"/>
                                            </p:txEl>
                                          </p:spTgt>
                                        </p:tgtEl>
                                        <p:attrNameLst>
                                          <p:attrName>style.visibility</p:attrName>
                                        </p:attrNameLst>
                                      </p:cBhvr>
                                      <p:to>
                                        <p:strVal val="visible"/>
                                      </p:to>
                                    </p:set>
                                    <p:animEffect transition="in" filter="fade">
                                      <p:cBhvr>
                                        <p:cTn id="40" dur="1000"/>
                                        <p:tgtEl>
                                          <p:spTgt spid="200">
                                            <p:txEl>
                                              <p:pRg st="3" end="3"/>
                                            </p:txEl>
                                          </p:spTgt>
                                        </p:tgtEl>
                                      </p:cBhvr>
                                    </p:animEffect>
                                    <p:anim calcmode="lin" valueType="num">
                                      <p:cBhvr>
                                        <p:cTn id="41" dur="1000" fill="hold"/>
                                        <p:tgtEl>
                                          <p:spTgt spid="200">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200">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00">
                                            <p:txEl>
                                              <p:pRg st="4" end="4"/>
                                            </p:txEl>
                                          </p:spTgt>
                                        </p:tgtEl>
                                        <p:attrNameLst>
                                          <p:attrName>style.visibility</p:attrName>
                                        </p:attrNameLst>
                                      </p:cBhvr>
                                      <p:to>
                                        <p:strVal val="visible"/>
                                      </p:to>
                                    </p:set>
                                    <p:animEffect transition="in" filter="fade">
                                      <p:cBhvr>
                                        <p:cTn id="47" dur="1000"/>
                                        <p:tgtEl>
                                          <p:spTgt spid="200">
                                            <p:txEl>
                                              <p:pRg st="4" end="4"/>
                                            </p:txEl>
                                          </p:spTgt>
                                        </p:tgtEl>
                                      </p:cBhvr>
                                    </p:animEffect>
                                    <p:anim calcmode="lin" valueType="num">
                                      <p:cBhvr>
                                        <p:cTn id="48" dur="1000" fill="hold"/>
                                        <p:tgtEl>
                                          <p:spTgt spid="200">
                                            <p:txEl>
                                              <p:pRg st="4" end="4"/>
                                            </p:txEl>
                                          </p:spTgt>
                                        </p:tgtEl>
                                        <p:attrNameLst>
                                          <p:attrName>ppt_x</p:attrName>
                                        </p:attrNameLst>
                                      </p:cBhvr>
                                      <p:tavLst>
                                        <p:tav tm="0">
                                          <p:val>
                                            <p:strVal val="#ppt_x"/>
                                          </p:val>
                                        </p:tav>
                                        <p:tav tm="100000">
                                          <p:val>
                                            <p:strVal val="#ppt_x"/>
                                          </p:val>
                                        </p:tav>
                                      </p:tavLst>
                                    </p:anim>
                                    <p:anim calcmode="lin" valueType="num">
                                      <p:cBhvr>
                                        <p:cTn id="49" dur="1000" fill="hold"/>
                                        <p:tgtEl>
                                          <p:spTgt spid="200">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200">
                                            <p:txEl>
                                              <p:pRg st="5" end="5"/>
                                            </p:txEl>
                                          </p:spTgt>
                                        </p:tgtEl>
                                        <p:attrNameLst>
                                          <p:attrName>style.visibility</p:attrName>
                                        </p:attrNameLst>
                                      </p:cBhvr>
                                      <p:to>
                                        <p:strVal val="visible"/>
                                      </p:to>
                                    </p:set>
                                    <p:animEffect transition="in" filter="fade">
                                      <p:cBhvr>
                                        <p:cTn id="54" dur="1000"/>
                                        <p:tgtEl>
                                          <p:spTgt spid="200">
                                            <p:txEl>
                                              <p:pRg st="5" end="5"/>
                                            </p:txEl>
                                          </p:spTgt>
                                        </p:tgtEl>
                                      </p:cBhvr>
                                    </p:animEffect>
                                    <p:anim calcmode="lin" valueType="num">
                                      <p:cBhvr>
                                        <p:cTn id="55" dur="1000" fill="hold"/>
                                        <p:tgtEl>
                                          <p:spTgt spid="200">
                                            <p:txEl>
                                              <p:pRg st="5" end="5"/>
                                            </p:txEl>
                                          </p:spTgt>
                                        </p:tgtEl>
                                        <p:attrNameLst>
                                          <p:attrName>ppt_x</p:attrName>
                                        </p:attrNameLst>
                                      </p:cBhvr>
                                      <p:tavLst>
                                        <p:tav tm="0">
                                          <p:val>
                                            <p:strVal val="#ppt_x"/>
                                          </p:val>
                                        </p:tav>
                                        <p:tav tm="100000">
                                          <p:val>
                                            <p:strVal val="#ppt_x"/>
                                          </p:val>
                                        </p:tav>
                                      </p:tavLst>
                                    </p:anim>
                                    <p:anim calcmode="lin" valueType="num">
                                      <p:cBhvr>
                                        <p:cTn id="56" dur="1000" fill="hold"/>
                                        <p:tgtEl>
                                          <p:spTgt spid="200">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200">
                                            <p:txEl>
                                              <p:pRg st="7" end="7"/>
                                            </p:txEl>
                                          </p:spTgt>
                                        </p:tgtEl>
                                        <p:attrNameLst>
                                          <p:attrName>style.visibility</p:attrName>
                                        </p:attrNameLst>
                                      </p:cBhvr>
                                      <p:to>
                                        <p:strVal val="visible"/>
                                      </p:to>
                                    </p:set>
                                    <p:animEffect transition="in" filter="fade">
                                      <p:cBhvr>
                                        <p:cTn id="61" dur="1000"/>
                                        <p:tgtEl>
                                          <p:spTgt spid="200">
                                            <p:txEl>
                                              <p:pRg st="7" end="7"/>
                                            </p:txEl>
                                          </p:spTgt>
                                        </p:tgtEl>
                                      </p:cBhvr>
                                    </p:animEffect>
                                    <p:anim calcmode="lin" valueType="num">
                                      <p:cBhvr>
                                        <p:cTn id="62" dur="1000" fill="hold"/>
                                        <p:tgtEl>
                                          <p:spTgt spid="200">
                                            <p:txEl>
                                              <p:pRg st="7" end="7"/>
                                            </p:txEl>
                                          </p:spTgt>
                                        </p:tgtEl>
                                        <p:attrNameLst>
                                          <p:attrName>ppt_x</p:attrName>
                                        </p:attrNameLst>
                                      </p:cBhvr>
                                      <p:tavLst>
                                        <p:tav tm="0">
                                          <p:val>
                                            <p:strVal val="#ppt_x"/>
                                          </p:val>
                                        </p:tav>
                                        <p:tav tm="100000">
                                          <p:val>
                                            <p:strVal val="#ppt_x"/>
                                          </p:val>
                                        </p:tav>
                                      </p:tavLst>
                                    </p:anim>
                                    <p:anim calcmode="lin" valueType="num">
                                      <p:cBhvr>
                                        <p:cTn id="63" dur="1000" fill="hold"/>
                                        <p:tgtEl>
                                          <p:spTgt spid="200">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494EC0-89AB-39C9-073A-734BF812C0A6}"/>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68EC8F6E-6751-CD7F-E285-0834F5EC08E9}"/>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r>
              <a:rPr lang="en-GB" sz="3600" dirty="0"/>
              <a:t>IGT Requirement Format </a:t>
            </a:r>
            <a:r>
              <a:rPr lang="en-GB" sz="3600" dirty="0">
                <a:solidFill>
                  <a:srgbClr val="FF0000"/>
                </a:solidFill>
              </a:rPr>
              <a:t>in NHS</a:t>
            </a:r>
          </a:p>
        </p:txBody>
      </p:sp>
      <p:sp>
        <p:nvSpPr>
          <p:cNvPr id="200" name="Double-click to edit">
            <a:extLst>
              <a:ext uri="{FF2B5EF4-FFF2-40B4-BE49-F238E27FC236}">
                <a16:creationId xmlns:a16="http://schemas.microsoft.com/office/drawing/2014/main" id="{5D493B6F-DDBB-8F58-54CE-5DB4E00953E1}"/>
              </a:ext>
            </a:extLst>
          </p:cNvPr>
          <p:cNvSpPr txBox="1">
            <a:spLocks noGrp="1"/>
          </p:cNvSpPr>
          <p:nvPr>
            <p:ph type="body" idx="1"/>
          </p:nvPr>
        </p:nvSpPr>
        <p:spPr>
          <a:xfrm>
            <a:off x="184935" y="729465"/>
            <a:ext cx="8691937" cy="4931596"/>
          </a:xfrm>
          <a:prstGeom prst="rect">
            <a:avLst/>
          </a:prstGeom>
        </p:spPr>
        <p:txBody>
          <a:bodyPr>
            <a:noAutofit/>
          </a:bodyPr>
          <a:lstStyle/>
          <a:p>
            <a:r>
              <a:rPr lang="en-GB" sz="3200" b="1" dirty="0"/>
              <a:t>IGT Requirement Screenshot 1</a:t>
            </a:r>
          </a:p>
          <a:p>
            <a:endParaRPr lang="en-GB" sz="3200" b="1" dirty="0">
              <a:solidFill>
                <a:srgbClr val="FF0000"/>
              </a:solidFill>
            </a:endParaRPr>
          </a:p>
        </p:txBody>
      </p:sp>
      <p:pic>
        <p:nvPicPr>
          <p:cNvPr id="2" name="Picture 1">
            <a:extLst>
              <a:ext uri="{FF2B5EF4-FFF2-40B4-BE49-F238E27FC236}">
                <a16:creationId xmlns:a16="http://schemas.microsoft.com/office/drawing/2014/main" id="{49445B26-A608-5308-4673-F34C023F4264}"/>
              </a:ext>
            </a:extLst>
          </p:cNvPr>
          <p:cNvPicPr>
            <a:picLocks noChangeAspect="1"/>
          </p:cNvPicPr>
          <p:nvPr/>
        </p:nvPicPr>
        <p:blipFill>
          <a:blip r:embed="rId2"/>
          <a:stretch>
            <a:fillRect/>
          </a:stretch>
        </p:blipFill>
        <p:spPr>
          <a:xfrm>
            <a:off x="267128" y="1356188"/>
            <a:ext cx="8876872" cy="4349865"/>
          </a:xfrm>
          <a:prstGeom prst="rect">
            <a:avLst/>
          </a:prstGeom>
        </p:spPr>
      </p:pic>
    </p:spTree>
    <p:extLst>
      <p:ext uri="{BB962C8B-B14F-4D97-AF65-F5344CB8AC3E}">
        <p14:creationId xmlns:p14="http://schemas.microsoft.com/office/powerpoint/2010/main" val="31107126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E8A94C-7389-0988-061B-30CBE6BA7F97}"/>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3E213AA9-26E2-3A74-89DC-66C88BB181FC}"/>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r>
              <a:rPr lang="en-GB" sz="3600" dirty="0"/>
              <a:t>IGT Requirement Format </a:t>
            </a:r>
            <a:r>
              <a:rPr lang="en-GB" sz="3600" dirty="0">
                <a:solidFill>
                  <a:srgbClr val="FF0000"/>
                </a:solidFill>
              </a:rPr>
              <a:t>in NHS</a:t>
            </a:r>
          </a:p>
        </p:txBody>
      </p:sp>
      <p:sp>
        <p:nvSpPr>
          <p:cNvPr id="200" name="Double-click to edit">
            <a:extLst>
              <a:ext uri="{FF2B5EF4-FFF2-40B4-BE49-F238E27FC236}">
                <a16:creationId xmlns:a16="http://schemas.microsoft.com/office/drawing/2014/main" id="{4F34205A-A029-3191-E49A-C80895016FC6}"/>
              </a:ext>
            </a:extLst>
          </p:cNvPr>
          <p:cNvSpPr txBox="1">
            <a:spLocks noGrp="1"/>
          </p:cNvSpPr>
          <p:nvPr>
            <p:ph type="body" idx="1"/>
          </p:nvPr>
        </p:nvSpPr>
        <p:spPr>
          <a:xfrm>
            <a:off x="184935" y="729465"/>
            <a:ext cx="8691937" cy="4931596"/>
          </a:xfrm>
          <a:prstGeom prst="rect">
            <a:avLst/>
          </a:prstGeom>
        </p:spPr>
        <p:txBody>
          <a:bodyPr>
            <a:noAutofit/>
          </a:bodyPr>
          <a:lstStyle/>
          <a:p>
            <a:r>
              <a:rPr lang="en-GB" sz="3200" b="1" dirty="0"/>
              <a:t>IGT Requirement Screenshot 2</a:t>
            </a:r>
          </a:p>
          <a:p>
            <a:endParaRPr lang="en-GB" sz="3200" b="1" dirty="0">
              <a:solidFill>
                <a:srgbClr val="FF0000"/>
              </a:solidFill>
            </a:endParaRPr>
          </a:p>
        </p:txBody>
      </p:sp>
      <p:pic>
        <p:nvPicPr>
          <p:cNvPr id="3" name="Picture 2">
            <a:extLst>
              <a:ext uri="{FF2B5EF4-FFF2-40B4-BE49-F238E27FC236}">
                <a16:creationId xmlns:a16="http://schemas.microsoft.com/office/drawing/2014/main" id="{BB797067-7BA7-F60A-D4C9-3829415011DD}"/>
              </a:ext>
            </a:extLst>
          </p:cNvPr>
          <p:cNvPicPr>
            <a:picLocks noChangeAspect="1"/>
          </p:cNvPicPr>
          <p:nvPr/>
        </p:nvPicPr>
        <p:blipFill>
          <a:blip r:embed="rId2"/>
          <a:stretch>
            <a:fillRect/>
          </a:stretch>
        </p:blipFill>
        <p:spPr>
          <a:xfrm>
            <a:off x="267129" y="1196940"/>
            <a:ext cx="8691936" cy="4381928"/>
          </a:xfrm>
          <a:prstGeom prst="rect">
            <a:avLst/>
          </a:prstGeom>
        </p:spPr>
      </p:pic>
    </p:spTree>
    <p:extLst>
      <p:ext uri="{BB962C8B-B14F-4D97-AF65-F5344CB8AC3E}">
        <p14:creationId xmlns:p14="http://schemas.microsoft.com/office/powerpoint/2010/main" val="10480856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05E90E-7061-3F6E-8993-8C0491BA3649}"/>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BCB5C3B7-E0D7-DDC2-1653-A9752E920671}"/>
              </a:ext>
            </a:extLst>
          </p:cNvPr>
          <p:cNvSpPr txBox="1">
            <a:spLocks noGrp="1"/>
          </p:cNvSpPr>
          <p:nvPr>
            <p:ph type="title"/>
          </p:nvPr>
        </p:nvSpPr>
        <p:spPr>
          <a:xfrm>
            <a:off x="184935" y="102743"/>
            <a:ext cx="8774129" cy="433578"/>
          </a:xfrm>
          <a:prstGeom prst="rect">
            <a:avLst/>
          </a:prstGeom>
        </p:spPr>
        <p:txBody>
          <a:bodyPr>
            <a:noAutofit/>
          </a:bodyPr>
          <a:lstStyle>
            <a:lvl1pPr>
              <a:defRPr b="1"/>
            </a:lvl1pPr>
          </a:lstStyle>
          <a:p>
            <a:r>
              <a:rPr lang="en-GB" sz="3600" dirty="0"/>
              <a:t>IGT – IT Security Requirements </a:t>
            </a:r>
            <a:r>
              <a:rPr lang="en-GB" sz="3600" dirty="0">
                <a:solidFill>
                  <a:srgbClr val="FF0000"/>
                </a:solidFill>
              </a:rPr>
              <a:t>in NHS</a:t>
            </a:r>
          </a:p>
        </p:txBody>
      </p:sp>
      <p:sp>
        <p:nvSpPr>
          <p:cNvPr id="200" name="Double-click to edit">
            <a:extLst>
              <a:ext uri="{FF2B5EF4-FFF2-40B4-BE49-F238E27FC236}">
                <a16:creationId xmlns:a16="http://schemas.microsoft.com/office/drawing/2014/main" id="{1C56E88A-4D57-4388-FBCC-652F51E73EB7}"/>
              </a:ext>
            </a:extLst>
          </p:cNvPr>
          <p:cNvSpPr txBox="1">
            <a:spLocks noGrp="1"/>
          </p:cNvSpPr>
          <p:nvPr>
            <p:ph type="body" idx="1"/>
          </p:nvPr>
        </p:nvSpPr>
        <p:spPr>
          <a:xfrm>
            <a:off x="184935" y="729465"/>
            <a:ext cx="8691937" cy="4931596"/>
          </a:xfrm>
          <a:prstGeom prst="rect">
            <a:avLst/>
          </a:prstGeom>
        </p:spPr>
        <p:txBody>
          <a:bodyPr>
            <a:noAutofit/>
          </a:bodyPr>
          <a:lstStyle/>
          <a:p>
            <a:pPr marL="0" indent="0">
              <a:buNone/>
            </a:pPr>
            <a:endParaRPr lang="en-GB" sz="1800" b="1" dirty="0">
              <a:solidFill>
                <a:srgbClr val="FF0000"/>
              </a:solidFill>
            </a:endParaRPr>
          </a:p>
        </p:txBody>
      </p:sp>
      <p:pic>
        <p:nvPicPr>
          <p:cNvPr id="6" name="Picture 5">
            <a:extLst>
              <a:ext uri="{FF2B5EF4-FFF2-40B4-BE49-F238E27FC236}">
                <a16:creationId xmlns:a16="http://schemas.microsoft.com/office/drawing/2014/main" id="{8F202CD9-F24C-C080-2985-548A586F662A}"/>
              </a:ext>
            </a:extLst>
          </p:cNvPr>
          <p:cNvPicPr>
            <a:picLocks noChangeAspect="1"/>
          </p:cNvPicPr>
          <p:nvPr/>
        </p:nvPicPr>
        <p:blipFill>
          <a:blip r:embed="rId2"/>
          <a:stretch>
            <a:fillRect/>
          </a:stretch>
        </p:blipFill>
        <p:spPr>
          <a:xfrm>
            <a:off x="241995" y="416103"/>
            <a:ext cx="8577815" cy="5438103"/>
          </a:xfrm>
          <a:prstGeom prst="rect">
            <a:avLst/>
          </a:prstGeom>
        </p:spPr>
      </p:pic>
    </p:spTree>
    <p:extLst>
      <p:ext uri="{BB962C8B-B14F-4D97-AF65-F5344CB8AC3E}">
        <p14:creationId xmlns:p14="http://schemas.microsoft.com/office/powerpoint/2010/main" val="124579015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77369B-E409-ED54-0ABA-F58DCA89C69D}"/>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B84730F5-C540-47C6-8D49-AA12A6489456}"/>
              </a:ext>
            </a:extLst>
          </p:cNvPr>
          <p:cNvSpPr txBox="1">
            <a:spLocks noGrp="1"/>
          </p:cNvSpPr>
          <p:nvPr>
            <p:ph type="title"/>
          </p:nvPr>
        </p:nvSpPr>
        <p:spPr>
          <a:xfrm>
            <a:off x="184935" y="102742"/>
            <a:ext cx="8774129" cy="626723"/>
          </a:xfrm>
          <a:prstGeom prst="rect">
            <a:avLst/>
          </a:prstGeom>
        </p:spPr>
        <p:txBody>
          <a:bodyPr>
            <a:noAutofit/>
          </a:bodyPr>
          <a:lstStyle>
            <a:lvl1pPr>
              <a:defRPr b="1"/>
            </a:lvl1pPr>
          </a:lstStyle>
          <a:p>
            <a:r>
              <a:rPr lang="en-GB" sz="3600">
                <a:solidFill>
                  <a:schemeClr val="tx1"/>
                </a:solidFill>
              </a:rPr>
              <a:t>Data Protection Principles</a:t>
            </a:r>
            <a:endParaRPr lang="en-GB" sz="3600" dirty="0">
              <a:solidFill>
                <a:srgbClr val="FF0000"/>
              </a:solidFill>
            </a:endParaRPr>
          </a:p>
        </p:txBody>
      </p:sp>
      <p:sp>
        <p:nvSpPr>
          <p:cNvPr id="200" name="Double-click to edit">
            <a:extLst>
              <a:ext uri="{FF2B5EF4-FFF2-40B4-BE49-F238E27FC236}">
                <a16:creationId xmlns:a16="http://schemas.microsoft.com/office/drawing/2014/main" id="{3B57F8A8-CC31-3533-81F0-74EFAB515D42}"/>
              </a:ext>
            </a:extLst>
          </p:cNvPr>
          <p:cNvSpPr txBox="1">
            <a:spLocks noGrp="1"/>
          </p:cNvSpPr>
          <p:nvPr>
            <p:ph type="body" idx="1"/>
          </p:nvPr>
        </p:nvSpPr>
        <p:spPr>
          <a:xfrm>
            <a:off x="184935" y="729465"/>
            <a:ext cx="8691937" cy="4931596"/>
          </a:xfrm>
          <a:prstGeom prst="rect">
            <a:avLst/>
          </a:prstGeom>
        </p:spPr>
        <p:txBody>
          <a:bodyPr>
            <a:noAutofit/>
          </a:bodyPr>
          <a:lstStyle/>
          <a:p>
            <a:r>
              <a:rPr lang="en-GB" sz="3600" b="1" dirty="0"/>
              <a:t>For more on Data Protection read:</a:t>
            </a:r>
          </a:p>
          <a:p>
            <a:endParaRPr lang="en-GB" sz="3200" dirty="0"/>
          </a:p>
          <a:p>
            <a:pPr marL="0" indent="0" algn="ctr">
              <a:buNone/>
            </a:pPr>
            <a:r>
              <a:rPr lang="en-GB" sz="4000" b="1" dirty="0">
                <a:solidFill>
                  <a:srgbClr val="FF0000"/>
                </a:solidFill>
              </a:rPr>
              <a:t>Deloitte report: The General Data Protection Regulation on Week 5 folder.</a:t>
            </a:r>
          </a:p>
        </p:txBody>
      </p:sp>
    </p:spTree>
    <p:extLst>
      <p:ext uri="{BB962C8B-B14F-4D97-AF65-F5344CB8AC3E}">
        <p14:creationId xmlns:p14="http://schemas.microsoft.com/office/powerpoint/2010/main" val="203176001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2" end="2"/>
                                            </p:txEl>
                                          </p:spTgt>
                                        </p:tgtEl>
                                        <p:attrNameLst>
                                          <p:attrName>style.visibility</p:attrName>
                                        </p:attrNameLst>
                                      </p:cBhvr>
                                      <p:to>
                                        <p:strVal val="visible"/>
                                      </p:to>
                                    </p:set>
                                    <p:animEffect transition="in" filter="fade">
                                      <p:cBhvr>
                                        <p:cTn id="26" dur="1000"/>
                                        <p:tgtEl>
                                          <p:spTgt spid="200">
                                            <p:txEl>
                                              <p:pRg st="2" end="2"/>
                                            </p:txEl>
                                          </p:spTgt>
                                        </p:tgtEl>
                                      </p:cBhvr>
                                    </p:animEffect>
                                    <p:anim calcmode="lin" valueType="num">
                                      <p:cBhvr>
                                        <p:cTn id="27"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308225" y="143838"/>
            <a:ext cx="8650839" cy="1109609"/>
          </a:xfrm>
          <a:prstGeom prst="rect">
            <a:avLst/>
          </a:prstGeom>
        </p:spPr>
        <p:txBody>
          <a:bodyPr>
            <a:normAutofit/>
          </a:bodyPr>
          <a:lstStyle>
            <a:lvl1pPr>
              <a:defRPr b="1"/>
            </a:lvl1pPr>
          </a:lstStyle>
          <a:p>
            <a:r>
              <a:rPr lang="en-GB" dirty="0"/>
              <a:t>Any Question?</a:t>
            </a:r>
            <a:endParaRPr dirty="0"/>
          </a:p>
        </p:txBody>
      </p:sp>
      <p:sp>
        <p:nvSpPr>
          <p:cNvPr id="278" name="Got to know each other…"/>
          <p:cNvSpPr txBox="1">
            <a:spLocks noGrp="1"/>
          </p:cNvSpPr>
          <p:nvPr>
            <p:ph type="body" idx="1"/>
          </p:nvPr>
        </p:nvSpPr>
        <p:spPr>
          <a:xfrm>
            <a:off x="174661" y="1181527"/>
            <a:ext cx="8784403" cy="4500081"/>
          </a:xfrm>
          <a:prstGeom prst="rect">
            <a:avLst/>
          </a:prstGeom>
        </p:spPr>
        <p:txBody>
          <a:bodyPr>
            <a:normAutofit/>
          </a:bodyPr>
          <a:lstStyle/>
          <a:p>
            <a:pPr marL="0" indent="0" algn="ctr">
              <a:lnSpc>
                <a:spcPct val="107000"/>
              </a:lnSpc>
              <a:spcAft>
                <a:spcPts val="800"/>
              </a:spcAft>
              <a:buNone/>
            </a:pPr>
            <a:endParaRPr lang="en-GB" sz="3200" dirty="0"/>
          </a:p>
          <a:p>
            <a:pPr marL="0" indent="0" algn="ctr">
              <a:lnSpc>
                <a:spcPct val="107000"/>
              </a:lnSpc>
              <a:spcAft>
                <a:spcPts val="800"/>
              </a:spcAft>
              <a:buNone/>
            </a:pPr>
            <a:endParaRPr lang="en-GB" sz="3200" dirty="0"/>
          </a:p>
          <a:p>
            <a:pPr marL="0" indent="0">
              <a:lnSpc>
                <a:spcPct val="107000"/>
              </a:lnSpc>
              <a:spcAft>
                <a:spcPts val="800"/>
              </a:spcAft>
              <a:buNone/>
            </a:pPr>
            <a:endParaRPr lang="en-US" b="1" dirty="0">
              <a:solidFill>
                <a:srgbClr val="FF0000"/>
              </a:solidFill>
            </a:endParaRPr>
          </a:p>
          <a:p>
            <a:pPr marL="0" indent="0">
              <a:lnSpc>
                <a:spcPct val="107000"/>
              </a:lnSpc>
              <a:spcAft>
                <a:spcPts val="800"/>
              </a:spcAft>
              <a:buNone/>
            </a:pPr>
            <a:endParaRPr lang="en-GB" sz="3200" kern="100" dirty="0">
              <a:solidFill>
                <a:schemeClr val="tx1"/>
              </a:solidFill>
              <a:effectLst/>
              <a:ea typeface="Calibri" panose="020F0502020204030204" pitchFamily="34" charset="0"/>
              <a:cs typeface="Times New Roman" panose="02020603050405020304" pitchFamily="18" charset="0"/>
            </a:endParaRPr>
          </a:p>
        </p:txBody>
      </p:sp>
      <p:pic>
        <p:nvPicPr>
          <p:cNvPr id="2" name="Picture 1">
            <a:extLst>
              <a:ext uri="{FF2B5EF4-FFF2-40B4-BE49-F238E27FC236}">
                <a16:creationId xmlns:a16="http://schemas.microsoft.com/office/drawing/2014/main" id="{00619595-562A-91D5-61A7-2E08C53031EF}"/>
              </a:ext>
            </a:extLst>
          </p:cNvPr>
          <p:cNvPicPr>
            <a:picLocks noChangeAspect="1"/>
          </p:cNvPicPr>
          <p:nvPr/>
        </p:nvPicPr>
        <p:blipFill>
          <a:blip r:embed="rId2"/>
          <a:stretch>
            <a:fillRect/>
          </a:stretch>
        </p:blipFill>
        <p:spPr>
          <a:xfrm>
            <a:off x="1664413" y="1469204"/>
            <a:ext cx="5167902" cy="3421295"/>
          </a:xfrm>
          <a:prstGeom prst="rect">
            <a:avLst/>
          </a:prstGeom>
        </p:spPr>
      </p:pic>
    </p:spTree>
    <p:extLst>
      <p:ext uri="{BB962C8B-B14F-4D97-AF65-F5344CB8AC3E}">
        <p14:creationId xmlns:p14="http://schemas.microsoft.com/office/powerpoint/2010/main" val="162661208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7E8FB9-F0A2-55DB-DDC2-64482DA7E6A4}"/>
            </a:ext>
          </a:extLst>
        </p:cNvPr>
        <p:cNvGrpSpPr/>
        <p:nvPr/>
      </p:nvGrpSpPr>
      <p:grpSpPr>
        <a:xfrm>
          <a:off x="0" y="0"/>
          <a:ext cx="0" cy="0"/>
          <a:chOff x="0" y="0"/>
          <a:chExt cx="0" cy="0"/>
        </a:xfrm>
      </p:grpSpPr>
      <p:sp>
        <p:nvSpPr>
          <p:cNvPr id="277" name="Summary">
            <a:extLst>
              <a:ext uri="{FF2B5EF4-FFF2-40B4-BE49-F238E27FC236}">
                <a16:creationId xmlns:a16="http://schemas.microsoft.com/office/drawing/2014/main" id="{75C88757-0217-51E2-401B-74417AA44DC4}"/>
              </a:ext>
            </a:extLst>
          </p:cNvPr>
          <p:cNvSpPr txBox="1">
            <a:spLocks noGrp="1"/>
          </p:cNvSpPr>
          <p:nvPr>
            <p:ph type="title"/>
          </p:nvPr>
        </p:nvSpPr>
        <p:spPr>
          <a:xfrm>
            <a:off x="308225" y="143838"/>
            <a:ext cx="8650839" cy="1109609"/>
          </a:xfrm>
          <a:prstGeom prst="rect">
            <a:avLst/>
          </a:prstGeom>
        </p:spPr>
        <p:txBody>
          <a:bodyPr>
            <a:normAutofit/>
          </a:bodyPr>
          <a:lstStyle>
            <a:lvl1pPr>
              <a:defRPr b="1"/>
            </a:lvl1pPr>
          </a:lstStyle>
          <a:p>
            <a:r>
              <a:rPr lang="en-GB" dirty="0"/>
              <a:t>Session 3</a:t>
            </a:r>
            <a:endParaRPr dirty="0"/>
          </a:p>
        </p:txBody>
      </p:sp>
      <p:sp>
        <p:nvSpPr>
          <p:cNvPr id="278" name="Got to know each other…">
            <a:extLst>
              <a:ext uri="{FF2B5EF4-FFF2-40B4-BE49-F238E27FC236}">
                <a16:creationId xmlns:a16="http://schemas.microsoft.com/office/drawing/2014/main" id="{F9193109-8DBB-6DA4-9B67-CECA57339AF7}"/>
              </a:ext>
            </a:extLst>
          </p:cNvPr>
          <p:cNvSpPr txBox="1">
            <a:spLocks noGrp="1"/>
          </p:cNvSpPr>
          <p:nvPr>
            <p:ph type="body" idx="1"/>
          </p:nvPr>
        </p:nvSpPr>
        <p:spPr>
          <a:xfrm>
            <a:off x="174661" y="1181527"/>
            <a:ext cx="8784403" cy="4500081"/>
          </a:xfrm>
          <a:prstGeom prst="rect">
            <a:avLst/>
          </a:prstGeom>
        </p:spPr>
        <p:txBody>
          <a:bodyPr>
            <a:normAutofit/>
          </a:bodyPr>
          <a:lstStyle/>
          <a:p>
            <a:pPr marL="0" indent="0" algn="ctr">
              <a:lnSpc>
                <a:spcPct val="107000"/>
              </a:lnSpc>
              <a:spcAft>
                <a:spcPts val="800"/>
              </a:spcAft>
              <a:buNone/>
            </a:pPr>
            <a:endParaRPr lang="en-GB" sz="3200" dirty="0"/>
          </a:p>
          <a:p>
            <a:pPr marL="0" indent="0" algn="ctr">
              <a:lnSpc>
                <a:spcPct val="107000"/>
              </a:lnSpc>
              <a:spcAft>
                <a:spcPts val="800"/>
              </a:spcAft>
              <a:buNone/>
            </a:pPr>
            <a:endParaRPr lang="en-GB" sz="3200" dirty="0"/>
          </a:p>
          <a:p>
            <a:pPr marL="0" indent="0" algn="ctr">
              <a:lnSpc>
                <a:spcPct val="107000"/>
              </a:lnSpc>
              <a:spcAft>
                <a:spcPts val="800"/>
              </a:spcAft>
              <a:buNone/>
            </a:pPr>
            <a:r>
              <a:rPr lang="en-GB" sz="4600" b="1" dirty="0">
                <a:solidFill>
                  <a:srgbClr val="FF0000"/>
                </a:solidFill>
              </a:rPr>
              <a:t>Assessment 1</a:t>
            </a:r>
            <a:r>
              <a:rPr lang="en-US" sz="4600" b="1" dirty="0">
                <a:solidFill>
                  <a:srgbClr val="FF0000"/>
                </a:solidFill>
              </a:rPr>
              <a:t> Break Out Time!</a:t>
            </a:r>
          </a:p>
          <a:p>
            <a:pPr marL="0" indent="0">
              <a:lnSpc>
                <a:spcPct val="107000"/>
              </a:lnSpc>
              <a:spcAft>
                <a:spcPts val="800"/>
              </a:spcAft>
              <a:buNone/>
            </a:pPr>
            <a:endParaRPr lang="en-US" b="1" dirty="0">
              <a:solidFill>
                <a:srgbClr val="FF0000"/>
              </a:solidFill>
            </a:endParaRPr>
          </a:p>
          <a:p>
            <a:pPr marL="0" indent="0">
              <a:lnSpc>
                <a:spcPct val="107000"/>
              </a:lnSpc>
              <a:spcAft>
                <a:spcPts val="800"/>
              </a:spcAft>
              <a:buNone/>
            </a:pPr>
            <a:endParaRPr lang="en-GB" sz="3200" kern="100" dirty="0">
              <a:solidFill>
                <a:schemeClr val="tx1"/>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3269939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2" end="2"/>
                                            </p:txEl>
                                          </p:spTgt>
                                        </p:tgtEl>
                                        <p:attrNameLst>
                                          <p:attrName>style.visibility</p:attrName>
                                        </p:attrNameLst>
                                      </p:cBhvr>
                                      <p:to>
                                        <p:strVal val="visible"/>
                                      </p:to>
                                    </p:set>
                                    <p:animEffect transition="in" filter="fade">
                                      <p:cBhvr>
                                        <p:cTn id="19" dur="1000"/>
                                        <p:tgtEl>
                                          <p:spTgt spid="278">
                                            <p:txEl>
                                              <p:pRg st="2" end="2"/>
                                            </p:txEl>
                                          </p:spTgt>
                                        </p:tgtEl>
                                      </p:cBhvr>
                                    </p:animEffect>
                                    <p:anim calcmode="lin" valueType="num">
                                      <p:cBhvr>
                                        <p:cTn id="20" dur="1000" fill="hold"/>
                                        <p:tgtEl>
                                          <p:spTgt spid="278">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457200" y="143838"/>
            <a:ext cx="8229600" cy="719191"/>
          </a:xfrm>
          <a:prstGeom prst="rect">
            <a:avLst/>
          </a:prstGeom>
        </p:spPr>
        <p:txBody>
          <a:bodyPr>
            <a:normAutofit/>
          </a:bodyPr>
          <a:lstStyle>
            <a:lvl1pPr>
              <a:defRPr b="1"/>
            </a:lvl1pPr>
          </a:lstStyle>
          <a:p>
            <a:pPr>
              <a:lnSpc>
                <a:spcPct val="107000"/>
              </a:lnSpc>
              <a:spcAft>
                <a:spcPts val="800"/>
              </a:spcAft>
            </a:pPr>
            <a:r>
              <a:rPr lang="en-GB" sz="3600" dirty="0">
                <a:solidFill>
                  <a:schemeClr val="tx1"/>
                </a:solidFill>
              </a:rPr>
              <a:t>Assessment 1</a:t>
            </a:r>
            <a:r>
              <a:rPr lang="en-US" sz="3600" dirty="0">
                <a:solidFill>
                  <a:schemeClr val="tx1"/>
                </a:solidFill>
              </a:rPr>
              <a:t> Time Out</a:t>
            </a:r>
          </a:p>
        </p:txBody>
      </p:sp>
      <p:sp>
        <p:nvSpPr>
          <p:cNvPr id="278" name="Got to know each other…"/>
          <p:cNvSpPr txBox="1">
            <a:spLocks noGrp="1"/>
          </p:cNvSpPr>
          <p:nvPr>
            <p:ph type="body" idx="1"/>
          </p:nvPr>
        </p:nvSpPr>
        <p:spPr>
          <a:xfrm>
            <a:off x="174661" y="1058237"/>
            <a:ext cx="8784403" cy="4623371"/>
          </a:xfrm>
          <a:prstGeom prst="rect">
            <a:avLst/>
          </a:prstGeom>
        </p:spPr>
        <p:txBody>
          <a:bodyPr>
            <a:normAutofit/>
          </a:bodyPr>
          <a:lstStyle/>
          <a:p>
            <a:pPr marL="0" indent="0" algn="ctr">
              <a:lnSpc>
                <a:spcPct val="107000"/>
              </a:lnSpc>
              <a:spcAft>
                <a:spcPts val="800"/>
              </a:spcAft>
              <a:buNone/>
            </a:pPr>
            <a:endParaRPr lang="en-US" sz="4000" b="1" dirty="0">
              <a:solidFill>
                <a:srgbClr val="FF0000"/>
              </a:solidFill>
            </a:endParaRPr>
          </a:p>
          <a:p>
            <a:pPr marL="0" indent="0" algn="ctr">
              <a:lnSpc>
                <a:spcPct val="107000"/>
              </a:lnSpc>
              <a:spcAft>
                <a:spcPts val="800"/>
              </a:spcAft>
              <a:buNone/>
            </a:pPr>
            <a:r>
              <a:rPr lang="en-US" sz="4000" b="1" dirty="0">
                <a:solidFill>
                  <a:srgbClr val="FF0000"/>
                </a:solidFill>
              </a:rPr>
              <a:t>In your group settings, use the remainder of the session to prep for next week group presentation.</a:t>
            </a:r>
          </a:p>
          <a:p>
            <a:pPr marL="0" indent="0" algn="ctr">
              <a:lnSpc>
                <a:spcPct val="107000"/>
              </a:lnSpc>
              <a:spcAft>
                <a:spcPts val="800"/>
              </a:spcAft>
              <a:buNone/>
            </a:pPr>
            <a:endParaRPr lang="en-US" sz="4000" b="1" dirty="0">
              <a:solidFill>
                <a:srgbClr val="FF0000"/>
              </a:solidFill>
            </a:endParaRPr>
          </a:p>
          <a:p>
            <a:pPr marL="0" indent="0" algn="ctr">
              <a:lnSpc>
                <a:spcPct val="107000"/>
              </a:lnSpc>
              <a:spcAft>
                <a:spcPts val="800"/>
              </a:spcAft>
              <a:buNone/>
            </a:pPr>
            <a:endParaRPr lang="en-US" sz="4000" b="1" dirty="0">
              <a:solidFill>
                <a:srgbClr val="FF0000"/>
              </a:solidFill>
            </a:endParaRPr>
          </a:p>
          <a:p>
            <a:pPr marL="0" indent="0">
              <a:lnSpc>
                <a:spcPct val="107000"/>
              </a:lnSpc>
              <a:spcAft>
                <a:spcPts val="800"/>
              </a:spcAft>
              <a:buNone/>
            </a:pPr>
            <a:endParaRPr lang="en-GB" sz="3200" kern="100" dirty="0">
              <a:solidFill>
                <a:schemeClr val="tx1"/>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8325957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1" end="1"/>
                                            </p:txEl>
                                          </p:spTgt>
                                        </p:tgtEl>
                                        <p:attrNameLst>
                                          <p:attrName>style.visibility</p:attrName>
                                        </p:attrNameLst>
                                      </p:cBhvr>
                                      <p:to>
                                        <p:strVal val="visible"/>
                                      </p:to>
                                    </p:set>
                                    <p:animEffect transition="in" filter="fade">
                                      <p:cBhvr>
                                        <p:cTn id="19" dur="1000"/>
                                        <p:tgtEl>
                                          <p:spTgt spid="278">
                                            <p:txEl>
                                              <p:pRg st="1" end="1"/>
                                            </p:txEl>
                                          </p:spTgt>
                                        </p:tgtEl>
                                      </p:cBhvr>
                                    </p:animEffect>
                                    <p:anim calcmode="lin" valueType="num">
                                      <p:cBhvr>
                                        <p:cTn id="20" dur="1000" fill="hold"/>
                                        <p:tgtEl>
                                          <p:spTgt spid="278">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457200" y="143838"/>
            <a:ext cx="8229600" cy="719191"/>
          </a:xfrm>
          <a:prstGeom prst="rect">
            <a:avLst/>
          </a:prstGeom>
        </p:spPr>
        <p:txBody>
          <a:bodyPr>
            <a:normAutofit/>
          </a:bodyPr>
          <a:lstStyle>
            <a:lvl1pPr>
              <a:defRPr b="1"/>
            </a:lvl1pPr>
          </a:lstStyle>
          <a:p>
            <a:pPr>
              <a:lnSpc>
                <a:spcPct val="107000"/>
              </a:lnSpc>
              <a:spcAft>
                <a:spcPts val="800"/>
              </a:spcAft>
            </a:pPr>
            <a:r>
              <a:rPr lang="en-US" sz="3600" dirty="0"/>
              <a:t>Assessment 1: Group Presentation </a:t>
            </a:r>
          </a:p>
        </p:txBody>
      </p:sp>
      <p:sp>
        <p:nvSpPr>
          <p:cNvPr id="278" name="Got to know each other…"/>
          <p:cNvSpPr txBox="1">
            <a:spLocks noGrp="1"/>
          </p:cNvSpPr>
          <p:nvPr>
            <p:ph type="body" idx="1"/>
          </p:nvPr>
        </p:nvSpPr>
        <p:spPr>
          <a:xfrm>
            <a:off x="174661" y="863029"/>
            <a:ext cx="8784403" cy="4664468"/>
          </a:xfrm>
          <a:prstGeom prst="rect">
            <a:avLst/>
          </a:prstGeom>
        </p:spPr>
        <p:txBody>
          <a:bodyPr>
            <a:normAutofit fontScale="92500" lnSpcReduction="10000"/>
          </a:bodyPr>
          <a:lstStyle/>
          <a:p>
            <a:pPr marL="0" indent="0" algn="ctr">
              <a:lnSpc>
                <a:spcPct val="107000"/>
              </a:lnSpc>
              <a:spcAft>
                <a:spcPts val="800"/>
              </a:spcAft>
              <a:buNone/>
            </a:pPr>
            <a:endParaRPr lang="en-US" sz="3200" b="1" dirty="0"/>
          </a:p>
          <a:p>
            <a:pPr marL="0" indent="0" algn="ctr">
              <a:lnSpc>
                <a:spcPct val="107000"/>
              </a:lnSpc>
              <a:spcAft>
                <a:spcPts val="800"/>
              </a:spcAft>
              <a:buNone/>
            </a:pPr>
            <a:r>
              <a:rPr lang="en-US" sz="3500" b="1" dirty="0"/>
              <a:t>Explain the features of different information systems, comparison/evaluation of different information systems, etc., (50% weightings).</a:t>
            </a:r>
          </a:p>
          <a:p>
            <a:pPr marL="0" indent="0" algn="ctr">
              <a:lnSpc>
                <a:spcPct val="107000"/>
              </a:lnSpc>
              <a:spcAft>
                <a:spcPts val="800"/>
              </a:spcAft>
              <a:buNone/>
            </a:pPr>
            <a:r>
              <a:rPr lang="en-US" sz="3500" b="1" dirty="0">
                <a:solidFill>
                  <a:srgbClr val="FF0000"/>
                </a:solidFill>
              </a:rPr>
              <a:t>     See the assignment brief for detailed task description!</a:t>
            </a:r>
          </a:p>
          <a:p>
            <a:pPr marL="0" indent="0" algn="ctr">
              <a:lnSpc>
                <a:spcPct val="107000"/>
              </a:lnSpc>
              <a:spcAft>
                <a:spcPts val="800"/>
              </a:spcAft>
              <a:buNone/>
            </a:pPr>
            <a:r>
              <a:rPr lang="en-US" sz="3500" b="1" dirty="0">
                <a:solidFill>
                  <a:srgbClr val="FF0000"/>
                </a:solidFill>
              </a:rPr>
              <a:t>Class presentation starts in week commencing October 13</a:t>
            </a:r>
            <a:r>
              <a:rPr lang="en-US" sz="3500" b="1" baseline="30000" dirty="0">
                <a:solidFill>
                  <a:srgbClr val="FF0000"/>
                </a:solidFill>
              </a:rPr>
              <a:t>th</a:t>
            </a:r>
            <a:r>
              <a:rPr lang="en-US" sz="3500" b="1" dirty="0">
                <a:solidFill>
                  <a:srgbClr val="FF0000"/>
                </a:solidFill>
              </a:rPr>
              <a:t> 2025. </a:t>
            </a:r>
          </a:p>
          <a:p>
            <a:pPr marL="0" indent="0">
              <a:lnSpc>
                <a:spcPct val="107000"/>
              </a:lnSpc>
              <a:spcAft>
                <a:spcPts val="800"/>
              </a:spcAft>
              <a:buNone/>
            </a:pPr>
            <a:endParaRPr lang="en-US" b="1" dirty="0">
              <a:solidFill>
                <a:srgbClr val="FF0000"/>
              </a:solidFill>
            </a:endParaRPr>
          </a:p>
          <a:p>
            <a:pPr marL="0" indent="0">
              <a:lnSpc>
                <a:spcPct val="107000"/>
              </a:lnSpc>
              <a:spcAft>
                <a:spcPts val="800"/>
              </a:spcAft>
              <a:buNone/>
            </a:pPr>
            <a:endParaRPr lang="en-GB" sz="3200" kern="100" dirty="0">
              <a:solidFill>
                <a:schemeClr val="tx1"/>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9811405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1" end="1"/>
                                            </p:txEl>
                                          </p:spTgt>
                                        </p:tgtEl>
                                        <p:attrNameLst>
                                          <p:attrName>style.visibility</p:attrName>
                                        </p:attrNameLst>
                                      </p:cBhvr>
                                      <p:to>
                                        <p:strVal val="visible"/>
                                      </p:to>
                                    </p:set>
                                    <p:animEffect transition="in" filter="fade">
                                      <p:cBhvr>
                                        <p:cTn id="19" dur="1000"/>
                                        <p:tgtEl>
                                          <p:spTgt spid="278">
                                            <p:txEl>
                                              <p:pRg st="1" end="1"/>
                                            </p:txEl>
                                          </p:spTgt>
                                        </p:tgtEl>
                                      </p:cBhvr>
                                    </p:animEffect>
                                    <p:anim calcmode="lin" valueType="num">
                                      <p:cBhvr>
                                        <p:cTn id="20" dur="1000" fill="hold"/>
                                        <p:tgtEl>
                                          <p:spTgt spid="278">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78">
                                            <p:txEl>
                                              <p:pRg st="2" end="2"/>
                                            </p:txEl>
                                          </p:spTgt>
                                        </p:tgtEl>
                                        <p:attrNameLst>
                                          <p:attrName>style.visibility</p:attrName>
                                        </p:attrNameLst>
                                      </p:cBhvr>
                                      <p:to>
                                        <p:strVal val="visible"/>
                                      </p:to>
                                    </p:set>
                                    <p:animEffect transition="in" filter="fade">
                                      <p:cBhvr>
                                        <p:cTn id="26" dur="1000"/>
                                        <p:tgtEl>
                                          <p:spTgt spid="278">
                                            <p:txEl>
                                              <p:pRg st="2" end="2"/>
                                            </p:txEl>
                                          </p:spTgt>
                                        </p:tgtEl>
                                      </p:cBhvr>
                                    </p:animEffect>
                                    <p:anim calcmode="lin" valueType="num">
                                      <p:cBhvr>
                                        <p:cTn id="27" dur="1000" fill="hold"/>
                                        <p:tgtEl>
                                          <p:spTgt spid="278">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7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78">
                                            <p:txEl>
                                              <p:pRg st="3" end="3"/>
                                            </p:txEl>
                                          </p:spTgt>
                                        </p:tgtEl>
                                        <p:attrNameLst>
                                          <p:attrName>style.visibility</p:attrName>
                                        </p:attrNameLst>
                                      </p:cBhvr>
                                      <p:to>
                                        <p:strVal val="visible"/>
                                      </p:to>
                                    </p:set>
                                    <p:animEffect transition="in" filter="fade">
                                      <p:cBhvr>
                                        <p:cTn id="33" dur="1000"/>
                                        <p:tgtEl>
                                          <p:spTgt spid="278">
                                            <p:txEl>
                                              <p:pRg st="3" end="3"/>
                                            </p:txEl>
                                          </p:spTgt>
                                        </p:tgtEl>
                                      </p:cBhvr>
                                    </p:animEffect>
                                    <p:anim calcmode="lin" valueType="num">
                                      <p:cBhvr>
                                        <p:cTn id="34" dur="1000" fill="hold"/>
                                        <p:tgtEl>
                                          <p:spTgt spid="278">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278">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457200" y="154112"/>
            <a:ext cx="8229600" cy="821933"/>
          </a:xfrm>
          <a:prstGeom prst="rect">
            <a:avLst/>
          </a:prstGeom>
        </p:spPr>
        <p:txBody>
          <a:bodyPr/>
          <a:lstStyle>
            <a:lvl1pPr>
              <a:defRPr b="1"/>
            </a:lvl1pPr>
          </a:lstStyle>
          <a:p>
            <a:r>
              <a:rPr dirty="0"/>
              <a:t>Summary</a:t>
            </a:r>
            <a:r>
              <a:rPr lang="en-GB" dirty="0"/>
              <a:t>…Today we have looked at…</a:t>
            </a:r>
            <a:endParaRPr dirty="0"/>
          </a:p>
        </p:txBody>
      </p:sp>
      <p:sp>
        <p:nvSpPr>
          <p:cNvPr id="278" name="Got to know each other…"/>
          <p:cNvSpPr txBox="1">
            <a:spLocks noGrp="1"/>
          </p:cNvSpPr>
          <p:nvPr>
            <p:ph type="body" idx="1"/>
          </p:nvPr>
        </p:nvSpPr>
        <p:spPr>
          <a:xfrm>
            <a:off x="287675" y="976045"/>
            <a:ext cx="8671389" cy="4541189"/>
          </a:xfrm>
          <a:prstGeom prst="rect">
            <a:avLst/>
          </a:prstGeom>
        </p:spPr>
        <p:txBody>
          <a:bodyPr>
            <a:noAutofit/>
          </a:bodyPr>
          <a:lstStyle/>
          <a:p>
            <a:pPr marL="0" indent="0">
              <a:buNone/>
            </a:pPr>
            <a:r>
              <a:rPr lang="en-GB" sz="2800" b="1" dirty="0"/>
              <a:t>Information Security and Governance:</a:t>
            </a:r>
            <a:endParaRPr lang="en-GB" sz="2800" dirty="0"/>
          </a:p>
          <a:p>
            <a:pPr lvl="0" algn="just"/>
            <a:r>
              <a:rPr lang="en-GB" sz="2800" dirty="0"/>
              <a:t>Understanding the importance of information security.</a:t>
            </a:r>
          </a:p>
          <a:p>
            <a:pPr lvl="0" algn="just"/>
            <a:r>
              <a:rPr lang="en-US" altLang="en-US" sz="2800" dirty="0"/>
              <a:t>Justification for Information Security and Governance </a:t>
            </a:r>
          </a:p>
          <a:p>
            <a:pPr lvl="0" algn="just"/>
            <a:r>
              <a:rPr lang="en-GB" sz="2800" dirty="0"/>
              <a:t>Implementing and managing information governance policies.</a:t>
            </a:r>
          </a:p>
          <a:p>
            <a:pPr lvl="0" algn="just"/>
            <a:r>
              <a:rPr lang="en-GB" sz="2800" dirty="0">
                <a:solidFill>
                  <a:schemeClr val="tx1"/>
                </a:solidFill>
              </a:rPr>
              <a:t>Information Governance (IG) &amp; Data Protection Principles (</a:t>
            </a:r>
            <a:r>
              <a:rPr lang="en-GB" sz="2800" dirty="0"/>
              <a:t>Regulatory compliance and ethical considerations in information management).</a:t>
            </a:r>
          </a:p>
          <a:p>
            <a:pPr algn="just"/>
            <a:r>
              <a:rPr lang="en-GB" sz="2800" kern="100" dirty="0">
                <a:ea typeface="Calibri" panose="020F0502020204030204" pitchFamily="34" charset="0"/>
                <a:cs typeface="Times New Roman" panose="02020603050405020304" pitchFamily="18" charset="0"/>
              </a:rPr>
              <a:t>Assessment break out time and tutorial session.</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0" end="0"/>
                                            </p:txEl>
                                          </p:spTgt>
                                        </p:tgtEl>
                                        <p:attrNameLst>
                                          <p:attrName>style.visibility</p:attrName>
                                        </p:attrNameLst>
                                      </p:cBhvr>
                                      <p:to>
                                        <p:strVal val="visible"/>
                                      </p:to>
                                    </p:set>
                                    <p:animEffect transition="in" filter="fade">
                                      <p:cBhvr>
                                        <p:cTn id="19" dur="1000"/>
                                        <p:tgtEl>
                                          <p:spTgt spid="278">
                                            <p:txEl>
                                              <p:pRg st="0" end="0"/>
                                            </p:txEl>
                                          </p:spTgt>
                                        </p:tgtEl>
                                      </p:cBhvr>
                                    </p:animEffect>
                                    <p:anim calcmode="lin" valueType="num">
                                      <p:cBhvr>
                                        <p:cTn id="20" dur="1000" fill="hold"/>
                                        <p:tgtEl>
                                          <p:spTgt spid="278">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78">
                                            <p:txEl>
                                              <p:pRg st="1" end="1"/>
                                            </p:txEl>
                                          </p:spTgt>
                                        </p:tgtEl>
                                        <p:attrNameLst>
                                          <p:attrName>style.visibility</p:attrName>
                                        </p:attrNameLst>
                                      </p:cBhvr>
                                      <p:to>
                                        <p:strVal val="visible"/>
                                      </p:to>
                                    </p:set>
                                    <p:animEffect transition="in" filter="fade">
                                      <p:cBhvr>
                                        <p:cTn id="26" dur="1000"/>
                                        <p:tgtEl>
                                          <p:spTgt spid="278">
                                            <p:txEl>
                                              <p:pRg st="1" end="1"/>
                                            </p:txEl>
                                          </p:spTgt>
                                        </p:tgtEl>
                                      </p:cBhvr>
                                    </p:animEffect>
                                    <p:anim calcmode="lin" valueType="num">
                                      <p:cBhvr>
                                        <p:cTn id="27" dur="1000" fill="hold"/>
                                        <p:tgtEl>
                                          <p:spTgt spid="278">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7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78">
                                            <p:txEl>
                                              <p:pRg st="2" end="2"/>
                                            </p:txEl>
                                          </p:spTgt>
                                        </p:tgtEl>
                                        <p:attrNameLst>
                                          <p:attrName>style.visibility</p:attrName>
                                        </p:attrNameLst>
                                      </p:cBhvr>
                                      <p:to>
                                        <p:strVal val="visible"/>
                                      </p:to>
                                    </p:set>
                                    <p:animEffect transition="in" filter="fade">
                                      <p:cBhvr>
                                        <p:cTn id="33" dur="1000"/>
                                        <p:tgtEl>
                                          <p:spTgt spid="278">
                                            <p:txEl>
                                              <p:pRg st="2" end="2"/>
                                            </p:txEl>
                                          </p:spTgt>
                                        </p:tgtEl>
                                      </p:cBhvr>
                                    </p:animEffect>
                                    <p:anim calcmode="lin" valueType="num">
                                      <p:cBhvr>
                                        <p:cTn id="34" dur="1000" fill="hold"/>
                                        <p:tgtEl>
                                          <p:spTgt spid="278">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7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78">
                                            <p:txEl>
                                              <p:pRg st="3" end="3"/>
                                            </p:txEl>
                                          </p:spTgt>
                                        </p:tgtEl>
                                        <p:attrNameLst>
                                          <p:attrName>style.visibility</p:attrName>
                                        </p:attrNameLst>
                                      </p:cBhvr>
                                      <p:to>
                                        <p:strVal val="visible"/>
                                      </p:to>
                                    </p:set>
                                    <p:animEffect transition="in" filter="fade">
                                      <p:cBhvr>
                                        <p:cTn id="40" dur="1000"/>
                                        <p:tgtEl>
                                          <p:spTgt spid="278">
                                            <p:txEl>
                                              <p:pRg st="3" end="3"/>
                                            </p:txEl>
                                          </p:spTgt>
                                        </p:tgtEl>
                                      </p:cBhvr>
                                    </p:animEffect>
                                    <p:anim calcmode="lin" valueType="num">
                                      <p:cBhvr>
                                        <p:cTn id="41" dur="1000" fill="hold"/>
                                        <p:tgtEl>
                                          <p:spTgt spid="278">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27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78">
                                            <p:txEl>
                                              <p:pRg st="4" end="4"/>
                                            </p:txEl>
                                          </p:spTgt>
                                        </p:tgtEl>
                                        <p:attrNameLst>
                                          <p:attrName>style.visibility</p:attrName>
                                        </p:attrNameLst>
                                      </p:cBhvr>
                                      <p:to>
                                        <p:strVal val="visible"/>
                                      </p:to>
                                    </p:set>
                                    <p:animEffect transition="in" filter="fade">
                                      <p:cBhvr>
                                        <p:cTn id="47" dur="1000"/>
                                        <p:tgtEl>
                                          <p:spTgt spid="278">
                                            <p:txEl>
                                              <p:pRg st="4" end="4"/>
                                            </p:txEl>
                                          </p:spTgt>
                                        </p:tgtEl>
                                      </p:cBhvr>
                                    </p:animEffect>
                                    <p:anim calcmode="lin" valueType="num">
                                      <p:cBhvr>
                                        <p:cTn id="48" dur="1000" fill="hold"/>
                                        <p:tgtEl>
                                          <p:spTgt spid="278">
                                            <p:txEl>
                                              <p:pRg st="4" end="4"/>
                                            </p:txEl>
                                          </p:spTgt>
                                        </p:tgtEl>
                                        <p:attrNameLst>
                                          <p:attrName>ppt_x</p:attrName>
                                        </p:attrNameLst>
                                      </p:cBhvr>
                                      <p:tavLst>
                                        <p:tav tm="0">
                                          <p:val>
                                            <p:strVal val="#ppt_x"/>
                                          </p:val>
                                        </p:tav>
                                        <p:tav tm="100000">
                                          <p:val>
                                            <p:strVal val="#ppt_x"/>
                                          </p:val>
                                        </p:tav>
                                      </p:tavLst>
                                    </p:anim>
                                    <p:anim calcmode="lin" valueType="num">
                                      <p:cBhvr>
                                        <p:cTn id="49" dur="1000" fill="hold"/>
                                        <p:tgtEl>
                                          <p:spTgt spid="278">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278">
                                            <p:txEl>
                                              <p:pRg st="5" end="5"/>
                                            </p:txEl>
                                          </p:spTgt>
                                        </p:tgtEl>
                                        <p:attrNameLst>
                                          <p:attrName>style.visibility</p:attrName>
                                        </p:attrNameLst>
                                      </p:cBhvr>
                                      <p:to>
                                        <p:strVal val="visible"/>
                                      </p:to>
                                    </p:set>
                                    <p:animEffect transition="in" filter="fade">
                                      <p:cBhvr>
                                        <p:cTn id="54" dur="1000"/>
                                        <p:tgtEl>
                                          <p:spTgt spid="278">
                                            <p:txEl>
                                              <p:pRg st="5" end="5"/>
                                            </p:txEl>
                                          </p:spTgt>
                                        </p:tgtEl>
                                      </p:cBhvr>
                                    </p:animEffect>
                                    <p:anim calcmode="lin" valueType="num">
                                      <p:cBhvr>
                                        <p:cTn id="55" dur="1000" fill="hold"/>
                                        <p:tgtEl>
                                          <p:spTgt spid="278">
                                            <p:txEl>
                                              <p:pRg st="5" end="5"/>
                                            </p:txEl>
                                          </p:spTgt>
                                        </p:tgtEl>
                                        <p:attrNameLst>
                                          <p:attrName>ppt_x</p:attrName>
                                        </p:attrNameLst>
                                      </p:cBhvr>
                                      <p:tavLst>
                                        <p:tav tm="0">
                                          <p:val>
                                            <p:strVal val="#ppt_x"/>
                                          </p:val>
                                        </p:tav>
                                        <p:tav tm="100000">
                                          <p:val>
                                            <p:strVal val="#ppt_x"/>
                                          </p:val>
                                        </p:tav>
                                      </p:tavLst>
                                    </p:anim>
                                    <p:anim calcmode="lin" valueType="num">
                                      <p:cBhvr>
                                        <p:cTn id="56" dur="1000" fill="hold"/>
                                        <p:tgtEl>
                                          <p:spTgt spid="278">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 name="Further information"/>
          <p:cNvSpPr txBox="1">
            <a:spLocks noGrp="1"/>
          </p:cNvSpPr>
          <p:nvPr>
            <p:ph type="title"/>
          </p:nvPr>
        </p:nvSpPr>
        <p:spPr>
          <a:xfrm>
            <a:off x="457200" y="274638"/>
            <a:ext cx="8229600" cy="711681"/>
          </a:xfrm>
          <a:prstGeom prst="rect">
            <a:avLst/>
          </a:prstGeom>
        </p:spPr>
        <p:txBody>
          <a:bodyPr/>
          <a:lstStyle>
            <a:lvl1pPr>
              <a:defRPr b="1"/>
            </a:lvl1pPr>
          </a:lstStyle>
          <a:p>
            <a:r>
              <a:rPr lang="en-GB" dirty="0"/>
              <a:t>References</a:t>
            </a:r>
            <a:endParaRPr dirty="0"/>
          </a:p>
        </p:txBody>
      </p:sp>
      <p:sp>
        <p:nvSpPr>
          <p:cNvPr id="281" name="Reading on the need to identify the ‘right’ business problem: Spradlin, D. (2012). Are you solving the right problem? Harvard Business Review…"/>
          <p:cNvSpPr txBox="1">
            <a:spLocks noGrp="1"/>
          </p:cNvSpPr>
          <p:nvPr>
            <p:ph type="body" idx="1"/>
          </p:nvPr>
        </p:nvSpPr>
        <p:spPr>
          <a:xfrm>
            <a:off x="164387" y="1202076"/>
            <a:ext cx="8804951" cy="4315157"/>
          </a:xfrm>
          <a:prstGeom prst="rect">
            <a:avLst/>
          </a:prstGeom>
        </p:spPr>
        <p:txBody>
          <a:bodyPr>
            <a:normAutofit fontScale="25000" lnSpcReduction="20000"/>
          </a:bodyPr>
          <a:lstStyle/>
          <a:p>
            <a:pPr algn="just"/>
            <a:r>
              <a:rPr lang="en-GB" sz="7200" b="0" i="0" u="none" strike="noStrike" baseline="0" dirty="0">
                <a:solidFill>
                  <a:srgbClr val="000000"/>
                </a:solidFill>
              </a:rPr>
              <a:t>Bourgeois, D., T., Smith, J., L., Wang, S., and </a:t>
            </a:r>
            <a:r>
              <a:rPr lang="en-GB" sz="7200" b="0" i="0" u="none" strike="noStrike" baseline="0" dirty="0" err="1">
                <a:solidFill>
                  <a:srgbClr val="000000"/>
                </a:solidFill>
              </a:rPr>
              <a:t>Mortati</a:t>
            </a:r>
            <a:r>
              <a:rPr lang="en-GB" sz="7200" b="0" i="0" u="none" strike="noStrike" baseline="0" dirty="0">
                <a:solidFill>
                  <a:srgbClr val="000000"/>
                </a:solidFill>
              </a:rPr>
              <a:t>, J., (2019). "Information Systems for Business and Beyond“, Open Textbooks. 1, available @: </a:t>
            </a:r>
            <a:r>
              <a:rPr lang="en-GB" sz="7200" b="0" i="0" u="none" strike="noStrike" baseline="0" dirty="0">
                <a:solidFill>
                  <a:srgbClr val="000000"/>
                </a:solidFill>
                <a:hlinkClick r:id="rId2"/>
              </a:rPr>
              <a:t>https://digitalcommons.biola.edu/open-textbooks/1</a:t>
            </a:r>
            <a:r>
              <a:rPr lang="en-GB" sz="7200" b="0" i="0" u="none" strike="noStrike" baseline="0" dirty="0">
                <a:solidFill>
                  <a:srgbClr val="000000"/>
                </a:solidFill>
              </a:rPr>
              <a:t> , (Accessed on 22/11/2023).</a:t>
            </a:r>
          </a:p>
          <a:p>
            <a:pPr algn="just"/>
            <a:endParaRPr lang="en-GB" sz="7200" dirty="0"/>
          </a:p>
          <a:p>
            <a:pPr algn="just"/>
            <a:r>
              <a:rPr lang="en-GB" sz="7200" dirty="0">
                <a:solidFill>
                  <a:srgbClr val="000000"/>
                </a:solidFill>
                <a:effectLst/>
                <a:ea typeface="Calibri" panose="020F0502020204030204" pitchFamily="34" charset="0"/>
              </a:rPr>
              <a:t>Coughlan, J., Lycett, M., and </a:t>
            </a:r>
            <a:r>
              <a:rPr lang="en-GB" sz="7200" dirty="0" err="1">
                <a:solidFill>
                  <a:srgbClr val="000000"/>
                </a:solidFill>
                <a:effectLst/>
                <a:ea typeface="Calibri" panose="020F0502020204030204" pitchFamily="34" charset="0"/>
              </a:rPr>
              <a:t>Macredie</a:t>
            </a:r>
            <a:r>
              <a:rPr lang="en-GB" sz="7200" dirty="0">
                <a:solidFill>
                  <a:srgbClr val="000000"/>
                </a:solidFill>
                <a:effectLst/>
                <a:ea typeface="Calibri" panose="020F0502020204030204" pitchFamily="34" charset="0"/>
              </a:rPr>
              <a:t>, R., D., (2005).  Understanding the Business–IT Relationship, International Journal of Information Management, Vol. 25, pp.303–319.</a:t>
            </a:r>
            <a:endParaRPr lang="en-GB" sz="7200" b="0" i="0" u="none" strike="noStrike" baseline="0" dirty="0">
              <a:solidFill>
                <a:srgbClr val="000000"/>
              </a:solidFill>
            </a:endParaRPr>
          </a:p>
          <a:p>
            <a:pPr marL="0" indent="0" algn="just">
              <a:buNone/>
            </a:pPr>
            <a:endParaRPr lang="en-GB" sz="7200" b="0" i="0" u="none" strike="noStrike" baseline="0" dirty="0">
              <a:solidFill>
                <a:srgbClr val="000000"/>
              </a:solidFill>
            </a:endParaRPr>
          </a:p>
          <a:p>
            <a:r>
              <a:rPr lang="en-GB" sz="7200" b="0" i="0" u="none" strike="noStrike" baseline="0" dirty="0">
                <a:solidFill>
                  <a:srgbClr val="000000"/>
                </a:solidFill>
              </a:rPr>
              <a:t>Laudon, K.C. and Laudon, J. P. (2012). </a:t>
            </a:r>
            <a:r>
              <a:rPr lang="en-GB" sz="7200" b="0" i="1" u="none" strike="noStrike" baseline="0" dirty="0">
                <a:solidFill>
                  <a:srgbClr val="000000"/>
                </a:solidFill>
              </a:rPr>
              <a:t>Management Information Systems</a:t>
            </a:r>
            <a:r>
              <a:rPr lang="en-GB" sz="7200" b="0" i="0" u="none" strike="noStrike" baseline="0" dirty="0">
                <a:solidFill>
                  <a:srgbClr val="000000"/>
                </a:solidFill>
              </a:rPr>
              <a:t>, twelfth edition. Upper Saddle River, New Jersey: Prentice-Hall. </a:t>
            </a:r>
          </a:p>
          <a:p>
            <a:endParaRPr lang="en-GB" sz="7200" b="0" i="0" u="none" strike="noStrike" baseline="0" dirty="0">
              <a:solidFill>
                <a:srgbClr val="000000"/>
              </a:solidFill>
            </a:endParaRPr>
          </a:p>
          <a:p>
            <a:r>
              <a:rPr lang="en-GB" sz="7200" dirty="0">
                <a:solidFill>
                  <a:schemeClr val="tx1"/>
                </a:solidFill>
              </a:rPr>
              <a:t>NHS Code of Practice on Information Security</a:t>
            </a:r>
          </a:p>
          <a:p>
            <a:pPr marL="0" indent="0">
              <a:buNone/>
            </a:pPr>
            <a:r>
              <a:rPr lang="en-GB" sz="7200" dirty="0"/>
              <a:t>	http://www.dh.gov.uk/en/Publicationsandstatistics/Publications/PublicationsPolicyAndGuidance/DH_074142</a:t>
            </a:r>
          </a:p>
          <a:p>
            <a:r>
              <a:rPr lang="en-GB" sz="7200" kern="100" dirty="0">
                <a:effectLst/>
                <a:ea typeface="Calibri" panose="020F0502020204030204" pitchFamily="34" charset="0"/>
                <a:cs typeface="Times New Roman" panose="02020603050405020304" pitchFamily="18" charset="0"/>
              </a:rPr>
              <a:t>Sengupta, S., (2015). Value Additive Activities in ERP Projects: A Consultant’s View, International Journal of Computer Applications, Vol. 121 (19), </a:t>
            </a:r>
          </a:p>
          <a:p>
            <a:endParaRPr lang="en-GB" sz="7200" b="0" i="0" u="none" strike="noStrike" baseline="0" dirty="0">
              <a:solidFill>
                <a:srgbClr val="000000"/>
              </a:solidFill>
            </a:endParaRPr>
          </a:p>
          <a:p>
            <a:pPr marL="0" indent="0" algn="just">
              <a:lnSpc>
                <a:spcPct val="107000"/>
              </a:lnSpc>
              <a:spcAft>
                <a:spcPts val="800"/>
              </a:spcAft>
              <a:buNone/>
            </a:pPr>
            <a:r>
              <a:rPr lang="en-GB" sz="7200" b="1" kern="0" dirty="0">
                <a:effectLst/>
                <a:ea typeface="Calibri" panose="020F0502020204030204" pitchFamily="34" charset="0"/>
                <a:cs typeface="GillSansMTPro-Bold"/>
              </a:rPr>
              <a:t> </a:t>
            </a:r>
            <a:endParaRPr lang="en-GB" sz="7200" kern="100" dirty="0">
              <a:effectLst/>
              <a:ea typeface="Calibri" panose="020F0502020204030204" pitchFamily="34" charset="0"/>
              <a:cs typeface="Times New Roman" panose="02020603050405020304" pitchFamily="18" charset="0"/>
            </a:endParaRPr>
          </a:p>
          <a:p>
            <a:pPr marL="228885" indent="-228885" defTabSz="610361">
              <a:defRPr sz="2136"/>
            </a:pPr>
            <a:endParaRPr i="1"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80"/>
                                        </p:tgtEl>
                                        <p:attrNameLst>
                                          <p:attrName>style.visibility</p:attrName>
                                        </p:attrNameLst>
                                      </p:cBhvr>
                                      <p:to>
                                        <p:strVal val="visible"/>
                                      </p:to>
                                    </p:set>
                                    <p:animEffect transition="in" filter="barn(inVertical)">
                                      <p:cBhvr>
                                        <p:cTn id="7" dur="500"/>
                                        <p:tgtEl>
                                          <p:spTgt spid="28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81">
                                            <p:bg/>
                                          </p:spTgt>
                                        </p:tgtEl>
                                        <p:attrNameLst>
                                          <p:attrName>style.visibility</p:attrName>
                                        </p:attrNameLst>
                                      </p:cBhvr>
                                      <p:to>
                                        <p:strVal val="visible"/>
                                      </p:to>
                                    </p:set>
                                    <p:animEffect transition="in" filter="fade">
                                      <p:cBhvr>
                                        <p:cTn id="12" dur="1000"/>
                                        <p:tgtEl>
                                          <p:spTgt spid="281">
                                            <p:bg/>
                                          </p:spTgt>
                                        </p:tgtEl>
                                      </p:cBhvr>
                                    </p:animEffect>
                                    <p:anim calcmode="lin" valueType="num">
                                      <p:cBhvr>
                                        <p:cTn id="13" dur="1000" fill="hold"/>
                                        <p:tgtEl>
                                          <p:spTgt spid="281">
                                            <p:bg/>
                                          </p:spTgt>
                                        </p:tgtEl>
                                        <p:attrNameLst>
                                          <p:attrName>ppt_x</p:attrName>
                                        </p:attrNameLst>
                                      </p:cBhvr>
                                      <p:tavLst>
                                        <p:tav tm="0">
                                          <p:val>
                                            <p:strVal val="#ppt_x"/>
                                          </p:val>
                                        </p:tav>
                                        <p:tav tm="100000">
                                          <p:val>
                                            <p:strVal val="#ppt_x"/>
                                          </p:val>
                                        </p:tav>
                                      </p:tavLst>
                                    </p:anim>
                                    <p:anim calcmode="lin" valueType="num">
                                      <p:cBhvr>
                                        <p:cTn id="14" dur="1000" fill="hold"/>
                                        <p:tgtEl>
                                          <p:spTgt spid="281">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81">
                                            <p:txEl>
                                              <p:pRg st="0" end="0"/>
                                            </p:txEl>
                                          </p:spTgt>
                                        </p:tgtEl>
                                        <p:attrNameLst>
                                          <p:attrName>style.visibility</p:attrName>
                                        </p:attrNameLst>
                                      </p:cBhvr>
                                      <p:to>
                                        <p:strVal val="visible"/>
                                      </p:to>
                                    </p:set>
                                    <p:animEffect transition="in" filter="fade">
                                      <p:cBhvr>
                                        <p:cTn id="19" dur="1000"/>
                                        <p:tgtEl>
                                          <p:spTgt spid="281">
                                            <p:txEl>
                                              <p:pRg st="0" end="0"/>
                                            </p:txEl>
                                          </p:spTgt>
                                        </p:tgtEl>
                                      </p:cBhvr>
                                    </p:animEffect>
                                    <p:anim calcmode="lin" valueType="num">
                                      <p:cBhvr>
                                        <p:cTn id="20" dur="1000" fill="hold"/>
                                        <p:tgtEl>
                                          <p:spTgt spid="281">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8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81">
                                            <p:txEl>
                                              <p:pRg st="2" end="2"/>
                                            </p:txEl>
                                          </p:spTgt>
                                        </p:tgtEl>
                                        <p:attrNameLst>
                                          <p:attrName>style.visibility</p:attrName>
                                        </p:attrNameLst>
                                      </p:cBhvr>
                                      <p:to>
                                        <p:strVal val="visible"/>
                                      </p:to>
                                    </p:set>
                                    <p:animEffect transition="in" filter="fade">
                                      <p:cBhvr>
                                        <p:cTn id="26" dur="1000"/>
                                        <p:tgtEl>
                                          <p:spTgt spid="281">
                                            <p:txEl>
                                              <p:pRg st="2" end="2"/>
                                            </p:txEl>
                                          </p:spTgt>
                                        </p:tgtEl>
                                      </p:cBhvr>
                                    </p:animEffect>
                                    <p:anim calcmode="lin" valueType="num">
                                      <p:cBhvr>
                                        <p:cTn id="27" dur="1000" fill="hold"/>
                                        <p:tgtEl>
                                          <p:spTgt spid="281">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8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81">
                                            <p:txEl>
                                              <p:pRg st="4" end="4"/>
                                            </p:txEl>
                                          </p:spTgt>
                                        </p:tgtEl>
                                        <p:attrNameLst>
                                          <p:attrName>style.visibility</p:attrName>
                                        </p:attrNameLst>
                                      </p:cBhvr>
                                      <p:to>
                                        <p:strVal val="visible"/>
                                      </p:to>
                                    </p:set>
                                    <p:animEffect transition="in" filter="fade">
                                      <p:cBhvr>
                                        <p:cTn id="33" dur="1000"/>
                                        <p:tgtEl>
                                          <p:spTgt spid="281">
                                            <p:txEl>
                                              <p:pRg st="4" end="4"/>
                                            </p:txEl>
                                          </p:spTgt>
                                        </p:tgtEl>
                                      </p:cBhvr>
                                    </p:animEffect>
                                    <p:anim calcmode="lin" valueType="num">
                                      <p:cBhvr>
                                        <p:cTn id="34" dur="1000" fill="hold"/>
                                        <p:tgtEl>
                                          <p:spTgt spid="281">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28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81">
                                            <p:txEl>
                                              <p:pRg st="6" end="6"/>
                                            </p:txEl>
                                          </p:spTgt>
                                        </p:tgtEl>
                                        <p:attrNameLst>
                                          <p:attrName>style.visibility</p:attrName>
                                        </p:attrNameLst>
                                      </p:cBhvr>
                                      <p:to>
                                        <p:strVal val="visible"/>
                                      </p:to>
                                    </p:set>
                                    <p:animEffect transition="in" filter="fade">
                                      <p:cBhvr>
                                        <p:cTn id="40" dur="1000"/>
                                        <p:tgtEl>
                                          <p:spTgt spid="281">
                                            <p:txEl>
                                              <p:pRg st="6" end="6"/>
                                            </p:txEl>
                                          </p:spTgt>
                                        </p:tgtEl>
                                      </p:cBhvr>
                                    </p:animEffect>
                                    <p:anim calcmode="lin" valueType="num">
                                      <p:cBhvr>
                                        <p:cTn id="41" dur="1000" fill="hold"/>
                                        <p:tgtEl>
                                          <p:spTgt spid="281">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281">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81">
                                            <p:txEl>
                                              <p:pRg st="7" end="7"/>
                                            </p:txEl>
                                          </p:spTgt>
                                        </p:tgtEl>
                                        <p:attrNameLst>
                                          <p:attrName>style.visibility</p:attrName>
                                        </p:attrNameLst>
                                      </p:cBhvr>
                                      <p:to>
                                        <p:strVal val="visible"/>
                                      </p:to>
                                    </p:set>
                                    <p:animEffect transition="in" filter="fade">
                                      <p:cBhvr>
                                        <p:cTn id="47" dur="1000"/>
                                        <p:tgtEl>
                                          <p:spTgt spid="281">
                                            <p:txEl>
                                              <p:pRg st="7" end="7"/>
                                            </p:txEl>
                                          </p:spTgt>
                                        </p:tgtEl>
                                      </p:cBhvr>
                                    </p:animEffect>
                                    <p:anim calcmode="lin" valueType="num">
                                      <p:cBhvr>
                                        <p:cTn id="48" dur="1000" fill="hold"/>
                                        <p:tgtEl>
                                          <p:spTgt spid="281">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281">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281">
                                            <p:txEl>
                                              <p:pRg st="8" end="8"/>
                                            </p:txEl>
                                          </p:spTgt>
                                        </p:tgtEl>
                                        <p:attrNameLst>
                                          <p:attrName>style.visibility</p:attrName>
                                        </p:attrNameLst>
                                      </p:cBhvr>
                                      <p:to>
                                        <p:strVal val="visible"/>
                                      </p:to>
                                    </p:set>
                                    <p:animEffect transition="in" filter="fade">
                                      <p:cBhvr>
                                        <p:cTn id="54" dur="1000"/>
                                        <p:tgtEl>
                                          <p:spTgt spid="281">
                                            <p:txEl>
                                              <p:pRg st="8" end="8"/>
                                            </p:txEl>
                                          </p:spTgt>
                                        </p:tgtEl>
                                      </p:cBhvr>
                                    </p:animEffect>
                                    <p:anim calcmode="lin" valueType="num">
                                      <p:cBhvr>
                                        <p:cTn id="55" dur="1000" fill="hold"/>
                                        <p:tgtEl>
                                          <p:spTgt spid="281">
                                            <p:txEl>
                                              <p:pRg st="8" end="8"/>
                                            </p:txEl>
                                          </p:spTgt>
                                        </p:tgtEl>
                                        <p:attrNameLst>
                                          <p:attrName>ppt_x</p:attrName>
                                        </p:attrNameLst>
                                      </p:cBhvr>
                                      <p:tavLst>
                                        <p:tav tm="0">
                                          <p:val>
                                            <p:strVal val="#ppt_x"/>
                                          </p:val>
                                        </p:tav>
                                        <p:tav tm="100000">
                                          <p:val>
                                            <p:strVal val="#ppt_x"/>
                                          </p:val>
                                        </p:tav>
                                      </p:tavLst>
                                    </p:anim>
                                    <p:anim calcmode="lin" valueType="num">
                                      <p:cBhvr>
                                        <p:cTn id="56" dur="1000" fill="hold"/>
                                        <p:tgtEl>
                                          <p:spTgt spid="281">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281">
                                            <p:txEl>
                                              <p:pRg st="10" end="10"/>
                                            </p:txEl>
                                          </p:spTgt>
                                        </p:tgtEl>
                                        <p:attrNameLst>
                                          <p:attrName>style.visibility</p:attrName>
                                        </p:attrNameLst>
                                      </p:cBhvr>
                                      <p:to>
                                        <p:strVal val="visible"/>
                                      </p:to>
                                    </p:set>
                                    <p:animEffect transition="in" filter="fade">
                                      <p:cBhvr>
                                        <p:cTn id="61" dur="1000"/>
                                        <p:tgtEl>
                                          <p:spTgt spid="281">
                                            <p:txEl>
                                              <p:pRg st="10" end="10"/>
                                            </p:txEl>
                                          </p:spTgt>
                                        </p:tgtEl>
                                      </p:cBhvr>
                                    </p:animEffect>
                                    <p:anim calcmode="lin" valueType="num">
                                      <p:cBhvr>
                                        <p:cTn id="62" dur="1000" fill="hold"/>
                                        <p:tgtEl>
                                          <p:spTgt spid="281">
                                            <p:txEl>
                                              <p:pRg st="10" end="10"/>
                                            </p:txEl>
                                          </p:spTgt>
                                        </p:tgtEl>
                                        <p:attrNameLst>
                                          <p:attrName>ppt_x</p:attrName>
                                        </p:attrNameLst>
                                      </p:cBhvr>
                                      <p:tavLst>
                                        <p:tav tm="0">
                                          <p:val>
                                            <p:strVal val="#ppt_x"/>
                                          </p:val>
                                        </p:tav>
                                        <p:tav tm="100000">
                                          <p:val>
                                            <p:strVal val="#ppt_x"/>
                                          </p:val>
                                        </p:tav>
                                      </p:tavLst>
                                    </p:anim>
                                    <p:anim calcmode="lin" valueType="num">
                                      <p:cBhvr>
                                        <p:cTn id="63" dur="1000" fill="hold"/>
                                        <p:tgtEl>
                                          <p:spTgt spid="281">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0" grpId="0" animBg="1"/>
      <p:bldP spid="281" grpId="0" build="p" animBg="1"/>
    </p:bldLst>
  </p:timing>
</p:sld>
</file>

<file path=ppt/theme/theme1.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12390</TotalTime>
  <Words>2208</Words>
  <Application>Microsoft Office PowerPoint</Application>
  <PresentationFormat>On-screen Show (4:3)</PresentationFormat>
  <Paragraphs>388</Paragraphs>
  <Slides>52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52</vt:i4>
      </vt:variant>
    </vt:vector>
  </HeadingPairs>
  <TitlesOfParts>
    <vt:vector size="58" baseType="lpstr">
      <vt:lpstr>Myriad Pro</vt:lpstr>
      <vt:lpstr>Arial</vt:lpstr>
      <vt:lpstr>Calibri</vt:lpstr>
      <vt:lpstr>Times New Roman</vt:lpstr>
      <vt:lpstr>Wingdings</vt:lpstr>
      <vt:lpstr>20140311PresentationUWTSDTemplate</vt:lpstr>
      <vt:lpstr>   LCLM 5004  Managing Business Information  Week 5:  Information Security and Governance  Prepared by: Oluwaseun (Olu) Adegbite, PhD.    </vt:lpstr>
      <vt:lpstr>Last Week (i.e., Week 4)</vt:lpstr>
      <vt:lpstr>This Week (i.e., Week 5)</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Next, …..</vt:lpstr>
      <vt:lpstr>Next, …..</vt:lpstr>
      <vt:lpstr>Session 2</vt:lpstr>
      <vt:lpstr>Information Governance (IG).</vt:lpstr>
      <vt:lpstr>Information Governance (IG).</vt:lpstr>
      <vt:lpstr>Information Governance (IG).</vt:lpstr>
      <vt:lpstr>Information Governance (IG).</vt:lpstr>
      <vt:lpstr>Data Protection Principles</vt:lpstr>
      <vt:lpstr>Data Protection Principles</vt:lpstr>
      <vt:lpstr>Data Protection Principles</vt:lpstr>
      <vt:lpstr>Data Protection Principles</vt:lpstr>
      <vt:lpstr>Data Protection Principles</vt:lpstr>
      <vt:lpstr>Data Protection Principles – Case Review.</vt:lpstr>
      <vt:lpstr>Data Protection Principles in NHS.</vt:lpstr>
      <vt:lpstr>Data Protection Principles in NHS.</vt:lpstr>
      <vt:lpstr>Data Protection Principles in NHS.</vt:lpstr>
      <vt:lpstr>NHS Standard Contract</vt:lpstr>
      <vt:lpstr>IG Toolkit – Overview in NHS</vt:lpstr>
      <vt:lpstr>IGT Requirement Format in NHS</vt:lpstr>
      <vt:lpstr>IGT Requirement Format in NHS</vt:lpstr>
      <vt:lpstr>IGT Requirement Format in NHS</vt:lpstr>
      <vt:lpstr>IGT – IT Security Requirements in NHS</vt:lpstr>
      <vt:lpstr>Data Protection Principles</vt:lpstr>
      <vt:lpstr>Any Question?</vt:lpstr>
      <vt:lpstr>Session 3</vt:lpstr>
      <vt:lpstr>Assessment 1 Time Out</vt:lpstr>
      <vt:lpstr>Assessment 1: Group Presentation </vt:lpstr>
      <vt:lpstr>Summary…Today we have looked at…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LCLM4004  Problem Solving and Decision Making  Week 1</dc:title>
  <dc:creator>Adegbite, Oluwaseun</dc:creator>
  <cp:lastModifiedBy>Olu Adegbite</cp:lastModifiedBy>
  <cp:revision>373</cp:revision>
  <dcterms:modified xsi:type="dcterms:W3CDTF">2025-10-09T08:29:34Z</dcterms:modified>
</cp:coreProperties>
</file>