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18"/>
  </p:notesMasterIdLst>
  <p:handoutMasterIdLst>
    <p:handoutMasterId r:id="rId19"/>
  </p:handoutMasterIdLst>
  <p:sldIdLst>
    <p:sldId id="256" r:id="rId2"/>
    <p:sldId id="266" r:id="rId3"/>
    <p:sldId id="268" r:id="rId4"/>
    <p:sldId id="275" r:id="rId5"/>
    <p:sldId id="269" r:id="rId6"/>
    <p:sldId id="276" r:id="rId7"/>
    <p:sldId id="270" r:id="rId8"/>
    <p:sldId id="277" r:id="rId9"/>
    <p:sldId id="271" r:id="rId10"/>
    <p:sldId id="278" r:id="rId11"/>
    <p:sldId id="272" r:id="rId12"/>
    <p:sldId id="279" r:id="rId13"/>
    <p:sldId id="273" r:id="rId14"/>
    <p:sldId id="280" r:id="rId15"/>
    <p:sldId id="274" r:id="rId16"/>
    <p:sldId id="28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id="{48377476-D43E-4789-BF03-D652638C38DB}">
          <p14:sldIdLst>
            <p14:sldId id="256"/>
            <p14:sldId id="266"/>
            <p14:sldId id="268"/>
            <p14:sldId id="275"/>
            <p14:sldId id="269"/>
            <p14:sldId id="276"/>
            <p14:sldId id="270"/>
            <p14:sldId id="277"/>
            <p14:sldId id="271"/>
            <p14:sldId id="278"/>
            <p14:sldId id="272"/>
            <p14:sldId id="279"/>
            <p14:sldId id="273"/>
            <p14:sldId id="280"/>
            <p14:sldId id="274"/>
            <p14:sldId id="28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8B98"/>
    <a:srgbClr val="162836"/>
    <a:srgbClr val="F2F2F2"/>
    <a:srgbClr val="8080B9"/>
    <a:srgbClr val="80AFDC"/>
    <a:srgbClr val="D393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p:scale>
          <a:sx n="74" d="100"/>
          <a:sy n="74" d="100"/>
        </p:scale>
        <p:origin x="916" y="-308"/>
      </p:cViewPr>
      <p:guideLst/>
    </p:cSldViewPr>
  </p:slideViewPr>
  <p:notesTextViewPr>
    <p:cViewPr>
      <p:scale>
        <a:sx n="1" d="1"/>
        <a:sy n="1" d="1"/>
      </p:scale>
      <p:origin x="0" y="0"/>
    </p:cViewPr>
  </p:notesTextViewPr>
  <p:notesViewPr>
    <p:cSldViewPr snapToGrid="0">
      <p:cViewPr varScale="1">
        <p:scale>
          <a:sx n="49" d="100"/>
          <a:sy n="49" d="100"/>
        </p:scale>
        <p:origin x="1884"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85B1EFE-6107-8334-5EB7-B88329AF6A1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a:extLst>
              <a:ext uri="{FF2B5EF4-FFF2-40B4-BE49-F238E27FC236}">
                <a16:creationId xmlns:a16="http://schemas.microsoft.com/office/drawing/2014/main" id="{56A692F7-5CF4-3609-8DB0-17CF56D6F9C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C9FEFA-A350-41EF-B693-43CFB11B9F40}" type="datetimeFigureOut">
              <a:rPr lang="en-IN" smtClean="0"/>
              <a:t>02-05-2025</a:t>
            </a:fld>
            <a:endParaRPr lang="en-IN"/>
          </a:p>
        </p:txBody>
      </p:sp>
      <p:sp>
        <p:nvSpPr>
          <p:cNvPr id="4" name="Footer Placeholder 3">
            <a:extLst>
              <a:ext uri="{FF2B5EF4-FFF2-40B4-BE49-F238E27FC236}">
                <a16:creationId xmlns:a16="http://schemas.microsoft.com/office/drawing/2014/main" id="{FAABCB01-E092-9910-0FF3-5606E9FEFA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5" name="Slide Number Placeholder 4">
            <a:extLst>
              <a:ext uri="{FF2B5EF4-FFF2-40B4-BE49-F238E27FC236}">
                <a16:creationId xmlns:a16="http://schemas.microsoft.com/office/drawing/2014/main" id="{D26CB33B-830E-2E42-DC84-1ED2EFB156A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C24108D-99FD-4D2B-B75A-7781D3B9EF39}" type="slidenum">
              <a:rPr lang="en-IN" smtClean="0"/>
              <a:t>‹#›</a:t>
            </a:fld>
            <a:endParaRPr lang="en-IN"/>
          </a:p>
        </p:txBody>
      </p:sp>
    </p:spTree>
    <p:extLst>
      <p:ext uri="{BB962C8B-B14F-4D97-AF65-F5344CB8AC3E}">
        <p14:creationId xmlns:p14="http://schemas.microsoft.com/office/powerpoint/2010/main" val="19623185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F3642C-C65D-4CC5-87F0-13FB0B6AA0C5}" type="datetimeFigureOut">
              <a:rPr lang="en-IN" smtClean="0"/>
              <a:t>02-05-2025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247DE6-60A8-43E5-8B6F-1F6404F15785}" type="slidenum">
              <a:rPr lang="en-IN" smtClean="0"/>
              <a:t>‹#›</a:t>
            </a:fld>
            <a:endParaRPr lang="en-IN"/>
          </a:p>
        </p:txBody>
      </p:sp>
    </p:spTree>
    <p:extLst>
      <p:ext uri="{BB962C8B-B14F-4D97-AF65-F5344CB8AC3E}">
        <p14:creationId xmlns:p14="http://schemas.microsoft.com/office/powerpoint/2010/main" val="4271590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0247DE6-60A8-43E5-8B6F-1F6404F15785}" type="slidenum">
              <a:rPr lang="en-IN" smtClean="0"/>
              <a:t>1</a:t>
            </a:fld>
            <a:endParaRPr lang="en-IN"/>
          </a:p>
        </p:txBody>
      </p:sp>
    </p:spTree>
    <p:extLst>
      <p:ext uri="{BB962C8B-B14F-4D97-AF65-F5344CB8AC3E}">
        <p14:creationId xmlns:p14="http://schemas.microsoft.com/office/powerpoint/2010/main" val="1700548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73D0-DA3F-E258-F824-067259BC87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1652EE1-9D6D-29F8-D1FF-678E1CB529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FEF52B0-EBEE-F0EE-0204-E271D2EDCC30}"/>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5" name="Footer Placeholder 4">
            <a:extLst>
              <a:ext uri="{FF2B5EF4-FFF2-40B4-BE49-F238E27FC236}">
                <a16:creationId xmlns:a16="http://schemas.microsoft.com/office/drawing/2014/main" id="{629E8DDE-0391-FD22-F96D-C6FC8D23353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0EA740E-F41B-EEDF-7FEB-3E1253E17AAD}"/>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1429874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C8271-BF6D-E7F7-56DC-D1B96803E52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3D90262-AAA0-5610-F32B-94B4E804F1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9D6B37E-63CB-A6CD-3A7E-49C1624B3659}"/>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5" name="Footer Placeholder 4">
            <a:extLst>
              <a:ext uri="{FF2B5EF4-FFF2-40B4-BE49-F238E27FC236}">
                <a16:creationId xmlns:a16="http://schemas.microsoft.com/office/drawing/2014/main" id="{A1CE6333-621D-D33F-E507-91CB121498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9BE333E-A9FF-8328-0A38-36DE698DA172}"/>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1476947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1C7A-06C5-0ED1-F6E3-882460F856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978A1D7-F8A1-2837-EF2A-69E655CC5E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B7FE87-8D88-DF3B-CA24-751D11BB91B9}"/>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5" name="Footer Placeholder 4">
            <a:extLst>
              <a:ext uri="{FF2B5EF4-FFF2-40B4-BE49-F238E27FC236}">
                <a16:creationId xmlns:a16="http://schemas.microsoft.com/office/drawing/2014/main" id="{1AF5F78B-9389-5986-5DDF-B92CBE71C57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D4AB4E8-35FD-9EB8-F36C-4879E598A19E}"/>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3555362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CAA17-7EBC-7B43-62C6-80EAF828207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F81299F-7063-3A37-7FFB-FDF045A29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D432F42-2B17-6BB9-08D8-8DB227D7BC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9CAD29ED-CA02-9827-EE92-A2D88C0790A0}"/>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6" name="Footer Placeholder 5">
            <a:extLst>
              <a:ext uri="{FF2B5EF4-FFF2-40B4-BE49-F238E27FC236}">
                <a16:creationId xmlns:a16="http://schemas.microsoft.com/office/drawing/2014/main" id="{85A6E895-6EBB-7EA6-B7B8-84C24A1524B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36DE9D0-B1F2-0CFB-C897-B51F0294A2B1}"/>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1583232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5C040-4AEF-6F21-8E45-DD6766AF187F}"/>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CFB987A-CDDB-0076-0495-27A6D577A8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3184BB-5A32-D7BB-6F44-C1FE38B110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B2F01067-5A07-27BB-6253-BFB784B214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B48973-54BC-0141-C25B-9B9AB4A982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B9D2C15-872F-5690-E1DA-698B5CB8C415}"/>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8" name="Footer Placeholder 7">
            <a:extLst>
              <a:ext uri="{FF2B5EF4-FFF2-40B4-BE49-F238E27FC236}">
                <a16:creationId xmlns:a16="http://schemas.microsoft.com/office/drawing/2014/main" id="{6E0761DD-41A2-6476-79A0-7E3E4314560C}"/>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5C62B46-6ED0-600D-CD9F-484064B6D5AF}"/>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1799963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EA14B-1B75-8BB0-8F02-A28F1A36084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DB214EB-8737-1B85-7785-38499F25B7C3}"/>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4" name="Footer Placeholder 3">
            <a:extLst>
              <a:ext uri="{FF2B5EF4-FFF2-40B4-BE49-F238E27FC236}">
                <a16:creationId xmlns:a16="http://schemas.microsoft.com/office/drawing/2014/main" id="{F852A44B-BDBA-4946-5794-9B67630E463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51445C0-D6C8-FF53-1C88-C0A1185D0884}"/>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777804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1D38A7-7CE8-E65B-5431-8580D068EB1B}"/>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3" name="Footer Placeholder 2">
            <a:extLst>
              <a:ext uri="{FF2B5EF4-FFF2-40B4-BE49-F238E27FC236}">
                <a16:creationId xmlns:a16="http://schemas.microsoft.com/office/drawing/2014/main" id="{FBDAEBCE-2D17-648F-A118-9B56C5782C1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40C9D65-B3DC-DC6F-D63B-33BBECC9B67C}"/>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2404809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B2B1-9D52-5D0F-45C1-030B25969A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377049E-AC49-0702-B57C-2C2A3F04B3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4A9E1AD-6879-A6E9-2C78-CE488BF702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B27239-DF9C-DFF5-BD88-EDDD165D5F1A}"/>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6" name="Footer Placeholder 5">
            <a:extLst>
              <a:ext uri="{FF2B5EF4-FFF2-40B4-BE49-F238E27FC236}">
                <a16:creationId xmlns:a16="http://schemas.microsoft.com/office/drawing/2014/main" id="{C4A4AB05-DE3F-EB17-8B1C-A5F819601E2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272E4D7-20E9-CFBD-2D29-8138F35085E4}"/>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3259025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E153B-D6FE-A495-5660-2B4D0A7BC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F740838-3E6E-2AE8-5F5C-B74F1ED9DB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2BDB70D-6B86-7204-3AE5-4A110CA2C7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35061E-1EC8-BA76-C7C0-8A285BA0EC82}"/>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6" name="Footer Placeholder 5">
            <a:extLst>
              <a:ext uri="{FF2B5EF4-FFF2-40B4-BE49-F238E27FC236}">
                <a16:creationId xmlns:a16="http://schemas.microsoft.com/office/drawing/2014/main" id="{BE3CF65F-F6DC-D3D3-44D5-B9DB6E4D91A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4FA3F36-BB14-46B3-ADC2-7E72EFDAC4EC}"/>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3064369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2511C-0225-D6E1-12F9-52D8CF05084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334DDF4-77BF-109E-A588-D3288DEDF7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EA3EE86-5F72-93F6-1D3E-3806FB3F2268}"/>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5" name="Footer Placeholder 4">
            <a:extLst>
              <a:ext uri="{FF2B5EF4-FFF2-40B4-BE49-F238E27FC236}">
                <a16:creationId xmlns:a16="http://schemas.microsoft.com/office/drawing/2014/main" id="{5668E262-66BD-6786-EA61-244F9E5A96F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B5EC2AA-FABF-AD17-665C-109E23875CC9}"/>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909400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A34F10-D32A-15A3-C427-6D5B64937F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9C51533-37AE-E25B-E973-C6845C5ED4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F95524B-D70C-76CD-0619-4F029928410E}"/>
              </a:ext>
            </a:extLst>
          </p:cNvPr>
          <p:cNvSpPr>
            <a:spLocks noGrp="1"/>
          </p:cNvSpPr>
          <p:nvPr>
            <p:ph type="dt" sz="half" idx="10"/>
          </p:nvPr>
        </p:nvSpPr>
        <p:spPr/>
        <p:txBody>
          <a:bodyPr/>
          <a:lstStyle/>
          <a:p>
            <a:fld id="{6CA60FCC-8AB2-4387-BCDD-E9D7FBDD6A83}" type="datetimeFigureOut">
              <a:rPr lang="en-IN" smtClean="0"/>
              <a:t>02-05-2025</a:t>
            </a:fld>
            <a:endParaRPr lang="en-IN"/>
          </a:p>
        </p:txBody>
      </p:sp>
      <p:sp>
        <p:nvSpPr>
          <p:cNvPr id="5" name="Footer Placeholder 4">
            <a:extLst>
              <a:ext uri="{FF2B5EF4-FFF2-40B4-BE49-F238E27FC236}">
                <a16:creationId xmlns:a16="http://schemas.microsoft.com/office/drawing/2014/main" id="{69AF2010-D35F-0006-22CF-9727A2B5219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774EF8E-F751-E955-264E-BCD330B3117C}"/>
              </a:ext>
            </a:extLst>
          </p:cNvPr>
          <p:cNvSpPr>
            <a:spLocks noGrp="1"/>
          </p:cNvSpPr>
          <p:nvPr>
            <p:ph type="sldNum" sz="quarter" idx="12"/>
          </p:nvPr>
        </p:nvSpPr>
        <p:spPr/>
        <p:txBody>
          <a:bodyPr/>
          <a:lstStyle/>
          <a:p>
            <a:fld id="{26372A21-8EC3-407E-A0B6-B01A83DAD9B4}" type="slidenum">
              <a:rPr lang="en-IN" smtClean="0"/>
              <a:t>‹#›</a:t>
            </a:fld>
            <a:endParaRPr lang="en-IN"/>
          </a:p>
        </p:txBody>
      </p:sp>
    </p:spTree>
    <p:extLst>
      <p:ext uri="{BB962C8B-B14F-4D97-AF65-F5344CB8AC3E}">
        <p14:creationId xmlns:p14="http://schemas.microsoft.com/office/powerpoint/2010/main" val="2172781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C59EE6D-8818-2565-C562-C54115558118}"/>
              </a:ext>
            </a:extLst>
          </p:cNvPr>
          <p:cNvSpPr/>
          <p:nvPr userDrawn="1"/>
        </p:nvSpPr>
        <p:spPr>
          <a:xfrm>
            <a:off x="11944098" y="550056"/>
            <a:ext cx="247902" cy="6288676"/>
          </a:xfrm>
          <a:prstGeom prst="rect">
            <a:avLst/>
          </a:prstGeom>
          <a:solidFill>
            <a:schemeClr val="tx1">
              <a:alpha val="31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Rectangle 16">
            <a:extLst>
              <a:ext uri="{FF2B5EF4-FFF2-40B4-BE49-F238E27FC236}">
                <a16:creationId xmlns:a16="http://schemas.microsoft.com/office/drawing/2014/main" id="{594FF6DA-555F-086D-7A6D-36467312C7A3}"/>
              </a:ext>
            </a:extLst>
          </p:cNvPr>
          <p:cNvSpPr/>
          <p:nvPr userDrawn="1"/>
        </p:nvSpPr>
        <p:spPr>
          <a:xfrm rot="16200000">
            <a:off x="4011400" y="2292114"/>
            <a:ext cx="541054" cy="856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Rectangle 15">
            <a:extLst>
              <a:ext uri="{FF2B5EF4-FFF2-40B4-BE49-F238E27FC236}">
                <a16:creationId xmlns:a16="http://schemas.microsoft.com/office/drawing/2014/main" id="{1F0E373D-2660-C6C1-9A2C-80C2EEB0AFD7}"/>
              </a:ext>
            </a:extLst>
          </p:cNvPr>
          <p:cNvSpPr/>
          <p:nvPr userDrawn="1"/>
        </p:nvSpPr>
        <p:spPr>
          <a:xfrm>
            <a:off x="-1" y="565220"/>
            <a:ext cx="504967" cy="628867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Rectangle: Diagonal Corners Snipped 14">
            <a:extLst>
              <a:ext uri="{FF2B5EF4-FFF2-40B4-BE49-F238E27FC236}">
                <a16:creationId xmlns:a16="http://schemas.microsoft.com/office/drawing/2014/main" id="{0A0C2B4F-CFFC-881F-7CEA-04AD5C8E06E1}"/>
              </a:ext>
            </a:extLst>
          </p:cNvPr>
          <p:cNvSpPr/>
          <p:nvPr userDrawn="1"/>
        </p:nvSpPr>
        <p:spPr>
          <a:xfrm>
            <a:off x="7952551" y="6286503"/>
            <a:ext cx="4241800" cy="546916"/>
          </a:xfrm>
          <a:prstGeom prst="snip2DiagRect">
            <a:avLst>
              <a:gd name="adj1" fmla="val 0"/>
              <a:gd name="adj2" fmla="val 50000"/>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3" name="Picture 12">
            <a:extLst>
              <a:ext uri="{FF2B5EF4-FFF2-40B4-BE49-F238E27FC236}">
                <a16:creationId xmlns:a16="http://schemas.microsoft.com/office/drawing/2014/main" id="{EB6C3774-F5A2-3F4E-1D12-C4F68F4DB622}"/>
              </a:ext>
            </a:extLst>
          </p:cNvPr>
          <p:cNvPicPr>
            <a:picLocks noChangeAspect="1"/>
          </p:cNvPicPr>
          <p:nvPr userDrawn="1"/>
        </p:nvPicPr>
        <p:blipFill>
          <a:blip r:embed="rId13">
            <a:alphaModFix amt="67000"/>
            <a:extLst>
              <a:ext uri="{28A0092B-C50C-407E-A947-70E740481C1C}">
                <a14:useLocalDpi xmlns:a14="http://schemas.microsoft.com/office/drawing/2010/main" val="0"/>
              </a:ext>
            </a:extLst>
          </a:blip>
          <a:stretch>
            <a:fillRect/>
          </a:stretch>
        </p:blipFill>
        <p:spPr>
          <a:xfrm>
            <a:off x="6116" y="200094"/>
            <a:ext cx="1171289" cy="365126"/>
          </a:xfrm>
          <a:prstGeom prst="rect">
            <a:avLst/>
          </a:prstGeom>
          <a:ln>
            <a:noFill/>
          </a:ln>
          <a:effectLst>
            <a:outerShdw blurRad="292100" dist="139700" dir="2700000" algn="tl" rotWithShape="0">
              <a:srgbClr val="333333">
                <a:alpha val="65000"/>
              </a:srgbClr>
            </a:outerShdw>
          </a:effectLst>
        </p:spPr>
      </p:pic>
      <p:sp>
        <p:nvSpPr>
          <p:cNvPr id="2" name="Title Placeholder 1">
            <a:extLst>
              <a:ext uri="{FF2B5EF4-FFF2-40B4-BE49-F238E27FC236}">
                <a16:creationId xmlns:a16="http://schemas.microsoft.com/office/drawing/2014/main" id="{AA5F393F-5D58-2B59-8E8E-9ECF3266DD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39636D5-CC5B-2DA5-53FC-6AE96D4B9E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Date Placeholder 3">
            <a:extLst>
              <a:ext uri="{FF2B5EF4-FFF2-40B4-BE49-F238E27FC236}">
                <a16:creationId xmlns:a16="http://schemas.microsoft.com/office/drawing/2014/main" id="{485DF9BD-CAD0-3A35-F5D9-FA8381E01B2F}"/>
              </a:ext>
            </a:extLst>
          </p:cNvPr>
          <p:cNvSpPr>
            <a:spLocks noGrp="1"/>
          </p:cNvSpPr>
          <p:nvPr>
            <p:ph type="dt" sz="half" idx="2"/>
          </p:nvPr>
        </p:nvSpPr>
        <p:spPr>
          <a:xfrm>
            <a:off x="838200" y="6426479"/>
            <a:ext cx="2743200" cy="294996"/>
          </a:xfrm>
          <a:prstGeom prst="rect">
            <a:avLst/>
          </a:prstGeom>
        </p:spPr>
        <p:txBody>
          <a:bodyPr vert="horz" lIns="91440" tIns="45720" rIns="91440" bIns="45720" rtlCol="0" anchor="ctr"/>
          <a:lstStyle>
            <a:lvl1pPr algn="l">
              <a:defRPr sz="1200">
                <a:solidFill>
                  <a:schemeClr val="tx1">
                    <a:tint val="75000"/>
                  </a:schemeClr>
                </a:solidFill>
              </a:defRPr>
            </a:lvl1pPr>
          </a:lstStyle>
          <a:p>
            <a:fld id="{6CA60FCC-8AB2-4387-BCDD-E9D7FBDD6A83}" type="datetimeFigureOut">
              <a:rPr lang="en-IN" smtClean="0"/>
              <a:t>02-05-2025</a:t>
            </a:fld>
            <a:endParaRPr lang="en-IN"/>
          </a:p>
        </p:txBody>
      </p:sp>
      <p:sp>
        <p:nvSpPr>
          <p:cNvPr id="5" name="Footer Placeholder 4">
            <a:extLst>
              <a:ext uri="{FF2B5EF4-FFF2-40B4-BE49-F238E27FC236}">
                <a16:creationId xmlns:a16="http://schemas.microsoft.com/office/drawing/2014/main" id="{D880ED25-2254-329E-0260-14A6B54FE9A6}"/>
              </a:ext>
            </a:extLst>
          </p:cNvPr>
          <p:cNvSpPr>
            <a:spLocks noGrp="1"/>
          </p:cNvSpPr>
          <p:nvPr>
            <p:ph type="ftr" sz="quarter" idx="3"/>
          </p:nvPr>
        </p:nvSpPr>
        <p:spPr>
          <a:xfrm>
            <a:off x="4038600" y="6426479"/>
            <a:ext cx="4114800" cy="294996"/>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C12D587-3020-9A2E-8E91-33AF4942F58E}"/>
              </a:ext>
            </a:extLst>
          </p:cNvPr>
          <p:cNvSpPr>
            <a:spLocks noGrp="1"/>
          </p:cNvSpPr>
          <p:nvPr>
            <p:ph type="sldNum" sz="quarter" idx="4"/>
          </p:nvPr>
        </p:nvSpPr>
        <p:spPr>
          <a:xfrm>
            <a:off x="8610600" y="6231744"/>
            <a:ext cx="2743200" cy="294996"/>
          </a:xfrm>
          <a:prstGeom prst="rect">
            <a:avLst/>
          </a:prstGeom>
        </p:spPr>
        <p:txBody>
          <a:bodyPr vert="horz" lIns="91440" tIns="45720" rIns="91440" bIns="45720" rtlCol="0" anchor="ctr"/>
          <a:lstStyle>
            <a:lvl1pPr algn="r">
              <a:defRPr sz="1200">
                <a:solidFill>
                  <a:schemeClr val="tx1">
                    <a:tint val="75000"/>
                  </a:schemeClr>
                </a:solidFill>
              </a:defRPr>
            </a:lvl1pPr>
          </a:lstStyle>
          <a:p>
            <a:fld id="{26372A21-8EC3-407E-A0B6-B01A83DAD9B4}" type="slidenum">
              <a:rPr lang="en-IN" smtClean="0"/>
              <a:t>‹#›</a:t>
            </a:fld>
            <a:endParaRPr lang="en-IN"/>
          </a:p>
        </p:txBody>
      </p:sp>
      <p:sp>
        <p:nvSpPr>
          <p:cNvPr id="7" name="Rectangle 6">
            <a:extLst>
              <a:ext uri="{FF2B5EF4-FFF2-40B4-BE49-F238E27FC236}">
                <a16:creationId xmlns:a16="http://schemas.microsoft.com/office/drawing/2014/main" id="{2C00D46C-34BF-CF53-5F1F-190DB11C4809}"/>
              </a:ext>
            </a:extLst>
          </p:cNvPr>
          <p:cNvSpPr/>
          <p:nvPr userDrawn="1"/>
        </p:nvSpPr>
        <p:spPr>
          <a:xfrm>
            <a:off x="-4398" y="4104"/>
            <a:ext cx="12192000" cy="191963"/>
          </a:xfrm>
          <a:prstGeom prst="rect">
            <a:avLst/>
          </a:prstGeom>
          <a:solidFill>
            <a:srgbClr val="80AFD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Rectangle 8">
            <a:extLst>
              <a:ext uri="{FF2B5EF4-FFF2-40B4-BE49-F238E27FC236}">
                <a16:creationId xmlns:a16="http://schemas.microsoft.com/office/drawing/2014/main" id="{C5035C4B-24C1-56F5-61D1-54BE18AF4E38}"/>
              </a:ext>
            </a:extLst>
          </p:cNvPr>
          <p:cNvSpPr/>
          <p:nvPr userDrawn="1"/>
        </p:nvSpPr>
        <p:spPr>
          <a:xfrm>
            <a:off x="-25" y="200094"/>
            <a:ext cx="12192000" cy="365126"/>
          </a:xfrm>
          <a:prstGeom prst="rect">
            <a:avLst/>
          </a:prstGeom>
          <a:solidFill>
            <a:srgbClr val="8080B9">
              <a:alpha val="72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Rectangle: Diagonal Corners Snipped 9">
            <a:extLst>
              <a:ext uri="{FF2B5EF4-FFF2-40B4-BE49-F238E27FC236}">
                <a16:creationId xmlns:a16="http://schemas.microsoft.com/office/drawing/2014/main" id="{02A8A9AC-DBB1-859B-B432-98D27305E93D}"/>
              </a:ext>
            </a:extLst>
          </p:cNvPr>
          <p:cNvSpPr/>
          <p:nvPr userDrawn="1"/>
        </p:nvSpPr>
        <p:spPr>
          <a:xfrm>
            <a:off x="7952551" y="6303432"/>
            <a:ext cx="4241800" cy="546916"/>
          </a:xfrm>
          <a:prstGeom prst="snip2DiagRect">
            <a:avLst>
              <a:gd name="adj1" fmla="val 0"/>
              <a:gd name="adj2" fmla="val 50000"/>
            </a:avLst>
          </a:prstGeom>
          <a:solidFill>
            <a:srgbClr val="D393F2">
              <a:alpha val="6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9" name="Rectangle 18">
            <a:extLst>
              <a:ext uri="{FF2B5EF4-FFF2-40B4-BE49-F238E27FC236}">
                <a16:creationId xmlns:a16="http://schemas.microsoft.com/office/drawing/2014/main" id="{2EF02011-1BF4-4F00-1B5E-830EB574AF98}"/>
              </a:ext>
            </a:extLst>
          </p:cNvPr>
          <p:cNvSpPr/>
          <p:nvPr userDrawn="1"/>
        </p:nvSpPr>
        <p:spPr>
          <a:xfrm>
            <a:off x="2579401" y="218364"/>
            <a:ext cx="5704790" cy="34119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3082733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www2.deloitte.com/"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6316DFDF-03B8-4E96-E721-2359266A1E63}"/>
              </a:ext>
            </a:extLst>
          </p:cNvPr>
          <p:cNvGrpSpPr/>
          <p:nvPr/>
        </p:nvGrpSpPr>
        <p:grpSpPr>
          <a:xfrm>
            <a:off x="1662563" y="7001317"/>
            <a:ext cx="6362320" cy="5292108"/>
            <a:chOff x="1662563" y="968991"/>
            <a:chExt cx="6362320" cy="5292108"/>
          </a:xfrm>
        </p:grpSpPr>
        <p:sp>
          <p:nvSpPr>
            <p:cNvPr id="37" name="Rectangle: Diagonal Corners Rounded 36">
              <a:extLst>
                <a:ext uri="{FF2B5EF4-FFF2-40B4-BE49-F238E27FC236}">
                  <a16:creationId xmlns:a16="http://schemas.microsoft.com/office/drawing/2014/main" id="{21CD5EED-2539-FF80-B2D5-C0A8683AC3D7}"/>
                </a:ext>
              </a:extLst>
            </p:cNvPr>
            <p:cNvSpPr/>
            <p:nvPr/>
          </p:nvSpPr>
          <p:spPr>
            <a:xfrm>
              <a:off x="1662563" y="968991"/>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8" name="TextBox 37">
              <a:extLst>
                <a:ext uri="{FF2B5EF4-FFF2-40B4-BE49-F238E27FC236}">
                  <a16:creationId xmlns:a16="http://schemas.microsoft.com/office/drawing/2014/main" id="{D527B0CE-7489-B1BB-5D7E-D77B997AA690}"/>
                </a:ext>
              </a:extLst>
            </p:cNvPr>
            <p:cNvSpPr txBox="1"/>
            <p:nvPr/>
          </p:nvSpPr>
          <p:spPr>
            <a:xfrm>
              <a:off x="1758099" y="2306750"/>
              <a:ext cx="6266784" cy="2754600"/>
            </a:xfrm>
            <a:prstGeom prst="rect">
              <a:avLst/>
            </a:prstGeom>
            <a:noFill/>
          </p:spPr>
          <p:txBody>
            <a:bodyPr wrap="square">
              <a:spAutoFit/>
            </a:bodyPr>
            <a:lstStyle/>
            <a:p>
              <a:pPr>
                <a:buNone/>
              </a:pPr>
              <a:r>
                <a:rPr lang="en-US" sz="1600" dirty="0">
                  <a:solidFill>
                    <a:schemeClr val="bg1">
                      <a:lumMod val="95000"/>
                    </a:schemeClr>
                  </a:solidFill>
                  <a:latin typeface="Arial" panose="020B0604020202020204" pitchFamily="34" charset="0"/>
                  <a:cs typeface="Arial" panose="020B0604020202020204" pitchFamily="34" charset="0"/>
                </a:rPr>
                <a:t>DCC Plc is a leading international sales, marketing, and support services group operating in sectors such as energy, healthcare, and technology. With over 16,000 employees and operations in over 20 countries, DCC’s human resource management practices are central to its success. As the HRM landscape becomes increasingly shaped by technology, DCC must proactively adapt to remain competitive.</a:t>
              </a:r>
            </a:p>
            <a:p>
              <a:r>
                <a:rPr lang="en-US" sz="1600" dirty="0">
                  <a:solidFill>
                    <a:schemeClr val="bg1">
                      <a:lumMod val="95000"/>
                    </a:schemeClr>
                  </a:solidFill>
                  <a:latin typeface="Arial" panose="020B0604020202020204" pitchFamily="34" charset="0"/>
                  <a:cs typeface="Arial" panose="020B0604020202020204" pitchFamily="34" charset="0"/>
                </a:rPr>
                <a:t>This presentation explores emerging HRM issues, their impact on strategic aims, the enhancement of competitive edge, and concludes with strategic recommendations.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39" name="TextBox 38">
            <a:extLst>
              <a:ext uri="{FF2B5EF4-FFF2-40B4-BE49-F238E27FC236}">
                <a16:creationId xmlns:a16="http://schemas.microsoft.com/office/drawing/2014/main" id="{C8DCC8C2-1FD1-29E6-B516-A74BFAB94DBF}"/>
              </a:ext>
            </a:extLst>
          </p:cNvPr>
          <p:cNvSpPr txBox="1"/>
          <p:nvPr/>
        </p:nvSpPr>
        <p:spPr>
          <a:xfrm>
            <a:off x="3234519" y="198122"/>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
        <p:nvSpPr>
          <p:cNvPr id="40" name="Rectangle 39">
            <a:extLst>
              <a:ext uri="{FF2B5EF4-FFF2-40B4-BE49-F238E27FC236}">
                <a16:creationId xmlns:a16="http://schemas.microsoft.com/office/drawing/2014/main" id="{A7AA933B-F015-F114-CF5E-F50C942A6B42}"/>
              </a:ext>
            </a:extLst>
          </p:cNvPr>
          <p:cNvSpPr/>
          <p:nvPr/>
        </p:nvSpPr>
        <p:spPr>
          <a:xfrm>
            <a:off x="2582333" y="198122"/>
            <a:ext cx="5702300" cy="3606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4" name="Group 3">
            <a:extLst>
              <a:ext uri="{FF2B5EF4-FFF2-40B4-BE49-F238E27FC236}">
                <a16:creationId xmlns:a16="http://schemas.microsoft.com/office/drawing/2014/main" id="{B3B53700-D5D3-207B-6D15-A32AC686130F}"/>
              </a:ext>
            </a:extLst>
          </p:cNvPr>
          <p:cNvGrpSpPr/>
          <p:nvPr/>
        </p:nvGrpSpPr>
        <p:grpSpPr>
          <a:xfrm>
            <a:off x="2582333" y="1587523"/>
            <a:ext cx="5702300" cy="2897856"/>
            <a:chOff x="2582333" y="1587523"/>
            <a:chExt cx="5702300" cy="2897856"/>
          </a:xfrm>
        </p:grpSpPr>
        <p:sp>
          <p:nvSpPr>
            <p:cNvPr id="42" name="Rectangle 41">
              <a:extLst>
                <a:ext uri="{FF2B5EF4-FFF2-40B4-BE49-F238E27FC236}">
                  <a16:creationId xmlns:a16="http://schemas.microsoft.com/office/drawing/2014/main" id="{E0DE8BFE-8E7B-9ACB-796E-7BF4D3963F7A}"/>
                </a:ext>
              </a:extLst>
            </p:cNvPr>
            <p:cNvSpPr/>
            <p:nvPr/>
          </p:nvSpPr>
          <p:spPr>
            <a:xfrm>
              <a:off x="2582333" y="1587523"/>
              <a:ext cx="5702300" cy="2863707"/>
            </a:xfrm>
            <a:prstGeom prst="rect">
              <a:avLst/>
            </a:prstGeom>
            <a:solidFill>
              <a:srgbClr val="8080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1" name="TextBox 40">
              <a:extLst>
                <a:ext uri="{FF2B5EF4-FFF2-40B4-BE49-F238E27FC236}">
                  <a16:creationId xmlns:a16="http://schemas.microsoft.com/office/drawing/2014/main" id="{6A284201-6796-BFCB-0862-9AD8DB63C80F}"/>
                </a:ext>
              </a:extLst>
            </p:cNvPr>
            <p:cNvSpPr txBox="1"/>
            <p:nvPr/>
          </p:nvSpPr>
          <p:spPr>
            <a:xfrm>
              <a:off x="2582333" y="1807723"/>
              <a:ext cx="5702300" cy="2677656"/>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MODULE: Managing People in </a:t>
              </a:r>
              <a:r>
                <a:rPr lang="en-US" sz="1400" b="1" dirty="0" err="1">
                  <a:latin typeface="Arial" panose="020B0604020202020204" pitchFamily="34" charset="0"/>
                  <a:cs typeface="Arial" panose="020B0604020202020204" pitchFamily="34" charset="0"/>
                </a:rPr>
                <a:t>Organisations</a:t>
              </a:r>
              <a:endParaRPr lang="en-US" sz="1400" b="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Module code: BMMB7025D</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Lecturer:	Helen Evans </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Strategic Integration of AI and Technology in HRM: Advancing DCC Plc’s Global HR Agenda</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algn="r"/>
              <a:r>
                <a:rPr lang="en-US" sz="1400" dirty="0">
                  <a:latin typeface="Arial" panose="020B0604020202020204" pitchFamily="34" charset="0"/>
                  <a:cs typeface="Arial" panose="020B0604020202020204" pitchFamily="34" charset="0"/>
                </a:rPr>
                <a:t>NAME :SARATHU KUNNUMPRATHU SURESH </a:t>
              </a:r>
            </a:p>
            <a:p>
              <a:pPr algn="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STD-ID: 2406023 </a:t>
              </a:r>
              <a:endParaRPr lang="en-IN" sz="1400" dirty="0">
                <a:latin typeface="Arial" panose="020B0604020202020204" pitchFamily="34" charset="0"/>
                <a:cs typeface="Arial" panose="020B0604020202020204" pitchFamily="34" charset="0"/>
              </a:endParaRPr>
            </a:p>
          </p:txBody>
        </p:sp>
      </p:grpSp>
      <p:sp>
        <p:nvSpPr>
          <p:cNvPr id="43" name="Rectangle: Diagonal Corners Rounded 42">
            <a:extLst>
              <a:ext uri="{FF2B5EF4-FFF2-40B4-BE49-F238E27FC236}">
                <a16:creationId xmlns:a16="http://schemas.microsoft.com/office/drawing/2014/main" id="{FC5999E3-330F-7EF5-4335-11EC9841EE36}"/>
              </a:ext>
            </a:extLst>
          </p:cNvPr>
          <p:cNvSpPr/>
          <p:nvPr/>
        </p:nvSpPr>
        <p:spPr>
          <a:xfrm>
            <a:off x="1662563" y="6967990"/>
            <a:ext cx="6782796" cy="5292108"/>
          </a:xfrm>
          <a:prstGeom prst="round2DiagRect">
            <a:avLst>
              <a:gd name="adj1" fmla="val 29832"/>
              <a:gd name="adj2" fmla="val 0"/>
            </a:avLst>
          </a:prstGeom>
          <a:solidFill>
            <a:srgbClr val="16283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44" name="Picture 43">
            <a:extLst>
              <a:ext uri="{FF2B5EF4-FFF2-40B4-BE49-F238E27FC236}">
                <a16:creationId xmlns:a16="http://schemas.microsoft.com/office/drawing/2014/main" id="{70602D70-521C-3574-9BD4-739D0B7FB1D8}"/>
              </a:ext>
            </a:extLst>
          </p:cNvPr>
          <p:cNvPicPr>
            <a:picLocks noChangeAspect="1"/>
          </p:cNvPicPr>
          <p:nvPr/>
        </p:nvPicPr>
        <p:blipFill>
          <a:blip r:embed="rId3"/>
          <a:stretch>
            <a:fillRect/>
          </a:stretch>
        </p:blipFill>
        <p:spPr>
          <a:xfrm>
            <a:off x="4685908" y="7172411"/>
            <a:ext cx="3334867" cy="4397881"/>
          </a:xfrm>
          <a:prstGeom prst="rect">
            <a:avLst/>
          </a:prstGeom>
          <a:solidFill>
            <a:srgbClr val="162836"/>
          </a:solidFill>
        </p:spPr>
      </p:pic>
      <p:sp>
        <p:nvSpPr>
          <p:cNvPr id="45" name="TextBox 44">
            <a:extLst>
              <a:ext uri="{FF2B5EF4-FFF2-40B4-BE49-F238E27FC236}">
                <a16:creationId xmlns:a16="http://schemas.microsoft.com/office/drawing/2014/main" id="{73D87E43-76B9-E064-C6C0-3605D4F12513}"/>
              </a:ext>
            </a:extLst>
          </p:cNvPr>
          <p:cNvSpPr txBox="1"/>
          <p:nvPr/>
        </p:nvSpPr>
        <p:spPr>
          <a:xfrm>
            <a:off x="1710331" y="8852297"/>
            <a:ext cx="6363048" cy="1677382"/>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Global sales, marketing, and support services company</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Operates in energy, healthcare, technology sectors</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16,000+ employees in 20+ countries</a:t>
            </a:r>
          </a:p>
          <a:p>
            <a:endParaRPr lang="en-IN" sz="1400" b="1" dirty="0">
              <a:solidFill>
                <a:schemeClr val="bg1"/>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041750D6-6DE2-092C-1D8B-92AF11EB8AED}"/>
              </a:ext>
            </a:extLst>
          </p:cNvPr>
          <p:cNvSpPr txBox="1"/>
          <p:nvPr/>
        </p:nvSpPr>
        <p:spPr>
          <a:xfrm>
            <a:off x="3234519" y="731624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994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B99EFF-FF25-73F0-5FAD-65B085BEDBE6}"/>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4C441D56-B9E5-6692-FA6C-80E814FCB55B}"/>
              </a:ext>
            </a:extLst>
          </p:cNvPr>
          <p:cNvSpPr txBox="1"/>
          <p:nvPr/>
        </p:nvSpPr>
        <p:spPr>
          <a:xfrm>
            <a:off x="2566691" y="1830438"/>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2" name="Rectangle: Diagonal Corners Rounded 1">
            <a:extLst>
              <a:ext uri="{FF2B5EF4-FFF2-40B4-BE49-F238E27FC236}">
                <a16:creationId xmlns:a16="http://schemas.microsoft.com/office/drawing/2014/main" id="{2F93F0DF-421E-F7E3-6D6E-530C2C6CFF29}"/>
              </a:ext>
            </a:extLst>
          </p:cNvPr>
          <p:cNvSpPr/>
          <p:nvPr/>
        </p:nvSpPr>
        <p:spPr>
          <a:xfrm>
            <a:off x="1662563" y="968991"/>
            <a:ext cx="10099600" cy="5292108"/>
          </a:xfrm>
          <a:prstGeom prst="round2DiagRect">
            <a:avLst>
              <a:gd name="adj1" fmla="val 29832"/>
              <a:gd name="adj2" fmla="val 0"/>
            </a:avLst>
          </a:prstGeom>
          <a:solidFill>
            <a:srgbClr val="16283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ectangle 11">
            <a:extLst>
              <a:ext uri="{FF2B5EF4-FFF2-40B4-BE49-F238E27FC236}">
                <a16:creationId xmlns:a16="http://schemas.microsoft.com/office/drawing/2014/main" id="{C66F483D-F988-9C16-AF2E-C204C9172BFE}"/>
              </a:ext>
            </a:extLst>
          </p:cNvPr>
          <p:cNvSpPr/>
          <p:nvPr/>
        </p:nvSpPr>
        <p:spPr>
          <a:xfrm>
            <a:off x="2582333" y="198122"/>
            <a:ext cx="5702300" cy="3606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18" name="Picture 17">
            <a:extLst>
              <a:ext uri="{FF2B5EF4-FFF2-40B4-BE49-F238E27FC236}">
                <a16:creationId xmlns:a16="http://schemas.microsoft.com/office/drawing/2014/main" id="{4085E8A8-3E31-C94E-A0AB-8D5E701AF609}"/>
              </a:ext>
            </a:extLst>
          </p:cNvPr>
          <p:cNvPicPr>
            <a:picLocks noChangeAspect="1"/>
          </p:cNvPicPr>
          <p:nvPr/>
        </p:nvPicPr>
        <p:blipFill>
          <a:blip r:embed="rId2"/>
          <a:stretch>
            <a:fillRect/>
          </a:stretch>
        </p:blipFill>
        <p:spPr>
          <a:xfrm>
            <a:off x="8013007" y="1173412"/>
            <a:ext cx="3334867" cy="4397881"/>
          </a:xfrm>
          <a:prstGeom prst="rect">
            <a:avLst/>
          </a:prstGeom>
          <a:solidFill>
            <a:srgbClr val="162836"/>
          </a:solidFill>
        </p:spPr>
      </p:pic>
      <p:sp>
        <p:nvSpPr>
          <p:cNvPr id="5" name="TextBox 4">
            <a:extLst>
              <a:ext uri="{FF2B5EF4-FFF2-40B4-BE49-F238E27FC236}">
                <a16:creationId xmlns:a16="http://schemas.microsoft.com/office/drawing/2014/main" id="{5D5CE924-06E7-0580-D5B5-39BFF94C8A8A}"/>
              </a:ext>
            </a:extLst>
          </p:cNvPr>
          <p:cNvSpPr txBox="1"/>
          <p:nvPr/>
        </p:nvSpPr>
        <p:spPr>
          <a:xfrm>
            <a:off x="1754398" y="2342096"/>
            <a:ext cx="6363048" cy="1677382"/>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Global sales, marketing, and support services company</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Operates in energy, healthcare, technology sectors</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16,000+ employees in 20+ countries</a:t>
            </a:r>
          </a:p>
          <a:p>
            <a:endParaRPr lang="en-IN" sz="1400" b="1"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6A2596-7998-EEF9-B0BF-207B7285C920}"/>
              </a:ext>
            </a:extLst>
          </p:cNvPr>
          <p:cNvSpPr txBox="1"/>
          <p:nvPr/>
        </p:nvSpPr>
        <p:spPr>
          <a:xfrm>
            <a:off x="3234519" y="1317244"/>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27" name="Group 26">
            <a:extLst>
              <a:ext uri="{FF2B5EF4-FFF2-40B4-BE49-F238E27FC236}">
                <a16:creationId xmlns:a16="http://schemas.microsoft.com/office/drawing/2014/main" id="{3DCBA5D3-415C-EE2C-769C-C46F86F5DF66}"/>
              </a:ext>
            </a:extLst>
          </p:cNvPr>
          <p:cNvGrpSpPr/>
          <p:nvPr/>
        </p:nvGrpSpPr>
        <p:grpSpPr>
          <a:xfrm>
            <a:off x="12327242" y="2008358"/>
            <a:ext cx="8352890" cy="2981862"/>
            <a:chOff x="1354476" y="1814392"/>
            <a:chExt cx="8352890" cy="2981862"/>
          </a:xfrm>
        </p:grpSpPr>
        <p:sp>
          <p:nvSpPr>
            <p:cNvPr id="28" name="Rectangle: Rounded Corners 27">
              <a:extLst>
                <a:ext uri="{FF2B5EF4-FFF2-40B4-BE49-F238E27FC236}">
                  <a16:creationId xmlns:a16="http://schemas.microsoft.com/office/drawing/2014/main" id="{20A2B71D-5168-0213-87E7-10247C5754B5}"/>
                </a:ext>
              </a:extLst>
            </p:cNvPr>
            <p:cNvSpPr/>
            <p:nvPr/>
          </p:nvSpPr>
          <p:spPr>
            <a:xfrm>
              <a:off x="1354476" y="1814392"/>
              <a:ext cx="8352890" cy="2981862"/>
            </a:xfrm>
            <a:prstGeom prst="roundRect">
              <a:avLst/>
            </a:prstGeom>
            <a:solidFill>
              <a:srgbClr val="8080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29" name="Group 28">
              <a:extLst>
                <a:ext uri="{FF2B5EF4-FFF2-40B4-BE49-F238E27FC236}">
                  <a16:creationId xmlns:a16="http://schemas.microsoft.com/office/drawing/2014/main" id="{1AF49780-A6F8-84A7-2476-8356AA68B64D}"/>
                </a:ext>
              </a:extLst>
            </p:cNvPr>
            <p:cNvGrpSpPr/>
            <p:nvPr/>
          </p:nvGrpSpPr>
          <p:grpSpPr>
            <a:xfrm>
              <a:off x="1919555" y="1840712"/>
              <a:ext cx="7222732" cy="2955542"/>
              <a:chOff x="1919555" y="1840712"/>
              <a:chExt cx="7222732" cy="2955542"/>
            </a:xfrm>
          </p:grpSpPr>
          <p:sp>
            <p:nvSpPr>
              <p:cNvPr id="30" name="TextBox 29">
                <a:extLst>
                  <a:ext uri="{FF2B5EF4-FFF2-40B4-BE49-F238E27FC236}">
                    <a16:creationId xmlns:a16="http://schemas.microsoft.com/office/drawing/2014/main" id="{EBAEB09F-BDA9-7FE8-C757-6E42E151C0B0}"/>
                  </a:ext>
                </a:extLst>
              </p:cNvPr>
              <p:cNvSpPr txBox="1"/>
              <p:nvPr/>
            </p:nvSpPr>
            <p:spPr>
              <a:xfrm>
                <a:off x="1919555" y="2253891"/>
                <a:ext cx="7222732" cy="2542363"/>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IN" dirty="0"/>
                  <a:t>AI in Recruitment (e.g., CV screening, candidate ranking)</a:t>
                </a:r>
              </a:p>
              <a:p>
                <a:pPr marL="285750" indent="-285750">
                  <a:lnSpc>
                    <a:spcPct val="150000"/>
                  </a:lnSpc>
                  <a:buFont typeface="Wingdings" panose="05000000000000000000" pitchFamily="2" charset="2"/>
                  <a:buChar char="q"/>
                </a:pPr>
                <a:r>
                  <a:rPr lang="en-IN" dirty="0"/>
                  <a:t>Automation in onboarding, payroll, performance tracking</a:t>
                </a:r>
              </a:p>
              <a:p>
                <a:pPr marL="285750" indent="-285750">
                  <a:lnSpc>
                    <a:spcPct val="150000"/>
                  </a:lnSpc>
                  <a:buFont typeface="Wingdings" panose="05000000000000000000" pitchFamily="2" charset="2"/>
                  <a:buChar char="q"/>
                </a:pPr>
                <a:r>
                  <a:rPr lang="en-IN" dirty="0"/>
                  <a:t>Predictive workforce analytics</a:t>
                </a:r>
              </a:p>
              <a:p>
                <a:pPr marL="285750" indent="-285750">
                  <a:lnSpc>
                    <a:spcPct val="150000"/>
                  </a:lnSpc>
                  <a:buFont typeface="Wingdings" panose="05000000000000000000" pitchFamily="2" charset="2"/>
                  <a:buChar char="q"/>
                </a:pPr>
                <a:r>
                  <a:rPr lang="en-IN" dirty="0"/>
                  <a:t>E-learning platforms</a:t>
                </a:r>
              </a:p>
              <a:p>
                <a:pPr marL="285750" indent="-285750">
                  <a:lnSpc>
                    <a:spcPct val="150000"/>
                  </a:lnSpc>
                  <a:buFont typeface="Wingdings" panose="05000000000000000000" pitchFamily="2" charset="2"/>
                  <a:buChar char="q"/>
                </a:pPr>
                <a:r>
                  <a:rPr lang="en-IN" dirty="0"/>
                  <a:t>IHRM Challenges: GDPR, remote collaboration, data security</a:t>
                </a:r>
              </a:p>
              <a:p>
                <a:pPr>
                  <a:lnSpc>
                    <a:spcPct val="150000"/>
                  </a:lnSpc>
                </a:pPr>
                <a:endParaRPr lang="en-IN" dirty="0"/>
              </a:p>
            </p:txBody>
          </p:sp>
          <p:sp>
            <p:nvSpPr>
              <p:cNvPr id="31" name="TextBox 30">
                <a:extLst>
                  <a:ext uri="{FF2B5EF4-FFF2-40B4-BE49-F238E27FC236}">
                    <a16:creationId xmlns:a16="http://schemas.microsoft.com/office/drawing/2014/main" id="{EDD564EC-5FA7-B062-D35D-C8A7AAAF7535}"/>
                  </a:ext>
                </a:extLst>
              </p:cNvPr>
              <p:cNvSpPr txBox="1"/>
              <p:nvPr/>
            </p:nvSpPr>
            <p:spPr>
              <a:xfrm>
                <a:off x="2566691" y="1840712"/>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pic>
            <p:nvPicPr>
              <p:cNvPr id="32" name="Picture 31">
                <a:extLst>
                  <a:ext uri="{FF2B5EF4-FFF2-40B4-BE49-F238E27FC236}">
                    <a16:creationId xmlns:a16="http://schemas.microsoft.com/office/drawing/2014/main" id="{E97B8D5B-2280-20AE-B240-DB9A15EE3D4E}"/>
                  </a:ext>
                </a:extLst>
              </p:cNvPr>
              <p:cNvPicPr>
                <a:picLocks noChangeAspect="1"/>
              </p:cNvPicPr>
              <p:nvPr/>
            </p:nvPicPr>
            <p:blipFill>
              <a:blip r:embed="rId3"/>
              <a:srcRect l="66700" t="47957"/>
              <a:stretch/>
            </p:blipFill>
            <p:spPr>
              <a:xfrm>
                <a:off x="2039086" y="3681664"/>
                <a:ext cx="145850" cy="149192"/>
              </a:xfrm>
              <a:prstGeom prst="rect">
                <a:avLst/>
              </a:prstGeom>
            </p:spPr>
          </p:pic>
          <p:pic>
            <p:nvPicPr>
              <p:cNvPr id="33" name="Picture 32">
                <a:extLst>
                  <a:ext uri="{FF2B5EF4-FFF2-40B4-BE49-F238E27FC236}">
                    <a16:creationId xmlns:a16="http://schemas.microsoft.com/office/drawing/2014/main" id="{66FFC73E-D5B7-DDC6-3409-367EDD8E0350}"/>
                  </a:ext>
                </a:extLst>
              </p:cNvPr>
              <p:cNvPicPr>
                <a:picLocks noChangeAspect="1"/>
              </p:cNvPicPr>
              <p:nvPr/>
            </p:nvPicPr>
            <p:blipFill>
              <a:blip r:embed="rId3"/>
              <a:srcRect r="63661" b="47957"/>
              <a:stretch/>
            </p:blipFill>
            <p:spPr>
              <a:xfrm>
                <a:off x="2029158" y="2454920"/>
                <a:ext cx="155778" cy="163424"/>
              </a:xfrm>
              <a:prstGeom prst="rect">
                <a:avLst/>
              </a:prstGeom>
            </p:spPr>
          </p:pic>
          <p:pic>
            <p:nvPicPr>
              <p:cNvPr id="34" name="Picture 33">
                <a:extLst>
                  <a:ext uri="{FF2B5EF4-FFF2-40B4-BE49-F238E27FC236}">
                    <a16:creationId xmlns:a16="http://schemas.microsoft.com/office/drawing/2014/main" id="{E3BE0B91-A0DC-88FC-C701-286BCB6A3E9F}"/>
                  </a:ext>
                </a:extLst>
              </p:cNvPr>
              <p:cNvPicPr>
                <a:picLocks noChangeAspect="1"/>
              </p:cNvPicPr>
              <p:nvPr/>
            </p:nvPicPr>
            <p:blipFill>
              <a:blip r:embed="rId3"/>
              <a:srcRect l="33964" r="32736" b="48685"/>
              <a:stretch/>
            </p:blipFill>
            <p:spPr>
              <a:xfrm>
                <a:off x="2029158" y="2857381"/>
                <a:ext cx="180316" cy="177043"/>
              </a:xfrm>
              <a:prstGeom prst="rect">
                <a:avLst/>
              </a:prstGeom>
            </p:spPr>
          </p:pic>
          <p:pic>
            <p:nvPicPr>
              <p:cNvPr id="35" name="Picture 34">
                <a:extLst>
                  <a:ext uri="{FF2B5EF4-FFF2-40B4-BE49-F238E27FC236}">
                    <a16:creationId xmlns:a16="http://schemas.microsoft.com/office/drawing/2014/main" id="{C3D2014A-8AD2-9CD5-6C9D-199637CBFEBF}"/>
                  </a:ext>
                </a:extLst>
              </p:cNvPr>
              <p:cNvPicPr>
                <a:picLocks noChangeAspect="1"/>
              </p:cNvPicPr>
              <p:nvPr/>
            </p:nvPicPr>
            <p:blipFill>
              <a:blip r:embed="rId3"/>
              <a:srcRect l="66700" b="47957"/>
              <a:stretch/>
            </p:blipFill>
            <p:spPr>
              <a:xfrm>
                <a:off x="2038452" y="3261983"/>
                <a:ext cx="159376" cy="167017"/>
              </a:xfrm>
              <a:prstGeom prst="rect">
                <a:avLst/>
              </a:prstGeom>
            </p:spPr>
          </p:pic>
          <p:pic>
            <p:nvPicPr>
              <p:cNvPr id="36" name="Picture 35">
                <a:extLst>
                  <a:ext uri="{FF2B5EF4-FFF2-40B4-BE49-F238E27FC236}">
                    <a16:creationId xmlns:a16="http://schemas.microsoft.com/office/drawing/2014/main" id="{2A60B74E-6806-A625-25C0-89BB8082C90E}"/>
                  </a:ext>
                </a:extLst>
              </p:cNvPr>
              <p:cNvPicPr>
                <a:picLocks noChangeAspect="1"/>
              </p:cNvPicPr>
              <p:nvPr/>
            </p:nvPicPr>
            <p:blipFill>
              <a:blip r:embed="rId3"/>
              <a:srcRect t="47957" r="66933"/>
              <a:stretch/>
            </p:blipFill>
            <p:spPr>
              <a:xfrm>
                <a:off x="2038452" y="4088984"/>
                <a:ext cx="158257" cy="167017"/>
              </a:xfrm>
              <a:prstGeom prst="rect">
                <a:avLst/>
              </a:prstGeom>
            </p:spPr>
          </p:pic>
        </p:grpSp>
      </p:grpSp>
      <p:grpSp>
        <p:nvGrpSpPr>
          <p:cNvPr id="6" name="Group 5">
            <a:extLst>
              <a:ext uri="{FF2B5EF4-FFF2-40B4-BE49-F238E27FC236}">
                <a16:creationId xmlns:a16="http://schemas.microsoft.com/office/drawing/2014/main" id="{D645C967-E101-F472-28BE-41BB90636F12}"/>
              </a:ext>
            </a:extLst>
          </p:cNvPr>
          <p:cNvGrpSpPr/>
          <p:nvPr/>
        </p:nvGrpSpPr>
        <p:grpSpPr>
          <a:xfrm>
            <a:off x="2582333" y="-3898867"/>
            <a:ext cx="5702300" cy="2897856"/>
            <a:chOff x="2582333" y="1587523"/>
            <a:chExt cx="5702300" cy="2897856"/>
          </a:xfrm>
        </p:grpSpPr>
        <p:sp>
          <p:nvSpPr>
            <p:cNvPr id="7" name="Rectangle 6">
              <a:extLst>
                <a:ext uri="{FF2B5EF4-FFF2-40B4-BE49-F238E27FC236}">
                  <a16:creationId xmlns:a16="http://schemas.microsoft.com/office/drawing/2014/main" id="{0E0927AF-44C1-2DA3-318E-E84AFB258B14}"/>
                </a:ext>
              </a:extLst>
            </p:cNvPr>
            <p:cNvSpPr/>
            <p:nvPr/>
          </p:nvSpPr>
          <p:spPr>
            <a:xfrm>
              <a:off x="2582333" y="1587523"/>
              <a:ext cx="5702300" cy="2863707"/>
            </a:xfrm>
            <a:prstGeom prst="rect">
              <a:avLst/>
            </a:prstGeom>
            <a:solidFill>
              <a:srgbClr val="8080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id="{20FC776F-F1F3-BA8C-4873-01F32B9C1C4B}"/>
                </a:ext>
              </a:extLst>
            </p:cNvPr>
            <p:cNvSpPr txBox="1"/>
            <p:nvPr/>
          </p:nvSpPr>
          <p:spPr>
            <a:xfrm>
              <a:off x="2582333" y="1807723"/>
              <a:ext cx="5702300" cy="2677656"/>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MODULE: Managing People in </a:t>
              </a:r>
              <a:r>
                <a:rPr lang="en-US" sz="1400" b="1" dirty="0" err="1">
                  <a:latin typeface="Arial" panose="020B0604020202020204" pitchFamily="34" charset="0"/>
                  <a:cs typeface="Arial" panose="020B0604020202020204" pitchFamily="34" charset="0"/>
                </a:rPr>
                <a:t>Organisations</a:t>
              </a:r>
              <a:endParaRPr lang="en-US" sz="1400" b="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Module code: BMMB7025D</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Lecturer:	Helen Evans </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HARNESSING EMERGING TECHNOLOGIES IN HRM AT DCC PLC</a:t>
              </a:r>
              <a:endParaRPr lang="en-US" sz="1400" dirty="0">
                <a:latin typeface="Arial" panose="020B0604020202020204" pitchFamily="34" charset="0"/>
                <a:cs typeface="Arial" panose="020B0604020202020204" pitchFamily="34" charset="0"/>
              </a:endParaRPr>
            </a:p>
            <a:p>
              <a:pPr algn="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algn="r"/>
              <a:r>
                <a:rPr lang="en-US" sz="1400" dirty="0">
                  <a:latin typeface="Arial" panose="020B0604020202020204" pitchFamily="34" charset="0"/>
                  <a:cs typeface="Arial" panose="020B0604020202020204" pitchFamily="34" charset="0"/>
                </a:rPr>
                <a:t>NAME :SARATHU KUNNUMPRATHU SURESH </a:t>
              </a:r>
            </a:p>
            <a:p>
              <a:pPr algn="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STD-ID: 2406023 </a:t>
              </a:r>
              <a:endParaRPr lang="en-IN" sz="14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80861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8EF5A-71BE-FBB9-AB32-BF4B05504BE2}"/>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ED82F6C8-27F9-8564-47E0-246330AA6792}"/>
              </a:ext>
            </a:extLst>
          </p:cNvPr>
          <p:cNvSpPr txBox="1"/>
          <p:nvPr/>
        </p:nvSpPr>
        <p:spPr>
          <a:xfrm>
            <a:off x="3024328" y="181414"/>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6C938B2-D65D-E31F-029A-7148F8286913}"/>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EE6779A-35BD-A56B-5658-D6ABAC499F69}"/>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Freeform: Shape 11">
            <a:extLst>
              <a:ext uri="{FF2B5EF4-FFF2-40B4-BE49-F238E27FC236}">
                <a16:creationId xmlns:a16="http://schemas.microsoft.com/office/drawing/2014/main" id="{862DBA0E-28B2-F486-157F-4086B3FE6BAC}"/>
              </a:ext>
            </a:extLst>
          </p:cNvPr>
          <p:cNvSpPr/>
          <p:nvPr/>
        </p:nvSpPr>
        <p:spPr>
          <a:xfrm>
            <a:off x="12327161" y="959100"/>
            <a:ext cx="7284336" cy="2332234"/>
          </a:xfrm>
          <a:custGeom>
            <a:avLst/>
            <a:gdLst>
              <a:gd name="connsiteX0" fmla="*/ 280976 w 6926623"/>
              <a:gd name="connsiteY0" fmla="*/ 0 h 2332234"/>
              <a:gd name="connsiteX1" fmla="*/ 5760506 w 6926623"/>
              <a:gd name="connsiteY1" fmla="*/ 0 h 2332234"/>
              <a:gd name="connsiteX2" fmla="*/ 6926623 w 6926623"/>
              <a:gd name="connsiteY2" fmla="*/ 1166117 h 2332234"/>
              <a:gd name="connsiteX3" fmla="*/ 5760506 w 6926623"/>
              <a:gd name="connsiteY3" fmla="*/ 2332234 h 2332234"/>
              <a:gd name="connsiteX4" fmla="*/ 280976 w 6926623"/>
              <a:gd name="connsiteY4" fmla="*/ 2332234 h 2332234"/>
              <a:gd name="connsiteX5" fmla="*/ 45963 w 6926623"/>
              <a:gd name="connsiteY5" fmla="*/ 2308543 h 2332234"/>
              <a:gd name="connsiteX6" fmla="*/ 0 w 6926623"/>
              <a:gd name="connsiteY6" fmla="*/ 2296725 h 2332234"/>
              <a:gd name="connsiteX7" fmla="*/ 0 w 6926623"/>
              <a:gd name="connsiteY7" fmla="*/ 35509 h 2332234"/>
              <a:gd name="connsiteX8" fmla="*/ 45963 w 6926623"/>
              <a:gd name="connsiteY8" fmla="*/ 23691 h 2332234"/>
              <a:gd name="connsiteX9" fmla="*/ 280976 w 6926623"/>
              <a:gd name="connsiteY9" fmla="*/ 0 h 233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6623" h="2332234">
                <a:moveTo>
                  <a:pt x="280976" y="0"/>
                </a:moveTo>
                <a:lnTo>
                  <a:pt x="5760506" y="0"/>
                </a:lnTo>
                <a:cubicBezTo>
                  <a:pt x="6404535" y="0"/>
                  <a:pt x="6926623" y="522088"/>
                  <a:pt x="6926623" y="1166117"/>
                </a:cubicBezTo>
                <a:cubicBezTo>
                  <a:pt x="6926623" y="1810146"/>
                  <a:pt x="6404535" y="2332234"/>
                  <a:pt x="5760506" y="2332234"/>
                </a:cubicBezTo>
                <a:lnTo>
                  <a:pt x="280976" y="2332234"/>
                </a:lnTo>
                <a:cubicBezTo>
                  <a:pt x="200473" y="2332234"/>
                  <a:pt x="121874" y="2324077"/>
                  <a:pt x="45963" y="2308543"/>
                </a:cubicBezTo>
                <a:lnTo>
                  <a:pt x="0" y="2296725"/>
                </a:lnTo>
                <a:lnTo>
                  <a:pt x="0" y="35509"/>
                </a:lnTo>
                <a:lnTo>
                  <a:pt x="45963" y="23691"/>
                </a:lnTo>
                <a:cubicBezTo>
                  <a:pt x="121874" y="8158"/>
                  <a:pt x="200473" y="0"/>
                  <a:pt x="280976" y="0"/>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15" name="TextBox 14">
            <a:extLst>
              <a:ext uri="{FF2B5EF4-FFF2-40B4-BE49-F238E27FC236}">
                <a16:creationId xmlns:a16="http://schemas.microsoft.com/office/drawing/2014/main" id="{1F09741E-5615-D0EC-C447-27B747F1945C}"/>
              </a:ext>
            </a:extLst>
          </p:cNvPr>
          <p:cNvSpPr txBox="1"/>
          <p:nvPr/>
        </p:nvSpPr>
        <p:spPr>
          <a:xfrm>
            <a:off x="12225901" y="1499567"/>
            <a:ext cx="7284336" cy="1754326"/>
          </a:xfrm>
          <a:prstGeom prst="rect">
            <a:avLst/>
          </a:prstGeom>
          <a:noFill/>
        </p:spPr>
        <p:txBody>
          <a:bodyPr wrap="square" rtlCol="0">
            <a:spAutoFit/>
          </a:bodyPr>
          <a:lstStyle/>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Workday HRIS: 25% reduction in admin time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E-learning platform: +15% training participation, -10% compliance issues</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AI tools in healthcare division: -20% time-to-hire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Global payroll solution across 15+ countries</a:t>
            </a:r>
          </a:p>
          <a:p>
            <a:endParaRPr lang="en-IN" dirty="0">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4E37225C-9603-8E36-CFC4-E03AC1D612B9}"/>
              </a:ext>
            </a:extLst>
          </p:cNvPr>
          <p:cNvGrpSpPr/>
          <p:nvPr/>
        </p:nvGrpSpPr>
        <p:grpSpPr>
          <a:xfrm>
            <a:off x="1354476" y="1814392"/>
            <a:ext cx="8352890" cy="2981862"/>
            <a:chOff x="1354476" y="1814392"/>
            <a:chExt cx="8352890" cy="2981862"/>
          </a:xfrm>
        </p:grpSpPr>
        <p:sp>
          <p:nvSpPr>
            <p:cNvPr id="6" name="Rectangle: Rounded Corners 5">
              <a:extLst>
                <a:ext uri="{FF2B5EF4-FFF2-40B4-BE49-F238E27FC236}">
                  <a16:creationId xmlns:a16="http://schemas.microsoft.com/office/drawing/2014/main" id="{FD1E36E4-C61D-707F-59C4-F9C7D6B668A2}"/>
                </a:ext>
              </a:extLst>
            </p:cNvPr>
            <p:cNvSpPr/>
            <p:nvPr/>
          </p:nvSpPr>
          <p:spPr>
            <a:xfrm>
              <a:off x="1354476" y="1814392"/>
              <a:ext cx="8352890" cy="2981862"/>
            </a:xfrm>
            <a:prstGeom prst="roundRect">
              <a:avLst/>
            </a:prstGeom>
            <a:solidFill>
              <a:srgbClr val="8080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24" name="Group 23">
              <a:extLst>
                <a:ext uri="{FF2B5EF4-FFF2-40B4-BE49-F238E27FC236}">
                  <a16:creationId xmlns:a16="http://schemas.microsoft.com/office/drawing/2014/main" id="{57516615-4F9E-3F8F-F24B-5EC7D1F45642}"/>
                </a:ext>
              </a:extLst>
            </p:cNvPr>
            <p:cNvGrpSpPr/>
            <p:nvPr/>
          </p:nvGrpSpPr>
          <p:grpSpPr>
            <a:xfrm>
              <a:off x="1919555" y="1840712"/>
              <a:ext cx="7222732" cy="2538248"/>
              <a:chOff x="1919555" y="1840712"/>
              <a:chExt cx="7222732" cy="2538248"/>
            </a:xfrm>
          </p:grpSpPr>
          <p:sp>
            <p:nvSpPr>
              <p:cNvPr id="3" name="TextBox 2">
                <a:extLst>
                  <a:ext uri="{FF2B5EF4-FFF2-40B4-BE49-F238E27FC236}">
                    <a16:creationId xmlns:a16="http://schemas.microsoft.com/office/drawing/2014/main" id="{C61317EC-D932-AF34-4890-747067E68877}"/>
                  </a:ext>
                </a:extLst>
              </p:cNvPr>
              <p:cNvSpPr txBox="1"/>
              <p:nvPr/>
            </p:nvSpPr>
            <p:spPr>
              <a:xfrm>
                <a:off x="1919555" y="2253891"/>
                <a:ext cx="7222732" cy="2125069"/>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IN" sz="1800" dirty="0">
                    <a:latin typeface="Arial" panose="020B0604020202020204" pitchFamily="34" charset="0"/>
                    <a:cs typeface="Arial" panose="020B0604020202020204" pitchFamily="34" charset="0"/>
                  </a:rPr>
                  <a:t>AI in talent acquisition and performance management</a:t>
                </a:r>
              </a:p>
              <a:p>
                <a:pPr marL="285750" indent="-285750">
                  <a:lnSpc>
                    <a:spcPct val="150000"/>
                  </a:lnSpc>
                  <a:buFont typeface="Wingdings" panose="05000000000000000000" pitchFamily="2" charset="2"/>
                  <a:buChar char="q"/>
                </a:pPr>
                <a:r>
                  <a:rPr lang="en-IN" sz="1800" dirty="0">
                    <a:latin typeface="Arial" panose="020B0604020202020204" pitchFamily="34" charset="0"/>
                    <a:cs typeface="Arial" panose="020B0604020202020204" pitchFamily="34" charset="0"/>
                  </a:rPr>
                  <a:t> Automation of administrative HR tasks</a:t>
                </a:r>
                <a:endParaRPr lang="en-IN"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q"/>
                </a:pPr>
                <a:r>
                  <a:rPr lang="en-IN" sz="1800" dirty="0">
                    <a:latin typeface="Arial" panose="020B0604020202020204" pitchFamily="34" charset="0"/>
                    <a:cs typeface="Arial" panose="020B0604020202020204" pitchFamily="34" charset="0"/>
                  </a:rPr>
                  <a:t>Data analytics and predictive workforce planning </a:t>
                </a:r>
              </a:p>
              <a:p>
                <a:pPr marL="285750" indent="-285750">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E-learning Platforms and Digital Onboarding</a:t>
                </a:r>
                <a:r>
                  <a:rPr lang="en-IN" sz="1800" dirty="0">
                    <a:latin typeface="Arial" panose="020B0604020202020204" pitchFamily="34" charset="0"/>
                    <a:cs typeface="Arial" panose="020B0604020202020204" pitchFamily="34" charset="0"/>
                  </a:rPr>
                  <a:t>HR chatbots, digital IHRM Challenges: GDPR, Localisation, and Compliance</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4BE3055-3664-B2E0-93A4-F42216F6DFD9}"/>
                  </a:ext>
                </a:extLst>
              </p:cNvPr>
              <p:cNvSpPr txBox="1"/>
              <p:nvPr/>
            </p:nvSpPr>
            <p:spPr>
              <a:xfrm>
                <a:off x="2566691" y="1840712"/>
                <a:ext cx="5878668" cy="369332"/>
              </a:xfrm>
              <a:prstGeom prst="rect">
                <a:avLst/>
              </a:prstGeom>
              <a:noFill/>
            </p:spPr>
            <p:txBody>
              <a:bodyPr wrap="square" rtlCol="0">
                <a:spAutoFit/>
              </a:bodyPr>
              <a:lstStyle/>
              <a:p>
                <a:r>
                  <a:rPr lang="en-GB" sz="1800" b="1" dirty="0">
                    <a:solidFill>
                      <a:schemeClr val="bg1"/>
                    </a:solidFill>
                    <a:effectLst/>
                    <a:latin typeface="Arial" panose="020B0604020202020204" pitchFamily="34" charset="0"/>
                    <a:ea typeface="Times New Roman" panose="02020603050405020304" pitchFamily="18" charset="0"/>
                  </a:rPr>
                  <a:t>Advanced and Emerging Issues</a:t>
                </a:r>
                <a:endParaRPr lang="en-IN" sz="2000" b="1" dirty="0">
                  <a:solidFill>
                    <a:schemeClr val="bg1"/>
                  </a:solidFill>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C47725B6-2934-E784-40F4-12C7088903F8}"/>
                  </a:ext>
                </a:extLst>
              </p:cNvPr>
              <p:cNvPicPr>
                <a:picLocks noChangeAspect="1"/>
              </p:cNvPicPr>
              <p:nvPr/>
            </p:nvPicPr>
            <p:blipFill>
              <a:blip r:embed="rId2"/>
              <a:srcRect l="66700" t="47957"/>
              <a:stretch/>
            </p:blipFill>
            <p:spPr>
              <a:xfrm>
                <a:off x="2039086" y="3681664"/>
                <a:ext cx="145850" cy="149192"/>
              </a:xfrm>
              <a:prstGeom prst="rect">
                <a:avLst/>
              </a:prstGeom>
            </p:spPr>
          </p:pic>
          <p:pic>
            <p:nvPicPr>
              <p:cNvPr id="18" name="Picture 17">
                <a:extLst>
                  <a:ext uri="{FF2B5EF4-FFF2-40B4-BE49-F238E27FC236}">
                    <a16:creationId xmlns:a16="http://schemas.microsoft.com/office/drawing/2014/main" id="{13442018-6D46-CC11-ADC6-8AEE534A1101}"/>
                  </a:ext>
                </a:extLst>
              </p:cNvPr>
              <p:cNvPicPr>
                <a:picLocks noChangeAspect="1"/>
              </p:cNvPicPr>
              <p:nvPr/>
            </p:nvPicPr>
            <p:blipFill>
              <a:blip r:embed="rId2"/>
              <a:srcRect r="63661" b="47957"/>
              <a:stretch/>
            </p:blipFill>
            <p:spPr>
              <a:xfrm>
                <a:off x="2029158" y="2454920"/>
                <a:ext cx="155778" cy="163424"/>
              </a:xfrm>
              <a:prstGeom prst="rect">
                <a:avLst/>
              </a:prstGeom>
            </p:spPr>
          </p:pic>
          <p:pic>
            <p:nvPicPr>
              <p:cNvPr id="19" name="Picture 18">
                <a:extLst>
                  <a:ext uri="{FF2B5EF4-FFF2-40B4-BE49-F238E27FC236}">
                    <a16:creationId xmlns:a16="http://schemas.microsoft.com/office/drawing/2014/main" id="{EBABD737-3F10-ED35-8DAA-00D61B241C85}"/>
                  </a:ext>
                </a:extLst>
              </p:cNvPr>
              <p:cNvPicPr>
                <a:picLocks noChangeAspect="1"/>
              </p:cNvPicPr>
              <p:nvPr/>
            </p:nvPicPr>
            <p:blipFill>
              <a:blip r:embed="rId2"/>
              <a:srcRect l="33964" r="32736" b="48685"/>
              <a:stretch/>
            </p:blipFill>
            <p:spPr>
              <a:xfrm>
                <a:off x="2029158" y="2857381"/>
                <a:ext cx="180316" cy="177043"/>
              </a:xfrm>
              <a:prstGeom prst="rect">
                <a:avLst/>
              </a:prstGeom>
            </p:spPr>
          </p:pic>
          <p:pic>
            <p:nvPicPr>
              <p:cNvPr id="20" name="Picture 19">
                <a:extLst>
                  <a:ext uri="{FF2B5EF4-FFF2-40B4-BE49-F238E27FC236}">
                    <a16:creationId xmlns:a16="http://schemas.microsoft.com/office/drawing/2014/main" id="{A4013386-0CCE-032C-3531-75C90CFD83F9}"/>
                  </a:ext>
                </a:extLst>
              </p:cNvPr>
              <p:cNvPicPr>
                <a:picLocks noChangeAspect="1"/>
              </p:cNvPicPr>
              <p:nvPr/>
            </p:nvPicPr>
            <p:blipFill>
              <a:blip r:embed="rId2"/>
              <a:srcRect l="66700" b="47957"/>
              <a:stretch/>
            </p:blipFill>
            <p:spPr>
              <a:xfrm>
                <a:off x="2038452" y="3261983"/>
                <a:ext cx="159376" cy="167017"/>
              </a:xfrm>
              <a:prstGeom prst="rect">
                <a:avLst/>
              </a:prstGeom>
            </p:spPr>
          </p:pic>
          <p:pic>
            <p:nvPicPr>
              <p:cNvPr id="21" name="Picture 20">
                <a:extLst>
                  <a:ext uri="{FF2B5EF4-FFF2-40B4-BE49-F238E27FC236}">
                    <a16:creationId xmlns:a16="http://schemas.microsoft.com/office/drawing/2014/main" id="{9B2201F7-4B39-8F8F-024B-FD9CD007ABDC}"/>
                  </a:ext>
                </a:extLst>
              </p:cNvPr>
              <p:cNvPicPr>
                <a:picLocks noChangeAspect="1"/>
              </p:cNvPicPr>
              <p:nvPr/>
            </p:nvPicPr>
            <p:blipFill>
              <a:blip r:embed="rId2"/>
              <a:srcRect t="47957" r="66933"/>
              <a:stretch/>
            </p:blipFill>
            <p:spPr>
              <a:xfrm>
                <a:off x="2038452" y="4088984"/>
                <a:ext cx="158257" cy="167017"/>
              </a:xfrm>
              <a:prstGeom prst="rect">
                <a:avLst/>
              </a:prstGeom>
            </p:spPr>
          </p:pic>
        </p:grpSp>
      </p:grpSp>
      <p:sp>
        <p:nvSpPr>
          <p:cNvPr id="26" name="TextBox 25">
            <a:extLst>
              <a:ext uri="{FF2B5EF4-FFF2-40B4-BE49-F238E27FC236}">
                <a16:creationId xmlns:a16="http://schemas.microsoft.com/office/drawing/2014/main" id="{8168C698-5136-F733-AC20-B9B08B14FA3F}"/>
              </a:ext>
            </a:extLst>
          </p:cNvPr>
          <p:cNvSpPr txBox="1"/>
          <p:nvPr/>
        </p:nvSpPr>
        <p:spPr>
          <a:xfrm>
            <a:off x="2566691" y="10087728"/>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27" name="Rectangle: Diagonal Corners Rounded 26">
            <a:extLst>
              <a:ext uri="{FF2B5EF4-FFF2-40B4-BE49-F238E27FC236}">
                <a16:creationId xmlns:a16="http://schemas.microsoft.com/office/drawing/2014/main" id="{8CEAA267-5FC2-5A46-9018-7466AA30B765}"/>
              </a:ext>
            </a:extLst>
          </p:cNvPr>
          <p:cNvSpPr/>
          <p:nvPr/>
        </p:nvSpPr>
        <p:spPr>
          <a:xfrm>
            <a:off x="1662563" y="9115443"/>
            <a:ext cx="6782796" cy="5292108"/>
          </a:xfrm>
          <a:prstGeom prst="round2DiagRect">
            <a:avLst>
              <a:gd name="adj1" fmla="val 29832"/>
              <a:gd name="adj2" fmla="val 0"/>
            </a:avLst>
          </a:prstGeom>
          <a:solidFill>
            <a:srgbClr val="16283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8" name="Picture 27">
            <a:extLst>
              <a:ext uri="{FF2B5EF4-FFF2-40B4-BE49-F238E27FC236}">
                <a16:creationId xmlns:a16="http://schemas.microsoft.com/office/drawing/2014/main" id="{4BA9A746-EEDB-9200-72E5-B3D6120E5C01}"/>
              </a:ext>
            </a:extLst>
          </p:cNvPr>
          <p:cNvPicPr>
            <a:picLocks noChangeAspect="1"/>
          </p:cNvPicPr>
          <p:nvPr/>
        </p:nvPicPr>
        <p:blipFill>
          <a:blip r:embed="rId3"/>
          <a:stretch>
            <a:fillRect/>
          </a:stretch>
        </p:blipFill>
        <p:spPr>
          <a:xfrm>
            <a:off x="4685908" y="9430702"/>
            <a:ext cx="3334867" cy="4397881"/>
          </a:xfrm>
          <a:prstGeom prst="rect">
            <a:avLst/>
          </a:prstGeom>
          <a:solidFill>
            <a:srgbClr val="162836"/>
          </a:solidFill>
        </p:spPr>
      </p:pic>
      <p:sp>
        <p:nvSpPr>
          <p:cNvPr id="29" name="TextBox 28">
            <a:extLst>
              <a:ext uri="{FF2B5EF4-FFF2-40B4-BE49-F238E27FC236}">
                <a16:creationId xmlns:a16="http://schemas.microsoft.com/office/drawing/2014/main" id="{12AAF275-AFFA-E41A-F66F-98F439E225FE}"/>
              </a:ext>
            </a:extLst>
          </p:cNvPr>
          <p:cNvSpPr txBox="1"/>
          <p:nvPr/>
        </p:nvSpPr>
        <p:spPr>
          <a:xfrm>
            <a:off x="1710331" y="11110588"/>
            <a:ext cx="6363048" cy="1677382"/>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Global sales, marketing, and support services company</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Operates in energy, healthcare, technology sectors</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16,000+ employees in 20+ countries</a:t>
            </a:r>
          </a:p>
          <a:p>
            <a:endParaRPr lang="en-IN" sz="1400" b="1" dirty="0">
              <a:solidFill>
                <a:schemeClr val="bg1"/>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7A93DA7D-1793-4773-7373-5B47F56A9673}"/>
              </a:ext>
            </a:extLst>
          </p:cNvPr>
          <p:cNvSpPr txBox="1"/>
          <p:nvPr/>
        </p:nvSpPr>
        <p:spPr>
          <a:xfrm>
            <a:off x="3234519" y="9574534"/>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ACAC27B8-77D5-77B8-F7EB-C198E5E913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222128" y="3394805"/>
            <a:ext cx="45719" cy="2876148"/>
          </a:xfrm>
          <a:prstGeom prst="rect">
            <a:avLst/>
          </a:prstGeom>
        </p:spPr>
      </p:pic>
    </p:spTree>
    <p:extLst>
      <p:ext uri="{BB962C8B-B14F-4D97-AF65-F5344CB8AC3E}">
        <p14:creationId xmlns:p14="http://schemas.microsoft.com/office/powerpoint/2010/main" val="21610636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6C958-80A2-73EA-A097-B5BD2DE8A16D}"/>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22CC3B0E-FA04-1498-5BCD-B94B67E41CF5}"/>
              </a:ext>
            </a:extLst>
          </p:cNvPr>
          <p:cNvSpPr txBox="1"/>
          <p:nvPr/>
        </p:nvSpPr>
        <p:spPr>
          <a:xfrm>
            <a:off x="3024328" y="181414"/>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1C018D3-9FB7-9332-9C5D-480B95BB0B59}"/>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761C410F-5763-2665-724A-24BCB04FDD69}"/>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Freeform: Shape 11">
            <a:extLst>
              <a:ext uri="{FF2B5EF4-FFF2-40B4-BE49-F238E27FC236}">
                <a16:creationId xmlns:a16="http://schemas.microsoft.com/office/drawing/2014/main" id="{6DBE2E50-B0AD-7134-6E4C-5EECA3C1D31C}"/>
              </a:ext>
            </a:extLst>
          </p:cNvPr>
          <p:cNvSpPr/>
          <p:nvPr/>
        </p:nvSpPr>
        <p:spPr>
          <a:xfrm>
            <a:off x="12327161" y="959100"/>
            <a:ext cx="7284336" cy="2332234"/>
          </a:xfrm>
          <a:custGeom>
            <a:avLst/>
            <a:gdLst>
              <a:gd name="connsiteX0" fmla="*/ 280976 w 6926623"/>
              <a:gd name="connsiteY0" fmla="*/ 0 h 2332234"/>
              <a:gd name="connsiteX1" fmla="*/ 5760506 w 6926623"/>
              <a:gd name="connsiteY1" fmla="*/ 0 h 2332234"/>
              <a:gd name="connsiteX2" fmla="*/ 6926623 w 6926623"/>
              <a:gd name="connsiteY2" fmla="*/ 1166117 h 2332234"/>
              <a:gd name="connsiteX3" fmla="*/ 5760506 w 6926623"/>
              <a:gd name="connsiteY3" fmla="*/ 2332234 h 2332234"/>
              <a:gd name="connsiteX4" fmla="*/ 280976 w 6926623"/>
              <a:gd name="connsiteY4" fmla="*/ 2332234 h 2332234"/>
              <a:gd name="connsiteX5" fmla="*/ 45963 w 6926623"/>
              <a:gd name="connsiteY5" fmla="*/ 2308543 h 2332234"/>
              <a:gd name="connsiteX6" fmla="*/ 0 w 6926623"/>
              <a:gd name="connsiteY6" fmla="*/ 2296725 h 2332234"/>
              <a:gd name="connsiteX7" fmla="*/ 0 w 6926623"/>
              <a:gd name="connsiteY7" fmla="*/ 35509 h 2332234"/>
              <a:gd name="connsiteX8" fmla="*/ 45963 w 6926623"/>
              <a:gd name="connsiteY8" fmla="*/ 23691 h 2332234"/>
              <a:gd name="connsiteX9" fmla="*/ 280976 w 6926623"/>
              <a:gd name="connsiteY9" fmla="*/ 0 h 233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6623" h="2332234">
                <a:moveTo>
                  <a:pt x="280976" y="0"/>
                </a:moveTo>
                <a:lnTo>
                  <a:pt x="5760506" y="0"/>
                </a:lnTo>
                <a:cubicBezTo>
                  <a:pt x="6404535" y="0"/>
                  <a:pt x="6926623" y="522088"/>
                  <a:pt x="6926623" y="1166117"/>
                </a:cubicBezTo>
                <a:cubicBezTo>
                  <a:pt x="6926623" y="1810146"/>
                  <a:pt x="6404535" y="2332234"/>
                  <a:pt x="5760506" y="2332234"/>
                </a:cubicBezTo>
                <a:lnTo>
                  <a:pt x="280976" y="2332234"/>
                </a:lnTo>
                <a:cubicBezTo>
                  <a:pt x="200473" y="2332234"/>
                  <a:pt x="121874" y="2324077"/>
                  <a:pt x="45963" y="2308543"/>
                </a:cubicBezTo>
                <a:lnTo>
                  <a:pt x="0" y="2296725"/>
                </a:lnTo>
                <a:lnTo>
                  <a:pt x="0" y="35509"/>
                </a:lnTo>
                <a:lnTo>
                  <a:pt x="45963" y="23691"/>
                </a:lnTo>
                <a:cubicBezTo>
                  <a:pt x="121874" y="8158"/>
                  <a:pt x="200473" y="0"/>
                  <a:pt x="280976" y="0"/>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15" name="TextBox 14">
            <a:extLst>
              <a:ext uri="{FF2B5EF4-FFF2-40B4-BE49-F238E27FC236}">
                <a16:creationId xmlns:a16="http://schemas.microsoft.com/office/drawing/2014/main" id="{D45E9C1C-8F2E-9C4C-90A5-9CB44BB55AF0}"/>
              </a:ext>
            </a:extLst>
          </p:cNvPr>
          <p:cNvSpPr txBox="1"/>
          <p:nvPr/>
        </p:nvSpPr>
        <p:spPr>
          <a:xfrm>
            <a:off x="12225901" y="1499567"/>
            <a:ext cx="7284336" cy="1754326"/>
          </a:xfrm>
          <a:prstGeom prst="rect">
            <a:avLst/>
          </a:prstGeom>
          <a:noFill/>
        </p:spPr>
        <p:txBody>
          <a:bodyPr wrap="square" rtlCol="0">
            <a:spAutoFit/>
          </a:bodyPr>
          <a:lstStyle/>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Workday HRIS: 25% reduction in admin time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E-learning platform: +15% training participation, -10% compliance issues</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AI tools in healthcare division: -20% time-to-hire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Global payroll solution across 15+ countries</a:t>
            </a:r>
          </a:p>
          <a:p>
            <a:endParaRPr lang="en-IN"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14478479-A598-E383-C05B-3E9DAE58121A}"/>
              </a:ext>
            </a:extLst>
          </p:cNvPr>
          <p:cNvSpPr/>
          <p:nvPr/>
        </p:nvSpPr>
        <p:spPr>
          <a:xfrm>
            <a:off x="515771" y="959101"/>
            <a:ext cx="11272278" cy="4695720"/>
          </a:xfrm>
          <a:prstGeom prst="roundRect">
            <a:avLst/>
          </a:prstGeom>
          <a:solidFill>
            <a:srgbClr val="8080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TextBox 6">
            <a:extLst>
              <a:ext uri="{FF2B5EF4-FFF2-40B4-BE49-F238E27FC236}">
                <a16:creationId xmlns:a16="http://schemas.microsoft.com/office/drawing/2014/main" id="{3119D47F-22FD-C198-7949-D43E9294A72F}"/>
              </a:ext>
            </a:extLst>
          </p:cNvPr>
          <p:cNvSpPr txBox="1"/>
          <p:nvPr/>
        </p:nvSpPr>
        <p:spPr>
          <a:xfrm>
            <a:off x="2632793" y="981395"/>
            <a:ext cx="5639856"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00982999-23BE-2B1F-172B-D52A8F47A3A9}"/>
              </a:ext>
            </a:extLst>
          </p:cNvPr>
          <p:cNvSpPr txBox="1"/>
          <p:nvPr/>
        </p:nvSpPr>
        <p:spPr>
          <a:xfrm>
            <a:off x="2566691" y="10087728"/>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27" name="Rectangle: Diagonal Corners Rounded 26">
            <a:extLst>
              <a:ext uri="{FF2B5EF4-FFF2-40B4-BE49-F238E27FC236}">
                <a16:creationId xmlns:a16="http://schemas.microsoft.com/office/drawing/2014/main" id="{849375D8-CBFC-8A94-A6F7-E83CD00F265B}"/>
              </a:ext>
            </a:extLst>
          </p:cNvPr>
          <p:cNvSpPr/>
          <p:nvPr/>
        </p:nvSpPr>
        <p:spPr>
          <a:xfrm>
            <a:off x="1662563" y="9115443"/>
            <a:ext cx="6782796" cy="5292108"/>
          </a:xfrm>
          <a:prstGeom prst="round2DiagRect">
            <a:avLst>
              <a:gd name="adj1" fmla="val 29832"/>
              <a:gd name="adj2" fmla="val 0"/>
            </a:avLst>
          </a:prstGeom>
          <a:solidFill>
            <a:srgbClr val="16283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28" name="Picture 27">
            <a:extLst>
              <a:ext uri="{FF2B5EF4-FFF2-40B4-BE49-F238E27FC236}">
                <a16:creationId xmlns:a16="http://schemas.microsoft.com/office/drawing/2014/main" id="{CE9C9EDA-24D2-AD22-8555-AAC6C7EA2D92}"/>
              </a:ext>
            </a:extLst>
          </p:cNvPr>
          <p:cNvPicPr>
            <a:picLocks noChangeAspect="1"/>
          </p:cNvPicPr>
          <p:nvPr/>
        </p:nvPicPr>
        <p:blipFill>
          <a:blip r:embed="rId2"/>
          <a:stretch>
            <a:fillRect/>
          </a:stretch>
        </p:blipFill>
        <p:spPr>
          <a:xfrm>
            <a:off x="4685908" y="9430702"/>
            <a:ext cx="3334867" cy="4397881"/>
          </a:xfrm>
          <a:prstGeom prst="rect">
            <a:avLst/>
          </a:prstGeom>
          <a:solidFill>
            <a:srgbClr val="162836"/>
          </a:solidFill>
        </p:spPr>
      </p:pic>
      <p:sp>
        <p:nvSpPr>
          <p:cNvPr id="29" name="TextBox 28">
            <a:extLst>
              <a:ext uri="{FF2B5EF4-FFF2-40B4-BE49-F238E27FC236}">
                <a16:creationId xmlns:a16="http://schemas.microsoft.com/office/drawing/2014/main" id="{B21BF25B-7021-23BC-428C-8039B910B4A9}"/>
              </a:ext>
            </a:extLst>
          </p:cNvPr>
          <p:cNvSpPr txBox="1"/>
          <p:nvPr/>
        </p:nvSpPr>
        <p:spPr>
          <a:xfrm>
            <a:off x="1710331" y="11110588"/>
            <a:ext cx="6363048" cy="1677382"/>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Global sales, marketing, and support services company</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Operates in energy, healthcare, technology sectors</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dirty="0">
                <a:solidFill>
                  <a:schemeClr val="bg1"/>
                </a:solidFill>
                <a:latin typeface="Arial" panose="020B0604020202020204" pitchFamily="34" charset="0"/>
                <a:cs typeface="Arial" panose="020B0604020202020204" pitchFamily="34" charset="0"/>
              </a:rPr>
              <a:t>16,000+ employees in 20+ countries</a:t>
            </a:r>
          </a:p>
          <a:p>
            <a:endParaRPr lang="en-IN" sz="1400" b="1" dirty="0">
              <a:solidFill>
                <a:schemeClr val="bg1"/>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6EE45520-E96B-E014-8CE6-5B9FC5AC36C4}"/>
              </a:ext>
            </a:extLst>
          </p:cNvPr>
          <p:cNvSpPr txBox="1"/>
          <p:nvPr/>
        </p:nvSpPr>
        <p:spPr>
          <a:xfrm>
            <a:off x="3234519" y="9574534"/>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897F8CC8-26DE-0D61-2073-1EA0B108FF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22128" y="3394805"/>
            <a:ext cx="45719" cy="2876148"/>
          </a:xfrm>
          <a:prstGeom prst="rect">
            <a:avLst/>
          </a:prstGeom>
        </p:spPr>
      </p:pic>
      <p:sp>
        <p:nvSpPr>
          <p:cNvPr id="2" name="TextBox 1">
            <a:extLst>
              <a:ext uri="{FF2B5EF4-FFF2-40B4-BE49-F238E27FC236}">
                <a16:creationId xmlns:a16="http://schemas.microsoft.com/office/drawing/2014/main" id="{F5B0B4DE-4E8B-BF8E-3F32-042EC7364942}"/>
              </a:ext>
            </a:extLst>
          </p:cNvPr>
          <p:cNvSpPr txBox="1"/>
          <p:nvPr/>
        </p:nvSpPr>
        <p:spPr>
          <a:xfrm>
            <a:off x="766762" y="1615487"/>
            <a:ext cx="10909468" cy="369331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HRM today is evolving rapidly. AI platforms like HireVue are transforming recruitment by automating CV screening and candidate analysis (Parry &amp; Strohmeier, 2021). These tools can reduce bias—but raise ethical concerns like algorithmic fairness. In performance management, AI offers real-time monitoring but introduces data privacy risks, especially under GDPR (CIPD, 2024).</a:t>
            </a:r>
          </a:p>
          <a:p>
            <a:pPr>
              <a:buNone/>
            </a:pPr>
            <a:r>
              <a:rPr lang="en-US" dirty="0">
                <a:latin typeface="Arial" panose="020B0604020202020204" pitchFamily="34" charset="0"/>
                <a:cs typeface="Arial" panose="020B0604020202020204" pitchFamily="34" charset="0"/>
              </a:rPr>
              <a:t>Administrative tasks such as onboarding and payroll are being automated, improving efficiency (Deloitte, 2023). Platforms like SuccessFactors and Workday support data-driven planning, though integration across countries remains a challenge in IHRM (Rehman et al., 2022).</a:t>
            </a:r>
          </a:p>
          <a:p>
            <a:pPr>
              <a:buNone/>
            </a:pPr>
            <a:r>
              <a:rPr lang="en-US" dirty="0">
                <a:latin typeface="Arial" panose="020B0604020202020204" pitchFamily="34" charset="0"/>
                <a:cs typeface="Arial" panose="020B0604020202020204" pitchFamily="34" charset="0"/>
              </a:rPr>
              <a:t>HR chatbots, e-learning platforms, and digital onboarding systems help standardize experiences globally. However, cultural localization and compliance with data laws (e.g., GDPR in the EU, HIPAA in the US) are crucial to global HR success.</a:t>
            </a:r>
          </a:p>
          <a:p>
            <a:r>
              <a:rPr lang="en-US" dirty="0">
                <a:latin typeface="Arial" panose="020B0604020202020204" pitchFamily="34" charset="0"/>
                <a:cs typeface="Arial" panose="020B0604020202020204" pitchFamily="34" charset="0"/>
              </a:rPr>
              <a:t>According to Armstrong &amp; Taylor (2023), organizations that successfully integrate these tools gain agility and cost savings. However, global compliance and cultural relevance must be considered.</a:t>
            </a: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10083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64E74-1552-9EED-FBE7-9AE9A003D6B0}"/>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1E80E828-DF16-60E3-24D6-253459C7DF76}"/>
              </a:ext>
            </a:extLst>
          </p:cNvPr>
          <p:cNvSpPr txBox="1"/>
          <p:nvPr/>
        </p:nvSpPr>
        <p:spPr>
          <a:xfrm>
            <a:off x="3065628" y="197441"/>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CB87A4C-A1DE-237C-C0F4-63A16A40B154}"/>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9E7BC127-CA28-AABD-42A6-4A12791C2B98}"/>
              </a:ext>
            </a:extLst>
          </p:cNvPr>
          <p:cNvSpPr/>
          <p:nvPr/>
        </p:nvSpPr>
        <p:spPr>
          <a:xfrm>
            <a:off x="1418533" y="959100"/>
            <a:ext cx="7284336" cy="2332234"/>
          </a:xfrm>
          <a:custGeom>
            <a:avLst/>
            <a:gdLst>
              <a:gd name="connsiteX0" fmla="*/ 280976 w 6926623"/>
              <a:gd name="connsiteY0" fmla="*/ 0 h 2332234"/>
              <a:gd name="connsiteX1" fmla="*/ 5760506 w 6926623"/>
              <a:gd name="connsiteY1" fmla="*/ 0 h 2332234"/>
              <a:gd name="connsiteX2" fmla="*/ 6926623 w 6926623"/>
              <a:gd name="connsiteY2" fmla="*/ 1166117 h 2332234"/>
              <a:gd name="connsiteX3" fmla="*/ 5760506 w 6926623"/>
              <a:gd name="connsiteY3" fmla="*/ 2332234 h 2332234"/>
              <a:gd name="connsiteX4" fmla="*/ 280976 w 6926623"/>
              <a:gd name="connsiteY4" fmla="*/ 2332234 h 2332234"/>
              <a:gd name="connsiteX5" fmla="*/ 45963 w 6926623"/>
              <a:gd name="connsiteY5" fmla="*/ 2308543 h 2332234"/>
              <a:gd name="connsiteX6" fmla="*/ 0 w 6926623"/>
              <a:gd name="connsiteY6" fmla="*/ 2296725 h 2332234"/>
              <a:gd name="connsiteX7" fmla="*/ 0 w 6926623"/>
              <a:gd name="connsiteY7" fmla="*/ 35509 h 2332234"/>
              <a:gd name="connsiteX8" fmla="*/ 45963 w 6926623"/>
              <a:gd name="connsiteY8" fmla="*/ 23691 h 2332234"/>
              <a:gd name="connsiteX9" fmla="*/ 280976 w 6926623"/>
              <a:gd name="connsiteY9" fmla="*/ 0 h 233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6623" h="2332234">
                <a:moveTo>
                  <a:pt x="280976" y="0"/>
                </a:moveTo>
                <a:lnTo>
                  <a:pt x="5760506" y="0"/>
                </a:lnTo>
                <a:cubicBezTo>
                  <a:pt x="6404535" y="0"/>
                  <a:pt x="6926623" y="522088"/>
                  <a:pt x="6926623" y="1166117"/>
                </a:cubicBezTo>
                <a:cubicBezTo>
                  <a:pt x="6926623" y="1810146"/>
                  <a:pt x="6404535" y="2332234"/>
                  <a:pt x="5760506" y="2332234"/>
                </a:cubicBezTo>
                <a:lnTo>
                  <a:pt x="280976" y="2332234"/>
                </a:lnTo>
                <a:cubicBezTo>
                  <a:pt x="200473" y="2332234"/>
                  <a:pt x="121874" y="2324077"/>
                  <a:pt x="45963" y="2308543"/>
                </a:cubicBezTo>
                <a:lnTo>
                  <a:pt x="0" y="2296725"/>
                </a:lnTo>
                <a:lnTo>
                  <a:pt x="0" y="35509"/>
                </a:lnTo>
                <a:lnTo>
                  <a:pt x="45963" y="23691"/>
                </a:lnTo>
                <a:cubicBezTo>
                  <a:pt x="121874" y="8158"/>
                  <a:pt x="200473" y="0"/>
                  <a:pt x="280976" y="0"/>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6" name="Rectangle: Rounded Corners 5">
            <a:extLst>
              <a:ext uri="{FF2B5EF4-FFF2-40B4-BE49-F238E27FC236}">
                <a16:creationId xmlns:a16="http://schemas.microsoft.com/office/drawing/2014/main" id="{CCDA0CBB-45DC-C072-CDF0-CDA120A46B7B}"/>
              </a:ext>
            </a:extLst>
          </p:cNvPr>
          <p:cNvSpPr/>
          <p:nvPr/>
        </p:nvSpPr>
        <p:spPr>
          <a:xfrm>
            <a:off x="-8416300" y="1814392"/>
            <a:ext cx="8352890" cy="2981862"/>
          </a:xfrm>
          <a:prstGeom prst="roundRect">
            <a:avLst/>
          </a:prstGeom>
          <a:solidFill>
            <a:srgbClr val="8080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9010F136-336C-4371-1927-11B991582996}"/>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38A4409C-1C25-DB55-A9CB-78A5258EBD59}"/>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93635E0D-967D-B744-9AE6-646B95679B2B}"/>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85795FFA-8A66-C1F4-4C15-3A2FC159049A}"/>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6C2EECF5-35AE-8E09-00AC-2930F8519F6F}"/>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 name="TextBox 2">
            <a:extLst>
              <a:ext uri="{FF2B5EF4-FFF2-40B4-BE49-F238E27FC236}">
                <a16:creationId xmlns:a16="http://schemas.microsoft.com/office/drawing/2014/main" id="{FC846EFB-4A21-68FD-06F7-ED1C9F804D12}"/>
              </a:ext>
            </a:extLst>
          </p:cNvPr>
          <p:cNvSpPr txBox="1"/>
          <p:nvPr/>
        </p:nvSpPr>
        <p:spPr>
          <a:xfrm>
            <a:off x="-7840947" y="2253891"/>
            <a:ext cx="7222732" cy="2542363"/>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IN" dirty="0"/>
              <a:t>AI in Recruitment (e.g., CV screening, candidate ranking)</a:t>
            </a:r>
          </a:p>
          <a:p>
            <a:pPr marL="285750" indent="-285750">
              <a:lnSpc>
                <a:spcPct val="150000"/>
              </a:lnSpc>
              <a:buFont typeface="Wingdings" panose="05000000000000000000" pitchFamily="2" charset="2"/>
              <a:buChar char="q"/>
            </a:pPr>
            <a:r>
              <a:rPr lang="en-IN" dirty="0"/>
              <a:t>Automation in onboarding, payroll, performance tracking</a:t>
            </a:r>
          </a:p>
          <a:p>
            <a:pPr marL="285750" indent="-285750">
              <a:lnSpc>
                <a:spcPct val="150000"/>
              </a:lnSpc>
              <a:buFont typeface="Wingdings" panose="05000000000000000000" pitchFamily="2" charset="2"/>
              <a:buChar char="q"/>
            </a:pPr>
            <a:r>
              <a:rPr lang="en-IN" dirty="0"/>
              <a:t>Predictive workforce analytics</a:t>
            </a:r>
          </a:p>
          <a:p>
            <a:pPr marL="285750" indent="-285750">
              <a:lnSpc>
                <a:spcPct val="150000"/>
              </a:lnSpc>
              <a:buFont typeface="Wingdings" panose="05000000000000000000" pitchFamily="2" charset="2"/>
              <a:buChar char="q"/>
            </a:pPr>
            <a:r>
              <a:rPr lang="en-IN" dirty="0"/>
              <a:t>E-learning platforms</a:t>
            </a:r>
          </a:p>
          <a:p>
            <a:pPr marL="285750" indent="-285750">
              <a:lnSpc>
                <a:spcPct val="150000"/>
              </a:lnSpc>
              <a:buFont typeface="Wingdings" panose="05000000000000000000" pitchFamily="2" charset="2"/>
              <a:buChar char="q"/>
            </a:pPr>
            <a:r>
              <a:rPr lang="en-IN" dirty="0"/>
              <a:t>IHRM Challenges: GDPR, remote collaboration, data security</a:t>
            </a:r>
          </a:p>
          <a:p>
            <a:pPr>
              <a:lnSpc>
                <a:spcPct val="150000"/>
              </a:lnSpc>
            </a:pPr>
            <a:endParaRPr lang="en-IN" dirty="0"/>
          </a:p>
        </p:txBody>
      </p:sp>
      <p:sp>
        <p:nvSpPr>
          <p:cNvPr id="8" name="TextBox 7">
            <a:extLst>
              <a:ext uri="{FF2B5EF4-FFF2-40B4-BE49-F238E27FC236}">
                <a16:creationId xmlns:a16="http://schemas.microsoft.com/office/drawing/2014/main" id="{FFFAC965-BFEB-00C4-085A-BE9914BE1BF3}"/>
              </a:ext>
            </a:extLst>
          </p:cNvPr>
          <p:cNvSpPr txBox="1"/>
          <p:nvPr/>
        </p:nvSpPr>
        <p:spPr>
          <a:xfrm>
            <a:off x="3024328" y="1015603"/>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01302DF-CEFD-6EF1-65BD-B46F240AA851}"/>
              </a:ext>
            </a:extLst>
          </p:cNvPr>
          <p:cNvSpPr txBox="1"/>
          <p:nvPr/>
        </p:nvSpPr>
        <p:spPr>
          <a:xfrm>
            <a:off x="1317273" y="1499567"/>
            <a:ext cx="7284336" cy="1754326"/>
          </a:xfrm>
          <a:prstGeom prst="rect">
            <a:avLst/>
          </a:prstGeom>
          <a:noFill/>
        </p:spPr>
        <p:txBody>
          <a:bodyPr wrap="square" rtlCol="0">
            <a:spAutoFit/>
          </a:bodyPr>
          <a:lstStyle/>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Workday HRIS: 25% reduction in admin time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E-learning platform: +15% training participation, -10% compliance issues</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AI tools in healthcare division: -20% time-to-hire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Global payroll solution across 15+ countries</a:t>
            </a:r>
          </a:p>
          <a:p>
            <a:endParaRPr lang="en-IN"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20DEAF4C-0A24-6710-92A4-4C2B0A1327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3041" y="3394805"/>
            <a:ext cx="5752296" cy="2876148"/>
          </a:xfrm>
          <a:prstGeom prst="rect">
            <a:avLst/>
          </a:prstGeom>
        </p:spPr>
      </p:pic>
    </p:spTree>
    <p:extLst>
      <p:ext uri="{BB962C8B-B14F-4D97-AF65-F5344CB8AC3E}">
        <p14:creationId xmlns:p14="http://schemas.microsoft.com/office/powerpoint/2010/main" val="4033042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70AB97-B0AF-ADD5-E4A0-32DC91E4310D}"/>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D7413E7F-61F9-CF05-086D-14C12937DD8B}"/>
              </a:ext>
            </a:extLst>
          </p:cNvPr>
          <p:cNvSpPr txBox="1"/>
          <p:nvPr/>
        </p:nvSpPr>
        <p:spPr>
          <a:xfrm>
            <a:off x="3065628" y="197441"/>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47246FA-EDDD-EF74-61AD-89AC82D3A2A6}"/>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D99E09BA-AB5A-7D1B-DABE-D97F19233249}"/>
              </a:ext>
            </a:extLst>
          </p:cNvPr>
          <p:cNvSpPr/>
          <p:nvPr/>
        </p:nvSpPr>
        <p:spPr>
          <a:xfrm>
            <a:off x="1418532" y="959100"/>
            <a:ext cx="7923771" cy="3414596"/>
          </a:xfrm>
          <a:custGeom>
            <a:avLst/>
            <a:gdLst>
              <a:gd name="connsiteX0" fmla="*/ 280976 w 6926623"/>
              <a:gd name="connsiteY0" fmla="*/ 0 h 2332234"/>
              <a:gd name="connsiteX1" fmla="*/ 5760506 w 6926623"/>
              <a:gd name="connsiteY1" fmla="*/ 0 h 2332234"/>
              <a:gd name="connsiteX2" fmla="*/ 6926623 w 6926623"/>
              <a:gd name="connsiteY2" fmla="*/ 1166117 h 2332234"/>
              <a:gd name="connsiteX3" fmla="*/ 5760506 w 6926623"/>
              <a:gd name="connsiteY3" fmla="*/ 2332234 h 2332234"/>
              <a:gd name="connsiteX4" fmla="*/ 280976 w 6926623"/>
              <a:gd name="connsiteY4" fmla="*/ 2332234 h 2332234"/>
              <a:gd name="connsiteX5" fmla="*/ 45963 w 6926623"/>
              <a:gd name="connsiteY5" fmla="*/ 2308543 h 2332234"/>
              <a:gd name="connsiteX6" fmla="*/ 0 w 6926623"/>
              <a:gd name="connsiteY6" fmla="*/ 2296725 h 2332234"/>
              <a:gd name="connsiteX7" fmla="*/ 0 w 6926623"/>
              <a:gd name="connsiteY7" fmla="*/ 35509 h 2332234"/>
              <a:gd name="connsiteX8" fmla="*/ 45963 w 6926623"/>
              <a:gd name="connsiteY8" fmla="*/ 23691 h 2332234"/>
              <a:gd name="connsiteX9" fmla="*/ 280976 w 6926623"/>
              <a:gd name="connsiteY9" fmla="*/ 0 h 233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6623" h="2332234">
                <a:moveTo>
                  <a:pt x="280976" y="0"/>
                </a:moveTo>
                <a:lnTo>
                  <a:pt x="5760506" y="0"/>
                </a:lnTo>
                <a:cubicBezTo>
                  <a:pt x="6404535" y="0"/>
                  <a:pt x="6926623" y="522088"/>
                  <a:pt x="6926623" y="1166117"/>
                </a:cubicBezTo>
                <a:cubicBezTo>
                  <a:pt x="6926623" y="1810146"/>
                  <a:pt x="6404535" y="2332234"/>
                  <a:pt x="5760506" y="2332234"/>
                </a:cubicBezTo>
                <a:lnTo>
                  <a:pt x="280976" y="2332234"/>
                </a:lnTo>
                <a:cubicBezTo>
                  <a:pt x="200473" y="2332234"/>
                  <a:pt x="121874" y="2324077"/>
                  <a:pt x="45963" y="2308543"/>
                </a:cubicBezTo>
                <a:lnTo>
                  <a:pt x="0" y="2296725"/>
                </a:lnTo>
                <a:lnTo>
                  <a:pt x="0" y="35509"/>
                </a:lnTo>
                <a:lnTo>
                  <a:pt x="45963" y="23691"/>
                </a:lnTo>
                <a:cubicBezTo>
                  <a:pt x="121874" y="8158"/>
                  <a:pt x="200473" y="0"/>
                  <a:pt x="280976" y="0"/>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6" name="Rectangle: Rounded Corners 5">
            <a:extLst>
              <a:ext uri="{FF2B5EF4-FFF2-40B4-BE49-F238E27FC236}">
                <a16:creationId xmlns:a16="http://schemas.microsoft.com/office/drawing/2014/main" id="{C2891143-0656-B664-5E49-7E575ED7BBAE}"/>
              </a:ext>
            </a:extLst>
          </p:cNvPr>
          <p:cNvSpPr/>
          <p:nvPr/>
        </p:nvSpPr>
        <p:spPr>
          <a:xfrm>
            <a:off x="-8416300" y="1814392"/>
            <a:ext cx="8352890" cy="2981862"/>
          </a:xfrm>
          <a:prstGeom prst="roundRect">
            <a:avLst/>
          </a:prstGeom>
          <a:solidFill>
            <a:srgbClr val="8080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6E654FB2-2C50-B234-A6D2-DC316ACC4931}"/>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3D3EE154-3C9D-04EC-432A-D10AB0C8724A}"/>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68623BB1-CAC3-09BE-F0D9-B2475AED1D37}"/>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8AF7E101-EC6B-8AEF-3B00-0803342B3F47}"/>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62059658-91AD-3BE6-DF46-55B25B041888}"/>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 name="TextBox 2">
            <a:extLst>
              <a:ext uri="{FF2B5EF4-FFF2-40B4-BE49-F238E27FC236}">
                <a16:creationId xmlns:a16="http://schemas.microsoft.com/office/drawing/2014/main" id="{A3A4B726-BBC0-81B1-BCC9-D3C6D05040CC}"/>
              </a:ext>
            </a:extLst>
          </p:cNvPr>
          <p:cNvSpPr txBox="1"/>
          <p:nvPr/>
        </p:nvSpPr>
        <p:spPr>
          <a:xfrm>
            <a:off x="-7840947" y="2253891"/>
            <a:ext cx="7222732" cy="2542363"/>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IN" dirty="0"/>
              <a:t>AI in Recruitment (e.g., CV screening, candidate ranking)</a:t>
            </a:r>
          </a:p>
          <a:p>
            <a:pPr marL="285750" indent="-285750">
              <a:lnSpc>
                <a:spcPct val="150000"/>
              </a:lnSpc>
              <a:buFont typeface="Wingdings" panose="05000000000000000000" pitchFamily="2" charset="2"/>
              <a:buChar char="q"/>
            </a:pPr>
            <a:r>
              <a:rPr lang="en-IN" dirty="0"/>
              <a:t>Automation in onboarding, payroll, performance tracking</a:t>
            </a:r>
          </a:p>
          <a:p>
            <a:pPr marL="285750" indent="-285750">
              <a:lnSpc>
                <a:spcPct val="150000"/>
              </a:lnSpc>
              <a:buFont typeface="Wingdings" panose="05000000000000000000" pitchFamily="2" charset="2"/>
              <a:buChar char="q"/>
            </a:pPr>
            <a:r>
              <a:rPr lang="en-IN" dirty="0"/>
              <a:t>Predictive workforce analytics</a:t>
            </a:r>
          </a:p>
          <a:p>
            <a:pPr marL="285750" indent="-285750">
              <a:lnSpc>
                <a:spcPct val="150000"/>
              </a:lnSpc>
              <a:buFont typeface="Wingdings" panose="05000000000000000000" pitchFamily="2" charset="2"/>
              <a:buChar char="q"/>
            </a:pPr>
            <a:r>
              <a:rPr lang="en-IN" dirty="0"/>
              <a:t>E-learning platforms</a:t>
            </a:r>
          </a:p>
          <a:p>
            <a:pPr marL="285750" indent="-285750">
              <a:lnSpc>
                <a:spcPct val="150000"/>
              </a:lnSpc>
              <a:buFont typeface="Wingdings" panose="05000000000000000000" pitchFamily="2" charset="2"/>
              <a:buChar char="q"/>
            </a:pPr>
            <a:r>
              <a:rPr lang="en-IN" dirty="0"/>
              <a:t>IHRM Challenges: GDPR, remote collaboration, data security</a:t>
            </a:r>
          </a:p>
          <a:p>
            <a:pPr>
              <a:lnSpc>
                <a:spcPct val="150000"/>
              </a:lnSpc>
            </a:pPr>
            <a:endParaRPr lang="en-IN" dirty="0"/>
          </a:p>
        </p:txBody>
      </p:sp>
      <p:sp>
        <p:nvSpPr>
          <p:cNvPr id="8" name="TextBox 7">
            <a:extLst>
              <a:ext uri="{FF2B5EF4-FFF2-40B4-BE49-F238E27FC236}">
                <a16:creationId xmlns:a16="http://schemas.microsoft.com/office/drawing/2014/main" id="{C3E7DBAA-AF01-D1E8-0AE4-01E1A88F46D0}"/>
              </a:ext>
            </a:extLst>
          </p:cNvPr>
          <p:cNvSpPr txBox="1"/>
          <p:nvPr/>
        </p:nvSpPr>
        <p:spPr>
          <a:xfrm>
            <a:off x="3024328" y="1015603"/>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4006246-A0CA-15C7-21A1-C20242C3024A}"/>
              </a:ext>
            </a:extLst>
          </p:cNvPr>
          <p:cNvSpPr txBox="1"/>
          <p:nvPr/>
        </p:nvSpPr>
        <p:spPr>
          <a:xfrm>
            <a:off x="1449476" y="1444482"/>
            <a:ext cx="7496219" cy="2862322"/>
          </a:xfrm>
          <a:prstGeom prst="rect">
            <a:avLst/>
          </a:prstGeom>
          <a:noFill/>
        </p:spPr>
        <p:txBody>
          <a:bodyPr wrap="square" rtlCol="0">
            <a:spAutoFit/>
          </a:bodyPr>
          <a:lstStyle/>
          <a:p>
            <a:pPr>
              <a:buFont typeface="Arial" panose="020B0604020202020204" pitchFamily="34" charset="0"/>
              <a:buChar char="•"/>
            </a:pPr>
            <a:r>
              <a:rPr lang="en-US" dirty="0"/>
              <a:t>DCC Plc has implemented several technologies with notable success. Workday integration reduced admin workload significantly. E-learning increased participation and reduced compliance issues. A pilot AI project in the healthcare division reduced recruitment time by 20%. However, the maturity of digital adoption varies across DCC’s business units, highlighting the need for a coordinated global approach.</a:t>
            </a:r>
          </a:p>
          <a:p>
            <a:r>
              <a:rPr lang="en-US" dirty="0"/>
              <a:t>Compared to Unilever, which uses AI across all HR processes, and Shell, which has a global HR analytics dashboard, DCC is still scaling up. This comparative insight helps frame DCC’s position in global HR tech maturity (Deloitte, 2023)</a:t>
            </a:r>
          </a:p>
          <a:p>
            <a:endParaRPr lang="en-IN"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7D61B959-A830-3886-D4A3-DED7740369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66231" y="5486399"/>
            <a:ext cx="1569106" cy="784553"/>
          </a:xfrm>
          <a:prstGeom prst="rect">
            <a:avLst/>
          </a:prstGeom>
        </p:spPr>
      </p:pic>
    </p:spTree>
    <p:extLst>
      <p:ext uri="{BB962C8B-B14F-4D97-AF65-F5344CB8AC3E}">
        <p14:creationId xmlns:p14="http://schemas.microsoft.com/office/powerpoint/2010/main" val="23894356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CBB63-00DF-2792-B23C-94A47F23910A}"/>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6BB6D2AB-C9B9-8796-29A6-7C4CEDDC12DA}"/>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44CA6B6-E1D4-B6C4-80C3-D47023BD717A}"/>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0247ED2-AA4D-3FDD-D794-8999BD75897F}"/>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E760ED7D-650A-3E93-F714-FD815D4E8F69}"/>
              </a:ext>
            </a:extLst>
          </p:cNvPr>
          <p:cNvSpPr/>
          <p:nvPr/>
        </p:nvSpPr>
        <p:spPr>
          <a:xfrm>
            <a:off x="-7409162" y="1520575"/>
            <a:ext cx="7284336" cy="2332234"/>
          </a:xfrm>
          <a:custGeom>
            <a:avLst/>
            <a:gdLst>
              <a:gd name="connsiteX0" fmla="*/ 280976 w 6926623"/>
              <a:gd name="connsiteY0" fmla="*/ 0 h 2332234"/>
              <a:gd name="connsiteX1" fmla="*/ 5760506 w 6926623"/>
              <a:gd name="connsiteY1" fmla="*/ 0 h 2332234"/>
              <a:gd name="connsiteX2" fmla="*/ 6926623 w 6926623"/>
              <a:gd name="connsiteY2" fmla="*/ 1166117 h 2332234"/>
              <a:gd name="connsiteX3" fmla="*/ 5760506 w 6926623"/>
              <a:gd name="connsiteY3" fmla="*/ 2332234 h 2332234"/>
              <a:gd name="connsiteX4" fmla="*/ 280976 w 6926623"/>
              <a:gd name="connsiteY4" fmla="*/ 2332234 h 2332234"/>
              <a:gd name="connsiteX5" fmla="*/ 45963 w 6926623"/>
              <a:gd name="connsiteY5" fmla="*/ 2308543 h 2332234"/>
              <a:gd name="connsiteX6" fmla="*/ 0 w 6926623"/>
              <a:gd name="connsiteY6" fmla="*/ 2296725 h 2332234"/>
              <a:gd name="connsiteX7" fmla="*/ 0 w 6926623"/>
              <a:gd name="connsiteY7" fmla="*/ 35509 h 2332234"/>
              <a:gd name="connsiteX8" fmla="*/ 45963 w 6926623"/>
              <a:gd name="connsiteY8" fmla="*/ 23691 h 2332234"/>
              <a:gd name="connsiteX9" fmla="*/ 280976 w 6926623"/>
              <a:gd name="connsiteY9" fmla="*/ 0 h 233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6623" h="2332234">
                <a:moveTo>
                  <a:pt x="280976" y="0"/>
                </a:moveTo>
                <a:lnTo>
                  <a:pt x="5760506" y="0"/>
                </a:lnTo>
                <a:cubicBezTo>
                  <a:pt x="6404535" y="0"/>
                  <a:pt x="6926623" y="522088"/>
                  <a:pt x="6926623" y="1166117"/>
                </a:cubicBezTo>
                <a:cubicBezTo>
                  <a:pt x="6926623" y="1810146"/>
                  <a:pt x="6404535" y="2332234"/>
                  <a:pt x="5760506" y="2332234"/>
                </a:cubicBezTo>
                <a:lnTo>
                  <a:pt x="280976" y="2332234"/>
                </a:lnTo>
                <a:cubicBezTo>
                  <a:pt x="200473" y="2332234"/>
                  <a:pt x="121874" y="2324077"/>
                  <a:pt x="45963" y="2308543"/>
                </a:cubicBezTo>
                <a:lnTo>
                  <a:pt x="0" y="2296725"/>
                </a:lnTo>
                <a:lnTo>
                  <a:pt x="0" y="35509"/>
                </a:lnTo>
                <a:lnTo>
                  <a:pt x="45963" y="23691"/>
                </a:lnTo>
                <a:cubicBezTo>
                  <a:pt x="121874" y="8158"/>
                  <a:pt x="200473" y="0"/>
                  <a:pt x="280976" y="0"/>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4" name="TextBox 3">
            <a:extLst>
              <a:ext uri="{FF2B5EF4-FFF2-40B4-BE49-F238E27FC236}">
                <a16:creationId xmlns:a16="http://schemas.microsoft.com/office/drawing/2014/main" id="{885297D1-A9AD-CAFF-5729-DA487C35743A}"/>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BE7535E2-D197-0321-916E-EE9B0A292E0E}"/>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A61E01F8-DFFE-84A1-7755-E28A6044352B}"/>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F77F42E0-2BAB-6137-9C83-7E8555541CAD}"/>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F91FB594-DA8D-C205-95C2-8B14D20F60EB}"/>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TextBox 8">
            <a:extLst>
              <a:ext uri="{FF2B5EF4-FFF2-40B4-BE49-F238E27FC236}">
                <a16:creationId xmlns:a16="http://schemas.microsoft.com/office/drawing/2014/main" id="{C03DA30D-896D-C735-29F3-A61D1A71BD0D}"/>
              </a:ext>
            </a:extLst>
          </p:cNvPr>
          <p:cNvSpPr txBox="1"/>
          <p:nvPr/>
        </p:nvSpPr>
        <p:spPr>
          <a:xfrm>
            <a:off x="-7510422" y="2061042"/>
            <a:ext cx="7284336" cy="1754326"/>
          </a:xfrm>
          <a:prstGeom prst="rect">
            <a:avLst/>
          </a:prstGeom>
          <a:noFill/>
        </p:spPr>
        <p:txBody>
          <a:bodyPr wrap="square" rtlCol="0">
            <a:spAutoFit/>
          </a:bodyPr>
          <a:lstStyle/>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Workday HRIS: 25% reduction in admin time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E-learning platform: +15% training participation, -10% compliance issues</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AI tools in healthcare division: -20% time-to-hire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Global payroll solution across 15+ countries</a:t>
            </a:r>
          </a:p>
          <a:p>
            <a:endParaRPr lang="en-IN"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FFF8983C-DDD3-877D-F4E1-1B01182E2C47}"/>
              </a:ext>
            </a:extLst>
          </p:cNvPr>
          <p:cNvSpPr/>
          <p:nvPr/>
        </p:nvSpPr>
        <p:spPr>
          <a:xfrm rot="16200000">
            <a:off x="3757773" y="-1245743"/>
            <a:ext cx="2856216" cy="7998434"/>
          </a:xfrm>
          <a:prstGeom prst="roundRect">
            <a:avLst>
              <a:gd name="adj" fmla="val 40659"/>
            </a:avLst>
          </a:prstGeom>
          <a:solidFill>
            <a:srgbClr val="4F8B9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7A622960-B161-78D5-DDC1-F8ED5EA30841}"/>
              </a:ext>
            </a:extLst>
          </p:cNvPr>
          <p:cNvSpPr txBox="1"/>
          <p:nvPr/>
        </p:nvSpPr>
        <p:spPr>
          <a:xfrm>
            <a:off x="1571946" y="2208730"/>
            <a:ext cx="7335748" cy="1477328"/>
          </a:xfrm>
          <a:prstGeom prst="rect">
            <a:avLst/>
          </a:prstGeom>
          <a:noFill/>
        </p:spPr>
        <p:txBody>
          <a:bodyPr wrap="square" rtlCol="0">
            <a:spAutoFit/>
          </a:bodyPr>
          <a:lstStyle/>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Workforce Agility – Quickly deploy skilled staff</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Operational Efficiency – Automation cuts costs &amp; errors</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ESG Commitments – Paperless systems support sustainability</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Global Growth – HR tech enables borderless coordination</a:t>
            </a:r>
          </a:p>
          <a:p>
            <a:endParaRPr lang="en-IN"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17C5C94B-0955-012C-B625-160B11189EB7}"/>
              </a:ext>
            </a:extLst>
          </p:cNvPr>
          <p:cNvSpPr txBox="1"/>
          <p:nvPr/>
        </p:nvSpPr>
        <p:spPr>
          <a:xfrm>
            <a:off x="2911439" y="1342752"/>
            <a:ext cx="3523868" cy="369332"/>
          </a:xfrm>
          <a:prstGeom prst="rect">
            <a:avLst/>
          </a:prstGeom>
          <a:noFill/>
        </p:spPr>
        <p:txBody>
          <a:bodyPr wrap="square">
            <a:spAutoFit/>
          </a:bodyPr>
          <a:lstStyle/>
          <a:p>
            <a:r>
              <a:rPr lang="en-GB" sz="1800" b="1" dirty="0">
                <a:solidFill>
                  <a:srgbClr val="000000"/>
                </a:solidFill>
                <a:effectLst/>
                <a:latin typeface="Arial" panose="020B0604020202020204" pitchFamily="34" charset="0"/>
                <a:ea typeface="Times New Roman" panose="02020603050405020304" pitchFamily="18" charset="0"/>
              </a:rPr>
              <a:t>Influence on Strategic Aims</a:t>
            </a:r>
            <a:endParaRPr lang="en-IN" sz="2000" b="1" dirty="0">
              <a:latin typeface="Arial" panose="020B0604020202020204" pitchFamily="34" charset="0"/>
              <a:cs typeface="Arial" panose="020B0604020202020204" pitchFamily="34" charset="0"/>
            </a:endParaRPr>
          </a:p>
        </p:txBody>
      </p:sp>
      <p:pic>
        <p:nvPicPr>
          <p:cNvPr id="22" name="Picture 21">
            <a:extLst>
              <a:ext uri="{FF2B5EF4-FFF2-40B4-BE49-F238E27FC236}">
                <a16:creationId xmlns:a16="http://schemas.microsoft.com/office/drawing/2014/main" id="{F37A1316-360B-C4AA-E017-744E17F5BEF7}"/>
              </a:ext>
            </a:extLst>
          </p:cNvPr>
          <p:cNvPicPr>
            <a:picLocks noChangeAspect="1"/>
          </p:cNvPicPr>
          <p:nvPr/>
        </p:nvPicPr>
        <p:blipFill>
          <a:blip r:embed="rId2"/>
          <a:srcRect l="1631"/>
          <a:stretch/>
        </p:blipFill>
        <p:spPr>
          <a:xfrm>
            <a:off x="3006902" y="3343993"/>
            <a:ext cx="5757005" cy="2500580"/>
          </a:xfrm>
          <a:prstGeom prst="rect">
            <a:avLst/>
          </a:prstGeom>
        </p:spPr>
      </p:pic>
    </p:spTree>
    <p:extLst>
      <p:ext uri="{BB962C8B-B14F-4D97-AF65-F5344CB8AC3E}">
        <p14:creationId xmlns:p14="http://schemas.microsoft.com/office/powerpoint/2010/main" val="4213189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82EBB-683F-85AA-EF19-E8D2176DA5F2}"/>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89931A79-3BD4-8C31-68FD-B832A2472614}"/>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33550AF-5713-EE3E-DC57-392A1BC0140F}"/>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85905F3-86D6-452F-EF9A-43341C2F35C4}"/>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607E9C31-42C4-903B-4E56-6042AFD32F84}"/>
              </a:ext>
            </a:extLst>
          </p:cNvPr>
          <p:cNvSpPr/>
          <p:nvPr/>
        </p:nvSpPr>
        <p:spPr>
          <a:xfrm>
            <a:off x="-7409162" y="1520575"/>
            <a:ext cx="7284336" cy="2332234"/>
          </a:xfrm>
          <a:custGeom>
            <a:avLst/>
            <a:gdLst>
              <a:gd name="connsiteX0" fmla="*/ 280976 w 6926623"/>
              <a:gd name="connsiteY0" fmla="*/ 0 h 2332234"/>
              <a:gd name="connsiteX1" fmla="*/ 5760506 w 6926623"/>
              <a:gd name="connsiteY1" fmla="*/ 0 h 2332234"/>
              <a:gd name="connsiteX2" fmla="*/ 6926623 w 6926623"/>
              <a:gd name="connsiteY2" fmla="*/ 1166117 h 2332234"/>
              <a:gd name="connsiteX3" fmla="*/ 5760506 w 6926623"/>
              <a:gd name="connsiteY3" fmla="*/ 2332234 h 2332234"/>
              <a:gd name="connsiteX4" fmla="*/ 280976 w 6926623"/>
              <a:gd name="connsiteY4" fmla="*/ 2332234 h 2332234"/>
              <a:gd name="connsiteX5" fmla="*/ 45963 w 6926623"/>
              <a:gd name="connsiteY5" fmla="*/ 2308543 h 2332234"/>
              <a:gd name="connsiteX6" fmla="*/ 0 w 6926623"/>
              <a:gd name="connsiteY6" fmla="*/ 2296725 h 2332234"/>
              <a:gd name="connsiteX7" fmla="*/ 0 w 6926623"/>
              <a:gd name="connsiteY7" fmla="*/ 35509 h 2332234"/>
              <a:gd name="connsiteX8" fmla="*/ 45963 w 6926623"/>
              <a:gd name="connsiteY8" fmla="*/ 23691 h 2332234"/>
              <a:gd name="connsiteX9" fmla="*/ 280976 w 6926623"/>
              <a:gd name="connsiteY9" fmla="*/ 0 h 233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26623" h="2332234">
                <a:moveTo>
                  <a:pt x="280976" y="0"/>
                </a:moveTo>
                <a:lnTo>
                  <a:pt x="5760506" y="0"/>
                </a:lnTo>
                <a:cubicBezTo>
                  <a:pt x="6404535" y="0"/>
                  <a:pt x="6926623" y="522088"/>
                  <a:pt x="6926623" y="1166117"/>
                </a:cubicBezTo>
                <a:cubicBezTo>
                  <a:pt x="6926623" y="1810146"/>
                  <a:pt x="6404535" y="2332234"/>
                  <a:pt x="5760506" y="2332234"/>
                </a:cubicBezTo>
                <a:lnTo>
                  <a:pt x="280976" y="2332234"/>
                </a:lnTo>
                <a:cubicBezTo>
                  <a:pt x="200473" y="2332234"/>
                  <a:pt x="121874" y="2324077"/>
                  <a:pt x="45963" y="2308543"/>
                </a:cubicBezTo>
                <a:lnTo>
                  <a:pt x="0" y="2296725"/>
                </a:lnTo>
                <a:lnTo>
                  <a:pt x="0" y="35509"/>
                </a:lnTo>
                <a:lnTo>
                  <a:pt x="45963" y="23691"/>
                </a:lnTo>
                <a:cubicBezTo>
                  <a:pt x="121874" y="8158"/>
                  <a:pt x="200473" y="0"/>
                  <a:pt x="280976" y="0"/>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4" name="TextBox 3">
            <a:extLst>
              <a:ext uri="{FF2B5EF4-FFF2-40B4-BE49-F238E27FC236}">
                <a16:creationId xmlns:a16="http://schemas.microsoft.com/office/drawing/2014/main" id="{96E9C22B-6269-F021-FB80-FBCE7FA67A8A}"/>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9A64D758-CDE5-F62B-CEF0-F13F3617A168}"/>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17D56759-9DD7-90FD-D003-5F065C3EDDFD}"/>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9E39A46B-29A4-4429-1E7D-5858225AFD20}"/>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B4390337-8B51-73BD-FE60-4ECF96FBE595}"/>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TextBox 8">
            <a:extLst>
              <a:ext uri="{FF2B5EF4-FFF2-40B4-BE49-F238E27FC236}">
                <a16:creationId xmlns:a16="http://schemas.microsoft.com/office/drawing/2014/main" id="{C99F571A-E795-D86E-AE2A-E35C45A9EB7A}"/>
              </a:ext>
            </a:extLst>
          </p:cNvPr>
          <p:cNvSpPr txBox="1"/>
          <p:nvPr/>
        </p:nvSpPr>
        <p:spPr>
          <a:xfrm>
            <a:off x="-7510422" y="2061042"/>
            <a:ext cx="7284336" cy="1754326"/>
          </a:xfrm>
          <a:prstGeom prst="rect">
            <a:avLst/>
          </a:prstGeom>
          <a:noFill/>
        </p:spPr>
        <p:txBody>
          <a:bodyPr wrap="square" rtlCol="0">
            <a:spAutoFit/>
          </a:bodyPr>
          <a:lstStyle/>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Workday HRIS: 25% reduction in admin time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E-learning platform: +15% training participation, -10% compliance issues</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AI tools in healthcare division: -20% time-to-hire</a:t>
            </a:r>
          </a:p>
          <a:p>
            <a:pPr marL="285750" indent="-285750">
              <a:buSzPct val="150000"/>
              <a:buFont typeface="Wingdings" panose="05000000000000000000" pitchFamily="2" charset="2"/>
              <a:buChar char="Ø"/>
            </a:pPr>
            <a:r>
              <a:rPr lang="en-US" dirty="0">
                <a:latin typeface="Arial" panose="020B0604020202020204" pitchFamily="34" charset="0"/>
                <a:cs typeface="Arial" panose="020B0604020202020204" pitchFamily="34" charset="0"/>
              </a:rPr>
              <a:t>Global payroll solution across 15+ countries</a:t>
            </a:r>
          </a:p>
          <a:p>
            <a:endParaRPr lang="en-IN"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93BBBCB4-EF0D-C660-3E88-63E637A54C1B}"/>
              </a:ext>
            </a:extLst>
          </p:cNvPr>
          <p:cNvSpPr/>
          <p:nvPr/>
        </p:nvSpPr>
        <p:spPr>
          <a:xfrm rot="16200000">
            <a:off x="4341579" y="-1829550"/>
            <a:ext cx="3850881" cy="10160712"/>
          </a:xfrm>
          <a:prstGeom prst="roundRect">
            <a:avLst>
              <a:gd name="adj" fmla="val 40659"/>
            </a:avLst>
          </a:prstGeom>
          <a:solidFill>
            <a:srgbClr val="4F8B9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7294D405-D2DA-B6E0-A178-FBCDF37C0F67}"/>
              </a:ext>
            </a:extLst>
          </p:cNvPr>
          <p:cNvSpPr txBox="1"/>
          <p:nvPr/>
        </p:nvSpPr>
        <p:spPr>
          <a:xfrm>
            <a:off x="1662563" y="2160805"/>
            <a:ext cx="9342774" cy="2585323"/>
          </a:xfrm>
          <a:prstGeom prst="rect">
            <a:avLst/>
          </a:prstGeom>
          <a:noFill/>
        </p:spPr>
        <p:txBody>
          <a:bodyPr wrap="square" rtlCol="0">
            <a:spAutoFit/>
          </a:bodyPr>
          <a:lstStyle/>
          <a:p>
            <a:pPr>
              <a:buFont typeface="Arial" panose="020B0604020202020204" pitchFamily="34" charset="0"/>
              <a:buChar char="•"/>
            </a:pPr>
            <a:r>
              <a:rPr lang="en-US" dirty="0"/>
              <a:t>HR technology supports DCC’s strategic aims by improving workforce agility, enhancing efficiency, and enabling sustainable practices. The integration of tech tools like digital learning platforms and global HR systems enhances talent mobility and supports rapid expansion.</a:t>
            </a:r>
          </a:p>
          <a:p>
            <a:br>
              <a:rPr lang="en-US" dirty="0"/>
            </a:br>
            <a:r>
              <a:rPr lang="en-US" dirty="0"/>
              <a:t>This aligns with Ulrich’s model of strategic HRM and the Resource-Based View (Barney, 1991), where technology-enhanced capabilities become core to competitive advantage (Armstrong &amp; Taylor, 2023).</a:t>
            </a:r>
          </a:p>
          <a:p>
            <a:endParaRPr lang="en-US"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6AF4C63-7AC2-57F5-FD97-545B1BDB7FEC}"/>
              </a:ext>
            </a:extLst>
          </p:cNvPr>
          <p:cNvSpPr txBox="1"/>
          <p:nvPr/>
        </p:nvSpPr>
        <p:spPr>
          <a:xfrm>
            <a:off x="2911438" y="1342752"/>
            <a:ext cx="4548883" cy="461665"/>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How </a:t>
            </a:r>
            <a:r>
              <a:rPr lang="en-US" sz="2400" b="1" dirty="0">
                <a:latin typeface="Arial" panose="020B0604020202020204" pitchFamily="34" charset="0"/>
                <a:cs typeface="Arial" panose="020B0604020202020204" pitchFamily="34" charset="0"/>
              </a:rPr>
              <a:t>Tech</a:t>
            </a:r>
            <a:r>
              <a:rPr lang="en-US" sz="2000" b="1" dirty="0">
                <a:latin typeface="Arial" panose="020B0604020202020204" pitchFamily="34" charset="0"/>
                <a:cs typeface="Arial" panose="020B0604020202020204" pitchFamily="34" charset="0"/>
              </a:rPr>
              <a:t> Supports Strategic Aims</a:t>
            </a:r>
            <a:endParaRPr lang="en-IN" sz="2000" b="1" dirty="0">
              <a:latin typeface="Arial" panose="020B0604020202020204" pitchFamily="34" charset="0"/>
              <a:cs typeface="Arial" panose="020B0604020202020204" pitchFamily="34" charset="0"/>
            </a:endParaRPr>
          </a:p>
        </p:txBody>
      </p:sp>
      <p:pic>
        <p:nvPicPr>
          <p:cNvPr id="22" name="Picture 21">
            <a:extLst>
              <a:ext uri="{FF2B5EF4-FFF2-40B4-BE49-F238E27FC236}">
                <a16:creationId xmlns:a16="http://schemas.microsoft.com/office/drawing/2014/main" id="{5EC23997-A75A-E662-7058-3B24F0F22792}"/>
              </a:ext>
            </a:extLst>
          </p:cNvPr>
          <p:cNvPicPr>
            <a:picLocks noChangeAspect="1"/>
          </p:cNvPicPr>
          <p:nvPr/>
        </p:nvPicPr>
        <p:blipFill>
          <a:blip r:embed="rId2"/>
          <a:srcRect l="1631"/>
          <a:stretch/>
        </p:blipFill>
        <p:spPr>
          <a:xfrm>
            <a:off x="484035" y="5217071"/>
            <a:ext cx="2484591" cy="1079193"/>
          </a:xfrm>
          <a:prstGeom prst="rect">
            <a:avLst/>
          </a:prstGeom>
        </p:spPr>
      </p:pic>
    </p:spTree>
    <p:extLst>
      <p:ext uri="{BB962C8B-B14F-4D97-AF65-F5344CB8AC3E}">
        <p14:creationId xmlns:p14="http://schemas.microsoft.com/office/powerpoint/2010/main" val="18749197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A7733-FE51-5183-DC62-9916B89B91E6}"/>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4C880652-2811-D1B4-C68A-D261D700C70B}"/>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77268B5-43E6-FD67-3B84-25E19A8B1D52}"/>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E671C26-444B-E922-544D-22FEF02024FD}"/>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DA30A9E-C21C-C5F9-DCE9-B47CFDA72016}"/>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4F26495D-CA46-8BF8-ECD8-57ABDD82E1BD}"/>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E0791A73-0252-6683-3E89-6BAFE55408BA}"/>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461BFF9A-496A-9551-410A-B48FBE8D2EC2}"/>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397EB460-F674-421B-21F3-3E52128C7C39}"/>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E990F84B-0D1E-365D-9813-2D23D7D0DEA1}"/>
              </a:ext>
            </a:extLst>
          </p:cNvPr>
          <p:cNvSpPr/>
          <p:nvPr/>
        </p:nvSpPr>
        <p:spPr>
          <a:xfrm rot="16200000">
            <a:off x="15552538" y="-1245743"/>
            <a:ext cx="2856216" cy="7998434"/>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C06CEE6D-C13F-E819-F253-7EFF2A9B478F}"/>
              </a:ext>
            </a:extLst>
          </p:cNvPr>
          <p:cNvSpPr txBox="1"/>
          <p:nvPr/>
        </p:nvSpPr>
        <p:spPr>
          <a:xfrm>
            <a:off x="13366711" y="2116264"/>
            <a:ext cx="7335748" cy="1477328"/>
          </a:xfrm>
          <a:prstGeom prst="rect">
            <a:avLst/>
          </a:prstGeom>
          <a:noFill/>
        </p:spPr>
        <p:txBody>
          <a:bodyPr wrap="square" rtlCol="0">
            <a:spAutoFit/>
          </a:bodyPr>
          <a:lstStyle/>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Workforce Agility – Quickly deploy skilled staff</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Operational Efficiency – Automation cuts costs &amp; errors</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ESG Commitments – Paperless systems support sustainability</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Global Growth – HR tech enables borderless coordination</a:t>
            </a:r>
          </a:p>
          <a:p>
            <a:endParaRPr lang="en-IN" dirty="0">
              <a:latin typeface="Arial" panose="020B0604020202020204" pitchFamily="34" charset="0"/>
              <a:cs typeface="Arial" panose="020B0604020202020204" pitchFamily="34" charset="0"/>
            </a:endParaRPr>
          </a:p>
        </p:txBody>
      </p:sp>
      <p:sp>
        <p:nvSpPr>
          <p:cNvPr id="12" name="Rectangle: Diagonal Corners Rounded 11">
            <a:extLst>
              <a:ext uri="{FF2B5EF4-FFF2-40B4-BE49-F238E27FC236}">
                <a16:creationId xmlns:a16="http://schemas.microsoft.com/office/drawing/2014/main" id="{F3EDBBD7-31A7-FE7B-8E25-00B44AEAF7CF}"/>
              </a:ext>
            </a:extLst>
          </p:cNvPr>
          <p:cNvSpPr/>
          <p:nvPr/>
        </p:nvSpPr>
        <p:spPr>
          <a:xfrm>
            <a:off x="1784928" y="1563287"/>
            <a:ext cx="7762695" cy="2856216"/>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E8A1330A-CC14-9286-DAC8-3B643BA3BE8C}"/>
              </a:ext>
            </a:extLst>
          </p:cNvPr>
          <p:cNvSpPr txBox="1"/>
          <p:nvPr/>
        </p:nvSpPr>
        <p:spPr>
          <a:xfrm>
            <a:off x="1795202" y="2224746"/>
            <a:ext cx="7762695" cy="2031325"/>
          </a:xfrm>
          <a:prstGeom prst="rect">
            <a:avLst/>
          </a:prstGeom>
          <a:noFill/>
        </p:spPr>
        <p:txBody>
          <a:bodyPr wrap="square" rtlCol="0">
            <a:spAutoFit/>
          </a:bodyPr>
          <a:lstStyle/>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Faster recruitment &amp; onboarding</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Smarter talent planning via analytics</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Compared to Shell/Unilever: DCC progressing, but behind in AI scaling</a:t>
            </a:r>
          </a:p>
          <a:p>
            <a:endParaRPr lang="en-IN"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7B29663-818E-DB01-31BF-5862B7BB0421}"/>
              </a:ext>
            </a:extLst>
          </p:cNvPr>
          <p:cNvSpPr txBox="1"/>
          <p:nvPr/>
        </p:nvSpPr>
        <p:spPr>
          <a:xfrm>
            <a:off x="2952614" y="1579024"/>
            <a:ext cx="5570192" cy="369332"/>
          </a:xfrm>
          <a:prstGeom prst="rect">
            <a:avLst/>
          </a:prstGeom>
          <a:noFill/>
        </p:spPr>
        <p:txBody>
          <a:bodyPr wrap="square">
            <a:spAutoFit/>
          </a:bodyPr>
          <a:lstStyle/>
          <a:p>
            <a:r>
              <a:rPr lang="en-GB" sz="1800" b="1" dirty="0">
                <a:solidFill>
                  <a:schemeClr val="bg1"/>
                </a:solidFill>
                <a:effectLst/>
                <a:latin typeface="Arial" panose="020B0604020202020204" pitchFamily="34" charset="0"/>
                <a:ea typeface="Times New Roman" panose="02020603050405020304" pitchFamily="18" charset="0"/>
              </a:rPr>
              <a:t>Impact on Competitive Edge</a:t>
            </a:r>
            <a:endParaRPr lang="en-IN" sz="2000" b="1" dirty="0">
              <a:solidFill>
                <a:schemeClr val="bg1"/>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B14D18C-824F-7734-1BB0-46C4FDA69C3D}"/>
              </a:ext>
            </a:extLst>
          </p:cNvPr>
          <p:cNvSpPr txBox="1"/>
          <p:nvPr/>
        </p:nvSpPr>
        <p:spPr>
          <a:xfrm>
            <a:off x="2570349" y="1171074"/>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Rectangle: Rounded Corners 17">
            <a:extLst>
              <a:ext uri="{FF2B5EF4-FFF2-40B4-BE49-F238E27FC236}">
                <a16:creationId xmlns:a16="http://schemas.microsoft.com/office/drawing/2014/main" id="{694FB7CB-6816-6660-243D-2F294DCDF1CC}"/>
              </a:ext>
            </a:extLst>
          </p:cNvPr>
          <p:cNvSpPr/>
          <p:nvPr/>
        </p:nvSpPr>
        <p:spPr>
          <a:xfrm>
            <a:off x="-11386103" y="852018"/>
            <a:ext cx="11289852" cy="4923140"/>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16155308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C597D-3FBC-2E5E-C95C-30B908960E37}"/>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DFDC89A1-4D16-99E4-F9BD-46C03B6F3EDB}"/>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F01D79F-4E05-7BFA-0C5D-F361A19634F5}"/>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1C9DCA9-1F29-D421-620E-7637AECBEC48}"/>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9F2D225-3E3B-21C1-2E72-530F5FCA03AE}"/>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C2219237-12A7-3D5A-0B9A-4E631B22F89B}"/>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DA169946-3AE5-40F1-9430-161C2140F9D5}"/>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7487C82A-A77F-D799-CA35-136599658D9A}"/>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2010FBA6-780E-96A8-03BD-1EF95BB989E3}"/>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22007883-2180-2860-EBA4-330A9C11447D}"/>
              </a:ext>
            </a:extLst>
          </p:cNvPr>
          <p:cNvSpPr/>
          <p:nvPr/>
        </p:nvSpPr>
        <p:spPr>
          <a:xfrm rot="16200000">
            <a:off x="15552538" y="-1245743"/>
            <a:ext cx="2856216" cy="7998434"/>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136F77CE-10C3-0659-8988-05C6EA04FFF0}"/>
              </a:ext>
            </a:extLst>
          </p:cNvPr>
          <p:cNvSpPr txBox="1"/>
          <p:nvPr/>
        </p:nvSpPr>
        <p:spPr>
          <a:xfrm>
            <a:off x="13366711" y="2116264"/>
            <a:ext cx="7335748" cy="1477328"/>
          </a:xfrm>
          <a:prstGeom prst="rect">
            <a:avLst/>
          </a:prstGeom>
          <a:noFill/>
        </p:spPr>
        <p:txBody>
          <a:bodyPr wrap="square" rtlCol="0">
            <a:spAutoFit/>
          </a:bodyPr>
          <a:lstStyle/>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Workforce Agility – Quickly deploy skilled staff</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Operational Efficiency – Automation cuts costs &amp; errors</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ESG Commitments – Paperless systems support sustainability</a:t>
            </a:r>
          </a:p>
          <a:p>
            <a:pPr marL="285750" indent="-285750">
              <a:buFont typeface="Wingdings" panose="05000000000000000000" pitchFamily="2" charset="2"/>
              <a:buChar char="v"/>
            </a:pPr>
            <a:r>
              <a:rPr lang="en-IN" dirty="0">
                <a:latin typeface="Arial" panose="020B0604020202020204" pitchFamily="34" charset="0"/>
                <a:cs typeface="Arial" panose="020B0604020202020204" pitchFamily="34" charset="0"/>
              </a:rPr>
              <a:t>Global Growth – HR tech enables borderless coordination</a:t>
            </a:r>
          </a:p>
          <a:p>
            <a:endParaRPr lang="en-IN" dirty="0">
              <a:latin typeface="Arial" panose="020B0604020202020204" pitchFamily="34" charset="0"/>
              <a:cs typeface="Arial" panose="020B0604020202020204" pitchFamily="34" charset="0"/>
            </a:endParaRPr>
          </a:p>
        </p:txBody>
      </p:sp>
      <p:sp>
        <p:nvSpPr>
          <p:cNvPr id="12" name="Rectangle: Diagonal Corners Rounded 11">
            <a:extLst>
              <a:ext uri="{FF2B5EF4-FFF2-40B4-BE49-F238E27FC236}">
                <a16:creationId xmlns:a16="http://schemas.microsoft.com/office/drawing/2014/main" id="{DB21AE7E-4A3C-34A1-60FB-FD57ECFA465D}"/>
              </a:ext>
            </a:extLst>
          </p:cNvPr>
          <p:cNvSpPr/>
          <p:nvPr/>
        </p:nvSpPr>
        <p:spPr>
          <a:xfrm flipV="1">
            <a:off x="1784928" y="1755295"/>
            <a:ext cx="7762695" cy="2664207"/>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5075769D-85EB-4A20-2FF4-5C1D04718E7A}"/>
              </a:ext>
            </a:extLst>
          </p:cNvPr>
          <p:cNvSpPr txBox="1"/>
          <p:nvPr/>
        </p:nvSpPr>
        <p:spPr>
          <a:xfrm>
            <a:off x="1784928" y="2544493"/>
            <a:ext cx="7762695" cy="1754326"/>
          </a:xfrm>
          <a:prstGeom prst="rect">
            <a:avLst/>
          </a:prstGeom>
          <a:noFill/>
        </p:spPr>
        <p:txBody>
          <a:bodyPr wrap="square" rtlCol="0">
            <a:spAutoFit/>
          </a:bodyPr>
          <a:lstStyle/>
          <a:p>
            <a:r>
              <a:rPr lang="en-US" dirty="0"/>
              <a:t>DCC’s digital onboarding reduced induction times by 25%, and predictive analytics improves retention. However, compared to Shell’s global AI-driven HR dashboards and Unilever’s integrated learning systems, DCC lags in system-wide deployment. Closing this gap is vital for sustaining talent competitiveness (Deloitte, 2023).</a:t>
            </a:r>
          </a:p>
          <a:p>
            <a:endParaRPr lang="en-IN"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15966C2-7A30-2544-0AB2-FBDE3A68A252}"/>
              </a:ext>
            </a:extLst>
          </p:cNvPr>
          <p:cNvSpPr txBox="1"/>
          <p:nvPr/>
        </p:nvSpPr>
        <p:spPr>
          <a:xfrm>
            <a:off x="2952614" y="1755296"/>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A91ECB92-4294-5E0F-C58C-34639434C058}"/>
              </a:ext>
            </a:extLst>
          </p:cNvPr>
          <p:cNvSpPr txBox="1"/>
          <p:nvPr/>
        </p:nvSpPr>
        <p:spPr>
          <a:xfrm>
            <a:off x="2570349" y="1171074"/>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Rectangle: Rounded Corners 17">
            <a:extLst>
              <a:ext uri="{FF2B5EF4-FFF2-40B4-BE49-F238E27FC236}">
                <a16:creationId xmlns:a16="http://schemas.microsoft.com/office/drawing/2014/main" id="{3405985E-3E93-C9E9-DA2E-4145069CD799}"/>
              </a:ext>
            </a:extLst>
          </p:cNvPr>
          <p:cNvSpPr/>
          <p:nvPr/>
        </p:nvSpPr>
        <p:spPr>
          <a:xfrm>
            <a:off x="-11386103" y="852018"/>
            <a:ext cx="11289852" cy="4923140"/>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21779650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89259-720C-D7EC-65DF-9920888B9A6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63D7C43-68C2-3CB5-8EBD-E0D564CBD870}"/>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944E671B-30A3-B35D-6186-AED94E205616}"/>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2492D2C-F584-A6EA-CB93-8D8868AA6B92}"/>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61499D1-AC5D-C114-5BD7-B7903757EF28}"/>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A421251-7B01-379F-7F22-A4A2DBFF1FF6}"/>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9CB093B0-B0C6-2CA9-3B3D-EBC4C354C769}"/>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FE877771-3513-D117-61BC-AD0A613D2F35}"/>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BF89733C-3899-99ED-00F6-3FD69C9CB307}"/>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441B35F4-A557-BA78-5963-0E22563F1916}"/>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A8359CFB-7EC2-2F08-74F6-7CD991745C07}"/>
              </a:ext>
            </a:extLst>
          </p:cNvPr>
          <p:cNvSpPr/>
          <p:nvPr/>
        </p:nvSpPr>
        <p:spPr>
          <a:xfrm>
            <a:off x="1322024" y="1171074"/>
            <a:ext cx="8607301" cy="4107902"/>
          </a:xfrm>
          <a:prstGeom prst="roundRect">
            <a:avLst>
              <a:gd name="adj"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Rectangle: Diagonal Corners Rounded 11">
            <a:extLst>
              <a:ext uri="{FF2B5EF4-FFF2-40B4-BE49-F238E27FC236}">
                <a16:creationId xmlns:a16="http://schemas.microsoft.com/office/drawing/2014/main" id="{AC6C5719-2AD4-6102-D4C9-ABEDD95F19CB}"/>
              </a:ext>
            </a:extLst>
          </p:cNvPr>
          <p:cNvSpPr/>
          <p:nvPr/>
        </p:nvSpPr>
        <p:spPr>
          <a:xfrm>
            <a:off x="13617916" y="1920924"/>
            <a:ext cx="7762695" cy="345602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FF3826F5-1048-E0E0-9374-C3E01AE9F8F1}"/>
              </a:ext>
            </a:extLst>
          </p:cNvPr>
          <p:cNvSpPr txBox="1"/>
          <p:nvPr/>
        </p:nvSpPr>
        <p:spPr>
          <a:xfrm>
            <a:off x="13628190" y="2668996"/>
            <a:ext cx="7762695" cy="2457904"/>
          </a:xfrm>
          <a:prstGeom prst="rect">
            <a:avLst/>
          </a:prstGeom>
          <a:noFill/>
        </p:spPr>
        <p:txBody>
          <a:bodyPr wrap="square" rtlCol="0">
            <a:spAutoFit/>
          </a:bodyPr>
          <a:lstStyle/>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Faster recruitment &amp; onboarding</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Smarter talent planning via analytics</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Compared to Shell/Unilever: DCC progressing, but behind in AI scaling</a:t>
            </a:r>
          </a:p>
          <a:p>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7B1A86F-A413-4E3E-E9CE-4667D448675B}"/>
              </a:ext>
            </a:extLst>
          </p:cNvPr>
          <p:cNvSpPr txBox="1"/>
          <p:nvPr/>
        </p:nvSpPr>
        <p:spPr>
          <a:xfrm>
            <a:off x="2570349" y="1347346"/>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12CD62E6-0472-2143-3884-0763623DD365}"/>
              </a:ext>
            </a:extLst>
          </p:cNvPr>
          <p:cNvSpPr txBox="1"/>
          <p:nvPr/>
        </p:nvSpPr>
        <p:spPr>
          <a:xfrm>
            <a:off x="2119454" y="1668639"/>
            <a:ext cx="8181473" cy="3330399"/>
          </a:xfrm>
          <a:prstGeom prst="rect">
            <a:avLst/>
          </a:prstGeom>
          <a:noFill/>
        </p:spPr>
        <p:txBody>
          <a:bodyPr wrap="square" rtlCol="0">
            <a:spAutoFit/>
          </a:bodyPr>
          <a:lstStyle/>
          <a:p>
            <a:pPr>
              <a:lnSpc>
                <a:spcPct val="200000"/>
              </a:lnSpc>
              <a:buFont typeface="+mj-lt"/>
              <a:buAutoNum type="arabicPeriod"/>
            </a:pPr>
            <a:r>
              <a:rPr lang="en-US" dirty="0">
                <a:latin typeface="Arial" panose="020B0604020202020204" pitchFamily="34" charset="0"/>
                <a:cs typeface="Arial" panose="020B0604020202020204" pitchFamily="34" charset="0"/>
              </a:rPr>
              <a:t>Roll out predictive analytics across all divisions</a:t>
            </a:r>
          </a:p>
          <a:p>
            <a:pPr>
              <a:lnSpc>
                <a:spcPct val="200000"/>
              </a:lnSpc>
              <a:buFont typeface="+mj-lt"/>
              <a:buAutoNum type="arabicPeriod"/>
            </a:pPr>
            <a:r>
              <a:rPr lang="en-US" dirty="0">
                <a:latin typeface="Arial" panose="020B0604020202020204" pitchFamily="34" charset="0"/>
                <a:cs typeface="Arial" panose="020B0604020202020204" pitchFamily="34" charset="0"/>
              </a:rPr>
              <a:t>Expand AI platforms for learning, feedback, succession</a:t>
            </a:r>
          </a:p>
          <a:p>
            <a:pPr>
              <a:lnSpc>
                <a:spcPct val="200000"/>
              </a:lnSpc>
              <a:buFont typeface="+mj-lt"/>
              <a:buAutoNum type="arabicPeriod"/>
            </a:pPr>
            <a:r>
              <a:rPr lang="en-US" dirty="0">
                <a:latin typeface="Arial" panose="020B0604020202020204" pitchFamily="34" charset="0"/>
                <a:cs typeface="Arial" panose="020B0604020202020204" pitchFamily="34" charset="0"/>
              </a:rPr>
              <a:t>Develop global HR tech strategy aligned with local compliance</a:t>
            </a:r>
          </a:p>
          <a:p>
            <a:pPr>
              <a:lnSpc>
                <a:spcPct val="200000"/>
              </a:lnSpc>
              <a:buFont typeface="+mj-lt"/>
              <a:buAutoNum type="arabicPeriod"/>
            </a:pPr>
            <a:r>
              <a:rPr lang="en-US" dirty="0">
                <a:latin typeface="Arial" panose="020B0604020202020204" pitchFamily="34" charset="0"/>
                <a:cs typeface="Arial" panose="020B0604020202020204" pitchFamily="34" charset="0"/>
              </a:rPr>
              <a:t>Train HR staff on AI, data ethics, and cross-cultural design</a:t>
            </a:r>
          </a:p>
          <a:p>
            <a:pPr>
              <a:lnSpc>
                <a:spcPct val="200000"/>
              </a:lnSpc>
              <a:buFont typeface="+mj-lt"/>
              <a:buAutoNum type="arabicPeriod"/>
            </a:pPr>
            <a:r>
              <a:rPr lang="en-US" dirty="0">
                <a:latin typeface="Arial" panose="020B0604020202020204" pitchFamily="34" charset="0"/>
                <a:cs typeface="Arial" panose="020B0604020202020204" pitchFamily="34" charset="0"/>
              </a:rPr>
              <a:t>Ensure HR data security &amp; GDPR compliance</a:t>
            </a:r>
          </a:p>
          <a:p>
            <a:pPr>
              <a:lnSpc>
                <a:spcPct val="20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11977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8D723E-A31D-F8C8-F7AC-62A542039C0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BA2AE56-D82F-9877-336C-A690B89EB234}"/>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16B500FF-C765-B901-BA71-2D8F17C824CA}"/>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75D147E-E0FD-1A2B-07D4-CFB1EBB7345F}"/>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9405ABB-A542-E8CC-DDC5-AFDC45C0AEA1}"/>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DB0FE78-DAD8-B693-E4A5-4E104D3934F6}"/>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C0BAB7D2-3338-AA07-73B3-D0B2F4A404B4}"/>
              </a:ext>
            </a:extLst>
          </p:cNvPr>
          <p:cNvGrpSpPr/>
          <p:nvPr/>
        </p:nvGrpSpPr>
        <p:grpSpPr>
          <a:xfrm>
            <a:off x="1662563" y="6969108"/>
            <a:ext cx="6410816" cy="5292108"/>
            <a:chOff x="1662563" y="6969108"/>
            <a:chExt cx="6410816" cy="5292108"/>
          </a:xfrm>
        </p:grpSpPr>
        <p:sp>
          <p:nvSpPr>
            <p:cNvPr id="2" name="Rectangle: Diagonal Corners Rounded 1">
              <a:extLst>
                <a:ext uri="{FF2B5EF4-FFF2-40B4-BE49-F238E27FC236}">
                  <a16:creationId xmlns:a16="http://schemas.microsoft.com/office/drawing/2014/main" id="{0814D0B4-01D7-9043-4BF0-7A4A36F62D9E}"/>
                </a:ext>
              </a:extLst>
            </p:cNvPr>
            <p:cNvSpPr/>
            <p:nvPr/>
          </p:nvSpPr>
          <p:spPr>
            <a:xfrm>
              <a:off x="1662563" y="6969108"/>
              <a:ext cx="6362320" cy="5292108"/>
            </a:xfrm>
            <a:prstGeom prst="round2DiagRect">
              <a:avLst>
                <a:gd name="adj1" fmla="val 2983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8E5E22B8-96B4-536C-0FB9-53E420DB0D31}"/>
                </a:ext>
              </a:extLst>
            </p:cNvPr>
            <p:cNvSpPr txBox="1"/>
            <p:nvPr/>
          </p:nvSpPr>
          <p:spPr>
            <a:xfrm>
              <a:off x="1710331" y="8853415"/>
              <a:ext cx="6363048" cy="1523494"/>
            </a:xfrm>
            <a:prstGeom prst="rect">
              <a:avLst/>
            </a:prstGeom>
            <a:noFill/>
          </p:spPr>
          <p:txBody>
            <a:bodyPr wrap="square">
              <a:spAutoFit/>
            </a:bodyPr>
            <a:lstStyle/>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Global sales, marketing, and support services company</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Operates in energy, healthcare, technology sectors</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285750" indent="-285750">
                <a:buClr>
                  <a:schemeClr val="bg1"/>
                </a:buClr>
                <a:buSzPct val="150000"/>
                <a:buFont typeface="Wingdings" panose="05000000000000000000" pitchFamily="2" charset="2"/>
                <a:buChar char="v"/>
              </a:pPr>
              <a:r>
                <a:rPr lang="en-US" sz="1600" dirty="0">
                  <a:latin typeface="Arial" panose="020B0604020202020204" pitchFamily="34" charset="0"/>
                  <a:cs typeface="Arial" panose="020B0604020202020204" pitchFamily="34" charset="0"/>
                </a:rPr>
                <a:t>16,000+ employees in 20+ countries</a:t>
              </a:r>
            </a:p>
            <a:p>
              <a:endParaRPr lang="en-IN" sz="1300" b="1" dirty="0">
                <a:solidFill>
                  <a:schemeClr val="bg1">
                    <a:lumMod val="95000"/>
                  </a:schemeClr>
                </a:solidFill>
                <a:latin typeface="Arial" panose="020B0604020202020204" pitchFamily="34" charset="0"/>
                <a:cs typeface="Arial" panose="020B0604020202020204" pitchFamily="34" charset="0"/>
              </a:endParaRPr>
            </a:p>
          </p:txBody>
        </p:sp>
      </p:grpSp>
      <p:sp>
        <p:nvSpPr>
          <p:cNvPr id="13" name="Rectangle 12">
            <a:extLst>
              <a:ext uri="{FF2B5EF4-FFF2-40B4-BE49-F238E27FC236}">
                <a16:creationId xmlns:a16="http://schemas.microsoft.com/office/drawing/2014/main" id="{064D3D33-4EDD-647B-67C1-1156ECFCC27B}"/>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D5E10423-F8BF-75B2-F40A-229EFC3B60BF}"/>
              </a:ext>
            </a:extLst>
          </p:cNvPr>
          <p:cNvSpPr/>
          <p:nvPr/>
        </p:nvSpPr>
        <p:spPr>
          <a:xfrm flipH="1">
            <a:off x="1322024" y="1171074"/>
            <a:ext cx="8607301" cy="4107902"/>
          </a:xfrm>
          <a:prstGeom prst="roundRect">
            <a:avLst>
              <a:gd name="adj"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Rectangle: Diagonal Corners Rounded 11">
            <a:extLst>
              <a:ext uri="{FF2B5EF4-FFF2-40B4-BE49-F238E27FC236}">
                <a16:creationId xmlns:a16="http://schemas.microsoft.com/office/drawing/2014/main" id="{E7B726FC-C06F-4CAB-10FA-090A0B71BF34}"/>
              </a:ext>
            </a:extLst>
          </p:cNvPr>
          <p:cNvSpPr/>
          <p:nvPr/>
        </p:nvSpPr>
        <p:spPr>
          <a:xfrm>
            <a:off x="13617916" y="1920924"/>
            <a:ext cx="7762695" cy="345602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541B8DD4-7202-171F-853D-01AAD8626FCD}"/>
              </a:ext>
            </a:extLst>
          </p:cNvPr>
          <p:cNvSpPr txBox="1"/>
          <p:nvPr/>
        </p:nvSpPr>
        <p:spPr>
          <a:xfrm>
            <a:off x="13628190" y="2668996"/>
            <a:ext cx="7762695" cy="2457904"/>
          </a:xfrm>
          <a:prstGeom prst="rect">
            <a:avLst/>
          </a:prstGeom>
          <a:noFill/>
        </p:spPr>
        <p:txBody>
          <a:bodyPr wrap="square" rtlCol="0">
            <a:spAutoFit/>
          </a:bodyPr>
          <a:lstStyle/>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Faster recruitment &amp; onboarding</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Smarter talent planning via analytics</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Compared to Shell/Unilever: DCC progressing, but behind in AI scaling</a:t>
            </a:r>
          </a:p>
          <a:p>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CEFAF988-B331-39B4-42F5-76082487AC01}"/>
              </a:ext>
            </a:extLst>
          </p:cNvPr>
          <p:cNvSpPr txBox="1"/>
          <p:nvPr/>
        </p:nvSpPr>
        <p:spPr>
          <a:xfrm>
            <a:off x="2570349" y="1347346"/>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CAB3212A-3576-820B-733C-592BE71E9A0B}"/>
              </a:ext>
            </a:extLst>
          </p:cNvPr>
          <p:cNvSpPr txBox="1"/>
          <p:nvPr/>
        </p:nvSpPr>
        <p:spPr>
          <a:xfrm>
            <a:off x="1899118" y="2078999"/>
            <a:ext cx="7894878" cy="2534027"/>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To build on progress, DCC should expand its predictive analytics efforts, standardize AI use across divisions, and invest in HR tech training. Ensuring data compliance and cultural adaptability will also be key. These recommendations align with CIPD (2024) and Rehman et al. (2022) on future-ready HR strategies.</a:t>
            </a: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45734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608FC-3F6B-5190-29AB-8C79AFB4E7BF}"/>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D07DD360-544B-793F-AFEB-89DDC81F414C}"/>
              </a:ext>
            </a:extLst>
          </p:cNvPr>
          <p:cNvSpPr txBox="1"/>
          <p:nvPr/>
        </p:nvSpPr>
        <p:spPr>
          <a:xfrm rot="20417085">
            <a:off x="1812600" y="1249979"/>
            <a:ext cx="233049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REFERENCES 	</a:t>
            </a:r>
            <a:endParaRPr lang="en-IN" sz="2000" b="1" dirty="0">
              <a:solidFill>
                <a:srgbClr val="F2F2F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E486399-A63F-9E39-1BFD-ADFC9B7BCB99}"/>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9DA18BAD-ECE6-C562-1DA5-7F4F7D4B88CC}"/>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B9F40EB-F970-20BA-988B-4E9A0E412AD4}"/>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7991236-F960-FD1A-F043-06D4AA67DA88}"/>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FAF8930-2C93-C002-5FEF-ADD680EC95A7}"/>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EB3BBB4-2EFA-E2FD-239E-28334D06435A}"/>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4C079475-1881-2A03-F0C6-4BA7A2081CF3}"/>
              </a:ext>
            </a:extLst>
          </p:cNvPr>
          <p:cNvSpPr/>
          <p:nvPr/>
        </p:nvSpPr>
        <p:spPr>
          <a:xfrm>
            <a:off x="-11370061" y="852018"/>
            <a:ext cx="11289852" cy="4923140"/>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Rectangle: Diagonal Corners Rounded 11">
            <a:extLst>
              <a:ext uri="{FF2B5EF4-FFF2-40B4-BE49-F238E27FC236}">
                <a16:creationId xmlns:a16="http://schemas.microsoft.com/office/drawing/2014/main" id="{E338401E-9196-32CE-1CD7-35306E336331}"/>
              </a:ext>
            </a:extLst>
          </p:cNvPr>
          <p:cNvSpPr/>
          <p:nvPr/>
        </p:nvSpPr>
        <p:spPr>
          <a:xfrm>
            <a:off x="13617916" y="1920924"/>
            <a:ext cx="7762695" cy="345602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30B5D7B2-DAD5-34DD-5E90-E37B15250F3A}"/>
              </a:ext>
            </a:extLst>
          </p:cNvPr>
          <p:cNvSpPr txBox="1"/>
          <p:nvPr/>
        </p:nvSpPr>
        <p:spPr>
          <a:xfrm>
            <a:off x="13628190" y="2668996"/>
            <a:ext cx="7762695" cy="2457904"/>
          </a:xfrm>
          <a:prstGeom prst="rect">
            <a:avLst/>
          </a:prstGeom>
          <a:noFill/>
        </p:spPr>
        <p:txBody>
          <a:bodyPr wrap="square" rtlCol="0">
            <a:spAutoFit/>
          </a:bodyPr>
          <a:lstStyle/>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Faster recruitment &amp; onboarding</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Smarter talent planning via analytics</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Compared to Shell/Unilever: DCC progressing, but behind in AI scaling</a:t>
            </a:r>
          </a:p>
          <a:p>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EB38050-FD52-1B30-F113-9A1B301D27E4}"/>
              </a:ext>
            </a:extLst>
          </p:cNvPr>
          <p:cNvSpPr txBox="1"/>
          <p:nvPr/>
        </p:nvSpPr>
        <p:spPr>
          <a:xfrm>
            <a:off x="2570349" y="1171074"/>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E894BA3C-2A14-5645-B69F-B2D31F6FA970}"/>
              </a:ext>
            </a:extLst>
          </p:cNvPr>
          <p:cNvSpPr txBox="1"/>
          <p:nvPr/>
        </p:nvSpPr>
        <p:spPr>
          <a:xfrm>
            <a:off x="-9815872" y="1877962"/>
            <a:ext cx="8181473" cy="3330399"/>
          </a:xfrm>
          <a:prstGeom prst="rect">
            <a:avLst/>
          </a:prstGeom>
          <a:noFill/>
        </p:spPr>
        <p:txBody>
          <a:bodyPr wrap="square" rtlCol="0">
            <a:spAutoFit/>
          </a:bodyPr>
          <a:lstStyle/>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Roll out predictive analytics across all divisions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Expand AI platforms to support learning &amp; succession</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Train HR teams in digital fluency &amp; AI governance</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Monitor D&amp;I through analytics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Ensure HR data security &amp; GDPR compliance</a:t>
            </a:r>
          </a:p>
          <a:p>
            <a:pPr>
              <a:lnSpc>
                <a:spcPct val="200000"/>
              </a:lnSpc>
            </a:pPr>
            <a:endParaRPr lang="en-IN" dirty="0">
              <a:latin typeface="Arial" panose="020B0604020202020204" pitchFamily="34" charset="0"/>
              <a:cs typeface="Arial" panose="020B0604020202020204" pitchFamily="34" charset="0"/>
            </a:endParaRPr>
          </a:p>
        </p:txBody>
      </p:sp>
      <p:sp>
        <p:nvSpPr>
          <p:cNvPr id="2" name="Rectangle: Diagonal Corners Rounded 1">
            <a:extLst>
              <a:ext uri="{FF2B5EF4-FFF2-40B4-BE49-F238E27FC236}">
                <a16:creationId xmlns:a16="http://schemas.microsoft.com/office/drawing/2014/main" id="{F7443BA1-879F-671F-0CA0-56440CF5E258}"/>
              </a:ext>
            </a:extLst>
          </p:cNvPr>
          <p:cNvSpPr/>
          <p:nvPr/>
        </p:nvSpPr>
        <p:spPr>
          <a:xfrm>
            <a:off x="1357765" y="932229"/>
            <a:ext cx="9230026" cy="4244018"/>
          </a:xfrm>
          <a:prstGeom prst="round2DiagRect">
            <a:avLst>
              <a:gd name="adj1" fmla="val 4206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AA615B2D-70EC-EE3D-1918-5B01E04C5526}"/>
              </a:ext>
            </a:extLst>
          </p:cNvPr>
          <p:cNvSpPr txBox="1"/>
          <p:nvPr/>
        </p:nvSpPr>
        <p:spPr>
          <a:xfrm>
            <a:off x="1772277" y="1807635"/>
            <a:ext cx="8821328" cy="2031325"/>
          </a:xfrm>
          <a:prstGeom prst="rect">
            <a:avLst/>
          </a:prstGeom>
          <a:noFill/>
        </p:spPr>
        <p:txBody>
          <a:bodyPr wrap="square">
            <a:spAutoFit/>
          </a:bodyPr>
          <a:lstStyle/>
          <a:p>
            <a:pPr marL="457200" indent="-457200">
              <a:lnSpc>
                <a:spcPct val="2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Tech is transforming HRM at DCC</a:t>
            </a:r>
          </a:p>
          <a:p>
            <a:pPr marL="457200" indent="-457200">
              <a:lnSpc>
                <a:spcPct val="2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Current progress is promising but fragmented</a:t>
            </a:r>
          </a:p>
          <a:p>
            <a:pPr marL="457200" indent="-457200">
              <a:lnSpc>
                <a:spcPct val="2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Strategic, secure, and scalable use of HR tech is critical</a:t>
            </a:r>
          </a:p>
          <a:p>
            <a:endParaRPr lang="en-IN" b="1" dirty="0">
              <a:solidFill>
                <a:schemeClr val="bg1">
                  <a:lumMod val="95000"/>
                </a:schemeClr>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4D4F8C7-1658-E578-9ED3-44E8CAF5A467}"/>
              </a:ext>
            </a:extLst>
          </p:cNvPr>
          <p:cNvSpPr txBox="1"/>
          <p:nvPr/>
        </p:nvSpPr>
        <p:spPr>
          <a:xfrm>
            <a:off x="3459911" y="1105601"/>
            <a:ext cx="4211243" cy="400110"/>
          </a:xfrm>
          <a:prstGeom prst="rect">
            <a:avLst/>
          </a:prstGeom>
          <a:noFill/>
        </p:spPr>
        <p:txBody>
          <a:bodyPr wrap="square">
            <a:spAutoFit/>
          </a:bodyPr>
          <a:lstStyle/>
          <a:p>
            <a:r>
              <a:rPr lang="en-IN" sz="2000" b="1" dirty="0">
                <a:solidFill>
                  <a:srgbClr val="F2F2F2"/>
                </a:solidFill>
                <a:latin typeface="Arial" panose="020B0604020202020204" pitchFamily="34" charset="0"/>
                <a:cs typeface="Arial" panose="020B0604020202020204" pitchFamily="34" charset="0"/>
              </a:rPr>
              <a:t>Summary &amp; Final Thoughts</a:t>
            </a:r>
          </a:p>
        </p:txBody>
      </p:sp>
    </p:spTree>
    <p:extLst>
      <p:ext uri="{BB962C8B-B14F-4D97-AF65-F5344CB8AC3E}">
        <p14:creationId xmlns:p14="http://schemas.microsoft.com/office/powerpoint/2010/main" val="9420183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7F552-3A04-A389-3C5C-05CAEB45B998}"/>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00618FB7-C19C-A071-02E7-4F2F9651422C}"/>
              </a:ext>
            </a:extLst>
          </p:cNvPr>
          <p:cNvSpPr txBox="1"/>
          <p:nvPr/>
        </p:nvSpPr>
        <p:spPr>
          <a:xfrm rot="20417085">
            <a:off x="1812600" y="1249979"/>
            <a:ext cx="233049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REFERENCES 	</a:t>
            </a:r>
            <a:endParaRPr lang="en-IN" sz="2000" b="1" dirty="0">
              <a:solidFill>
                <a:srgbClr val="F2F2F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25DF1E2-BADB-7C7B-B7A7-AD296EBED48C}"/>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7B7A5FB-6329-B422-6C6B-74BB461C3B91}"/>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F8EDD45-5A67-FE4E-176D-8EA673221128}"/>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E0F5677-F786-029F-9DFC-94B9CA0188DD}"/>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9E22AA9-E9F6-EFA6-33F2-D6D803A0208F}"/>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C6F80D4-5112-54E3-6221-1D18053D75A1}"/>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15825BAD-60F6-405D-A86A-6A2973B7B12A}"/>
              </a:ext>
            </a:extLst>
          </p:cNvPr>
          <p:cNvSpPr/>
          <p:nvPr/>
        </p:nvSpPr>
        <p:spPr>
          <a:xfrm>
            <a:off x="-11370061" y="852018"/>
            <a:ext cx="11289852" cy="4923140"/>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Rectangle: Diagonal Corners Rounded 11">
            <a:extLst>
              <a:ext uri="{FF2B5EF4-FFF2-40B4-BE49-F238E27FC236}">
                <a16:creationId xmlns:a16="http://schemas.microsoft.com/office/drawing/2014/main" id="{C9AF2CC4-D962-EE04-D52F-40F52C87E514}"/>
              </a:ext>
            </a:extLst>
          </p:cNvPr>
          <p:cNvSpPr/>
          <p:nvPr/>
        </p:nvSpPr>
        <p:spPr>
          <a:xfrm>
            <a:off x="13617916" y="1920924"/>
            <a:ext cx="7762695" cy="345602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6924555D-F8A3-47CF-6350-B3BE883858E8}"/>
              </a:ext>
            </a:extLst>
          </p:cNvPr>
          <p:cNvSpPr txBox="1"/>
          <p:nvPr/>
        </p:nvSpPr>
        <p:spPr>
          <a:xfrm>
            <a:off x="13628190" y="2668996"/>
            <a:ext cx="7762695" cy="2457904"/>
          </a:xfrm>
          <a:prstGeom prst="rect">
            <a:avLst/>
          </a:prstGeom>
          <a:noFill/>
        </p:spPr>
        <p:txBody>
          <a:bodyPr wrap="square" rtlCol="0">
            <a:spAutoFit/>
          </a:bodyPr>
          <a:lstStyle/>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Faster recruitment &amp; onboarding</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Smarter talent planning via analytics</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Compared to Shell/Unilever: DCC progressing, but behind in AI scaling</a:t>
            </a:r>
          </a:p>
          <a:p>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555412DD-AF18-D43F-EF50-0930F9F4389B}"/>
              </a:ext>
            </a:extLst>
          </p:cNvPr>
          <p:cNvSpPr txBox="1"/>
          <p:nvPr/>
        </p:nvSpPr>
        <p:spPr>
          <a:xfrm>
            <a:off x="2570349" y="1171074"/>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D5226E3-7FF0-4B8F-247B-4984E2B2A3B5}"/>
              </a:ext>
            </a:extLst>
          </p:cNvPr>
          <p:cNvSpPr txBox="1"/>
          <p:nvPr/>
        </p:nvSpPr>
        <p:spPr>
          <a:xfrm>
            <a:off x="-9815872" y="1877962"/>
            <a:ext cx="8181473" cy="3330399"/>
          </a:xfrm>
          <a:prstGeom prst="rect">
            <a:avLst/>
          </a:prstGeom>
          <a:noFill/>
        </p:spPr>
        <p:txBody>
          <a:bodyPr wrap="square" rtlCol="0">
            <a:spAutoFit/>
          </a:bodyPr>
          <a:lstStyle/>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Roll out predictive analytics across all divisions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Expand AI platforms to support learning &amp; succession</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Train HR teams in digital fluency &amp; AI governance</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Monitor D&amp;I through analytics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Ensure HR data security &amp; GDPR compliance</a:t>
            </a:r>
          </a:p>
          <a:p>
            <a:pPr>
              <a:lnSpc>
                <a:spcPct val="200000"/>
              </a:lnSpc>
            </a:pPr>
            <a:endParaRPr lang="en-IN" dirty="0">
              <a:latin typeface="Arial" panose="020B0604020202020204" pitchFamily="34" charset="0"/>
              <a:cs typeface="Arial" panose="020B0604020202020204" pitchFamily="34" charset="0"/>
            </a:endParaRPr>
          </a:p>
        </p:txBody>
      </p:sp>
      <p:sp>
        <p:nvSpPr>
          <p:cNvPr id="2" name="Rectangle: Diagonal Corners Rounded 1">
            <a:extLst>
              <a:ext uri="{FF2B5EF4-FFF2-40B4-BE49-F238E27FC236}">
                <a16:creationId xmlns:a16="http://schemas.microsoft.com/office/drawing/2014/main" id="{3C32F974-3F93-4B82-FDC8-878410FF2E61}"/>
              </a:ext>
            </a:extLst>
          </p:cNvPr>
          <p:cNvSpPr/>
          <p:nvPr/>
        </p:nvSpPr>
        <p:spPr>
          <a:xfrm rot="10800000">
            <a:off x="1357765" y="932229"/>
            <a:ext cx="9230026" cy="4244018"/>
          </a:xfrm>
          <a:prstGeom prst="round2DiagRect">
            <a:avLst>
              <a:gd name="adj1" fmla="val 4206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C9EE42AE-9A7E-0962-4577-F50193B65D3E}"/>
              </a:ext>
            </a:extLst>
          </p:cNvPr>
          <p:cNvSpPr txBox="1"/>
          <p:nvPr/>
        </p:nvSpPr>
        <p:spPr>
          <a:xfrm>
            <a:off x="1685336" y="2518211"/>
            <a:ext cx="8758654" cy="1200329"/>
          </a:xfrm>
          <a:prstGeom prst="rect">
            <a:avLst/>
          </a:prstGeom>
          <a:noFill/>
        </p:spPr>
        <p:txBody>
          <a:bodyPr wrap="square">
            <a:spAutoFit/>
          </a:bodyPr>
          <a:lstStyle/>
          <a:p>
            <a:r>
              <a:rPr lang="en-US" dirty="0"/>
              <a:t>Emerging technologies are reshaping DCC’s HRM practices. While pilot results are promising, full strategic alignment is needed to compete globally. Ethical, scalable use of AI and analytics will be central to DCC’s HR evolution</a:t>
            </a:r>
          </a:p>
          <a:p>
            <a:endParaRPr lang="en-IN" b="1" dirty="0">
              <a:solidFill>
                <a:schemeClr val="bg1">
                  <a:lumMod val="95000"/>
                </a:schemeClr>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58D09DE-4515-4026-34B3-E7F2E3AEAF7E}"/>
              </a:ext>
            </a:extLst>
          </p:cNvPr>
          <p:cNvSpPr txBox="1"/>
          <p:nvPr/>
        </p:nvSpPr>
        <p:spPr>
          <a:xfrm>
            <a:off x="3551717" y="1085265"/>
            <a:ext cx="4211243" cy="400110"/>
          </a:xfrm>
          <a:prstGeom prst="rect">
            <a:avLst/>
          </a:prstGeom>
          <a:noFill/>
        </p:spPr>
        <p:txBody>
          <a:bodyPr wrap="square">
            <a:spAutoFit/>
          </a:bodyPr>
          <a:lstStyle/>
          <a:p>
            <a:r>
              <a:rPr lang="en-IN" sz="2000" b="1" dirty="0">
                <a:solidFill>
                  <a:srgbClr val="F2F2F2"/>
                </a:solidFill>
                <a:latin typeface="Arial" panose="020B0604020202020204" pitchFamily="34" charset="0"/>
                <a:cs typeface="Arial" panose="020B0604020202020204" pitchFamily="34" charset="0"/>
              </a:rPr>
              <a:t>Summary &amp; Final Thoughts</a:t>
            </a:r>
          </a:p>
        </p:txBody>
      </p:sp>
    </p:spTree>
    <p:extLst>
      <p:ext uri="{BB962C8B-B14F-4D97-AF65-F5344CB8AC3E}">
        <p14:creationId xmlns:p14="http://schemas.microsoft.com/office/powerpoint/2010/main" val="13755307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A3293-811C-757C-BF7C-53465D3ECBD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3E66E08-E2F9-64C9-0DED-7DEFE6EAA89B}"/>
              </a:ext>
            </a:extLst>
          </p:cNvPr>
          <p:cNvSpPr txBox="1"/>
          <p:nvPr/>
        </p:nvSpPr>
        <p:spPr>
          <a:xfrm>
            <a:off x="1772277" y="1807635"/>
            <a:ext cx="8821328" cy="2031325"/>
          </a:xfrm>
          <a:prstGeom prst="rect">
            <a:avLst/>
          </a:prstGeom>
          <a:noFill/>
        </p:spPr>
        <p:txBody>
          <a:bodyPr wrap="square">
            <a:spAutoFit/>
          </a:bodyPr>
          <a:lstStyle/>
          <a:p>
            <a:pPr marL="457200" indent="-457200">
              <a:lnSpc>
                <a:spcPct val="2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Tech is transforming HRM at DCC</a:t>
            </a:r>
          </a:p>
          <a:p>
            <a:pPr marL="457200" indent="-457200">
              <a:lnSpc>
                <a:spcPct val="2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Current progress is promising but fragmented</a:t>
            </a:r>
          </a:p>
          <a:p>
            <a:pPr marL="457200" indent="-457200">
              <a:lnSpc>
                <a:spcPct val="200000"/>
              </a:lnSpc>
              <a:buFont typeface="Courier New" panose="02070309020205020404" pitchFamily="49" charset="0"/>
              <a:buChar char="o"/>
            </a:pPr>
            <a:r>
              <a:rPr lang="en-US" dirty="0">
                <a:latin typeface="Arial" panose="020B0604020202020204" pitchFamily="34" charset="0"/>
                <a:cs typeface="Arial" panose="020B0604020202020204" pitchFamily="34" charset="0"/>
              </a:rPr>
              <a:t>Strategic, secure, and scalable use of HR tech is critical</a:t>
            </a:r>
          </a:p>
          <a:p>
            <a:endParaRPr lang="en-IN" b="1" dirty="0">
              <a:solidFill>
                <a:schemeClr val="bg1">
                  <a:lumMod val="9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85CE010-6150-D32F-8FC0-212D47F5AF57}"/>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252B174-8479-393F-7B17-B155DE0BE653}"/>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E32F7E6-71FD-6CF2-7756-9A52DFA00C94}"/>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03AA2EA-A567-BC04-3972-0E146C3670B4}"/>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5D7C639-705B-CEFB-899F-B03C0596D12B}"/>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B107180F-34C8-BAEA-EF02-EB39F15A25F9}"/>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6D53B51A-A083-F087-3BB9-8CDACFF08D3A}"/>
              </a:ext>
            </a:extLst>
          </p:cNvPr>
          <p:cNvSpPr/>
          <p:nvPr/>
        </p:nvSpPr>
        <p:spPr>
          <a:xfrm>
            <a:off x="-11370061" y="852018"/>
            <a:ext cx="11289852" cy="4923140"/>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Rectangle: Diagonal Corners Rounded 11">
            <a:extLst>
              <a:ext uri="{FF2B5EF4-FFF2-40B4-BE49-F238E27FC236}">
                <a16:creationId xmlns:a16="http://schemas.microsoft.com/office/drawing/2014/main" id="{8DD30F13-0229-6404-C1E9-02982AA10F34}"/>
              </a:ext>
            </a:extLst>
          </p:cNvPr>
          <p:cNvSpPr/>
          <p:nvPr/>
        </p:nvSpPr>
        <p:spPr>
          <a:xfrm>
            <a:off x="13617916" y="1920924"/>
            <a:ext cx="7762695" cy="345602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94EB2EDD-148C-FF63-F717-D94E856D2404}"/>
              </a:ext>
            </a:extLst>
          </p:cNvPr>
          <p:cNvSpPr txBox="1"/>
          <p:nvPr/>
        </p:nvSpPr>
        <p:spPr>
          <a:xfrm>
            <a:off x="13628190" y="2668996"/>
            <a:ext cx="7762695" cy="2457904"/>
          </a:xfrm>
          <a:prstGeom prst="rect">
            <a:avLst/>
          </a:prstGeom>
          <a:noFill/>
        </p:spPr>
        <p:txBody>
          <a:bodyPr wrap="square" rtlCol="0">
            <a:spAutoFit/>
          </a:bodyPr>
          <a:lstStyle/>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Faster recruitment &amp; onboarding</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Smarter talent planning via analytics</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Compared to Shell/Unilever: DCC progressing, but behind in AI scaling</a:t>
            </a:r>
          </a:p>
          <a:p>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BAEAEAE-FAC4-6004-7827-1EEA575A6A96}"/>
              </a:ext>
            </a:extLst>
          </p:cNvPr>
          <p:cNvSpPr txBox="1"/>
          <p:nvPr/>
        </p:nvSpPr>
        <p:spPr>
          <a:xfrm>
            <a:off x="2570349" y="1171074"/>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5718A13-C2FC-558F-5A8F-5DEF699C6036}"/>
              </a:ext>
            </a:extLst>
          </p:cNvPr>
          <p:cNvSpPr txBox="1"/>
          <p:nvPr/>
        </p:nvSpPr>
        <p:spPr>
          <a:xfrm>
            <a:off x="-9815872" y="1877962"/>
            <a:ext cx="8181473" cy="3330399"/>
          </a:xfrm>
          <a:prstGeom prst="rect">
            <a:avLst/>
          </a:prstGeom>
          <a:noFill/>
        </p:spPr>
        <p:txBody>
          <a:bodyPr wrap="square" rtlCol="0">
            <a:spAutoFit/>
          </a:bodyPr>
          <a:lstStyle/>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Roll out predictive analytics across all divisions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Expand AI platforms to support learning &amp; succession</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Train HR teams in digital fluency &amp; AI governance</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Monitor D&amp;I through analytics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Ensure HR data security &amp; GDPR compliance</a:t>
            </a:r>
          </a:p>
          <a:p>
            <a:pPr>
              <a:lnSpc>
                <a:spcPct val="200000"/>
              </a:lnSpc>
            </a:pPr>
            <a:endParaRPr lang="en-IN" dirty="0">
              <a:latin typeface="Arial" panose="020B0604020202020204" pitchFamily="34" charset="0"/>
              <a:cs typeface="Arial" panose="020B0604020202020204" pitchFamily="34" charset="0"/>
            </a:endParaRPr>
          </a:p>
        </p:txBody>
      </p:sp>
      <p:sp>
        <p:nvSpPr>
          <p:cNvPr id="2" name="Rectangle: Diagonal Corners Rounded 1">
            <a:extLst>
              <a:ext uri="{FF2B5EF4-FFF2-40B4-BE49-F238E27FC236}">
                <a16:creationId xmlns:a16="http://schemas.microsoft.com/office/drawing/2014/main" id="{B67D374C-ECB1-0345-4F51-DF865D8E4E30}"/>
              </a:ext>
            </a:extLst>
          </p:cNvPr>
          <p:cNvSpPr/>
          <p:nvPr/>
        </p:nvSpPr>
        <p:spPr>
          <a:xfrm rot="11137400">
            <a:off x="1117720" y="955523"/>
            <a:ext cx="10143111" cy="5061568"/>
          </a:xfrm>
          <a:prstGeom prst="round2DiagRect">
            <a:avLst>
              <a:gd name="adj1" fmla="val 42062"/>
              <a:gd name="adj2" fmla="val 0"/>
            </a:avLst>
          </a:prstGeom>
          <a:solidFill>
            <a:srgbClr val="80AFD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TextBox 14">
            <a:extLst>
              <a:ext uri="{FF2B5EF4-FFF2-40B4-BE49-F238E27FC236}">
                <a16:creationId xmlns:a16="http://schemas.microsoft.com/office/drawing/2014/main" id="{CA64F9A5-398D-91EB-1FD4-621D7A08532E}"/>
              </a:ext>
            </a:extLst>
          </p:cNvPr>
          <p:cNvSpPr txBox="1"/>
          <p:nvPr/>
        </p:nvSpPr>
        <p:spPr>
          <a:xfrm>
            <a:off x="588375" y="1105601"/>
            <a:ext cx="459448" cy="5324535"/>
          </a:xfrm>
          <a:prstGeom prst="rect">
            <a:avLst/>
          </a:prstGeom>
          <a:noFill/>
        </p:spPr>
        <p:txBody>
          <a:bodyPr wrap="square">
            <a:spAutoFit/>
          </a:bodyPr>
          <a:lstStyle/>
          <a:p>
            <a:r>
              <a:rPr lang="en-IN" sz="2000" b="1" dirty="0">
                <a:solidFill>
                  <a:srgbClr val="F2F2F2"/>
                </a:solidFill>
                <a:latin typeface="Arial" panose="020B0604020202020204" pitchFamily="34" charset="0"/>
                <a:cs typeface="Arial" panose="020B0604020202020204" pitchFamily="34" charset="0"/>
              </a:rPr>
              <a:t>Summary &amp; Final Thoughts</a:t>
            </a:r>
          </a:p>
        </p:txBody>
      </p:sp>
      <p:sp>
        <p:nvSpPr>
          <p:cNvPr id="6" name="TextBox 5">
            <a:extLst>
              <a:ext uri="{FF2B5EF4-FFF2-40B4-BE49-F238E27FC236}">
                <a16:creationId xmlns:a16="http://schemas.microsoft.com/office/drawing/2014/main" id="{56BCE9E1-6372-C235-517D-4794AC3E3870}"/>
              </a:ext>
            </a:extLst>
          </p:cNvPr>
          <p:cNvSpPr txBox="1"/>
          <p:nvPr/>
        </p:nvSpPr>
        <p:spPr>
          <a:xfrm>
            <a:off x="4443663" y="1105601"/>
            <a:ext cx="2727158" cy="370694"/>
          </a:xfrm>
          <a:prstGeom prst="rect">
            <a:avLst/>
          </a:prstGeom>
          <a:noFill/>
        </p:spPr>
        <p:txBody>
          <a:bodyPr wrap="square" rtlCol="0">
            <a:spAutoFit/>
          </a:bodyPr>
          <a:lstStyle/>
          <a:p>
            <a:endParaRPr lang="en-IN" dirty="0"/>
          </a:p>
        </p:txBody>
      </p:sp>
      <p:sp>
        <p:nvSpPr>
          <p:cNvPr id="11" name="TextBox 10">
            <a:extLst>
              <a:ext uri="{FF2B5EF4-FFF2-40B4-BE49-F238E27FC236}">
                <a16:creationId xmlns:a16="http://schemas.microsoft.com/office/drawing/2014/main" id="{FD1F666C-E085-2486-264E-5EB3CE0B6692}"/>
              </a:ext>
            </a:extLst>
          </p:cNvPr>
          <p:cNvSpPr txBox="1"/>
          <p:nvPr/>
        </p:nvSpPr>
        <p:spPr>
          <a:xfrm rot="20417085">
            <a:off x="1733436" y="929202"/>
            <a:ext cx="233049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REFERENCES 	</a:t>
            </a:r>
            <a:endParaRPr lang="en-IN" sz="2000" b="1" dirty="0">
              <a:solidFill>
                <a:srgbClr val="F2F2F2"/>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4CADFB4A-D705-012D-69C6-F12CE0E7C4C1}"/>
              </a:ext>
            </a:extLst>
          </p:cNvPr>
          <p:cNvSpPr txBox="1"/>
          <p:nvPr/>
        </p:nvSpPr>
        <p:spPr>
          <a:xfrm>
            <a:off x="2078041" y="1685618"/>
            <a:ext cx="8821328" cy="4185761"/>
          </a:xfrm>
          <a:prstGeom prst="rect">
            <a:avLst/>
          </a:prstGeom>
          <a:noFill/>
        </p:spPr>
        <p:txBody>
          <a:bodyPr wrap="square" rtlCol="0">
            <a:spAutoFit/>
          </a:bodyPr>
          <a:lstStyle/>
          <a:p>
            <a:pPr>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Armstrong, M. and Taylor, S. (2023) </a:t>
            </a:r>
            <a:r>
              <a:rPr lang="en-US" sz="1400" i="1" dirty="0">
                <a:latin typeface="Arial" panose="020B0604020202020204" pitchFamily="34" charset="0"/>
                <a:cs typeface="Arial" panose="020B0604020202020204" pitchFamily="34" charset="0"/>
              </a:rPr>
              <a:t>Armstrong's Handbook of Human Resource Management Practice</a:t>
            </a:r>
            <a:r>
              <a:rPr lang="en-US" sz="1400" dirty="0">
                <a:latin typeface="Arial" panose="020B0604020202020204" pitchFamily="34" charset="0"/>
                <a:cs typeface="Arial" panose="020B0604020202020204" pitchFamily="34" charset="0"/>
              </a:rPr>
              <a:t>. 16th ed. London: Kogan Page.</a:t>
            </a:r>
          </a:p>
          <a:p>
            <a:pPr>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Barney, J. (1991) 'Firm Resources and Sustained Competitive Advantage', </a:t>
            </a:r>
            <a:r>
              <a:rPr lang="en-US" sz="1400" i="1" dirty="0">
                <a:latin typeface="Arial" panose="020B0604020202020204" pitchFamily="34" charset="0"/>
                <a:cs typeface="Arial" panose="020B0604020202020204" pitchFamily="34" charset="0"/>
              </a:rPr>
              <a:t>Journal of Management</a:t>
            </a:r>
            <a:r>
              <a:rPr lang="en-US" sz="1400" dirty="0">
                <a:latin typeface="Arial" panose="020B0604020202020204" pitchFamily="34" charset="0"/>
                <a:cs typeface="Arial" panose="020B0604020202020204" pitchFamily="34" charset="0"/>
              </a:rPr>
              <a:t>, 17(1), pp. 99–120.</a:t>
            </a:r>
          </a:p>
          <a:p>
            <a:pPr>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CIPD (2024) </a:t>
            </a:r>
            <a:r>
              <a:rPr lang="en-US" sz="1400" i="1" dirty="0">
                <a:latin typeface="Arial" panose="020B0604020202020204" pitchFamily="34" charset="0"/>
                <a:cs typeface="Arial" panose="020B0604020202020204" pitchFamily="34" charset="0"/>
              </a:rPr>
              <a:t>Technology and the Future of HR</a:t>
            </a:r>
            <a:r>
              <a:rPr lang="en-US" sz="1400" dirty="0">
                <a:latin typeface="Arial" panose="020B0604020202020204" pitchFamily="34" charset="0"/>
                <a:cs typeface="Arial" panose="020B0604020202020204" pitchFamily="34" charset="0"/>
              </a:rPr>
              <a:t>. Chartered Institute of Personnel and Development. Available at: https://www.cipd.org/uk/knowledge/reports (Accessed: [insert date]).</a:t>
            </a:r>
          </a:p>
          <a:p>
            <a:pPr>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Deloitte (2023) </a:t>
            </a:r>
            <a:r>
              <a:rPr lang="en-US" sz="1400" i="1" dirty="0">
                <a:latin typeface="Arial" panose="020B0604020202020204" pitchFamily="34" charset="0"/>
                <a:cs typeface="Arial" panose="020B0604020202020204" pitchFamily="34" charset="0"/>
              </a:rPr>
              <a:t>Global Human Capital Trends 2023</a:t>
            </a:r>
            <a:r>
              <a:rPr lang="en-US" sz="1400" dirty="0">
                <a:latin typeface="Arial" panose="020B0604020202020204" pitchFamily="34" charset="0"/>
                <a:cs typeface="Arial" panose="020B0604020202020204" pitchFamily="34" charset="0"/>
              </a:rPr>
              <a:t>. Deloitte Insights. Available at: </a:t>
            </a:r>
            <a:r>
              <a:rPr lang="en-US" sz="1400" dirty="0">
                <a:latin typeface="Arial" panose="020B0604020202020204" pitchFamily="34" charset="0"/>
                <a:cs typeface="Arial" panose="020B0604020202020204" pitchFamily="34" charset="0"/>
                <a:hlinkClick r:id="rId2"/>
              </a:rPr>
              <a:t>https://www2.deloitte.com/</a:t>
            </a:r>
            <a:r>
              <a:rPr lang="en-US" sz="1400" dirty="0">
                <a:latin typeface="Arial" panose="020B0604020202020204" pitchFamily="34" charset="0"/>
                <a:cs typeface="Arial" panose="020B0604020202020204" pitchFamily="34" charset="0"/>
              </a:rPr>
              <a:t> (Accessed: [25-04-2025]).</a:t>
            </a:r>
          </a:p>
          <a:p>
            <a:pPr>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Parry, E. and Strohmeier, S. (2021) 'HRM in the digital age – digital changes and challenges of the HR profession', </a:t>
            </a:r>
            <a:r>
              <a:rPr lang="en-US" sz="1400" i="1" dirty="0">
                <a:latin typeface="Arial" panose="020B0604020202020204" pitchFamily="34" charset="0"/>
                <a:cs typeface="Arial" panose="020B0604020202020204" pitchFamily="34" charset="0"/>
              </a:rPr>
              <a:t>Employee Relations</a:t>
            </a:r>
            <a:r>
              <a:rPr lang="en-US" sz="1400" dirty="0">
                <a:latin typeface="Arial" panose="020B0604020202020204" pitchFamily="34" charset="0"/>
                <a:cs typeface="Arial" panose="020B0604020202020204" pitchFamily="34" charset="0"/>
              </a:rPr>
              <a:t>, 43(2), pp. 481–497.</a:t>
            </a:r>
          </a:p>
          <a:p>
            <a:pPr>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Rehman, S.U., Bhatti, A. and Chaudhry, N.I. (2022) 'Artificial Intelligence and Strategic HRM: A Review and Research Agenda', </a:t>
            </a:r>
            <a:r>
              <a:rPr lang="en-US" sz="1400" i="1" dirty="0">
                <a:latin typeface="Arial" panose="020B0604020202020204" pitchFamily="34" charset="0"/>
                <a:cs typeface="Arial" panose="020B0604020202020204" pitchFamily="34" charset="0"/>
              </a:rPr>
              <a:t>Journal of Business Research</a:t>
            </a:r>
            <a:r>
              <a:rPr lang="en-US" sz="1400" dirty="0">
                <a:latin typeface="Arial" panose="020B0604020202020204" pitchFamily="34" charset="0"/>
                <a:cs typeface="Arial" panose="020B0604020202020204" pitchFamily="34" charset="0"/>
              </a:rPr>
              <a:t>, 145, pp. 680–692.</a:t>
            </a:r>
          </a:p>
          <a:p>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0095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DD755-B995-5D89-99CE-F2C1F81A25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90B89D-DA58-6FEC-9ECC-B2CDDE150AB0}"/>
              </a:ext>
            </a:extLst>
          </p:cNvPr>
          <p:cNvSpPr txBox="1"/>
          <p:nvPr/>
        </p:nvSpPr>
        <p:spPr>
          <a:xfrm>
            <a:off x="2952614" y="1579024"/>
            <a:ext cx="5570192" cy="400110"/>
          </a:xfrm>
          <a:prstGeom prst="rect">
            <a:avLst/>
          </a:prstGeom>
          <a:noFill/>
        </p:spPr>
        <p:txBody>
          <a:bodyPr wrap="square">
            <a:spAutoFit/>
          </a:bodyPr>
          <a:lstStyle/>
          <a:p>
            <a:r>
              <a:rPr lang="en-US" sz="2000" b="1" dirty="0">
                <a:solidFill>
                  <a:srgbClr val="F2F2F2"/>
                </a:solidFill>
                <a:latin typeface="Arial" panose="020B0604020202020204" pitchFamily="34" charset="0"/>
                <a:cs typeface="Arial" panose="020B0604020202020204" pitchFamily="34" charset="0"/>
              </a:rPr>
              <a:t>How Tech Enhances Competitive Edge</a:t>
            </a:r>
            <a:endParaRPr lang="en-IN" sz="2000" b="1" dirty="0">
              <a:solidFill>
                <a:srgbClr val="F2F2F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8BE55AA0-65FB-69AD-73F6-1AB20C3D2547}"/>
              </a:ext>
            </a:extLst>
          </p:cNvPr>
          <p:cNvSpPr txBox="1"/>
          <p:nvPr/>
        </p:nvSpPr>
        <p:spPr>
          <a:xfrm>
            <a:off x="3065628" y="207716"/>
            <a:ext cx="4548883"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How Tech Supports Strategic Aims</a:t>
            </a:r>
            <a:endParaRPr lang="en-IN"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5E1CC84-DA05-B369-57AD-EF3E383D3479}"/>
              </a:ext>
            </a:extLst>
          </p:cNvPr>
          <p:cNvSpPr txBox="1"/>
          <p:nvPr/>
        </p:nvSpPr>
        <p:spPr>
          <a:xfrm>
            <a:off x="3206563" y="178538"/>
            <a:ext cx="513800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How Emerging Tech is Used at DCC Plc</a:t>
            </a:r>
            <a:endParaRPr lang="en-IN"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FB96A2A-4B1B-620F-8CFA-B4F5D883B0C0}"/>
              </a:ext>
            </a:extLst>
          </p:cNvPr>
          <p:cNvSpPr txBox="1"/>
          <p:nvPr/>
        </p:nvSpPr>
        <p:spPr>
          <a:xfrm>
            <a:off x="2690367" y="1681753"/>
            <a:ext cx="5878668"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Emerging Tech Trends in HRM and IHRM</a:t>
            </a:r>
            <a:endParaRPr lang="en-IN" sz="2000" b="1" dirty="0">
              <a:solidFill>
                <a:srgbClr val="F2F2F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402110D-066E-F8EE-49B3-BC618F034CCB}"/>
              </a:ext>
            </a:extLst>
          </p:cNvPr>
          <p:cNvSpPr txBox="1"/>
          <p:nvPr/>
        </p:nvSpPr>
        <p:spPr>
          <a:xfrm>
            <a:off x="3234519" y="217913"/>
            <a:ext cx="4790364" cy="338554"/>
          </a:xfrm>
          <a:prstGeom prst="rect">
            <a:avLst/>
          </a:prstGeom>
          <a:solidFill>
            <a:schemeClr val="bg1"/>
          </a:solidFill>
        </p:spPr>
        <p:txBody>
          <a:bodyPr wrap="square" rtlCol="0">
            <a:spAutoFit/>
          </a:bodyPr>
          <a:lstStyle/>
          <a:p>
            <a:pPr algn="ctr"/>
            <a:r>
              <a:rPr lang="en-US" sz="1600" b="1" dirty="0">
                <a:latin typeface="Arial" panose="020B0604020202020204" pitchFamily="34" charset="0"/>
                <a:cs typeface="Arial" panose="020B0604020202020204" pitchFamily="34" charset="0"/>
              </a:rPr>
              <a:t>INTRODUCTION</a:t>
            </a:r>
            <a:endParaRPr lang="en-IN" sz="1600" b="1"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B199828-DFC8-0554-EEE5-3DC1288D336B}"/>
              </a:ext>
            </a:extLst>
          </p:cNvPr>
          <p:cNvSpPr/>
          <p:nvPr/>
        </p:nvSpPr>
        <p:spPr>
          <a:xfrm>
            <a:off x="2570349" y="206686"/>
            <a:ext cx="5702300" cy="33855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Rectangle: Rounded Corners 9">
            <a:extLst>
              <a:ext uri="{FF2B5EF4-FFF2-40B4-BE49-F238E27FC236}">
                <a16:creationId xmlns:a16="http://schemas.microsoft.com/office/drawing/2014/main" id="{D1222C03-D5AA-6A47-C72C-6A95798A318F}"/>
              </a:ext>
            </a:extLst>
          </p:cNvPr>
          <p:cNvSpPr/>
          <p:nvPr/>
        </p:nvSpPr>
        <p:spPr>
          <a:xfrm>
            <a:off x="-11370061" y="852018"/>
            <a:ext cx="11289852" cy="4923140"/>
          </a:xfrm>
          <a:prstGeom prst="roundRect">
            <a:avLst>
              <a:gd name="adj" fmla="val 2087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Rectangle: Diagonal Corners Rounded 11">
            <a:extLst>
              <a:ext uri="{FF2B5EF4-FFF2-40B4-BE49-F238E27FC236}">
                <a16:creationId xmlns:a16="http://schemas.microsoft.com/office/drawing/2014/main" id="{FD5364CC-ACEF-B32D-E09F-0949B5B3AE31}"/>
              </a:ext>
            </a:extLst>
          </p:cNvPr>
          <p:cNvSpPr/>
          <p:nvPr/>
        </p:nvSpPr>
        <p:spPr>
          <a:xfrm>
            <a:off x="13617916" y="1920924"/>
            <a:ext cx="7762695" cy="345602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7A9FAA50-4461-404F-E31A-A81D1EA2F2EA}"/>
              </a:ext>
            </a:extLst>
          </p:cNvPr>
          <p:cNvSpPr txBox="1"/>
          <p:nvPr/>
        </p:nvSpPr>
        <p:spPr>
          <a:xfrm>
            <a:off x="13628190" y="2668996"/>
            <a:ext cx="7762695" cy="2457904"/>
          </a:xfrm>
          <a:prstGeom prst="rect">
            <a:avLst/>
          </a:prstGeom>
          <a:noFill/>
        </p:spPr>
        <p:txBody>
          <a:bodyPr wrap="square" rtlCol="0">
            <a:spAutoFit/>
          </a:bodyPr>
          <a:lstStyle/>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Faster recruitment &amp; onboarding</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Smarter talent planning via analytics</a:t>
            </a:r>
          </a:p>
          <a:p>
            <a:pPr marL="285750" indent="-285750">
              <a:lnSpc>
                <a:spcPct val="200000"/>
              </a:lnSpc>
              <a:buClr>
                <a:schemeClr val="bg1">
                  <a:lumMod val="85000"/>
                </a:schemeClr>
              </a:buClr>
              <a:buSzPct val="150000"/>
              <a:buFont typeface="Wingdings" panose="05000000000000000000" pitchFamily="2" charset="2"/>
              <a:buChar char="q"/>
            </a:pPr>
            <a:r>
              <a:rPr lang="en-US" dirty="0">
                <a:latin typeface="Arial" panose="020B0604020202020204" pitchFamily="34" charset="0"/>
                <a:cs typeface="Arial" panose="020B0604020202020204" pitchFamily="34" charset="0"/>
              </a:rPr>
              <a:t>Compared to Shell/Unilever: DCC progressing, but behind in AI scaling</a:t>
            </a:r>
          </a:p>
          <a:p>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E0BA6F9-A4AE-B7E4-6772-AED291B02D82}"/>
              </a:ext>
            </a:extLst>
          </p:cNvPr>
          <p:cNvSpPr txBox="1"/>
          <p:nvPr/>
        </p:nvSpPr>
        <p:spPr>
          <a:xfrm>
            <a:off x="2570349" y="1171074"/>
            <a:ext cx="705491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Recommendations for HR Tech Advancement</a:t>
            </a:r>
            <a:endParaRPr lang="en-IN" sz="2000" b="1" dirty="0">
              <a:solidFill>
                <a:srgbClr val="F2F2F2"/>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5AA3AA13-03FA-5AB7-703E-9655E1D39D36}"/>
              </a:ext>
            </a:extLst>
          </p:cNvPr>
          <p:cNvSpPr txBox="1"/>
          <p:nvPr/>
        </p:nvSpPr>
        <p:spPr>
          <a:xfrm>
            <a:off x="-9815872" y="1877962"/>
            <a:ext cx="8181473" cy="3330399"/>
          </a:xfrm>
          <a:prstGeom prst="rect">
            <a:avLst/>
          </a:prstGeom>
          <a:noFill/>
        </p:spPr>
        <p:txBody>
          <a:bodyPr wrap="square" rtlCol="0">
            <a:spAutoFit/>
          </a:bodyPr>
          <a:lstStyle/>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Roll out predictive analytics across all divisions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Expand AI platforms to support learning &amp; succession</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Train HR teams in digital fluency &amp; AI governance</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Monitor D&amp;I through analytics</a:t>
            </a:r>
          </a:p>
          <a:p>
            <a:pPr marL="285750" indent="-285750">
              <a:lnSpc>
                <a:spcPct val="200000"/>
              </a:lnSpc>
              <a:buClr>
                <a:srgbClr val="F2F2F2"/>
              </a:buClr>
              <a:buSzPct val="150000"/>
              <a:buFont typeface="Wingdings" panose="05000000000000000000" pitchFamily="2" charset="2"/>
              <a:buChar char="ü"/>
            </a:pPr>
            <a:r>
              <a:rPr lang="en-US" dirty="0">
                <a:latin typeface="Arial" panose="020B0604020202020204" pitchFamily="34" charset="0"/>
                <a:cs typeface="Arial" panose="020B0604020202020204" pitchFamily="34" charset="0"/>
              </a:rPr>
              <a:t>Ensure HR data security &amp; GDPR compliance</a:t>
            </a:r>
          </a:p>
          <a:p>
            <a:pPr>
              <a:lnSpc>
                <a:spcPct val="200000"/>
              </a:lnSpc>
            </a:pPr>
            <a:endParaRPr lang="en-IN"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8217AB0-A9BA-95B5-8675-9B12D0B13833}"/>
              </a:ext>
            </a:extLst>
          </p:cNvPr>
          <p:cNvSpPr txBox="1"/>
          <p:nvPr/>
        </p:nvSpPr>
        <p:spPr>
          <a:xfrm>
            <a:off x="588375" y="1105601"/>
            <a:ext cx="459448" cy="5324535"/>
          </a:xfrm>
          <a:prstGeom prst="rect">
            <a:avLst/>
          </a:prstGeom>
          <a:noFill/>
        </p:spPr>
        <p:txBody>
          <a:bodyPr wrap="square">
            <a:spAutoFit/>
          </a:bodyPr>
          <a:lstStyle/>
          <a:p>
            <a:r>
              <a:rPr lang="en-IN" sz="2000" b="1" dirty="0">
                <a:solidFill>
                  <a:srgbClr val="F2F2F2"/>
                </a:solidFill>
                <a:latin typeface="Arial" panose="020B0604020202020204" pitchFamily="34" charset="0"/>
                <a:cs typeface="Arial" panose="020B0604020202020204" pitchFamily="34" charset="0"/>
              </a:rPr>
              <a:t>Summary &amp; Final Thoughts</a:t>
            </a:r>
          </a:p>
        </p:txBody>
      </p:sp>
      <p:sp>
        <p:nvSpPr>
          <p:cNvPr id="6" name="TextBox 5">
            <a:extLst>
              <a:ext uri="{FF2B5EF4-FFF2-40B4-BE49-F238E27FC236}">
                <a16:creationId xmlns:a16="http://schemas.microsoft.com/office/drawing/2014/main" id="{9408282E-E1D6-C506-605C-50560301E737}"/>
              </a:ext>
            </a:extLst>
          </p:cNvPr>
          <p:cNvSpPr txBox="1"/>
          <p:nvPr/>
        </p:nvSpPr>
        <p:spPr>
          <a:xfrm>
            <a:off x="4443663" y="1105601"/>
            <a:ext cx="2727158" cy="370694"/>
          </a:xfrm>
          <a:prstGeom prst="rect">
            <a:avLst/>
          </a:prstGeom>
          <a:noFill/>
        </p:spPr>
        <p:txBody>
          <a:bodyPr wrap="square" rtlCol="0">
            <a:spAutoFit/>
          </a:bodyPr>
          <a:lstStyle/>
          <a:p>
            <a:endParaRPr lang="en-IN" dirty="0"/>
          </a:p>
        </p:txBody>
      </p:sp>
      <p:sp>
        <p:nvSpPr>
          <p:cNvPr id="11" name="TextBox 10">
            <a:extLst>
              <a:ext uri="{FF2B5EF4-FFF2-40B4-BE49-F238E27FC236}">
                <a16:creationId xmlns:a16="http://schemas.microsoft.com/office/drawing/2014/main" id="{08FC482E-296C-94E2-6FFF-6F73C5847932}"/>
              </a:ext>
            </a:extLst>
          </p:cNvPr>
          <p:cNvSpPr txBox="1"/>
          <p:nvPr/>
        </p:nvSpPr>
        <p:spPr>
          <a:xfrm rot="20417085">
            <a:off x="1733436" y="929202"/>
            <a:ext cx="2330494" cy="400110"/>
          </a:xfrm>
          <a:prstGeom prst="rect">
            <a:avLst/>
          </a:prstGeom>
          <a:noFill/>
        </p:spPr>
        <p:txBody>
          <a:bodyPr wrap="square" rtlCol="0">
            <a:spAutoFit/>
          </a:bodyPr>
          <a:lstStyle/>
          <a:p>
            <a:r>
              <a:rPr lang="en-US" sz="2000" b="1" dirty="0">
                <a:solidFill>
                  <a:srgbClr val="F2F2F2"/>
                </a:solidFill>
                <a:latin typeface="Arial" panose="020B0604020202020204" pitchFamily="34" charset="0"/>
                <a:cs typeface="Arial" panose="020B0604020202020204" pitchFamily="34" charset="0"/>
              </a:rPr>
              <a:t>REFERENCES 	</a:t>
            </a:r>
            <a:endParaRPr lang="en-IN" sz="2000" b="1" dirty="0">
              <a:solidFill>
                <a:srgbClr val="F2F2F2"/>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91D87833-19BD-95DA-F293-DA96786CBACC}"/>
              </a:ext>
            </a:extLst>
          </p:cNvPr>
          <p:cNvSpPr txBox="1"/>
          <p:nvPr/>
        </p:nvSpPr>
        <p:spPr>
          <a:xfrm>
            <a:off x="1367287" y="3244334"/>
            <a:ext cx="16381562" cy="261610"/>
          </a:xfrm>
          <a:prstGeom prst="rect">
            <a:avLst/>
          </a:prstGeom>
          <a:noFill/>
        </p:spPr>
        <p:txBody>
          <a:bodyPr wrap="square">
            <a:spAutoFit/>
          </a:bodyPr>
          <a:lstStyle/>
          <a:p>
            <a:r>
              <a:rPr lang="en-IN" sz="1050" dirty="0"/>
              <a:t>https://drive.google.com/file/d/1XcFJ4CMGHeinK-m5TTC-MTRKtRW4pKRq/view?usp=drive_link</a:t>
            </a:r>
          </a:p>
        </p:txBody>
      </p:sp>
    </p:spTree>
    <p:extLst>
      <p:ext uri="{BB962C8B-B14F-4D97-AF65-F5344CB8AC3E}">
        <p14:creationId xmlns:p14="http://schemas.microsoft.com/office/powerpoint/2010/main" val="3074998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2096</TotalTime>
  <Words>2480</Words>
  <Application>Microsoft Office PowerPoint</Application>
  <PresentationFormat>Widescreen</PresentationFormat>
  <Paragraphs>262</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Courier New</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Sarathu KS</dc:creator>
  <cp:lastModifiedBy>Sarathu KS</cp:lastModifiedBy>
  <cp:revision>8</cp:revision>
  <dcterms:created xsi:type="dcterms:W3CDTF">2025-05-01T08:32:28Z</dcterms:created>
  <dcterms:modified xsi:type="dcterms:W3CDTF">2025-05-02T23:06:45Z</dcterms:modified>
</cp:coreProperties>
</file>