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8" r:id="rId5"/>
    <p:sldId id="260" r:id="rId6"/>
    <p:sldId id="272" r:id="rId7"/>
    <p:sldId id="273" r:id="rId8"/>
    <p:sldId id="263" r:id="rId9"/>
    <p:sldId id="262" r:id="rId10"/>
    <p:sldId id="264" r:id="rId11"/>
    <p:sldId id="265" r:id="rId12"/>
    <p:sldId id="267" r:id="rId13"/>
    <p:sldId id="271" r:id="rId14"/>
    <p:sldId id="266" r:id="rId15"/>
    <p:sldId id="274" r:id="rId16"/>
    <p:sldId id="269" r:id="rId17"/>
    <p:sldId id="270"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338" autoAdjust="0"/>
    <p:restoredTop sz="94660"/>
  </p:normalViewPr>
  <p:slideViewPr>
    <p:cSldViewPr snapToGrid="0">
      <p:cViewPr varScale="1">
        <p:scale>
          <a:sx n="72" d="100"/>
          <a:sy n="72" d="100"/>
        </p:scale>
        <p:origin x="68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663BBFF-77C1-4BF1-A3B2-2505841100BA}" type="datetimeFigureOut">
              <a:rPr lang="en-US" dirty="0"/>
              <a:t>5/14/2018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ED2BB1-BB31-4EB8-A961-18800A74EAA8}" type="datetimeFigureOut">
              <a:rPr lang="en-US" dirty="0"/>
              <a:t>5/14/2018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B40B886-74BB-4D5E-9EA9-584482FE40E6}" type="datetimeFigureOut">
              <a:rPr lang="en-US" dirty="0"/>
              <a:t>5/14/2018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A4CCD1-3502-4C30-947C-75FC88992007}" type="datetimeFigureOut">
              <a:rPr lang="en-US" dirty="0"/>
              <a:t>5/14/2018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0B797A-E8AF-4231-9C64-308C5BB9ED3E}" type="datetimeFigureOut">
              <a:rPr lang="en-US" dirty="0"/>
              <a:t>5/14/2018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B24146-07E2-48CA-8629-5887ED47FCDB}" type="datetimeFigureOut">
              <a:rPr lang="en-US" dirty="0"/>
              <a:t>5/14/2018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D407E718-B4F0-433E-A285-0013249184C0}" type="datetimeFigureOut">
              <a:rPr lang="en-US" dirty="0"/>
              <a:t>5/14/2018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B8E44C4-3D72-4D6E-86A4-F5491DC49E6D}" type="datetimeFigureOut">
              <a:rPr lang="en-US" dirty="0"/>
              <a:t>5/14/2018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6B8EA14-E6AC-4B59-973C-7A06B0EDE3E3}" type="datetimeFigureOut">
              <a:rPr lang="en-US" dirty="0"/>
              <a:t>5/14/2018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EC93879-1153-42D3-8EC7-7A3CC94658D3}" type="datetimeFigureOut">
              <a:rPr lang="en-US" dirty="0"/>
              <a:t>5/14/2018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82E1496-D8B1-4FDC-98A5-AD2561A2EE12}" type="datetimeFigureOut">
              <a:rPr lang="en-US" dirty="0"/>
              <a:t>5/14/2018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8AD3855-5B08-4570-810C-DE4498675D2C}" type="datetimeFigureOut">
              <a:rPr lang="en-US" dirty="0"/>
              <a:t>5/14/2018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5FC1B1A-3400-4A09-B018-5620D6ADA4AF}" type="datetimeFigureOut">
              <a:rPr lang="en-US" dirty="0"/>
              <a:t>5/14/2018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33EE65E-8B04-4250-B4A9-5C65F355F1A2}" type="datetimeFigureOut">
              <a:rPr lang="en-US" dirty="0"/>
              <a:t>5/14/2018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84F5881F-8E44-4F15-AB98-80B7869E49CA}" type="datetimeFigureOut">
              <a:rPr lang="en-US" dirty="0"/>
              <a:t>5/14/2018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7D2069-43FA-49C5-9F0E-58E1EB237AEF}" type="datetimeFigureOut">
              <a:rPr lang="en-US" dirty="0"/>
              <a:t>5/14/2018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C05854CA-19F4-4771-B6A2-DA5C0742B220}" type="datetimeFigureOut">
              <a:rPr lang="en-US" dirty="0"/>
              <a:t>5/14/2018</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3BB3B3F-C0CE-47CB-BCED-F49A710726FF}" type="datetimeFigureOut">
              <a:rPr lang="en-US" dirty="0"/>
              <a:t>5/14/2018</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archaeology.org/issues/132-1405/trenches/1973-raphia-battle-war-elephants-Polybius" TargetMode="External"/><Relationship Id="rId7" Type="http://schemas.openxmlformats.org/officeDocument/2006/relationships/hyperlink" Target="https://athang1504.blogspot.co.uk/2016/08/ptolemys-geography.html" TargetMode="External"/><Relationship Id="rId2" Type="http://schemas.openxmlformats.org/officeDocument/2006/relationships/hyperlink" Target="http://www.historynet.com/carthaginian-war-elephant.htm" TargetMode="External"/><Relationship Id="rId1" Type="http://schemas.openxmlformats.org/officeDocument/2006/relationships/slideLayout" Target="../slideLayouts/slideLayout2.xml"/><Relationship Id="rId6" Type="http://schemas.openxmlformats.org/officeDocument/2006/relationships/hyperlink" Target="http://www.livius.org/articles/person/ptolemy-ii-philadelphus/" TargetMode="External"/><Relationship Id="rId5" Type="http://schemas.openxmlformats.org/officeDocument/2006/relationships/hyperlink" Target="http://www.edmaps.com/html/ancient_greece.html" TargetMode="External"/><Relationship Id="rId4" Type="http://schemas.openxmlformats.org/officeDocument/2006/relationships/hyperlink" Target="https://sites.psu.edu/hannibal/why-is-this-innovative/"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www.ancientbattles.com/ptolemaic_elephants/ptolemaic_elephants_01.htm" TargetMode="External"/><Relationship Id="rId2" Type="http://schemas.openxmlformats.org/officeDocument/2006/relationships/hyperlink" Target="https://en.expertissim.com/elephant-goad-ankusha-southern-india-19th-20th-century-12218576" TargetMode="External"/><Relationship Id="rId1" Type="http://schemas.openxmlformats.org/officeDocument/2006/relationships/slideLayout" Target="../slideLayouts/slideLayout2.xml"/><Relationship Id="rId4" Type="http://schemas.openxmlformats.org/officeDocument/2006/relationships/hyperlink" Target="http://www.ancientbattles.com/WAB_Successors/battle_reports/Raphia_battle_01.htm"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www.macroevolution.net/what-do-elephants-eat.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093CA-5537-4628-B97B-F67B5EB8C8C3}"/>
              </a:ext>
            </a:extLst>
          </p:cNvPr>
          <p:cNvSpPr>
            <a:spLocks noGrp="1"/>
          </p:cNvSpPr>
          <p:nvPr>
            <p:ph type="ctrTitle"/>
          </p:nvPr>
        </p:nvSpPr>
        <p:spPr/>
        <p:txBody>
          <a:bodyPr/>
          <a:lstStyle/>
          <a:p>
            <a:r>
              <a:rPr lang="en-GB" sz="3600" dirty="0">
                <a:latin typeface="Times New Roman" panose="02020603050405020304" pitchFamily="18" charset="0"/>
                <a:cs typeface="Times New Roman" panose="02020603050405020304" pitchFamily="18" charset="0"/>
              </a:rPr>
              <a:t>The price and consequences of obtaining war elephants in the Hellenistic period.</a:t>
            </a:r>
          </a:p>
        </p:txBody>
      </p:sp>
      <p:sp>
        <p:nvSpPr>
          <p:cNvPr id="3" name="Subtitle 2">
            <a:extLst>
              <a:ext uri="{FF2B5EF4-FFF2-40B4-BE49-F238E27FC236}">
                <a16:creationId xmlns:a16="http://schemas.microsoft.com/office/drawing/2014/main" id="{15B7FD20-B750-45DC-B6BD-AB6E8D1D6338}"/>
              </a:ext>
            </a:extLst>
          </p:cNvPr>
          <p:cNvSpPr>
            <a:spLocks noGrp="1"/>
          </p:cNvSpPr>
          <p:nvPr>
            <p:ph type="subTitle" idx="1"/>
          </p:nvPr>
        </p:nvSpPr>
        <p:spPr>
          <a:xfrm>
            <a:off x="0" y="6441500"/>
            <a:ext cx="2980247" cy="416500"/>
          </a:xfrm>
        </p:spPr>
        <p:txBody>
          <a:bodyPr/>
          <a:lstStyle/>
          <a:p>
            <a:r>
              <a:rPr lang="en-GB" dirty="0">
                <a:latin typeface="Times New Roman" panose="02020603050405020304" pitchFamily="18" charset="0"/>
                <a:cs typeface="Times New Roman" panose="02020603050405020304" pitchFamily="18" charset="0"/>
              </a:rPr>
              <a:t>Gavin McGlynn: 1500926</a:t>
            </a:r>
          </a:p>
        </p:txBody>
      </p:sp>
    </p:spTree>
    <p:extLst>
      <p:ext uri="{BB962C8B-B14F-4D97-AF65-F5344CB8AC3E}">
        <p14:creationId xmlns:p14="http://schemas.microsoft.com/office/powerpoint/2010/main" val="21648467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grpSp>
        <p:nvGrpSpPr>
          <p:cNvPr id="18" name="Group 9">
            <a:extLst>
              <a:ext uri="{FF2B5EF4-FFF2-40B4-BE49-F238E27FC236}">
                <a16:creationId xmlns:a16="http://schemas.microsoft.com/office/drawing/2014/main" id="{CA743592-A693-4947-8B39-B51AF9B26B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1" name="Rectangle 10">
              <a:extLst>
                <a:ext uri="{FF2B5EF4-FFF2-40B4-BE49-F238E27FC236}">
                  <a16:creationId xmlns:a16="http://schemas.microsoft.com/office/drawing/2014/main" id="{016886BB-79A7-4DE8-855D-ADE221C83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98F3668-7E24-4834-81D7-723CA3ED48F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5" name="Picture 4" descr="A picture containing book, text, animal&#10;&#10;Description generated with very high confidence">
            <a:extLst>
              <a:ext uri="{FF2B5EF4-FFF2-40B4-BE49-F238E27FC236}">
                <a16:creationId xmlns:a16="http://schemas.microsoft.com/office/drawing/2014/main" id="{206A70CB-88BA-4E97-89C8-343B2456ADEB}"/>
              </a:ext>
            </a:extLst>
          </p:cNvPr>
          <p:cNvPicPr>
            <a:picLocks noChangeAspect="1"/>
          </p:cNvPicPr>
          <p:nvPr/>
        </p:nvPicPr>
        <p:blipFill rotWithShape="1">
          <a:blip r:embed="rId3"/>
          <a:srcRect l="22260" r="18423"/>
          <a:stretch/>
        </p:blipFill>
        <p:spPr>
          <a:xfrm>
            <a:off x="6096000" y="10"/>
            <a:ext cx="6092823" cy="6856310"/>
          </a:xfrm>
          <a:prstGeom prst="rect">
            <a:avLst/>
          </a:prstGeom>
          <a:ln>
            <a:noFill/>
          </a:ln>
          <a:effectLst/>
        </p:spPr>
      </p:pic>
      <p:sp>
        <p:nvSpPr>
          <p:cNvPr id="19" name="Rectangle 13">
            <a:extLst>
              <a:ext uri="{FF2B5EF4-FFF2-40B4-BE49-F238E27FC236}">
                <a16:creationId xmlns:a16="http://schemas.microsoft.com/office/drawing/2014/main" id="{011BF1CF-8959-4DFB-9A02-7E686D512D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0" name="Picture 15">
            <a:extLst>
              <a:ext uri="{FF2B5EF4-FFF2-40B4-BE49-F238E27FC236}">
                <a16:creationId xmlns:a16="http://schemas.microsoft.com/office/drawing/2014/main" id="{C614D39E-6EA9-4C3C-9997-993268449EE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
        <p:nvSpPr>
          <p:cNvPr id="2" name="Title 1">
            <a:extLst>
              <a:ext uri="{FF2B5EF4-FFF2-40B4-BE49-F238E27FC236}">
                <a16:creationId xmlns:a16="http://schemas.microsoft.com/office/drawing/2014/main" id="{2FE68417-0A2F-49BF-A4B7-FDE24FD1AC29}"/>
              </a:ext>
            </a:extLst>
          </p:cNvPr>
          <p:cNvSpPr>
            <a:spLocks noGrp="1"/>
          </p:cNvSpPr>
          <p:nvPr>
            <p:ph type="title"/>
          </p:nvPr>
        </p:nvSpPr>
        <p:spPr>
          <a:xfrm>
            <a:off x="680321" y="753228"/>
            <a:ext cx="5041629" cy="1080938"/>
          </a:xfrm>
        </p:spPr>
        <p:txBody>
          <a:bodyPr>
            <a:normAutofit/>
          </a:bodyPr>
          <a:lstStyle/>
          <a:p>
            <a:r>
              <a:rPr lang="en-GB">
                <a:latin typeface="Times New Roman" panose="02020603050405020304" pitchFamily="18" charset="0"/>
                <a:cs typeface="Times New Roman" panose="02020603050405020304" pitchFamily="18" charset="0"/>
              </a:rPr>
              <a:t>Structure of presentation</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9E9BAFB-CE10-4830-A025-407A7D7965F8}"/>
              </a:ext>
            </a:extLst>
          </p:cNvPr>
          <p:cNvSpPr>
            <a:spLocks noGrp="1"/>
          </p:cNvSpPr>
          <p:nvPr>
            <p:ph idx="1"/>
          </p:nvPr>
        </p:nvSpPr>
        <p:spPr>
          <a:xfrm>
            <a:off x="680322" y="2231954"/>
            <a:ext cx="5041628" cy="4624366"/>
          </a:xfrm>
        </p:spPr>
        <p:txBody>
          <a:bodyPr>
            <a:normAutofit/>
          </a:bodyPr>
          <a:lstStyle/>
          <a:p>
            <a:pPr marL="0" indent="0">
              <a:buNone/>
            </a:pPr>
            <a:r>
              <a:rPr lang="en-GB" sz="2000" dirty="0">
                <a:latin typeface="Times New Roman" panose="02020603050405020304" pitchFamily="18" charset="0"/>
                <a:cs typeface="Times New Roman" panose="02020603050405020304" pitchFamily="18" charset="0"/>
              </a:rPr>
              <a:t>What is a war elephant?</a:t>
            </a:r>
          </a:p>
          <a:p>
            <a:pPr marL="0" indent="0">
              <a:buNone/>
            </a:pPr>
            <a:r>
              <a:rPr lang="en-GB" sz="2000" dirty="0">
                <a:latin typeface="Times New Roman" panose="02020603050405020304" pitchFamily="18" charset="0"/>
                <a:cs typeface="Times New Roman" panose="02020603050405020304" pitchFamily="18" charset="0"/>
              </a:rPr>
              <a:t>Example: Hannibal</a:t>
            </a:r>
          </a:p>
          <a:p>
            <a:pPr marL="0" indent="0">
              <a:buNone/>
            </a:pPr>
            <a:r>
              <a:rPr lang="en-GB" sz="2000" dirty="0">
                <a:latin typeface="Times New Roman" panose="02020603050405020304" pitchFamily="18" charset="0"/>
                <a:cs typeface="Times New Roman" panose="02020603050405020304" pitchFamily="18" charset="0"/>
              </a:rPr>
              <a:t>Capturing elephants</a:t>
            </a:r>
          </a:p>
          <a:p>
            <a:pPr marL="0" indent="0">
              <a:buNone/>
            </a:pPr>
            <a:r>
              <a:rPr lang="en-GB" sz="2000" dirty="0">
                <a:latin typeface="Times New Roman" panose="02020603050405020304" pitchFamily="18" charset="0"/>
                <a:cs typeface="Times New Roman" panose="02020603050405020304" pitchFamily="18" charset="0"/>
              </a:rPr>
              <a:t>Example: Ptolemy Philadelphus hunting parties</a:t>
            </a:r>
          </a:p>
          <a:p>
            <a:pPr marL="0" indent="0">
              <a:buNone/>
            </a:pPr>
            <a:r>
              <a:rPr lang="en-GB" sz="2000" dirty="0">
                <a:latin typeface="Times New Roman" panose="02020603050405020304" pitchFamily="18" charset="0"/>
                <a:cs typeface="Times New Roman" panose="02020603050405020304" pitchFamily="18" charset="0"/>
              </a:rPr>
              <a:t>Example: Shipping to Egypt</a:t>
            </a:r>
          </a:p>
          <a:p>
            <a:pPr marL="0" indent="0">
              <a:buNone/>
            </a:pPr>
            <a:r>
              <a:rPr lang="en-GB" sz="2000" dirty="0">
                <a:latin typeface="Times New Roman" panose="02020603050405020304" pitchFamily="18" charset="0"/>
                <a:cs typeface="Times New Roman" panose="02020603050405020304" pitchFamily="18" charset="0"/>
              </a:rPr>
              <a:t>Taming and training elephants</a:t>
            </a:r>
          </a:p>
          <a:p>
            <a:pPr marL="0" indent="0">
              <a:buNone/>
            </a:pPr>
            <a:r>
              <a:rPr lang="en-GB" sz="2000" dirty="0">
                <a:latin typeface="Times New Roman" panose="02020603050405020304" pitchFamily="18" charset="0"/>
                <a:cs typeface="Times New Roman" panose="02020603050405020304" pitchFamily="18" charset="0"/>
              </a:rPr>
              <a:t>Buying/Trading elephants</a:t>
            </a:r>
          </a:p>
          <a:p>
            <a:pPr marL="0" indent="0">
              <a:buNone/>
            </a:pPr>
            <a:r>
              <a:rPr lang="en-GB" sz="2000" dirty="0">
                <a:latin typeface="Times New Roman" panose="02020603050405020304" pitchFamily="18" charset="0"/>
                <a:cs typeface="Times New Roman" panose="02020603050405020304" pitchFamily="18" charset="0"/>
              </a:rPr>
              <a:t>Armour and equipment</a:t>
            </a:r>
          </a:p>
          <a:p>
            <a:pPr marL="0" indent="0">
              <a:buNone/>
            </a:pPr>
            <a:r>
              <a:rPr lang="en-GB" sz="2000" dirty="0">
                <a:latin typeface="Times New Roman" panose="02020603050405020304" pitchFamily="18" charset="0"/>
                <a:cs typeface="Times New Roman" panose="02020603050405020304" pitchFamily="18" charset="0"/>
              </a:rPr>
              <a:t>Feeding elephants</a:t>
            </a:r>
          </a:p>
          <a:p>
            <a:pPr marL="0" indent="0">
              <a:buNone/>
            </a:pPr>
            <a:r>
              <a:rPr lang="en-GB" sz="2000" dirty="0">
                <a:latin typeface="Times New Roman" panose="02020603050405020304" pitchFamily="18" charset="0"/>
                <a:cs typeface="Times New Roman" panose="02020603050405020304" pitchFamily="18" charset="0"/>
              </a:rPr>
              <a:t>Example: Battle of Raphia</a:t>
            </a:r>
          </a:p>
          <a:p>
            <a:pPr marL="0" indent="0">
              <a:buNone/>
            </a:pPr>
            <a:r>
              <a:rPr lang="en-GB" sz="2000" dirty="0">
                <a:latin typeface="Times New Roman" panose="02020603050405020304" pitchFamily="18" charset="0"/>
                <a:cs typeface="Times New Roman" panose="02020603050405020304" pitchFamily="18" charset="0"/>
              </a:rPr>
              <a:t>Conclusion</a:t>
            </a:r>
          </a:p>
          <a:p>
            <a:pPr marL="0" indent="0">
              <a:buNone/>
            </a:pP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41399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500"/>
                                        <p:tgtEl>
                                          <p:spTgt spid="3">
                                            <p:txEl>
                                              <p:pRg st="10" end="1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5"/>
                                        </p:tgtEl>
                                        <p:attrNameLst>
                                          <p:attrName>style.visibility</p:attrName>
                                        </p:attrNameLst>
                                      </p:cBhvr>
                                      <p:to>
                                        <p:strVal val="visible"/>
                                      </p:to>
                                    </p:set>
                                    <p:animEffect transition="in" filter="fade">
                                      <p:cBhvr>
                                        <p:cTn id="6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A6B15-DA75-4661-BDE9-B1380127B910}"/>
              </a:ext>
            </a:extLst>
          </p:cNvPr>
          <p:cNvSpPr>
            <a:spLocks noGrp="1"/>
          </p:cNvSpPr>
          <p:nvPr>
            <p:ph type="title"/>
          </p:nvPr>
        </p:nvSpPr>
        <p:spPr>
          <a:xfrm>
            <a:off x="680321" y="753228"/>
            <a:ext cx="9613861" cy="1080938"/>
          </a:xfrm>
        </p:spPr>
        <p:txBody>
          <a:bodyPr/>
          <a:lstStyle/>
          <a:p>
            <a:r>
              <a:rPr lang="en-GB">
                <a:latin typeface="Times New Roman" panose="02020603050405020304" pitchFamily="18" charset="0"/>
                <a:cs typeface="Times New Roman" panose="02020603050405020304" pitchFamily="18" charset="0"/>
              </a:rPr>
              <a:t>What is a war elephant?</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5EE4F22-B04C-4CCF-B2A4-66532BC3445B}"/>
              </a:ext>
            </a:extLst>
          </p:cNvPr>
          <p:cNvSpPr>
            <a:spLocks noGrp="1"/>
          </p:cNvSpPr>
          <p:nvPr>
            <p:ph idx="1"/>
          </p:nvPr>
        </p:nvSpPr>
        <p:spPr>
          <a:xfrm>
            <a:off x="680321" y="2336872"/>
            <a:ext cx="4964673" cy="4521128"/>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Types of War Elephants:</a:t>
            </a:r>
          </a:p>
          <a:p>
            <a:pPr marL="0" indent="0">
              <a:buNone/>
            </a:pPr>
            <a:r>
              <a:rPr lang="en-GB" sz="2000" dirty="0">
                <a:latin typeface="Times New Roman" panose="02020603050405020304" pitchFamily="18" charset="0"/>
                <a:cs typeface="Times New Roman" panose="02020603050405020304" pitchFamily="18" charset="0"/>
              </a:rPr>
              <a:t>North African elephant (</a:t>
            </a:r>
            <a:r>
              <a:rPr lang="en-GB" sz="2000" i="1" dirty="0">
                <a:latin typeface="Times New Roman" panose="02020603050405020304" pitchFamily="18" charset="0"/>
                <a:cs typeface="Times New Roman" panose="02020603050405020304" pitchFamily="18" charset="0"/>
              </a:rPr>
              <a:t>Loxodonta Africana</a:t>
            </a:r>
            <a:r>
              <a:rPr lang="en-GB" sz="2000" dirty="0">
                <a:latin typeface="Times New Roman" panose="02020603050405020304" pitchFamily="18" charset="0"/>
                <a:cs typeface="Times New Roman" panose="02020603050405020304" pitchFamily="18" charset="0"/>
              </a:rPr>
              <a:t>)</a:t>
            </a:r>
          </a:p>
          <a:p>
            <a:pPr marL="0" indent="0">
              <a:buNone/>
            </a:pPr>
            <a:r>
              <a:rPr lang="en-GB" sz="2000" dirty="0">
                <a:latin typeface="Times New Roman" panose="02020603050405020304" pitchFamily="18" charset="0"/>
                <a:cs typeface="Times New Roman" panose="02020603050405020304" pitchFamily="18" charset="0"/>
              </a:rPr>
              <a:t>Asian/Persian elephant (</a:t>
            </a:r>
            <a:r>
              <a:rPr lang="en-GB" sz="2000" i="1" dirty="0">
                <a:latin typeface="Times New Roman" panose="02020603050405020304" pitchFamily="18" charset="0"/>
                <a:cs typeface="Times New Roman" panose="02020603050405020304" pitchFamily="18" charset="0"/>
              </a:rPr>
              <a:t>Elephas maximus</a:t>
            </a:r>
            <a:r>
              <a:rPr lang="en-GB" sz="2000" dirty="0">
                <a:latin typeface="Times New Roman" panose="02020603050405020304" pitchFamily="18" charset="0"/>
                <a:cs typeface="Times New Roman" panose="02020603050405020304" pitchFamily="18" charset="0"/>
              </a:rPr>
              <a:t>)</a:t>
            </a:r>
          </a:p>
          <a:p>
            <a:pPr marL="0" indent="0">
              <a:buNone/>
            </a:pPr>
            <a:r>
              <a:rPr lang="en-GB" sz="2000" dirty="0">
                <a:latin typeface="Times New Roman" panose="02020603050405020304" pitchFamily="18" charset="0"/>
                <a:cs typeface="Times New Roman" panose="02020603050405020304" pitchFamily="18" charset="0"/>
              </a:rPr>
              <a:t>Average weight: 5 tons (varies)</a:t>
            </a:r>
          </a:p>
          <a:p>
            <a:pPr marL="0" indent="0">
              <a:buNone/>
            </a:pPr>
            <a:r>
              <a:rPr lang="en-GB" sz="2000" dirty="0">
                <a:latin typeface="Times New Roman" panose="02020603050405020304" pitchFamily="18" charset="0"/>
                <a:cs typeface="Times New Roman" panose="02020603050405020304" pitchFamily="18" charset="0"/>
              </a:rPr>
              <a:t>Skin: 2.5cm (1 inch)</a:t>
            </a:r>
          </a:p>
          <a:p>
            <a:pPr marL="0" indent="0">
              <a:buNone/>
            </a:pPr>
            <a:r>
              <a:rPr lang="en-GB" sz="2000" dirty="0">
                <a:latin typeface="Times New Roman" panose="02020603050405020304" pitchFamily="18" charset="0"/>
                <a:cs typeface="Times New Roman" panose="02020603050405020304" pitchFamily="18" charset="0"/>
              </a:rPr>
              <a:t>Max speed: 16 km/h (10 mph)</a:t>
            </a:r>
          </a:p>
          <a:p>
            <a:pPr marL="0" indent="0">
              <a:buNone/>
            </a:pPr>
            <a:r>
              <a:rPr lang="en-GB" sz="2000" dirty="0">
                <a:latin typeface="Times New Roman" panose="02020603050405020304" pitchFamily="18" charset="0"/>
                <a:cs typeface="Times New Roman" panose="02020603050405020304" pitchFamily="18" charset="0"/>
              </a:rPr>
              <a:t>Can move through rough terrain, descend slopes by sliding down and can swim by using their trunks as snorkels.</a:t>
            </a:r>
          </a:p>
          <a:p>
            <a:pPr marL="0" indent="0">
              <a:buNone/>
            </a:pPr>
            <a:r>
              <a:rPr lang="en-GB" sz="2000" dirty="0">
                <a:latin typeface="Times New Roman" panose="02020603050405020304" pitchFamily="18" charset="0"/>
                <a:cs typeface="Times New Roman" panose="02020603050405020304" pitchFamily="18" charset="0"/>
              </a:rPr>
              <a:t>Seleucids, Ptolemies, Carthaginians and Romans</a:t>
            </a:r>
          </a:p>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endParaRPr lang="en-GB" sz="2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4F41B930-E445-4D89-AF43-13CF7384EC35}"/>
              </a:ext>
            </a:extLst>
          </p:cNvPr>
          <p:cNvPicPr>
            <a:picLocks noChangeAspect="1"/>
          </p:cNvPicPr>
          <p:nvPr/>
        </p:nvPicPr>
        <p:blipFill>
          <a:blip r:embed="rId2"/>
          <a:stretch>
            <a:fillRect/>
          </a:stretch>
        </p:blipFill>
        <p:spPr>
          <a:xfrm>
            <a:off x="5644994" y="2336872"/>
            <a:ext cx="5866686" cy="3767900"/>
          </a:xfrm>
          <a:prstGeom prst="rect">
            <a:avLst/>
          </a:prstGeom>
        </p:spPr>
      </p:pic>
    </p:spTree>
    <p:extLst>
      <p:ext uri="{BB962C8B-B14F-4D97-AF65-F5344CB8AC3E}">
        <p14:creationId xmlns:p14="http://schemas.microsoft.com/office/powerpoint/2010/main" val="2760607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CA743592-A693-4947-8B39-B51AF9B26B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0" name="Rectangle 9">
              <a:extLst>
                <a:ext uri="{FF2B5EF4-FFF2-40B4-BE49-F238E27FC236}">
                  <a16:creationId xmlns:a16="http://schemas.microsoft.com/office/drawing/2014/main" id="{016886BB-79A7-4DE8-855D-ADE221C83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598F3668-7E24-4834-81D7-723CA3ED48F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4" name="Picture 3" descr="A picture containing outdoor, grass, sky, water&#10;&#10;Description generated with very high confidence">
            <a:extLst>
              <a:ext uri="{FF2B5EF4-FFF2-40B4-BE49-F238E27FC236}">
                <a16:creationId xmlns:a16="http://schemas.microsoft.com/office/drawing/2014/main" id="{838E8A99-5C3D-4413-BE6A-319A0D6FE1F1}"/>
              </a:ext>
            </a:extLst>
          </p:cNvPr>
          <p:cNvPicPr>
            <a:picLocks noChangeAspect="1"/>
          </p:cNvPicPr>
          <p:nvPr/>
        </p:nvPicPr>
        <p:blipFill rotWithShape="1">
          <a:blip r:embed="rId3"/>
          <a:srcRect l="18518" r="14832" b="-2"/>
          <a:stretch/>
        </p:blipFill>
        <p:spPr>
          <a:xfrm>
            <a:off x="6096000" y="10"/>
            <a:ext cx="6092823" cy="6856310"/>
          </a:xfrm>
          <a:prstGeom prst="rect">
            <a:avLst/>
          </a:prstGeom>
          <a:ln>
            <a:noFill/>
          </a:ln>
          <a:effectLst/>
        </p:spPr>
      </p:pic>
      <p:sp>
        <p:nvSpPr>
          <p:cNvPr id="13" name="Rectangle 12">
            <a:extLst>
              <a:ext uri="{FF2B5EF4-FFF2-40B4-BE49-F238E27FC236}">
                <a16:creationId xmlns:a16="http://schemas.microsoft.com/office/drawing/2014/main" id="{011BF1CF-8959-4DFB-9A02-7E686D512D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5" name="Picture 14">
            <a:extLst>
              <a:ext uri="{FF2B5EF4-FFF2-40B4-BE49-F238E27FC236}">
                <a16:creationId xmlns:a16="http://schemas.microsoft.com/office/drawing/2014/main" id="{C614D39E-6EA9-4C3C-9997-993268449EE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
        <p:nvSpPr>
          <p:cNvPr id="2" name="Title 1">
            <a:extLst>
              <a:ext uri="{FF2B5EF4-FFF2-40B4-BE49-F238E27FC236}">
                <a16:creationId xmlns:a16="http://schemas.microsoft.com/office/drawing/2014/main" id="{953EBE30-C168-40B1-993A-3B499FB2D7E1}"/>
              </a:ext>
            </a:extLst>
          </p:cNvPr>
          <p:cNvSpPr>
            <a:spLocks noGrp="1"/>
          </p:cNvSpPr>
          <p:nvPr>
            <p:ph type="title"/>
          </p:nvPr>
        </p:nvSpPr>
        <p:spPr>
          <a:xfrm>
            <a:off x="680321" y="753228"/>
            <a:ext cx="5041629" cy="1080938"/>
          </a:xfrm>
        </p:spPr>
        <p:txBody>
          <a:bodyPr>
            <a:normAutofit/>
          </a:bodyPr>
          <a:lstStyle/>
          <a:p>
            <a:r>
              <a:rPr lang="en-GB" dirty="0">
                <a:latin typeface="Times New Roman" panose="02020603050405020304" pitchFamily="18" charset="0"/>
                <a:cs typeface="Times New Roman" panose="02020603050405020304" pitchFamily="18" charset="0"/>
              </a:rPr>
              <a:t>Example: Hannibal (Alps and Rhone Crossing).</a:t>
            </a:r>
          </a:p>
        </p:txBody>
      </p:sp>
      <p:sp>
        <p:nvSpPr>
          <p:cNvPr id="3" name="Content Placeholder 2">
            <a:extLst>
              <a:ext uri="{FF2B5EF4-FFF2-40B4-BE49-F238E27FC236}">
                <a16:creationId xmlns:a16="http://schemas.microsoft.com/office/drawing/2014/main" id="{3AB32BD8-3C31-4102-AC2B-C770E24BAF03}"/>
              </a:ext>
            </a:extLst>
          </p:cNvPr>
          <p:cNvSpPr>
            <a:spLocks noGrp="1"/>
          </p:cNvSpPr>
          <p:nvPr>
            <p:ph idx="1"/>
          </p:nvPr>
        </p:nvSpPr>
        <p:spPr>
          <a:xfrm>
            <a:off x="-3177" y="2231954"/>
            <a:ext cx="6099175" cy="4626045"/>
          </a:xfrm>
        </p:spPr>
        <p:txBody>
          <a:bodyPr>
            <a:normAutofit lnSpcReduction="10000"/>
          </a:bodyPr>
          <a:lstStyle/>
          <a:p>
            <a:pPr marL="0" indent="0">
              <a:buNone/>
            </a:pPr>
            <a:r>
              <a:rPr lang="en-GB" sz="1400" dirty="0">
                <a:latin typeface="Times New Roman" panose="02020603050405020304" pitchFamily="18" charset="0"/>
                <a:cs typeface="Times New Roman" panose="02020603050405020304" pitchFamily="18" charset="0"/>
              </a:rPr>
              <a:t>Some say that the elephants were first assembled on the bank, and then the keeper of the fiercest of them provoked the beast and fled into the water; as he swam off, the elephant pursued him and drew the herd in his train; and though they were afraid of the deep water, yet as soon as each of them got out of his depth, the current itself swept him over to the other bank. It is, however, more generally believed that they were carried across on rafts; this method, as it would be the safer, if the thing were to be done, so, in view of its accomplishment, is more probably the one employed. A raft, two hundred feet long and fifty feet wide, was thrust out from the shore into the stream, and, after being moored to the bank above by a number of stout hawsers, so as not to be carried down the current, was covered with earth, like a bridge, in order that the beasts might boldly venture upon it, as on solid ground. A second raft, of equal width and a hundred feet long, and fit for crossing the river, was coupled to the first. Then the elephants, with the females leading, were driven out over the stationary raft, as over a road; and after they had passed on to the smaller raft adjoining it, the ropes by which this had been loosely attached were cast off and it was towed across by some rowboats to the eastern bank. After landing the first contingent in this fashion, they returned and fetched the others over. The elephants exhibited no signs of fear so long as they were being driven along as though on a connected bridge; they first became frightened when the raft was cast loose from the other and was carried out into mid-channel. The crowding together which resulted, as those on the outside shrank back from the water, gave rise to a slight panic, till terror itself, as they looked at the water all about them, made them quiet. Some, in their frenzy, even fell overboard; but, steadied by their very weight, threw off their riders, and feeling their way to the shallow places, got out upon the land. (Livy 21.28)</a:t>
            </a:r>
          </a:p>
        </p:txBody>
      </p:sp>
    </p:spTree>
    <p:extLst>
      <p:ext uri="{BB962C8B-B14F-4D97-AF65-F5344CB8AC3E}">
        <p14:creationId xmlns:p14="http://schemas.microsoft.com/office/powerpoint/2010/main" val="664570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0693A-402D-494A-8841-CB7AED4EB9A2}"/>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Capturing elephants</a:t>
            </a:r>
          </a:p>
        </p:txBody>
      </p:sp>
      <p:sp>
        <p:nvSpPr>
          <p:cNvPr id="3" name="Content Placeholder 2">
            <a:extLst>
              <a:ext uri="{FF2B5EF4-FFF2-40B4-BE49-F238E27FC236}">
                <a16:creationId xmlns:a16="http://schemas.microsoft.com/office/drawing/2014/main" id="{CB18D360-F95A-4B88-9461-D97B49D8E041}"/>
              </a:ext>
            </a:extLst>
          </p:cNvPr>
          <p:cNvSpPr>
            <a:spLocks noGrp="1"/>
          </p:cNvSpPr>
          <p:nvPr>
            <p:ph idx="1"/>
          </p:nvPr>
        </p:nvSpPr>
        <p:spPr>
          <a:xfrm>
            <a:off x="344558" y="2334039"/>
            <a:ext cx="7394713" cy="3046989"/>
          </a:xfrm>
        </p:spPr>
        <p:txBody>
          <a:bodyPr>
            <a:normAutofit/>
          </a:bodyPr>
          <a:lstStyle/>
          <a:p>
            <a:pPr marL="0" indent="0">
              <a:buNone/>
            </a:pPr>
            <a:r>
              <a:rPr lang="en-GB" sz="1800" dirty="0">
                <a:latin typeface="Times New Roman" panose="02020603050405020304" pitchFamily="18" charset="0"/>
                <a:cs typeface="Times New Roman" panose="02020603050405020304" pitchFamily="18" charset="0"/>
              </a:rPr>
              <a:t>In Africa, they take them in pit-falls; but as soon as an elephant gets into one, the others immediately collect boughs of trees and pile up heaps of earth, so as to form a mound, and then endeavour with all their might to drag it out. It was formerly the practice to tame them by driving the herds with horsemen into a narrow defile, artificially made in such a way as to deceive them by its length; and when thus enclosed by means of steep banks and trenches, they were rendered tame by the effects of hunger; as a proof of which, they would quietly take a branch that was extended to them by one of the men. At the present day, when we take them for the sake of their tusks, we throw darts at their feet, which are in general the most tender part of their body. (Plin.Nat.8.8)</a:t>
            </a:r>
          </a:p>
        </p:txBody>
      </p:sp>
      <p:sp>
        <p:nvSpPr>
          <p:cNvPr id="4" name="TextBox 3">
            <a:extLst>
              <a:ext uri="{FF2B5EF4-FFF2-40B4-BE49-F238E27FC236}">
                <a16:creationId xmlns:a16="http://schemas.microsoft.com/office/drawing/2014/main" id="{D04D35A8-9E9B-498B-9DF4-1DC344166E09}"/>
              </a:ext>
            </a:extLst>
          </p:cNvPr>
          <p:cNvSpPr txBox="1"/>
          <p:nvPr/>
        </p:nvSpPr>
        <p:spPr>
          <a:xfrm>
            <a:off x="7739271" y="2334039"/>
            <a:ext cx="4161183" cy="3970318"/>
          </a:xfrm>
          <a:prstGeom prst="rect">
            <a:avLst/>
          </a:prstGeom>
          <a:noFill/>
        </p:spPr>
        <p:txBody>
          <a:bodyPr wrap="square" rtlCol="0">
            <a:spAutoFit/>
          </a:bodyPr>
          <a:lstStyle/>
          <a:p>
            <a:r>
              <a:rPr lang="en-GB" u="sng" dirty="0">
                <a:latin typeface="Times New Roman" panose="02020603050405020304" pitchFamily="18" charset="0"/>
                <a:cs typeface="Times New Roman" panose="02020603050405020304" pitchFamily="18" charset="0"/>
              </a:rPr>
              <a:t>Battle of Gaza (late 312 BC)</a:t>
            </a:r>
          </a:p>
          <a:p>
            <a:r>
              <a:rPr lang="en-GB" dirty="0">
                <a:latin typeface="Times New Roman" panose="02020603050405020304" pitchFamily="18" charset="0"/>
                <a:cs typeface="Times New Roman" panose="02020603050405020304" pitchFamily="18" charset="0"/>
              </a:rPr>
              <a:t>For on smooth and yielding ground these beasts display onset a might that is irresistible, but on terrain that is rough and difficult their strength is completely useless because of the tenderness of their feet. Thus, too, on this occasion, since Ptolemy shrewdly foresaw what would result from the setting up of the spikes, he rendered the power of the elephants unavailing. The final outcome was that, after most of the mahouts had been shot down, all the elephants were captured. (Diod.19.84)</a:t>
            </a:r>
          </a:p>
        </p:txBody>
      </p:sp>
    </p:spTree>
    <p:extLst>
      <p:ext uri="{BB962C8B-B14F-4D97-AF65-F5344CB8AC3E}">
        <p14:creationId xmlns:p14="http://schemas.microsoft.com/office/powerpoint/2010/main" val="3864000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5736838-D5E9-4567-9B65-9C15C33781E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0" name="Rectangle 9">
              <a:extLst>
                <a:ext uri="{FF2B5EF4-FFF2-40B4-BE49-F238E27FC236}">
                  <a16:creationId xmlns:a16="http://schemas.microsoft.com/office/drawing/2014/main" id="{AC61DFE0-B71E-43BB-A496-3D144EC63D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C377B68A-4EEF-467F-B71E-ACE2B17A35C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4" name="Picture 3" descr="A statue of a person&#10;&#10;Description generated with very high confidence">
            <a:extLst>
              <a:ext uri="{FF2B5EF4-FFF2-40B4-BE49-F238E27FC236}">
                <a16:creationId xmlns:a16="http://schemas.microsoft.com/office/drawing/2014/main" id="{C7351EB5-ED12-4182-A6C3-E16BD39207B4}"/>
              </a:ext>
            </a:extLst>
          </p:cNvPr>
          <p:cNvPicPr>
            <a:picLocks noChangeAspect="1"/>
          </p:cNvPicPr>
          <p:nvPr/>
        </p:nvPicPr>
        <p:blipFill rotWithShape="1">
          <a:blip r:embed="rId3"/>
          <a:srcRect l="7274" r="1" b="1"/>
          <a:stretch/>
        </p:blipFill>
        <p:spPr>
          <a:xfrm>
            <a:off x="7547810" y="10"/>
            <a:ext cx="4641013" cy="6856310"/>
          </a:xfrm>
          <a:prstGeom prst="rect">
            <a:avLst/>
          </a:prstGeom>
          <a:ln>
            <a:noFill/>
          </a:ln>
          <a:effectLst/>
        </p:spPr>
      </p:pic>
      <p:sp>
        <p:nvSpPr>
          <p:cNvPr id="13" name="Rectangle 12">
            <a:extLst>
              <a:ext uri="{FF2B5EF4-FFF2-40B4-BE49-F238E27FC236}">
                <a16:creationId xmlns:a16="http://schemas.microsoft.com/office/drawing/2014/main" id="{41112081-DA8A-4C6A-9A72-C8A3F5BAB8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96704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5" name="Picture 14">
            <a:extLst>
              <a:ext uri="{FF2B5EF4-FFF2-40B4-BE49-F238E27FC236}">
                <a16:creationId xmlns:a16="http://schemas.microsoft.com/office/drawing/2014/main" id="{540D8A0F-AC3D-465E-88F5-CB7C7CF10E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2" name="Title 1">
            <a:extLst>
              <a:ext uri="{FF2B5EF4-FFF2-40B4-BE49-F238E27FC236}">
                <a16:creationId xmlns:a16="http://schemas.microsoft.com/office/drawing/2014/main" id="{540DA5F9-7796-460C-A27F-24AC28DAB2B7}"/>
              </a:ext>
            </a:extLst>
          </p:cNvPr>
          <p:cNvSpPr>
            <a:spLocks noGrp="1"/>
          </p:cNvSpPr>
          <p:nvPr>
            <p:ph type="title"/>
          </p:nvPr>
        </p:nvSpPr>
        <p:spPr>
          <a:xfrm>
            <a:off x="680321" y="753228"/>
            <a:ext cx="7087552" cy="1080938"/>
          </a:xfrm>
        </p:spPr>
        <p:txBody>
          <a:bodyPr>
            <a:normAutofit/>
          </a:bodyPr>
          <a:lstStyle/>
          <a:p>
            <a:r>
              <a:rPr lang="en-GB" dirty="0">
                <a:latin typeface="Times New Roman" panose="02020603050405020304" pitchFamily="18" charset="0"/>
                <a:cs typeface="Times New Roman" panose="02020603050405020304" pitchFamily="18" charset="0"/>
              </a:rPr>
              <a:t>Example: Ptolemy II Philadelphus hunting parties</a:t>
            </a:r>
          </a:p>
        </p:txBody>
      </p:sp>
      <p:sp>
        <p:nvSpPr>
          <p:cNvPr id="12" name="TextBox 11">
            <a:extLst>
              <a:ext uri="{FF2B5EF4-FFF2-40B4-BE49-F238E27FC236}">
                <a16:creationId xmlns:a16="http://schemas.microsoft.com/office/drawing/2014/main" id="{4CB007AA-F9E9-4285-A91A-D6EDDFBB3764}"/>
              </a:ext>
            </a:extLst>
          </p:cNvPr>
          <p:cNvSpPr txBox="1"/>
          <p:nvPr/>
        </p:nvSpPr>
        <p:spPr>
          <a:xfrm>
            <a:off x="76549" y="2244767"/>
            <a:ext cx="7394713" cy="2031325"/>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..the Nile owes its rise to summer rains, which fall in great abundance in Upper Ethiopia, particularly in the most distant mountains. On the rains ceasing, the fulness of the river gradually subsides. This was particularly observed by those who navigated the Arabian Gulf on their way to the Cinnamon country, and by those who were sent out to hunt elephants, or for such other purposes as induced the Ptolemies, kings of Egypt, to despatch persons in that direction. (Strab.17.1.5)</a:t>
            </a:r>
          </a:p>
        </p:txBody>
      </p:sp>
      <p:sp>
        <p:nvSpPr>
          <p:cNvPr id="6" name="Content Placeholder 5">
            <a:extLst>
              <a:ext uri="{FF2B5EF4-FFF2-40B4-BE49-F238E27FC236}">
                <a16:creationId xmlns:a16="http://schemas.microsoft.com/office/drawing/2014/main" id="{A3595073-3816-4AE7-A69D-3905655B4B1F}"/>
              </a:ext>
            </a:extLst>
          </p:cNvPr>
          <p:cNvSpPr>
            <a:spLocks noGrp="1"/>
          </p:cNvSpPr>
          <p:nvPr>
            <p:ph idx="1"/>
          </p:nvPr>
        </p:nvSpPr>
        <p:spPr>
          <a:xfrm>
            <a:off x="76549" y="4352321"/>
            <a:ext cx="7394713" cy="1752452"/>
          </a:xfrm>
        </p:spPr>
        <p:txBody>
          <a:bodyPr>
            <a:normAutofit/>
          </a:bodyPr>
          <a:lstStyle/>
          <a:p>
            <a:pPr marL="0" indent="0">
              <a:buNone/>
            </a:pPr>
            <a:r>
              <a:rPr lang="en-GB" sz="1800" dirty="0">
                <a:latin typeface="Times New Roman" panose="02020603050405020304" pitchFamily="18" charset="0"/>
                <a:cs typeface="Times New Roman" panose="02020603050405020304" pitchFamily="18" charset="0"/>
              </a:rPr>
              <a:t>Then follows the isthmus, extending to the Red Sea near Berenice,1 which has no harbour, but good landing-places, because the isthmus is conveniently situated. Philadelphus is said to be the first person that opened, by means of his army, this road, which had no supply of water, and to have provided stations. This he did because the navigation of the Red Sea was difficult, particularly to those who set out from the recess of the bay. (Strab.17.1.45)</a:t>
            </a:r>
          </a:p>
        </p:txBody>
      </p:sp>
    </p:spTree>
    <p:extLst>
      <p:ext uri="{BB962C8B-B14F-4D97-AF65-F5344CB8AC3E}">
        <p14:creationId xmlns:p14="http://schemas.microsoft.com/office/powerpoint/2010/main" val="2825918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6"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0ACCB-39A9-456E-94A7-F5E63B5C9B4B}"/>
              </a:ext>
            </a:extLst>
          </p:cNvPr>
          <p:cNvSpPr>
            <a:spLocks noGrp="1"/>
          </p:cNvSpPr>
          <p:nvPr>
            <p:ph type="title"/>
          </p:nvPr>
        </p:nvSpPr>
        <p:spPr>
          <a:xfrm>
            <a:off x="680321" y="753228"/>
            <a:ext cx="9613861" cy="1080938"/>
          </a:xfrm>
        </p:spPr>
        <p:txBody>
          <a:bodyPr/>
          <a:lstStyle/>
          <a:p>
            <a:r>
              <a:rPr lang="en-GB">
                <a:latin typeface="Times New Roman" panose="02020603050405020304" pitchFamily="18" charset="0"/>
                <a:cs typeface="Times New Roman" panose="02020603050405020304" pitchFamily="18" charset="0"/>
              </a:rPr>
              <a:t>Example: Shipping to Egypt</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243CDD7-E1DB-4211-BCB8-29429A9614BA}"/>
              </a:ext>
            </a:extLst>
          </p:cNvPr>
          <p:cNvSpPr>
            <a:spLocks noGrp="1"/>
          </p:cNvSpPr>
          <p:nvPr>
            <p:ph idx="1"/>
          </p:nvPr>
        </p:nvSpPr>
        <p:spPr>
          <a:xfrm>
            <a:off x="163488" y="2744667"/>
            <a:ext cx="5441841" cy="3913673"/>
          </a:xfrm>
        </p:spPr>
        <p:txBody>
          <a:bodyPr>
            <a:normAutofit/>
          </a:bodyPr>
          <a:lstStyle/>
          <a:p>
            <a:pPr marL="0" indent="0">
              <a:buNone/>
            </a:pPr>
            <a:r>
              <a:rPr lang="en-GB" sz="1600" dirty="0">
                <a:latin typeface="Times New Roman" panose="02020603050405020304" pitchFamily="18" charset="0"/>
                <a:cs typeface="Times New Roman" panose="02020603050405020304" pitchFamily="18" charset="0"/>
              </a:rPr>
              <a:t>…but the ships which carry the elephants, being of deep draft because of their weight and heavy by reason of their equipment, bring upon their crews great and terrible dangers. For running as they do under full sail and often times being driven during the night before the force of the winds, sometimes they will strike against rocks and be wrecked or sometimes run aground on slightly submerged spits. The sailors are unable to go over the sides of the ship because the water is deeper than a man’s height, and when in their efforts to rescue their vessel by means of their punting-poles they accomplish nothing, they jettison everything except their provisions; but if even by this course they do not succeed in effecting an escape, they fall into great perplexity by reason of the fact that they can make out neither an island nor a promontory nor another ship near at hand;—for the region is altogether inhospitable and only at rare intervals do men cross it in ships. (Diod.3.40.4-5)</a:t>
            </a:r>
          </a:p>
        </p:txBody>
      </p:sp>
      <p:pic>
        <p:nvPicPr>
          <p:cNvPr id="4" name="Picture 3">
            <a:extLst>
              <a:ext uri="{FF2B5EF4-FFF2-40B4-BE49-F238E27FC236}">
                <a16:creationId xmlns:a16="http://schemas.microsoft.com/office/drawing/2014/main" id="{BBFCDED5-3DEA-477D-9B14-70A0A3357F06}"/>
              </a:ext>
            </a:extLst>
          </p:cNvPr>
          <p:cNvPicPr>
            <a:picLocks noChangeAspect="1"/>
          </p:cNvPicPr>
          <p:nvPr/>
        </p:nvPicPr>
        <p:blipFill>
          <a:blip r:embed="rId2"/>
          <a:stretch>
            <a:fillRect/>
          </a:stretch>
        </p:blipFill>
        <p:spPr>
          <a:xfrm>
            <a:off x="5712029" y="2067047"/>
            <a:ext cx="6316483" cy="4591293"/>
          </a:xfrm>
          <a:prstGeom prst="rect">
            <a:avLst/>
          </a:prstGeom>
        </p:spPr>
      </p:pic>
      <p:sp>
        <p:nvSpPr>
          <p:cNvPr id="7" name="Arrow: Right 6">
            <a:extLst>
              <a:ext uri="{FF2B5EF4-FFF2-40B4-BE49-F238E27FC236}">
                <a16:creationId xmlns:a16="http://schemas.microsoft.com/office/drawing/2014/main" id="{E1BDF9D9-948C-45B7-8CAF-96208355DE16}"/>
              </a:ext>
            </a:extLst>
          </p:cNvPr>
          <p:cNvSpPr/>
          <p:nvPr/>
        </p:nvSpPr>
        <p:spPr>
          <a:xfrm rot="13476055">
            <a:off x="8044069" y="4028662"/>
            <a:ext cx="861391" cy="58309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CFE44C97-9C88-4BCE-9E86-88B03AE2B936}"/>
              </a:ext>
            </a:extLst>
          </p:cNvPr>
          <p:cNvSpPr txBox="1"/>
          <p:nvPr/>
        </p:nvSpPr>
        <p:spPr>
          <a:xfrm>
            <a:off x="163488" y="2199861"/>
            <a:ext cx="5336164"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Elephant Carrier: </a:t>
            </a:r>
            <a:r>
              <a:rPr lang="el-GR" dirty="0">
                <a:latin typeface="Times New Roman" panose="02020603050405020304" pitchFamily="18" charset="0"/>
                <a:cs typeface="Times New Roman" panose="02020603050405020304" pitchFamily="18" charset="0"/>
              </a:rPr>
              <a:t>έλεφαντηγόϛ</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0622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fade">
                                      <p:cBhvr>
                                        <p:cTn id="2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animBg="1"/>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9AB72-15B2-482A-9748-BEA0EC391739}"/>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Taming and training</a:t>
            </a:r>
          </a:p>
        </p:txBody>
      </p:sp>
      <p:sp>
        <p:nvSpPr>
          <p:cNvPr id="3" name="Content Placeholder 2">
            <a:extLst>
              <a:ext uri="{FF2B5EF4-FFF2-40B4-BE49-F238E27FC236}">
                <a16:creationId xmlns:a16="http://schemas.microsoft.com/office/drawing/2014/main" id="{221F8E98-3D42-40D6-8448-B97F270D14CF}"/>
              </a:ext>
            </a:extLst>
          </p:cNvPr>
          <p:cNvSpPr>
            <a:spLocks noGrp="1"/>
          </p:cNvSpPr>
          <p:nvPr>
            <p:ph idx="1"/>
          </p:nvPr>
        </p:nvSpPr>
        <p:spPr>
          <a:xfrm>
            <a:off x="680321" y="2336873"/>
            <a:ext cx="4938601" cy="4024170"/>
          </a:xfrm>
        </p:spPr>
        <p:txBody>
          <a:bodyPr>
            <a:normAutofit/>
          </a:bodyPr>
          <a:lstStyle/>
          <a:p>
            <a:pPr marL="0" indent="0">
              <a:buNone/>
            </a:pPr>
            <a:r>
              <a:rPr lang="en-GB" sz="2000" dirty="0">
                <a:latin typeface="Times New Roman" panose="02020603050405020304" pitchFamily="18" charset="0"/>
                <a:cs typeface="Times New Roman" panose="02020603050405020304" pitchFamily="18" charset="0"/>
              </a:rPr>
              <a:t>Greek term for mahouts: </a:t>
            </a:r>
            <a:r>
              <a:rPr lang="en-GB" sz="2000" i="1" dirty="0" err="1">
                <a:latin typeface="Times New Roman" panose="02020603050405020304" pitchFamily="18" charset="0"/>
                <a:cs typeface="Times New Roman" panose="02020603050405020304" pitchFamily="18" charset="0"/>
              </a:rPr>
              <a:t>Indos</a:t>
            </a:r>
            <a:endParaRPr lang="en-GB" sz="2000" i="1" dirty="0">
              <a:latin typeface="Times New Roman" panose="02020603050405020304" pitchFamily="18" charset="0"/>
              <a:cs typeface="Times New Roman" panose="02020603050405020304" pitchFamily="18" charset="0"/>
            </a:endParaRPr>
          </a:p>
          <a:p>
            <a:pPr marL="0" indent="0">
              <a:buNone/>
            </a:pPr>
            <a:r>
              <a:rPr lang="en-GB" sz="2000" dirty="0">
                <a:latin typeface="Times New Roman" panose="02020603050405020304" pitchFamily="18" charset="0"/>
                <a:cs typeface="Times New Roman" panose="02020603050405020304" pitchFamily="18" charset="0"/>
              </a:rPr>
              <a:t>Carthaginian term for mahouts: </a:t>
            </a:r>
            <a:r>
              <a:rPr lang="en-GB" sz="2000" i="1" dirty="0" err="1">
                <a:latin typeface="Times New Roman" panose="02020603050405020304" pitchFamily="18" charset="0"/>
                <a:cs typeface="Times New Roman" panose="02020603050405020304" pitchFamily="18" charset="0"/>
              </a:rPr>
              <a:t>Indoi</a:t>
            </a:r>
            <a:endParaRPr lang="en-GB" sz="2000" i="1" dirty="0">
              <a:latin typeface="Times New Roman" panose="02020603050405020304" pitchFamily="18" charset="0"/>
              <a:cs typeface="Times New Roman" panose="02020603050405020304" pitchFamily="18" charset="0"/>
            </a:endParaRPr>
          </a:p>
          <a:p>
            <a:pPr marL="0" indent="0">
              <a:buNone/>
            </a:pPr>
            <a:r>
              <a:rPr lang="en-GB" sz="2000" dirty="0">
                <a:latin typeface="Times New Roman" panose="02020603050405020304" pitchFamily="18" charset="0"/>
                <a:cs typeface="Times New Roman" panose="02020603050405020304" pitchFamily="18" charset="0"/>
              </a:rPr>
              <a:t>Dionysius was sent to India to represent Ptolemy II in the Indian court and to write a description of the land, but he may have also had incidental involvement in the recruitment of elephant hunters and tamers.</a:t>
            </a:r>
          </a:p>
          <a:p>
            <a:pPr marL="0" indent="0">
              <a:buNone/>
            </a:pPr>
            <a:r>
              <a:rPr lang="en-GB" sz="2000" dirty="0">
                <a:latin typeface="Times New Roman" panose="02020603050405020304" pitchFamily="18" charset="0"/>
                <a:cs typeface="Times New Roman" panose="02020603050405020304" pitchFamily="18" charset="0"/>
              </a:rPr>
              <a:t>Needed people who spoke both Greek and the Indian dialects.</a:t>
            </a:r>
          </a:p>
          <a:p>
            <a:pPr marL="0" indent="0">
              <a:buNone/>
            </a:pPr>
            <a:r>
              <a:rPr lang="en-GB" sz="2000" dirty="0">
                <a:latin typeface="Times New Roman" panose="02020603050405020304" pitchFamily="18" charset="0"/>
                <a:cs typeface="Times New Roman" panose="02020603050405020304" pitchFamily="18" charset="0"/>
              </a:rPr>
              <a:t>Hunting party size could vary (231 men in 223 BC).</a:t>
            </a:r>
          </a:p>
        </p:txBody>
      </p:sp>
      <p:sp>
        <p:nvSpPr>
          <p:cNvPr id="4" name="TextBox 3">
            <a:extLst>
              <a:ext uri="{FF2B5EF4-FFF2-40B4-BE49-F238E27FC236}">
                <a16:creationId xmlns:a16="http://schemas.microsoft.com/office/drawing/2014/main" id="{D4D1F268-28C6-4756-BCA8-D8352A87C787}"/>
              </a:ext>
            </a:extLst>
          </p:cNvPr>
          <p:cNvSpPr txBox="1"/>
          <p:nvPr/>
        </p:nvSpPr>
        <p:spPr>
          <a:xfrm>
            <a:off x="6542114" y="2274838"/>
            <a:ext cx="4969565" cy="286232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Elephants of furious temper are tamed by hunger and blows, while other elephants are placed near to keep them quiet, when the violent fit is upon them, by means of chains. Besides this, they are more particularly violent when in heat, at which time they will level to the ground the huts of the Indians with their tusks. It is on this account that they are prevented from coupling, and the females are kept in herds separate from the males, just the same way as with other cattle. (Plin.Nat.8.9)</a:t>
            </a:r>
          </a:p>
        </p:txBody>
      </p:sp>
    </p:spTree>
    <p:extLst>
      <p:ext uri="{BB962C8B-B14F-4D97-AF65-F5344CB8AC3E}">
        <p14:creationId xmlns:p14="http://schemas.microsoft.com/office/powerpoint/2010/main" val="1588566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fade">
                                      <p:cBhvr>
                                        <p:cTn id="3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092EC-4DBC-4D2C-A127-3B07C0BE27E7}"/>
              </a:ext>
            </a:extLst>
          </p:cNvPr>
          <p:cNvSpPr>
            <a:spLocks noGrp="1"/>
          </p:cNvSpPr>
          <p:nvPr>
            <p:ph type="title"/>
          </p:nvPr>
        </p:nvSpPr>
        <p:spPr>
          <a:xfrm>
            <a:off x="680321" y="753228"/>
            <a:ext cx="9613861" cy="1080938"/>
          </a:xfrm>
        </p:spPr>
        <p:txBody>
          <a:bodyPr/>
          <a:lstStyle/>
          <a:p>
            <a:r>
              <a:rPr lang="en-GB" dirty="0">
                <a:latin typeface="Times New Roman" panose="02020603050405020304" pitchFamily="18" charset="0"/>
                <a:cs typeface="Times New Roman" panose="02020603050405020304" pitchFamily="18" charset="0"/>
              </a:rPr>
              <a:t>Buying/Trading elephants</a:t>
            </a:r>
          </a:p>
        </p:txBody>
      </p:sp>
      <p:sp>
        <p:nvSpPr>
          <p:cNvPr id="3" name="Content Placeholder 2">
            <a:extLst>
              <a:ext uri="{FF2B5EF4-FFF2-40B4-BE49-F238E27FC236}">
                <a16:creationId xmlns:a16="http://schemas.microsoft.com/office/drawing/2014/main" id="{17234BFF-532E-4689-8F26-BA2D2AF7A034}"/>
              </a:ext>
            </a:extLst>
          </p:cNvPr>
          <p:cNvSpPr>
            <a:spLocks noGrp="1"/>
          </p:cNvSpPr>
          <p:nvPr>
            <p:ph idx="1"/>
          </p:nvPr>
        </p:nvSpPr>
        <p:spPr>
          <a:xfrm>
            <a:off x="680321" y="2336873"/>
            <a:ext cx="5415679" cy="1837562"/>
          </a:xfrm>
        </p:spPr>
        <p:txBody>
          <a:bodyPr>
            <a:normAutofit lnSpcReduction="10000"/>
          </a:bodyPr>
          <a:lstStyle/>
          <a:p>
            <a:pPr marL="0" indent="0">
              <a:buNone/>
            </a:pPr>
            <a:r>
              <a:rPr lang="en-GB" sz="1800" dirty="0">
                <a:latin typeface="Times New Roman" panose="02020603050405020304" pitchFamily="18" charset="0"/>
                <a:cs typeface="Times New Roman" panose="02020603050405020304" pitchFamily="18" charset="0"/>
              </a:rPr>
              <a:t>While the knowledge of training and taming elephants was traded, elephants themselves were rarely traded (in the Hellenistic at least) and instead were used to solidify alliances.</a:t>
            </a:r>
          </a:p>
          <a:p>
            <a:pPr marL="0" indent="0">
              <a:buNone/>
            </a:pPr>
            <a:r>
              <a:rPr lang="en-GB" sz="1800" dirty="0">
                <a:latin typeface="Times New Roman" panose="02020603050405020304" pitchFamily="18" charset="0"/>
                <a:cs typeface="Times New Roman" panose="02020603050405020304" pitchFamily="18" charset="0"/>
              </a:rPr>
              <a:t>If a state was capable of trading war elephants, it most likely was not looking for money and instead had more to gain from treaties or alliances.</a:t>
            </a:r>
          </a:p>
        </p:txBody>
      </p:sp>
      <p:pic>
        <p:nvPicPr>
          <p:cNvPr id="4" name="Picture 3">
            <a:extLst>
              <a:ext uri="{FF2B5EF4-FFF2-40B4-BE49-F238E27FC236}">
                <a16:creationId xmlns:a16="http://schemas.microsoft.com/office/drawing/2014/main" id="{348FB34C-784F-49A8-A8CB-1E70BC4CF0FA}"/>
              </a:ext>
            </a:extLst>
          </p:cNvPr>
          <p:cNvPicPr>
            <a:picLocks noChangeAspect="1"/>
          </p:cNvPicPr>
          <p:nvPr/>
        </p:nvPicPr>
        <p:blipFill>
          <a:blip r:embed="rId2"/>
          <a:stretch>
            <a:fillRect/>
          </a:stretch>
        </p:blipFill>
        <p:spPr>
          <a:xfrm>
            <a:off x="6530009" y="2336873"/>
            <a:ext cx="5334000" cy="4000500"/>
          </a:xfrm>
          <a:prstGeom prst="rect">
            <a:avLst/>
          </a:prstGeom>
        </p:spPr>
      </p:pic>
      <p:sp>
        <p:nvSpPr>
          <p:cNvPr id="5" name="TextBox 4">
            <a:extLst>
              <a:ext uri="{FF2B5EF4-FFF2-40B4-BE49-F238E27FC236}">
                <a16:creationId xmlns:a16="http://schemas.microsoft.com/office/drawing/2014/main" id="{45FBE5BB-5671-4958-BA14-5CF3E425CEC3}"/>
              </a:ext>
            </a:extLst>
          </p:cNvPr>
          <p:cNvSpPr txBox="1"/>
          <p:nvPr/>
        </p:nvSpPr>
        <p:spPr>
          <a:xfrm>
            <a:off x="680322" y="4275270"/>
            <a:ext cx="5415678" cy="2062103"/>
          </a:xfrm>
          <a:prstGeom prst="rect">
            <a:avLst/>
          </a:prstGeom>
          <a:noFill/>
        </p:spPr>
        <p:txBody>
          <a:bodyPr wrap="square" rtlCol="0">
            <a:spAutoFit/>
          </a:bodyPr>
          <a:lstStyle/>
          <a:p>
            <a:r>
              <a:rPr lang="en-GB" sz="1600" dirty="0">
                <a:latin typeface="Times New Roman" panose="02020603050405020304" pitchFamily="18" charset="0"/>
                <a:cs typeface="Times New Roman" panose="02020603050405020304" pitchFamily="18" charset="0"/>
              </a:rPr>
              <a:t>After making a written treaty concerning other points and entering into a sworn alliance, Antiochus took his departure, serving out generous rations of corn to his troops and adding to his own the elephants belonging to Euthydemus. Crossing the Caucasus he descended into India and renewed his alliance with Sophagasenus the Indian king. Here he procured more elephants, so that his total force of them amounted now to a hundred and fifty…(Pol.11.34.10-16)</a:t>
            </a:r>
          </a:p>
        </p:txBody>
      </p:sp>
    </p:spTree>
    <p:extLst>
      <p:ext uri="{BB962C8B-B14F-4D97-AF65-F5344CB8AC3E}">
        <p14:creationId xmlns:p14="http://schemas.microsoft.com/office/powerpoint/2010/main" val="3618156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pic>
        <p:nvPicPr>
          <p:cNvPr id="4" name="Picture 3" descr="A picture containing wall, indoor&#10;&#10;Description generated with very high confidence">
            <a:extLst>
              <a:ext uri="{FF2B5EF4-FFF2-40B4-BE49-F238E27FC236}">
                <a16:creationId xmlns:a16="http://schemas.microsoft.com/office/drawing/2014/main" id="{678879FC-E016-4F9B-A1B3-67FF16C418BA}"/>
              </a:ext>
            </a:extLst>
          </p:cNvPr>
          <p:cNvPicPr>
            <a:picLocks noChangeAspect="1"/>
          </p:cNvPicPr>
          <p:nvPr/>
        </p:nvPicPr>
        <p:blipFill rotWithShape="1">
          <a:blip r:embed="rId2"/>
          <a:srcRect l="7284" r="17888"/>
          <a:stretch/>
        </p:blipFill>
        <p:spPr>
          <a:xfrm>
            <a:off x="6317103" y="2336872"/>
            <a:ext cx="2692907" cy="3598789"/>
          </a:xfrm>
          <a:prstGeom prst="rect">
            <a:avLst/>
          </a:prstGeom>
          <a:ln>
            <a:noFill/>
          </a:ln>
          <a:effectLst>
            <a:outerShdw blurRad="76200" dist="63500" dir="5040000" algn="tl" rotWithShape="0">
              <a:srgbClr val="000000">
                <a:alpha val="41000"/>
              </a:srgbClr>
            </a:outerShdw>
          </a:effectLst>
        </p:spPr>
      </p:pic>
      <p:pic>
        <p:nvPicPr>
          <p:cNvPr id="5" name="Picture 4" descr="A picture containing indoor, table, wall, floor&#10;&#10;Description generated with high confidence">
            <a:extLst>
              <a:ext uri="{FF2B5EF4-FFF2-40B4-BE49-F238E27FC236}">
                <a16:creationId xmlns:a16="http://schemas.microsoft.com/office/drawing/2014/main" id="{7727D38F-8DA2-408F-9A15-D6C32E863602}"/>
              </a:ext>
            </a:extLst>
          </p:cNvPr>
          <p:cNvPicPr>
            <a:picLocks noChangeAspect="1"/>
          </p:cNvPicPr>
          <p:nvPr/>
        </p:nvPicPr>
        <p:blipFill rotWithShape="1">
          <a:blip r:embed="rId3"/>
          <a:srcRect l="16236" r="16232" b="1"/>
          <a:stretch/>
        </p:blipFill>
        <p:spPr>
          <a:xfrm>
            <a:off x="9209664" y="2336872"/>
            <a:ext cx="2692907" cy="3598789"/>
          </a:xfrm>
          <a:prstGeom prst="rect">
            <a:avLst/>
          </a:prstGeom>
          <a:ln>
            <a:noFill/>
          </a:ln>
          <a:effectLst>
            <a:outerShdw blurRad="76200" dist="63500" dir="5040000" algn="tl" rotWithShape="0">
              <a:srgbClr val="000000">
                <a:alpha val="41000"/>
              </a:srgbClr>
            </a:outerShdw>
          </a:effectLst>
        </p:spPr>
      </p:pic>
      <p:sp>
        <p:nvSpPr>
          <p:cNvPr id="2" name="Title 1">
            <a:extLst>
              <a:ext uri="{FF2B5EF4-FFF2-40B4-BE49-F238E27FC236}">
                <a16:creationId xmlns:a16="http://schemas.microsoft.com/office/drawing/2014/main" id="{28BA25C1-173E-4389-B1C6-770CAC2C36C4}"/>
              </a:ext>
            </a:extLst>
          </p:cNvPr>
          <p:cNvSpPr>
            <a:spLocks noGrp="1"/>
          </p:cNvSpPr>
          <p:nvPr>
            <p:ph type="title"/>
          </p:nvPr>
        </p:nvSpPr>
        <p:spPr>
          <a:xfrm>
            <a:off x="680321" y="753228"/>
            <a:ext cx="9613861" cy="1080938"/>
          </a:xfrm>
        </p:spPr>
        <p:txBody>
          <a:bodyPr>
            <a:normAutofit/>
          </a:bodyPr>
          <a:lstStyle/>
          <a:p>
            <a:r>
              <a:rPr lang="en-GB" dirty="0">
                <a:latin typeface="Times New Roman" panose="02020603050405020304" pitchFamily="18" charset="0"/>
                <a:cs typeface="Times New Roman" panose="02020603050405020304" pitchFamily="18" charset="0"/>
              </a:rPr>
              <a:t>Armour and equipment</a:t>
            </a:r>
          </a:p>
        </p:txBody>
      </p:sp>
      <p:sp>
        <p:nvSpPr>
          <p:cNvPr id="3" name="Content Placeholder 2">
            <a:extLst>
              <a:ext uri="{FF2B5EF4-FFF2-40B4-BE49-F238E27FC236}">
                <a16:creationId xmlns:a16="http://schemas.microsoft.com/office/drawing/2014/main" id="{29E1EBED-806B-4593-8077-DD1CB2AEBEC3}"/>
              </a:ext>
            </a:extLst>
          </p:cNvPr>
          <p:cNvSpPr>
            <a:spLocks noGrp="1"/>
          </p:cNvSpPr>
          <p:nvPr>
            <p:ph idx="1"/>
          </p:nvPr>
        </p:nvSpPr>
        <p:spPr>
          <a:xfrm>
            <a:off x="680321" y="4576706"/>
            <a:ext cx="5211977" cy="1254251"/>
          </a:xfrm>
        </p:spPr>
        <p:txBody>
          <a:bodyPr>
            <a:normAutofit/>
          </a:bodyPr>
          <a:lstStyle/>
          <a:p>
            <a:pPr marL="0" indent="0">
              <a:buNone/>
            </a:pPr>
            <a:r>
              <a:rPr lang="en-GB" sz="1800" dirty="0">
                <a:latin typeface="Times New Roman" panose="02020603050405020304" pitchFamily="18" charset="0"/>
                <a:cs typeface="Times New Roman" panose="02020603050405020304" pitchFamily="18" charset="0"/>
              </a:rPr>
              <a:t>Only some few of Ptolemy's elephants came to close quarters with the foe: seated on these the soldiers in the howdahs maintained a brilliant fight, lunging at and striking each other with crossed pikes. (Pol.5.84)</a:t>
            </a:r>
          </a:p>
        </p:txBody>
      </p:sp>
      <p:sp>
        <p:nvSpPr>
          <p:cNvPr id="6" name="TextBox 5">
            <a:extLst>
              <a:ext uri="{FF2B5EF4-FFF2-40B4-BE49-F238E27FC236}">
                <a16:creationId xmlns:a16="http://schemas.microsoft.com/office/drawing/2014/main" id="{D3DC923D-CE24-4958-AF35-17E0BB1389C9}"/>
              </a:ext>
            </a:extLst>
          </p:cNvPr>
          <p:cNvSpPr txBox="1"/>
          <p:nvPr/>
        </p:nvSpPr>
        <p:spPr>
          <a:xfrm>
            <a:off x="680321" y="2336872"/>
            <a:ext cx="5211977" cy="1477328"/>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The gleams of their golden armour in the sun flashed down from the heights as they marched along in close formation, and on the backs of the elephants the towers and purple trappings were seen, which was their array when going into battle. (Plut.Eum.14.4)</a:t>
            </a:r>
          </a:p>
        </p:txBody>
      </p:sp>
    </p:spTree>
    <p:extLst>
      <p:ext uri="{BB962C8B-B14F-4D97-AF65-F5344CB8AC3E}">
        <p14:creationId xmlns:p14="http://schemas.microsoft.com/office/powerpoint/2010/main" val="1931718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fade">
                                      <p:cBhvr>
                                        <p:cTn id="2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4DE6F-3A13-40C3-A74F-6EBFC57BFE44}"/>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Feeding elephants</a:t>
            </a:r>
          </a:p>
        </p:txBody>
      </p:sp>
      <p:sp>
        <p:nvSpPr>
          <p:cNvPr id="3" name="Content Placeholder 2">
            <a:extLst>
              <a:ext uri="{FF2B5EF4-FFF2-40B4-BE49-F238E27FC236}">
                <a16:creationId xmlns:a16="http://schemas.microsoft.com/office/drawing/2014/main" id="{30DDEE06-FFA1-4A81-B76A-166960913299}"/>
              </a:ext>
            </a:extLst>
          </p:cNvPr>
          <p:cNvSpPr>
            <a:spLocks noGrp="1"/>
          </p:cNvSpPr>
          <p:nvPr>
            <p:ph idx="1"/>
          </p:nvPr>
        </p:nvSpPr>
        <p:spPr>
          <a:xfrm>
            <a:off x="680321" y="2336873"/>
            <a:ext cx="5110879" cy="3599316"/>
          </a:xfrm>
        </p:spPr>
        <p:txBody>
          <a:bodyPr>
            <a:normAutofit/>
          </a:bodyPr>
          <a:lstStyle/>
          <a:p>
            <a:pPr marL="0" indent="0">
              <a:buNone/>
            </a:pPr>
            <a:r>
              <a:rPr lang="en-GB" sz="2000" b="1" u="sng" dirty="0">
                <a:latin typeface="Times New Roman" panose="02020603050405020304" pitchFamily="18" charset="0"/>
                <a:cs typeface="Times New Roman" panose="02020603050405020304" pitchFamily="18" charset="0"/>
              </a:rPr>
              <a:t>Food</a:t>
            </a:r>
          </a:p>
          <a:p>
            <a:pPr marL="0" indent="0">
              <a:buNone/>
            </a:pPr>
            <a:r>
              <a:rPr lang="en-GB" sz="1800" dirty="0">
                <a:latin typeface="Times New Roman" panose="02020603050405020304" pitchFamily="18" charset="0"/>
                <a:cs typeface="Times New Roman" panose="02020603050405020304" pitchFamily="18" charset="0"/>
              </a:rPr>
              <a:t>150-300kg a day</a:t>
            </a:r>
          </a:p>
          <a:p>
            <a:pPr marL="0" indent="0">
              <a:buNone/>
            </a:pPr>
            <a:r>
              <a:rPr lang="en-GB" sz="2000" dirty="0">
                <a:latin typeface="Times New Roman" panose="02020603050405020304" pitchFamily="18" charset="0"/>
                <a:cs typeface="Times New Roman" panose="02020603050405020304" pitchFamily="18" charset="0"/>
              </a:rPr>
              <a:t>(Foragers and browsers) Grass, tree leaves, flowers, wild fruits, twigs, shrubs, bamboo, and bananas.</a:t>
            </a:r>
          </a:p>
          <a:p>
            <a:pPr marL="0" indent="0">
              <a:buNone/>
            </a:pPr>
            <a:r>
              <a:rPr lang="en-GB" sz="2000" b="1" u="sng" dirty="0">
                <a:latin typeface="Times New Roman" panose="02020603050405020304" pitchFamily="18" charset="0"/>
                <a:cs typeface="Times New Roman" panose="02020603050405020304" pitchFamily="18" charset="0"/>
              </a:rPr>
              <a:t>Hannibal</a:t>
            </a:r>
          </a:p>
          <a:p>
            <a:pPr marL="0" indent="0">
              <a:buNone/>
            </a:pPr>
            <a:r>
              <a:rPr lang="en-GB" sz="2000" dirty="0">
                <a:latin typeface="Times New Roman" panose="02020603050405020304" pitchFamily="18" charset="0"/>
                <a:cs typeface="Times New Roman" panose="02020603050405020304" pitchFamily="18" charset="0"/>
              </a:rPr>
              <a:t>150 x 38 = 5,700kg (minimum)</a:t>
            </a:r>
          </a:p>
          <a:p>
            <a:pPr marL="0" indent="0">
              <a:buNone/>
            </a:pPr>
            <a:r>
              <a:rPr lang="en-GB" sz="2000" dirty="0">
                <a:latin typeface="Times New Roman" panose="02020603050405020304" pitchFamily="18" charset="0"/>
                <a:cs typeface="Times New Roman" panose="02020603050405020304" pitchFamily="18" charset="0"/>
              </a:rPr>
              <a:t>300 x 38 = 11,400kg (maximum)</a:t>
            </a:r>
          </a:p>
          <a:p>
            <a:pPr marL="0" indent="0">
              <a:buNone/>
            </a:pPr>
            <a:r>
              <a:rPr lang="en-GB" sz="2000" dirty="0">
                <a:latin typeface="Times New Roman" panose="02020603050405020304" pitchFamily="18" charset="0"/>
                <a:cs typeface="Times New Roman" panose="02020603050405020304" pitchFamily="18" charset="0"/>
              </a:rPr>
              <a:t>Of food for one day.</a:t>
            </a:r>
          </a:p>
        </p:txBody>
      </p:sp>
      <p:sp>
        <p:nvSpPr>
          <p:cNvPr id="5" name="Content Placeholder 2">
            <a:extLst>
              <a:ext uri="{FF2B5EF4-FFF2-40B4-BE49-F238E27FC236}">
                <a16:creationId xmlns:a16="http://schemas.microsoft.com/office/drawing/2014/main" id="{9F4C4FE1-9597-4A8E-93EE-6718175BC910}"/>
              </a:ext>
            </a:extLst>
          </p:cNvPr>
          <p:cNvSpPr txBox="1">
            <a:spLocks/>
          </p:cNvSpPr>
          <p:nvPr/>
        </p:nvSpPr>
        <p:spPr>
          <a:xfrm>
            <a:off x="6096000" y="2336873"/>
            <a:ext cx="5110879" cy="359931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a:lstStyle>
          <a:p>
            <a:pPr marL="0" indent="0">
              <a:buFont typeface="Arial" panose="020B0604020202020204" pitchFamily="34" charset="0"/>
              <a:buNone/>
            </a:pPr>
            <a:r>
              <a:rPr lang="en-GB" sz="2000" b="1" u="sng" dirty="0">
                <a:latin typeface="Times New Roman" panose="02020603050405020304" pitchFamily="18" charset="0"/>
                <a:cs typeface="Times New Roman" panose="02020603050405020304" pitchFamily="18" charset="0"/>
              </a:rPr>
              <a:t>Water</a:t>
            </a:r>
          </a:p>
          <a:p>
            <a:pPr marL="0" indent="0">
              <a:buFont typeface="Arial" panose="020B0604020202020204" pitchFamily="34" charset="0"/>
              <a:buNone/>
            </a:pPr>
            <a:r>
              <a:rPr lang="en-GB" sz="1800" dirty="0">
                <a:latin typeface="Times New Roman" panose="02020603050405020304" pitchFamily="18" charset="0"/>
                <a:cs typeface="Times New Roman" panose="02020603050405020304" pitchFamily="18" charset="0"/>
              </a:rPr>
              <a:t>190lt a day (African)</a:t>
            </a:r>
          </a:p>
          <a:p>
            <a:pPr marL="0" indent="0">
              <a:buFont typeface="Arial" panose="020B0604020202020204" pitchFamily="34" charset="0"/>
              <a:buNone/>
            </a:pPr>
            <a:r>
              <a:rPr lang="en-GB" sz="2000" dirty="0">
                <a:latin typeface="Times New Roman" panose="02020603050405020304" pitchFamily="18" charset="0"/>
                <a:cs typeface="Times New Roman" panose="02020603050405020304" pitchFamily="18" charset="0"/>
              </a:rPr>
              <a:t>As they need to drink so much they usually live near water.</a:t>
            </a:r>
            <a:endParaRPr lang="en-GB" sz="1800" dirty="0">
              <a:latin typeface="Times New Roman" panose="02020603050405020304" pitchFamily="18" charset="0"/>
              <a:cs typeface="Times New Roman" panose="02020603050405020304" pitchFamily="18" charset="0"/>
            </a:endParaRPr>
          </a:p>
          <a:p>
            <a:pPr marL="0" indent="0">
              <a:buFont typeface="Arial" panose="020B0604020202020204" pitchFamily="34" charset="0"/>
              <a:buNone/>
            </a:pPr>
            <a:r>
              <a:rPr lang="en-GB" sz="2000" b="1" u="sng" dirty="0">
                <a:latin typeface="Times New Roman" panose="02020603050405020304" pitchFamily="18" charset="0"/>
                <a:cs typeface="Times New Roman" panose="02020603050405020304" pitchFamily="18" charset="0"/>
              </a:rPr>
              <a:t>Hannibal</a:t>
            </a:r>
          </a:p>
          <a:p>
            <a:pPr marL="0" indent="0">
              <a:buFont typeface="Arial" panose="020B0604020202020204" pitchFamily="34" charset="0"/>
              <a:buNone/>
            </a:pPr>
            <a:r>
              <a:rPr lang="en-GB" sz="2000" dirty="0">
                <a:latin typeface="Times New Roman" panose="02020603050405020304" pitchFamily="18" charset="0"/>
                <a:cs typeface="Times New Roman" panose="02020603050405020304" pitchFamily="18" charset="0"/>
              </a:rPr>
              <a:t>190 x 38 = 7,220lt</a:t>
            </a:r>
          </a:p>
          <a:p>
            <a:pPr marL="0" indent="0">
              <a:buFont typeface="Arial" panose="020B0604020202020204" pitchFamily="34" charset="0"/>
              <a:buNone/>
            </a:pPr>
            <a:r>
              <a:rPr lang="en-GB" sz="2000" dirty="0">
                <a:latin typeface="Times New Roman" panose="02020603050405020304" pitchFamily="18" charset="0"/>
                <a:cs typeface="Times New Roman" panose="02020603050405020304" pitchFamily="18" charset="0"/>
              </a:rPr>
              <a:t>Of water for one day.</a:t>
            </a:r>
          </a:p>
        </p:txBody>
      </p:sp>
    </p:spTree>
    <p:extLst>
      <p:ext uri="{BB962C8B-B14F-4D97-AF65-F5344CB8AC3E}">
        <p14:creationId xmlns:p14="http://schemas.microsoft.com/office/powerpoint/2010/main" val="1401644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5A4AF-5475-48BE-8BD1-F10A7A47D64A}"/>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Example: Battle of Raphia 217 BC</a:t>
            </a:r>
          </a:p>
        </p:txBody>
      </p:sp>
      <p:sp>
        <p:nvSpPr>
          <p:cNvPr id="3" name="Content Placeholder 2">
            <a:extLst>
              <a:ext uri="{FF2B5EF4-FFF2-40B4-BE49-F238E27FC236}">
                <a16:creationId xmlns:a16="http://schemas.microsoft.com/office/drawing/2014/main" id="{A1AADADE-D6ED-4578-8D33-167B367A9B9C}"/>
              </a:ext>
            </a:extLst>
          </p:cNvPr>
          <p:cNvSpPr>
            <a:spLocks noGrp="1"/>
          </p:cNvSpPr>
          <p:nvPr>
            <p:ph idx="1"/>
          </p:nvPr>
        </p:nvSpPr>
        <p:spPr>
          <a:xfrm>
            <a:off x="176739" y="2098333"/>
            <a:ext cx="5534948" cy="1890571"/>
          </a:xfrm>
        </p:spPr>
        <p:txBody>
          <a:bodyPr>
            <a:normAutofit/>
          </a:bodyPr>
          <a:lstStyle/>
          <a:p>
            <a:pPr marL="0" indent="0">
              <a:buNone/>
            </a:pPr>
            <a:r>
              <a:rPr lang="en-GB" sz="2000" dirty="0">
                <a:latin typeface="Times New Roman" panose="02020603050405020304" pitchFamily="18" charset="0"/>
                <a:cs typeface="Times New Roman" panose="02020603050405020304" pitchFamily="18" charset="0"/>
              </a:rPr>
              <a:t>The battle was between the Seleucid king Antiochus III and Ptolemy IV of Egypt and was fought near Raphia.</a:t>
            </a:r>
          </a:p>
          <a:p>
            <a:pPr marL="0" indent="0">
              <a:buNone/>
            </a:pPr>
            <a:r>
              <a:rPr lang="en-GB" sz="2000" dirty="0">
                <a:latin typeface="Times New Roman" panose="02020603050405020304" pitchFamily="18" charset="0"/>
                <a:cs typeface="Times New Roman" panose="02020603050405020304" pitchFamily="18" charset="0"/>
              </a:rPr>
              <a:t>Ptolemy IV: 73 African forest elephants</a:t>
            </a:r>
          </a:p>
          <a:p>
            <a:pPr marL="0" indent="0">
              <a:buNone/>
            </a:pPr>
            <a:r>
              <a:rPr lang="en-GB" sz="2000" dirty="0">
                <a:latin typeface="Times New Roman" panose="02020603050405020304" pitchFamily="18" charset="0"/>
                <a:cs typeface="Times New Roman" panose="02020603050405020304" pitchFamily="18" charset="0"/>
              </a:rPr>
              <a:t>Antiochus III: 102 Indian elephants</a:t>
            </a:r>
          </a:p>
        </p:txBody>
      </p:sp>
      <p:sp>
        <p:nvSpPr>
          <p:cNvPr id="5" name="TextBox 4">
            <a:extLst>
              <a:ext uri="{FF2B5EF4-FFF2-40B4-BE49-F238E27FC236}">
                <a16:creationId xmlns:a16="http://schemas.microsoft.com/office/drawing/2014/main" id="{89E47CFF-E1CF-4A73-9C25-B49CBC72001C}"/>
              </a:ext>
            </a:extLst>
          </p:cNvPr>
          <p:cNvSpPr txBox="1"/>
          <p:nvPr/>
        </p:nvSpPr>
        <p:spPr>
          <a:xfrm>
            <a:off x="5711687" y="2772884"/>
            <a:ext cx="6480313" cy="584775"/>
          </a:xfrm>
          <a:prstGeom prst="rect">
            <a:avLst/>
          </a:prstGeom>
          <a:noFill/>
        </p:spPr>
        <p:txBody>
          <a:bodyPr wrap="square" rtlCol="0">
            <a:spAutoFit/>
          </a:bodyPr>
          <a:lstStyle/>
          <a:p>
            <a:r>
              <a:rPr lang="en-GB" sz="1600" dirty="0">
                <a:latin typeface="Times New Roman" panose="02020603050405020304" pitchFamily="18" charset="0"/>
                <a:cs typeface="Times New Roman" panose="02020603050405020304" pitchFamily="18" charset="0"/>
              </a:rPr>
              <a:t>The African elephant is afraid of the Indian, and does not dare so much as look at it, for the latter is of much greater bulk. (Plin.Nat.8.9)</a:t>
            </a:r>
          </a:p>
        </p:txBody>
      </p:sp>
      <p:sp>
        <p:nvSpPr>
          <p:cNvPr id="6" name="TextBox 5">
            <a:extLst>
              <a:ext uri="{FF2B5EF4-FFF2-40B4-BE49-F238E27FC236}">
                <a16:creationId xmlns:a16="http://schemas.microsoft.com/office/drawing/2014/main" id="{C7D37E86-2E6A-42E6-ABF7-4E0F7E88A22A}"/>
              </a:ext>
            </a:extLst>
          </p:cNvPr>
          <p:cNvSpPr txBox="1"/>
          <p:nvPr/>
        </p:nvSpPr>
        <p:spPr>
          <a:xfrm>
            <a:off x="5711687" y="3500341"/>
            <a:ext cx="6480313" cy="3046988"/>
          </a:xfrm>
          <a:prstGeom prst="rect">
            <a:avLst/>
          </a:prstGeom>
          <a:noFill/>
        </p:spPr>
        <p:txBody>
          <a:bodyPr wrap="square" rtlCol="0">
            <a:spAutoFit/>
          </a:bodyPr>
          <a:lstStyle/>
          <a:p>
            <a:r>
              <a:rPr lang="en-GB" sz="1600" dirty="0">
                <a:latin typeface="Times New Roman" panose="02020603050405020304" pitchFamily="18" charset="0"/>
                <a:cs typeface="Times New Roman" panose="02020603050405020304" pitchFamily="18" charset="0"/>
              </a:rPr>
              <a:t>Now, most of Ptolemy's animals, as is the way with Libyan elephants, were afraid to face the fight: for they cannot stand the smell or the trumpeting of the Indian elephants, but are frightened at their size and strength, I suppose, and run away from them at once without waiting to come near them. This is exactly what happened on this occasion: and upon their being thrown into confusion and being driven back upon their own lines, Ptolemy's guard gave way before the rush of the animals; while Antiochus, wheeling his men so as to avoid the elephants, charged the division of cavalry under Polycrates. At the same time the Greek mercenaries stationed near the phalanx, and behind the elephants, charged Ptolemy's peltasts and made them give ground, the elephants having already thrown their ranks also into confusion. Thus Ptolemy's whole left wing began to give way before the enemy. (Pol.5.84)</a:t>
            </a:r>
          </a:p>
        </p:txBody>
      </p:sp>
      <p:pic>
        <p:nvPicPr>
          <p:cNvPr id="7" name="Picture 6">
            <a:extLst>
              <a:ext uri="{FF2B5EF4-FFF2-40B4-BE49-F238E27FC236}">
                <a16:creationId xmlns:a16="http://schemas.microsoft.com/office/drawing/2014/main" id="{14422D6C-C5C5-4816-B371-A2E47955F6ED}"/>
              </a:ext>
            </a:extLst>
          </p:cNvPr>
          <p:cNvPicPr>
            <a:picLocks noChangeAspect="1"/>
          </p:cNvPicPr>
          <p:nvPr/>
        </p:nvPicPr>
        <p:blipFill>
          <a:blip r:embed="rId2"/>
          <a:stretch>
            <a:fillRect/>
          </a:stretch>
        </p:blipFill>
        <p:spPr>
          <a:xfrm>
            <a:off x="176739" y="4137880"/>
            <a:ext cx="5430563" cy="2260472"/>
          </a:xfrm>
          <a:prstGeom prst="rect">
            <a:avLst/>
          </a:prstGeom>
        </p:spPr>
      </p:pic>
    </p:spTree>
    <p:extLst>
      <p:ext uri="{BB962C8B-B14F-4D97-AF65-F5344CB8AC3E}">
        <p14:creationId xmlns:p14="http://schemas.microsoft.com/office/powerpoint/2010/main" val="283872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D4094-1C5A-4760-B6B2-69879E05B592}"/>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43DD70F6-877C-486B-A914-DD8F9B6D3C06}"/>
              </a:ext>
            </a:extLst>
          </p:cNvPr>
          <p:cNvSpPr>
            <a:spLocks noGrp="1"/>
          </p:cNvSpPr>
          <p:nvPr>
            <p:ph idx="1"/>
          </p:nvPr>
        </p:nvSpPr>
        <p:spPr>
          <a:xfrm>
            <a:off x="680321" y="2336872"/>
            <a:ext cx="10928583" cy="4050675"/>
          </a:xfrm>
        </p:spPr>
        <p:txBody>
          <a:bodyPr>
            <a:normAutofit/>
          </a:bodyPr>
          <a:lstStyle/>
          <a:p>
            <a:pPr marL="0" indent="0">
              <a:buNone/>
            </a:pPr>
            <a:r>
              <a:rPr lang="en-GB" sz="2000" dirty="0">
                <a:latin typeface="Times New Roman" panose="02020603050405020304" pitchFamily="18" charset="0"/>
                <a:cs typeface="Times New Roman" panose="02020603050405020304" pitchFamily="18" charset="0"/>
              </a:rPr>
              <a:t>Elephants are a costly asset to any army and create multiple problems obtaining and maintaining them.</a:t>
            </a:r>
          </a:p>
          <a:p>
            <a:pPr marL="0" indent="0">
              <a:buNone/>
            </a:pPr>
            <a:r>
              <a:rPr lang="en-GB" sz="2000" dirty="0">
                <a:latin typeface="Times New Roman" panose="02020603050405020304" pitchFamily="18" charset="0"/>
                <a:cs typeface="Times New Roman" panose="02020603050405020304" pitchFamily="18" charset="0"/>
              </a:rPr>
              <a:t>Difficult to capture.</a:t>
            </a:r>
          </a:p>
          <a:p>
            <a:pPr marL="0" indent="0">
              <a:buNone/>
            </a:pPr>
            <a:r>
              <a:rPr lang="en-GB" sz="2000" dirty="0">
                <a:latin typeface="Times New Roman" panose="02020603050405020304" pitchFamily="18" charset="0"/>
                <a:cs typeface="Times New Roman" panose="02020603050405020304" pitchFamily="18" charset="0"/>
              </a:rPr>
              <a:t>Difficult and time-consuming to tame and train.</a:t>
            </a:r>
          </a:p>
          <a:p>
            <a:pPr marL="0" indent="0">
              <a:buNone/>
            </a:pPr>
            <a:r>
              <a:rPr lang="en-GB" sz="2000" dirty="0">
                <a:latin typeface="Times New Roman" panose="02020603050405020304" pitchFamily="18" charset="0"/>
                <a:cs typeface="Times New Roman" panose="02020603050405020304" pitchFamily="18" charset="0"/>
              </a:rPr>
              <a:t>While not too difficult to obtain through trade or treaties, getting them from A to B is difficult.</a:t>
            </a:r>
          </a:p>
          <a:p>
            <a:pPr marL="0" indent="0">
              <a:buNone/>
            </a:pPr>
            <a:r>
              <a:rPr lang="en-GB" sz="2000" dirty="0">
                <a:latin typeface="Times New Roman" panose="02020603050405020304" pitchFamily="18" charset="0"/>
                <a:cs typeface="Times New Roman" panose="02020603050405020304" pitchFamily="18" charset="0"/>
              </a:rPr>
              <a:t>Difficult and costly to armour.</a:t>
            </a:r>
          </a:p>
          <a:p>
            <a:pPr marL="0" indent="0">
              <a:buNone/>
            </a:pPr>
            <a:r>
              <a:rPr lang="en-GB" sz="2000" dirty="0">
                <a:latin typeface="Times New Roman" panose="02020603050405020304" pitchFamily="18" charset="0"/>
                <a:cs typeface="Times New Roman" panose="02020603050405020304" pitchFamily="18" charset="0"/>
              </a:rPr>
              <a:t>Costly to feed both on and off the march.</a:t>
            </a:r>
          </a:p>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r>
              <a:rPr lang="en-GB" sz="2000" dirty="0">
                <a:latin typeface="Times New Roman" panose="02020603050405020304" pitchFamily="18" charset="0"/>
                <a:cs typeface="Times New Roman" panose="02020603050405020304" pitchFamily="18" charset="0"/>
              </a:rPr>
              <a:t>All these difficulties for a unit which, while terrifying and effective in the right conditions, can be easily defeated by well trained soldiers who know how to exploit its weaknesses (‘they did not transform the patterns of warfare’) (Boardman 1992: 328).</a:t>
            </a:r>
          </a:p>
        </p:txBody>
      </p:sp>
    </p:spTree>
    <p:extLst>
      <p:ext uri="{BB962C8B-B14F-4D97-AF65-F5344CB8AC3E}">
        <p14:creationId xmlns:p14="http://schemas.microsoft.com/office/powerpoint/2010/main" val="2621104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3D781-45B3-48F7-A650-1BEF6912C192}"/>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Bibliography (Pictures)</a:t>
            </a:r>
          </a:p>
        </p:txBody>
      </p:sp>
      <p:sp>
        <p:nvSpPr>
          <p:cNvPr id="3" name="Content Placeholder 2">
            <a:extLst>
              <a:ext uri="{FF2B5EF4-FFF2-40B4-BE49-F238E27FC236}">
                <a16:creationId xmlns:a16="http://schemas.microsoft.com/office/drawing/2014/main" id="{42D4D755-78B8-4D05-930C-62B9B0C4E94E}"/>
              </a:ext>
            </a:extLst>
          </p:cNvPr>
          <p:cNvSpPr>
            <a:spLocks noGrp="1"/>
          </p:cNvSpPr>
          <p:nvPr>
            <p:ph idx="1"/>
          </p:nvPr>
        </p:nvSpPr>
        <p:spPr>
          <a:xfrm>
            <a:off x="680321" y="2336872"/>
            <a:ext cx="11140618" cy="4368727"/>
          </a:xfrm>
        </p:spPr>
        <p:txBody>
          <a:bodyPr>
            <a:normAutofit/>
          </a:bodyPr>
          <a:lstStyle/>
          <a:p>
            <a:pPr marL="0" indent="0">
              <a:buNone/>
            </a:pPr>
            <a:r>
              <a:rPr lang="en-GB" sz="1800" dirty="0">
                <a:latin typeface="Times New Roman" panose="02020603050405020304" pitchFamily="18" charset="0"/>
                <a:cs typeface="Times New Roman" panose="02020603050405020304" pitchFamily="18" charset="0"/>
              </a:rPr>
              <a:t>Historynet, ‘Carthaginian War Elephant’ 2016. Historynet. </a:t>
            </a:r>
            <a:r>
              <a:rPr lang="en-GB" sz="1800" dirty="0">
                <a:latin typeface="Times New Roman" panose="02020603050405020304" pitchFamily="18" charset="0"/>
                <a:cs typeface="Times New Roman" panose="02020603050405020304" pitchFamily="18" charset="0"/>
                <a:hlinkClick r:id="rId2"/>
              </a:rPr>
              <a:t>http://www.historynet.com/carthaginian-war-elephant.htm</a:t>
            </a:r>
            <a:r>
              <a:rPr lang="en-GB" sz="1800" dirty="0">
                <a:latin typeface="Times New Roman" panose="02020603050405020304" pitchFamily="18" charset="0"/>
                <a:cs typeface="Times New Roman" panose="02020603050405020304" pitchFamily="18" charset="0"/>
              </a:rPr>
              <a:t>. (accessed 10/05/18)</a:t>
            </a:r>
          </a:p>
          <a:p>
            <a:pPr marL="0" indent="0">
              <a:buNone/>
            </a:pPr>
            <a:r>
              <a:rPr lang="en-GB" sz="1800" dirty="0">
                <a:latin typeface="Times New Roman" panose="02020603050405020304" pitchFamily="18" charset="0"/>
                <a:cs typeface="Times New Roman" panose="02020603050405020304" pitchFamily="18" charset="0"/>
              </a:rPr>
              <a:t>Wikimedia commons, ‘African elephant (left): Asian elephant (right)’ 2014. archaeology.org. </a:t>
            </a:r>
            <a:r>
              <a:rPr lang="en-GB" sz="1800" dirty="0">
                <a:latin typeface="Times New Roman" panose="02020603050405020304" pitchFamily="18" charset="0"/>
                <a:cs typeface="Times New Roman" panose="02020603050405020304" pitchFamily="18" charset="0"/>
                <a:hlinkClick r:id="rId3"/>
              </a:rPr>
              <a:t>https://www.archaeology.org/issues/132-1405/trenches/1973-raphia-battle-war-elephants-Polybius</a:t>
            </a:r>
            <a:r>
              <a:rPr lang="en-GB" sz="1800" dirty="0">
                <a:latin typeface="Times New Roman" panose="02020603050405020304" pitchFamily="18" charset="0"/>
                <a:cs typeface="Times New Roman" panose="02020603050405020304" pitchFamily="18" charset="0"/>
              </a:rPr>
              <a:t>. (accessed 10/05/18)</a:t>
            </a:r>
          </a:p>
          <a:p>
            <a:pPr marL="0" indent="0">
              <a:buNone/>
            </a:pPr>
            <a:r>
              <a:rPr lang="en-GB" sz="1800" dirty="0">
                <a:latin typeface="Times New Roman" panose="02020603050405020304" pitchFamily="18" charset="0"/>
                <a:cs typeface="Times New Roman" panose="02020603050405020304" pitchFamily="18" charset="0"/>
              </a:rPr>
              <a:t>Henri Motte, ‘Crossing the Rhone River’ sides.psu.edu. </a:t>
            </a:r>
            <a:r>
              <a:rPr lang="en-GB" sz="1800" dirty="0">
                <a:latin typeface="Times New Roman" panose="02020603050405020304" pitchFamily="18" charset="0"/>
                <a:cs typeface="Times New Roman" panose="02020603050405020304" pitchFamily="18" charset="0"/>
                <a:hlinkClick r:id="rId4"/>
              </a:rPr>
              <a:t>https://sites.psu.edu/hannibal/why-is-this-innovative/</a:t>
            </a:r>
            <a:r>
              <a:rPr lang="en-GB" sz="1800" dirty="0">
                <a:latin typeface="Times New Roman" panose="02020603050405020304" pitchFamily="18" charset="0"/>
                <a:cs typeface="Times New Roman" panose="02020603050405020304" pitchFamily="18" charset="0"/>
              </a:rPr>
              <a:t>. (accessed 10/05/18)</a:t>
            </a:r>
          </a:p>
          <a:p>
            <a:pPr marL="0" indent="0">
              <a:buNone/>
            </a:pPr>
            <a:r>
              <a:rPr lang="en-GB" sz="1800" dirty="0" err="1">
                <a:latin typeface="Times New Roman" panose="02020603050405020304" pitchFamily="18" charset="0"/>
                <a:cs typeface="Times New Roman" panose="02020603050405020304" pitchFamily="18" charset="0"/>
              </a:rPr>
              <a:t>Edmaps</a:t>
            </a:r>
            <a:r>
              <a:rPr lang="en-GB" sz="1800" dirty="0">
                <a:latin typeface="Times New Roman" panose="02020603050405020304" pitchFamily="18" charset="0"/>
                <a:cs typeface="Times New Roman" panose="02020603050405020304" pitchFamily="18" charset="0"/>
              </a:rPr>
              <a:t>, ‘The economy of the Hellenistic era’ </a:t>
            </a:r>
            <a:r>
              <a:rPr lang="en-GB" sz="1800" dirty="0" err="1">
                <a:latin typeface="Times New Roman" panose="02020603050405020304" pitchFamily="18" charset="0"/>
                <a:cs typeface="Times New Roman" panose="02020603050405020304" pitchFamily="18" charset="0"/>
              </a:rPr>
              <a:t>edmaps</a:t>
            </a:r>
            <a:r>
              <a:rPr lang="en-GB" sz="1800" dirty="0">
                <a:latin typeface="Times New Roman" panose="02020603050405020304" pitchFamily="18" charset="0"/>
                <a:cs typeface="Times New Roman" panose="02020603050405020304" pitchFamily="18" charset="0"/>
              </a:rPr>
              <a:t>. </a:t>
            </a:r>
            <a:r>
              <a:rPr lang="en-GB" sz="1800" dirty="0">
                <a:latin typeface="Times New Roman" panose="02020603050405020304" pitchFamily="18" charset="0"/>
                <a:cs typeface="Times New Roman" panose="02020603050405020304" pitchFamily="18" charset="0"/>
                <a:hlinkClick r:id="rId5"/>
              </a:rPr>
              <a:t>http://www.edmaps.com/html/ancient_greece.html</a:t>
            </a:r>
            <a:r>
              <a:rPr lang="en-GB" sz="1800" dirty="0">
                <a:latin typeface="Times New Roman" panose="02020603050405020304" pitchFamily="18" charset="0"/>
                <a:cs typeface="Times New Roman" panose="02020603050405020304" pitchFamily="18" charset="0"/>
              </a:rPr>
              <a:t>. (accessed 11/05/18)</a:t>
            </a:r>
          </a:p>
          <a:p>
            <a:pPr marL="0" indent="0">
              <a:buNone/>
            </a:pPr>
            <a:r>
              <a:rPr lang="en-GB" sz="1800" dirty="0">
                <a:latin typeface="Times New Roman" panose="02020603050405020304" pitchFamily="18" charset="0"/>
                <a:cs typeface="Times New Roman" panose="02020603050405020304" pitchFamily="18" charset="0"/>
              </a:rPr>
              <a:t>Marco </a:t>
            </a:r>
            <a:r>
              <a:rPr lang="en-GB" sz="1800" dirty="0" err="1">
                <a:latin typeface="Times New Roman" panose="02020603050405020304" pitchFamily="18" charset="0"/>
                <a:cs typeface="Times New Roman" panose="02020603050405020304" pitchFamily="18" charset="0"/>
              </a:rPr>
              <a:t>Prins</a:t>
            </a:r>
            <a:r>
              <a:rPr lang="en-GB" sz="1800" dirty="0">
                <a:latin typeface="Times New Roman" panose="02020603050405020304" pitchFamily="18" charset="0"/>
                <a:cs typeface="Times New Roman" panose="02020603050405020304" pitchFamily="18" charset="0"/>
              </a:rPr>
              <a:t>, ‘Ptolemy II Philadelphus’ 2006. Livius.org. </a:t>
            </a:r>
            <a:r>
              <a:rPr lang="en-GB" sz="1800" dirty="0">
                <a:latin typeface="Times New Roman" panose="02020603050405020304" pitchFamily="18" charset="0"/>
                <a:cs typeface="Times New Roman" panose="02020603050405020304" pitchFamily="18" charset="0"/>
                <a:hlinkClick r:id="rId6"/>
              </a:rPr>
              <a:t>http://www.livius.org/articles/person/ptolemy-ii-philadelphus/</a:t>
            </a:r>
            <a:r>
              <a:rPr lang="en-GB" sz="1800" dirty="0">
                <a:latin typeface="Times New Roman" panose="02020603050405020304" pitchFamily="18" charset="0"/>
                <a:cs typeface="Times New Roman" panose="02020603050405020304" pitchFamily="18" charset="0"/>
              </a:rPr>
              <a:t>?. (accessed 12/05/18)</a:t>
            </a:r>
          </a:p>
          <a:p>
            <a:pPr marL="0" indent="0">
              <a:buNone/>
            </a:pPr>
            <a:r>
              <a:rPr lang="en-GB" sz="1800" dirty="0" err="1">
                <a:latin typeface="Times New Roman" panose="02020603050405020304" pitchFamily="18" charset="0"/>
                <a:cs typeface="Times New Roman" panose="02020603050405020304" pitchFamily="18" charset="0"/>
              </a:rPr>
              <a:t>Athang</a:t>
            </a:r>
            <a:r>
              <a:rPr lang="en-GB" sz="1800" dirty="0">
                <a:latin typeface="Times New Roman" panose="02020603050405020304" pitchFamily="18" charset="0"/>
                <a:cs typeface="Times New Roman" panose="02020603050405020304" pitchFamily="18" charset="0"/>
              </a:rPr>
              <a:t>, ‘Ancient Ethiopia’ 2016. </a:t>
            </a:r>
            <a:r>
              <a:rPr lang="en-GB" sz="1800" dirty="0" err="1">
                <a:latin typeface="Times New Roman" panose="02020603050405020304" pitchFamily="18" charset="0"/>
                <a:cs typeface="Times New Roman" panose="02020603050405020304" pitchFamily="18" charset="0"/>
              </a:rPr>
              <a:t>Blogspot</a:t>
            </a:r>
            <a:r>
              <a:rPr lang="en-GB" sz="1800" dirty="0">
                <a:latin typeface="Times New Roman" panose="02020603050405020304" pitchFamily="18" charset="0"/>
                <a:cs typeface="Times New Roman" panose="02020603050405020304" pitchFamily="18" charset="0"/>
              </a:rPr>
              <a:t>. </a:t>
            </a:r>
            <a:r>
              <a:rPr lang="en-GB" sz="1800" dirty="0">
                <a:latin typeface="Times New Roman" panose="02020603050405020304" pitchFamily="18" charset="0"/>
                <a:cs typeface="Times New Roman" panose="02020603050405020304" pitchFamily="18" charset="0"/>
                <a:hlinkClick r:id="rId7"/>
              </a:rPr>
              <a:t>https://athang1504.blogspot.co.uk/2016/08/ptolemys-geography.html</a:t>
            </a:r>
            <a:r>
              <a:rPr lang="en-GB" sz="1800" dirty="0">
                <a:latin typeface="Times New Roman" panose="02020603050405020304" pitchFamily="18" charset="0"/>
                <a:cs typeface="Times New Roman" panose="02020603050405020304" pitchFamily="18" charset="0"/>
              </a:rPr>
              <a:t>. (accessed12/05/18)</a:t>
            </a:r>
          </a:p>
        </p:txBody>
      </p:sp>
    </p:spTree>
    <p:extLst>
      <p:ext uri="{BB962C8B-B14F-4D97-AF65-F5344CB8AC3E}">
        <p14:creationId xmlns:p14="http://schemas.microsoft.com/office/powerpoint/2010/main" val="4006325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EEE65-0984-4E8C-BF0A-26248B88B564}"/>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Bibliography (Pictures)</a:t>
            </a:r>
          </a:p>
        </p:txBody>
      </p:sp>
      <p:sp>
        <p:nvSpPr>
          <p:cNvPr id="3" name="Content Placeholder 2">
            <a:extLst>
              <a:ext uri="{FF2B5EF4-FFF2-40B4-BE49-F238E27FC236}">
                <a16:creationId xmlns:a16="http://schemas.microsoft.com/office/drawing/2014/main" id="{E4D2A67C-165A-49C6-8CC9-FA77FC250765}"/>
              </a:ext>
            </a:extLst>
          </p:cNvPr>
          <p:cNvSpPr>
            <a:spLocks noGrp="1"/>
          </p:cNvSpPr>
          <p:nvPr>
            <p:ph idx="1"/>
          </p:nvPr>
        </p:nvSpPr>
        <p:spPr>
          <a:xfrm>
            <a:off x="680321" y="2336873"/>
            <a:ext cx="11286392" cy="3599316"/>
          </a:xfrm>
        </p:spPr>
        <p:txBody>
          <a:bodyPr>
            <a:normAutofit/>
          </a:bodyPr>
          <a:lstStyle/>
          <a:p>
            <a:pPr marL="0" indent="0">
              <a:buNone/>
            </a:pPr>
            <a:r>
              <a:rPr lang="en-GB" sz="1800" dirty="0" err="1">
                <a:latin typeface="Times New Roman" panose="02020603050405020304" pitchFamily="18" charset="0"/>
                <a:cs typeface="Times New Roman" panose="02020603050405020304" pitchFamily="18" charset="0"/>
              </a:rPr>
              <a:t>Expertissim</a:t>
            </a:r>
            <a:r>
              <a:rPr lang="en-GB" sz="1800" dirty="0">
                <a:latin typeface="Times New Roman" panose="02020603050405020304" pitchFamily="18" charset="0"/>
                <a:cs typeface="Times New Roman" panose="02020603050405020304" pitchFamily="18" charset="0"/>
              </a:rPr>
              <a:t>, ‘Elephant goad </a:t>
            </a:r>
            <a:r>
              <a:rPr lang="en-GB" sz="1800" dirty="0" err="1">
                <a:latin typeface="Times New Roman" panose="02020603050405020304" pitchFamily="18" charset="0"/>
                <a:cs typeface="Times New Roman" panose="02020603050405020304" pitchFamily="18" charset="0"/>
              </a:rPr>
              <a:t>Ankusha</a:t>
            </a:r>
            <a:r>
              <a:rPr lang="en-GB" sz="1800" dirty="0">
                <a:latin typeface="Times New Roman" panose="02020603050405020304" pitchFamily="18" charset="0"/>
                <a:cs typeface="Times New Roman" panose="02020603050405020304" pitchFamily="18" charset="0"/>
              </a:rPr>
              <a:t>. Southern India, 19th-20th Century’ Expertissim.org. </a:t>
            </a:r>
            <a:r>
              <a:rPr lang="en-GB" sz="1800" dirty="0">
                <a:latin typeface="Times New Roman" panose="02020603050405020304" pitchFamily="18" charset="0"/>
                <a:cs typeface="Times New Roman" panose="02020603050405020304" pitchFamily="18" charset="0"/>
                <a:hlinkClick r:id="rId2"/>
              </a:rPr>
              <a:t>https://en.expertissim.com/elephant-goad-ankusha-southern-india-19th-20th-century-12218576</a:t>
            </a:r>
            <a:r>
              <a:rPr lang="en-GB" sz="1800" dirty="0">
                <a:latin typeface="Times New Roman" panose="02020603050405020304" pitchFamily="18" charset="0"/>
                <a:cs typeface="Times New Roman" panose="02020603050405020304" pitchFamily="18" charset="0"/>
              </a:rPr>
              <a:t>. (accessed 13/05/18)</a:t>
            </a:r>
          </a:p>
          <a:p>
            <a:pPr marL="0" indent="0">
              <a:buNone/>
            </a:pPr>
            <a:r>
              <a:rPr lang="en-GB" sz="1800" dirty="0">
                <a:latin typeface="Times New Roman" panose="02020603050405020304" pitchFamily="18" charset="0"/>
                <a:cs typeface="Times New Roman" panose="02020603050405020304" pitchFamily="18" charset="0"/>
              </a:rPr>
              <a:t>Jeff Jonas, ‘The Ptolemaic war elephant’ 2006. Ancient Battles.com. </a:t>
            </a:r>
            <a:r>
              <a:rPr lang="en-GB" sz="1800" dirty="0">
                <a:latin typeface="Times New Roman" panose="02020603050405020304" pitchFamily="18" charset="0"/>
                <a:cs typeface="Times New Roman" panose="02020603050405020304" pitchFamily="18" charset="0"/>
                <a:hlinkClick r:id="rId3"/>
              </a:rPr>
              <a:t>http://www.ancientbattles.com/ptolemaic_elephants/ptolemaic_elephants_01.htm</a:t>
            </a:r>
            <a:r>
              <a:rPr lang="en-GB" sz="1800" dirty="0">
                <a:latin typeface="Times New Roman" panose="02020603050405020304" pitchFamily="18" charset="0"/>
                <a:cs typeface="Times New Roman" panose="02020603050405020304" pitchFamily="18" charset="0"/>
              </a:rPr>
              <a:t>. (accessed 13/05/18)</a:t>
            </a:r>
          </a:p>
          <a:p>
            <a:pPr marL="0" indent="0">
              <a:buNone/>
            </a:pPr>
            <a:r>
              <a:rPr lang="en-GB" sz="1800" dirty="0">
                <a:latin typeface="Times New Roman" panose="02020603050405020304" pitchFamily="18" charset="0"/>
                <a:cs typeface="Times New Roman" panose="02020603050405020304" pitchFamily="18" charset="0"/>
              </a:rPr>
              <a:t>Jeff Jonas, ‘The battle of Raphia 217 BC’ 2006. Ancient Battles.com. </a:t>
            </a:r>
            <a:r>
              <a:rPr lang="en-GB" sz="1800" dirty="0">
                <a:latin typeface="Times New Roman" panose="02020603050405020304" pitchFamily="18" charset="0"/>
                <a:cs typeface="Times New Roman" panose="02020603050405020304" pitchFamily="18" charset="0"/>
                <a:hlinkClick r:id="rId4"/>
              </a:rPr>
              <a:t>http://www.ancientbattles.com/WAB_Successors/battle_reports/Raphia_battle_01.htm</a:t>
            </a:r>
            <a:r>
              <a:rPr lang="en-GB" sz="1800" dirty="0">
                <a:latin typeface="Times New Roman" panose="02020603050405020304" pitchFamily="18" charset="0"/>
                <a:cs typeface="Times New Roman" panose="02020603050405020304" pitchFamily="18" charset="0"/>
              </a:rPr>
              <a:t>. (accessed 13/05/18)</a:t>
            </a:r>
          </a:p>
        </p:txBody>
      </p:sp>
    </p:spTree>
    <p:extLst>
      <p:ext uri="{BB962C8B-B14F-4D97-AF65-F5344CB8AC3E}">
        <p14:creationId xmlns:p14="http://schemas.microsoft.com/office/powerpoint/2010/main" val="16538061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EA748-4033-4F6B-B8BF-79FCFC4DC95A}"/>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Bibliography (Ancient sources)</a:t>
            </a:r>
          </a:p>
        </p:txBody>
      </p:sp>
      <p:sp>
        <p:nvSpPr>
          <p:cNvPr id="3" name="Content Placeholder 2">
            <a:extLst>
              <a:ext uri="{FF2B5EF4-FFF2-40B4-BE49-F238E27FC236}">
                <a16:creationId xmlns:a16="http://schemas.microsoft.com/office/drawing/2014/main" id="{3BFCA056-4A7B-4C16-A867-61E7534E0D17}"/>
              </a:ext>
            </a:extLst>
          </p:cNvPr>
          <p:cNvSpPr>
            <a:spLocks noGrp="1"/>
          </p:cNvSpPr>
          <p:nvPr>
            <p:ph idx="1"/>
          </p:nvPr>
        </p:nvSpPr>
        <p:spPr>
          <a:xfrm>
            <a:off x="680321" y="2336873"/>
            <a:ext cx="9613861" cy="4421736"/>
          </a:xfrm>
        </p:spPr>
        <p:txBody>
          <a:bodyPr>
            <a:normAutofit/>
          </a:bodyPr>
          <a:lstStyle/>
          <a:p>
            <a:pPr marL="0" indent="0">
              <a:buNone/>
            </a:pPr>
            <a:r>
              <a:rPr lang="en-GB" sz="2000" dirty="0">
                <a:latin typeface="Times New Roman" panose="02020603050405020304" pitchFamily="18" charset="0"/>
                <a:cs typeface="Times New Roman" panose="02020603050405020304" pitchFamily="18" charset="0"/>
              </a:rPr>
              <a:t>Diodorus, Book II.35-IV.58. C. F. Oldfather (trans.). 1935. Cambridge: Harvard University Press.</a:t>
            </a:r>
          </a:p>
          <a:p>
            <a:pPr marL="0" indent="0">
              <a:buNone/>
            </a:pPr>
            <a:r>
              <a:rPr lang="en-GB" sz="2000" dirty="0">
                <a:latin typeface="Times New Roman" panose="02020603050405020304" pitchFamily="18" charset="0"/>
                <a:cs typeface="Times New Roman" panose="02020603050405020304" pitchFamily="18" charset="0"/>
              </a:rPr>
              <a:t>Diodorus, Books XIX 66-XX. R. M. Geer (trans.). 1954. London: William Heinemann.</a:t>
            </a:r>
          </a:p>
          <a:p>
            <a:pPr marL="0" indent="0">
              <a:buNone/>
            </a:pPr>
            <a:r>
              <a:rPr lang="en-GB" sz="2000" dirty="0">
                <a:latin typeface="Times New Roman" panose="02020603050405020304" pitchFamily="18" charset="0"/>
                <a:cs typeface="Times New Roman" panose="02020603050405020304" pitchFamily="18" charset="0"/>
              </a:rPr>
              <a:t>Livy, Books XXI-XXII. W. Heinemann (trans.). 1929. Cambridge: Harvard University Press.</a:t>
            </a:r>
          </a:p>
          <a:p>
            <a:pPr marL="0" indent="0">
              <a:buNone/>
            </a:pPr>
            <a:r>
              <a:rPr lang="en-GB" sz="2000" dirty="0">
                <a:latin typeface="Times New Roman" panose="02020603050405020304" pitchFamily="18" charset="0"/>
                <a:cs typeface="Times New Roman" panose="02020603050405020304" pitchFamily="18" charset="0"/>
              </a:rPr>
              <a:t>Pliny the Elder, The Natural History. J. Bostock (trans.). 1855. London: Taylor and Francis.</a:t>
            </a:r>
          </a:p>
          <a:p>
            <a:pPr marL="0" indent="0">
              <a:buNone/>
            </a:pPr>
            <a:r>
              <a:rPr lang="en-GB" sz="2000" dirty="0">
                <a:latin typeface="Times New Roman" panose="02020603050405020304" pitchFamily="18" charset="0"/>
                <a:cs typeface="Times New Roman" panose="02020603050405020304" pitchFamily="18" charset="0"/>
              </a:rPr>
              <a:t>Plutarch, Plutarch’s Lives. B. Perrin (trans.). 1919. Cambridge: Harvard University Press.</a:t>
            </a:r>
          </a:p>
          <a:p>
            <a:pPr marL="0" indent="0">
              <a:buNone/>
            </a:pPr>
            <a:r>
              <a:rPr lang="en-GB" sz="2000" dirty="0">
                <a:latin typeface="Times New Roman" panose="02020603050405020304" pitchFamily="18" charset="0"/>
                <a:cs typeface="Times New Roman" panose="02020603050405020304" pitchFamily="18" charset="0"/>
              </a:rPr>
              <a:t>Polybius, Book V. E. S. Shuckburgh (trans.). 1889. London: Macmillan.</a:t>
            </a:r>
          </a:p>
          <a:p>
            <a:pPr marL="0" indent="0">
              <a:buNone/>
            </a:pPr>
            <a:r>
              <a:rPr lang="en-GB" sz="2000" dirty="0">
                <a:latin typeface="Times New Roman" panose="02020603050405020304" pitchFamily="18" charset="0"/>
                <a:cs typeface="Times New Roman" panose="02020603050405020304" pitchFamily="18" charset="0"/>
              </a:rPr>
              <a:t>Polybius, Book XI. W. R. Paton (trans.). 2011. Cambridge: Harvard University Press.</a:t>
            </a:r>
          </a:p>
          <a:p>
            <a:pPr marL="0" indent="0">
              <a:buNone/>
            </a:pPr>
            <a:r>
              <a:rPr lang="en-GB" sz="2000" dirty="0">
                <a:latin typeface="Times New Roman" panose="02020603050405020304" pitchFamily="18" charset="0"/>
                <a:cs typeface="Times New Roman" panose="02020603050405020304" pitchFamily="18" charset="0"/>
              </a:rPr>
              <a:t>Strabo, Book XVII. H. L. Jones (trans.). 1959. London: William Heinemann.</a:t>
            </a:r>
          </a:p>
        </p:txBody>
      </p:sp>
    </p:spTree>
    <p:extLst>
      <p:ext uri="{BB962C8B-B14F-4D97-AF65-F5344CB8AC3E}">
        <p14:creationId xmlns:p14="http://schemas.microsoft.com/office/powerpoint/2010/main" val="28526021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A4998-50FA-4C4E-98B6-95BBCFDC83C7}"/>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Bibliography (Modern scholarship)</a:t>
            </a:r>
          </a:p>
        </p:txBody>
      </p:sp>
      <p:sp>
        <p:nvSpPr>
          <p:cNvPr id="3" name="Content Placeholder 2">
            <a:extLst>
              <a:ext uri="{FF2B5EF4-FFF2-40B4-BE49-F238E27FC236}">
                <a16:creationId xmlns:a16="http://schemas.microsoft.com/office/drawing/2014/main" id="{6850A2CD-4B20-4180-B9BC-C271ECB2CE4B}"/>
              </a:ext>
            </a:extLst>
          </p:cNvPr>
          <p:cNvSpPr>
            <a:spLocks noGrp="1"/>
          </p:cNvSpPr>
          <p:nvPr>
            <p:ph idx="1"/>
          </p:nvPr>
        </p:nvSpPr>
        <p:spPr>
          <a:xfrm>
            <a:off x="278296" y="2336872"/>
            <a:ext cx="11648661" cy="4521127"/>
          </a:xfrm>
        </p:spPr>
        <p:txBody>
          <a:bodyPr>
            <a:normAutofit/>
          </a:bodyPr>
          <a:lstStyle/>
          <a:p>
            <a:pPr marL="0" indent="0">
              <a:buNone/>
            </a:pPr>
            <a:r>
              <a:rPr lang="en-GB" sz="1600" dirty="0">
                <a:latin typeface="Times New Roman" panose="02020603050405020304" pitchFamily="18" charset="0"/>
                <a:cs typeface="Times New Roman" panose="02020603050405020304" pitchFamily="18" charset="0"/>
              </a:rPr>
              <a:t>Anglim, S., </a:t>
            </a:r>
            <a:r>
              <a:rPr lang="en-GB" sz="1600" dirty="0" err="1">
                <a:latin typeface="Times New Roman" panose="02020603050405020304" pitchFamily="18" charset="0"/>
                <a:cs typeface="Times New Roman" panose="02020603050405020304" pitchFamily="18" charset="0"/>
              </a:rPr>
              <a:t>Jestice</a:t>
            </a:r>
            <a:r>
              <a:rPr lang="en-GB" sz="1600" dirty="0">
                <a:latin typeface="Times New Roman" panose="02020603050405020304" pitchFamily="18" charset="0"/>
                <a:cs typeface="Times New Roman" panose="02020603050405020304" pitchFamily="18" charset="0"/>
              </a:rPr>
              <a:t>, P. G., Rice, R. S., </a:t>
            </a:r>
            <a:r>
              <a:rPr lang="en-GB" sz="1600" dirty="0" err="1">
                <a:latin typeface="Times New Roman" panose="02020603050405020304" pitchFamily="18" charset="0"/>
                <a:cs typeface="Times New Roman" panose="02020603050405020304" pitchFamily="18" charset="0"/>
              </a:rPr>
              <a:t>Rusch</a:t>
            </a:r>
            <a:r>
              <a:rPr lang="en-GB" sz="1600" dirty="0">
                <a:latin typeface="Times New Roman" panose="02020603050405020304" pitchFamily="18" charset="0"/>
                <a:cs typeface="Times New Roman" panose="02020603050405020304" pitchFamily="18" charset="0"/>
              </a:rPr>
              <a:t>, S. M. and Serrati, J. 2002. </a:t>
            </a:r>
            <a:r>
              <a:rPr lang="en-GB" sz="1600" i="1" dirty="0">
                <a:latin typeface="Times New Roman" panose="02020603050405020304" pitchFamily="18" charset="0"/>
                <a:cs typeface="Times New Roman" panose="02020603050405020304" pitchFamily="18" charset="0"/>
              </a:rPr>
              <a:t>Fighting techniques of the Ancient World 3000 BC – AD 500</a:t>
            </a:r>
            <a:r>
              <a:rPr lang="en-GB" sz="1600" dirty="0">
                <a:latin typeface="Times New Roman" panose="02020603050405020304" pitchFamily="18" charset="0"/>
                <a:cs typeface="Times New Roman" panose="02020603050405020304" pitchFamily="18" charset="0"/>
              </a:rPr>
              <a:t>. London: Greenhill Books.</a:t>
            </a:r>
          </a:p>
          <a:p>
            <a:pPr marL="0" indent="0">
              <a:buNone/>
            </a:pPr>
            <a:r>
              <a:rPr lang="en-GB" sz="1600" dirty="0">
                <a:latin typeface="Times New Roman" panose="02020603050405020304" pitchFamily="18" charset="0"/>
                <a:cs typeface="Times New Roman" panose="02020603050405020304" pitchFamily="18" charset="0"/>
              </a:rPr>
              <a:t>Boardman, J., Griffin, J. and Murray, O. 1992. </a:t>
            </a:r>
            <a:r>
              <a:rPr lang="en-GB" sz="1600" i="1" dirty="0">
                <a:latin typeface="Times New Roman" panose="02020603050405020304" pitchFamily="18" charset="0"/>
                <a:cs typeface="Times New Roman" panose="02020603050405020304" pitchFamily="18" charset="0"/>
              </a:rPr>
              <a:t>The Oxford History of the Classical World</a:t>
            </a:r>
            <a:r>
              <a:rPr lang="en-GB" sz="1600" dirty="0">
                <a:latin typeface="Times New Roman" panose="02020603050405020304" pitchFamily="18" charset="0"/>
                <a:cs typeface="Times New Roman" panose="02020603050405020304" pitchFamily="18" charset="0"/>
              </a:rPr>
              <a:t>. Oxford: Oxford University Press.</a:t>
            </a:r>
          </a:p>
          <a:p>
            <a:pPr marL="0" indent="0">
              <a:buNone/>
            </a:pPr>
            <a:r>
              <a:rPr lang="en-GB" sz="1600" dirty="0" err="1">
                <a:latin typeface="Times New Roman" panose="02020603050405020304" pitchFamily="18" charset="0"/>
                <a:cs typeface="Times New Roman" panose="02020603050405020304" pitchFamily="18" charset="0"/>
              </a:rPr>
              <a:t>Casson</a:t>
            </a:r>
            <a:r>
              <a:rPr lang="en-GB" sz="1600" dirty="0">
                <a:latin typeface="Times New Roman" panose="02020603050405020304" pitchFamily="18" charset="0"/>
                <a:cs typeface="Times New Roman" panose="02020603050405020304" pitchFamily="18" charset="0"/>
              </a:rPr>
              <a:t>, L. 1993. ‘Ptolemy II and the Hunting of African elephants’, </a:t>
            </a:r>
            <a:r>
              <a:rPr lang="en-GB" sz="1600" i="1" dirty="0">
                <a:latin typeface="Times New Roman" panose="02020603050405020304" pitchFamily="18" charset="0"/>
                <a:cs typeface="Times New Roman" panose="02020603050405020304" pitchFamily="18" charset="0"/>
              </a:rPr>
              <a:t>Transactions of the American Philological Association (1974-2014)</a:t>
            </a:r>
            <a:r>
              <a:rPr lang="en-GB" sz="1600" dirty="0">
                <a:latin typeface="Times New Roman" panose="02020603050405020304" pitchFamily="18" charset="0"/>
                <a:cs typeface="Times New Roman" panose="02020603050405020304" pitchFamily="18" charset="0"/>
              </a:rPr>
              <a:t>, 123, 247-260.</a:t>
            </a:r>
          </a:p>
          <a:p>
            <a:pPr marL="0" indent="0">
              <a:buNone/>
            </a:pPr>
            <a:r>
              <a:rPr lang="en-GB" sz="1600" dirty="0">
                <a:latin typeface="Times New Roman" panose="02020603050405020304" pitchFamily="18" charset="0"/>
                <a:cs typeface="Times New Roman" panose="02020603050405020304" pitchFamily="18" charset="0"/>
              </a:rPr>
              <a:t>E. M. McCarthy, ‘What do elephants eat?’ macroevolution.net. </a:t>
            </a:r>
            <a:r>
              <a:rPr lang="en-GB" sz="1600" dirty="0">
                <a:latin typeface="Times New Roman" panose="02020603050405020304" pitchFamily="18" charset="0"/>
                <a:cs typeface="Times New Roman" panose="02020603050405020304" pitchFamily="18" charset="0"/>
                <a:hlinkClick r:id="rId2"/>
              </a:rPr>
              <a:t>http://www.macroevolution.net/what-do-elephants-eat.html</a:t>
            </a:r>
            <a:r>
              <a:rPr lang="en-GB" sz="1600" dirty="0">
                <a:latin typeface="Times New Roman" panose="02020603050405020304" pitchFamily="18" charset="0"/>
                <a:cs typeface="Times New Roman" panose="02020603050405020304" pitchFamily="18" charset="0"/>
              </a:rPr>
              <a:t>. (accessed 13/05/18)</a:t>
            </a:r>
          </a:p>
          <a:p>
            <a:pPr marL="0" indent="0">
              <a:buNone/>
            </a:pPr>
            <a:r>
              <a:rPr lang="en-GB" sz="1600" dirty="0">
                <a:latin typeface="Times New Roman" panose="02020603050405020304" pitchFamily="18" charset="0"/>
                <a:cs typeface="Times New Roman" panose="02020603050405020304" pitchFamily="18" charset="0"/>
              </a:rPr>
              <a:t>Gowers, W. 1948. ‘African Elephants and Ancient Authors’, </a:t>
            </a:r>
            <a:r>
              <a:rPr lang="en-GB" sz="1600" i="1" dirty="0">
                <a:latin typeface="Times New Roman" panose="02020603050405020304" pitchFamily="18" charset="0"/>
                <a:cs typeface="Times New Roman" panose="02020603050405020304" pitchFamily="18" charset="0"/>
              </a:rPr>
              <a:t>African Affairs</a:t>
            </a:r>
            <a:r>
              <a:rPr lang="en-GB" sz="1600" dirty="0">
                <a:latin typeface="Times New Roman" panose="02020603050405020304" pitchFamily="18" charset="0"/>
                <a:cs typeface="Times New Roman" panose="02020603050405020304" pitchFamily="18" charset="0"/>
              </a:rPr>
              <a:t>, 47, 188, July, 173-180.</a:t>
            </a:r>
          </a:p>
          <a:p>
            <a:pPr marL="0" indent="0">
              <a:buNone/>
            </a:pPr>
            <a:r>
              <a:rPr lang="en-GB" sz="1600" dirty="0">
                <a:latin typeface="Times New Roman" panose="02020603050405020304" pitchFamily="18" charset="0"/>
                <a:cs typeface="Times New Roman" panose="02020603050405020304" pitchFamily="18" charset="0"/>
              </a:rPr>
              <a:t>Kistler, J. M. 2007. </a:t>
            </a:r>
            <a:r>
              <a:rPr lang="en-GB" sz="1600" i="1" dirty="0">
                <a:latin typeface="Times New Roman" panose="02020603050405020304" pitchFamily="18" charset="0"/>
                <a:cs typeface="Times New Roman" panose="02020603050405020304" pitchFamily="18" charset="0"/>
              </a:rPr>
              <a:t>War Elephants</a:t>
            </a:r>
            <a:r>
              <a:rPr lang="en-GB" sz="1600" dirty="0">
                <a:latin typeface="Times New Roman" panose="02020603050405020304" pitchFamily="18" charset="0"/>
                <a:cs typeface="Times New Roman" panose="02020603050405020304" pitchFamily="18" charset="0"/>
              </a:rPr>
              <a:t>. Westport: Greenwood Publishing Group.</a:t>
            </a:r>
          </a:p>
          <a:p>
            <a:pPr marL="0" indent="0">
              <a:buNone/>
            </a:pPr>
            <a:r>
              <a:rPr lang="en-GB" sz="1600" dirty="0">
                <a:latin typeface="Times New Roman" panose="02020603050405020304" pitchFamily="18" charset="0"/>
                <a:cs typeface="Times New Roman" panose="02020603050405020304" pitchFamily="18" charset="0"/>
              </a:rPr>
              <a:t>Murray, G. W. and </a:t>
            </a:r>
            <a:r>
              <a:rPr lang="en-GB" sz="1600" dirty="0" err="1">
                <a:latin typeface="Times New Roman" panose="02020603050405020304" pitchFamily="18" charset="0"/>
                <a:cs typeface="Times New Roman" panose="02020603050405020304" pitchFamily="18" charset="0"/>
              </a:rPr>
              <a:t>Warmington</a:t>
            </a:r>
            <a:r>
              <a:rPr lang="en-GB" sz="1600" dirty="0">
                <a:latin typeface="Times New Roman" panose="02020603050405020304" pitchFamily="18" charset="0"/>
                <a:cs typeface="Times New Roman" panose="02020603050405020304" pitchFamily="18" charset="0"/>
              </a:rPr>
              <a:t>, E. H. 1967. ‘</a:t>
            </a:r>
            <a:r>
              <a:rPr lang="en-GB" sz="1600" dirty="0" err="1">
                <a:latin typeface="Times New Roman" panose="02020603050405020304" pitchFamily="18" charset="0"/>
                <a:cs typeface="Times New Roman" panose="02020603050405020304" pitchFamily="18" charset="0"/>
              </a:rPr>
              <a:t>Trogodytica</a:t>
            </a:r>
            <a:r>
              <a:rPr lang="en-GB" sz="1600" dirty="0">
                <a:latin typeface="Times New Roman" panose="02020603050405020304" pitchFamily="18" charset="0"/>
                <a:cs typeface="Times New Roman" panose="02020603050405020304" pitchFamily="18" charset="0"/>
              </a:rPr>
              <a:t>: The Red Sea Littoral in Ptolemaic times’, </a:t>
            </a:r>
            <a:r>
              <a:rPr lang="en-GB" sz="1600" i="1" dirty="0">
                <a:latin typeface="Times New Roman" panose="02020603050405020304" pitchFamily="18" charset="0"/>
                <a:cs typeface="Times New Roman" panose="02020603050405020304" pitchFamily="18" charset="0"/>
              </a:rPr>
              <a:t>The Geographical Journal</a:t>
            </a:r>
            <a:r>
              <a:rPr lang="en-GB" sz="1600" dirty="0">
                <a:latin typeface="Times New Roman" panose="02020603050405020304" pitchFamily="18" charset="0"/>
                <a:cs typeface="Times New Roman" panose="02020603050405020304" pitchFamily="18" charset="0"/>
              </a:rPr>
              <a:t>, 133, 1, March, 24-33.</a:t>
            </a:r>
          </a:p>
          <a:p>
            <a:pPr marL="0" indent="0">
              <a:buNone/>
            </a:pPr>
            <a:r>
              <a:rPr lang="en-GB" sz="1600" dirty="0" err="1">
                <a:latin typeface="Times New Roman" panose="02020603050405020304" pitchFamily="18" charset="0"/>
                <a:cs typeface="Times New Roman" panose="02020603050405020304" pitchFamily="18" charset="0"/>
              </a:rPr>
              <a:t>Nossov</a:t>
            </a:r>
            <a:r>
              <a:rPr lang="en-GB" sz="1600" dirty="0">
                <a:latin typeface="Times New Roman" panose="02020603050405020304" pitchFamily="18" charset="0"/>
                <a:cs typeface="Times New Roman" panose="02020603050405020304" pitchFamily="18" charset="0"/>
              </a:rPr>
              <a:t>, K. 2008. </a:t>
            </a:r>
            <a:r>
              <a:rPr lang="en-GB" sz="1600" i="1" dirty="0">
                <a:latin typeface="Times New Roman" panose="02020603050405020304" pitchFamily="18" charset="0"/>
                <a:cs typeface="Times New Roman" panose="02020603050405020304" pitchFamily="18" charset="0"/>
              </a:rPr>
              <a:t>War Elephants</a:t>
            </a:r>
            <a:r>
              <a:rPr lang="en-GB" sz="1600" dirty="0">
                <a:latin typeface="Times New Roman" panose="02020603050405020304" pitchFamily="18" charset="0"/>
                <a:cs typeface="Times New Roman" panose="02020603050405020304" pitchFamily="18" charset="0"/>
              </a:rPr>
              <a:t>. Oxford: Osprey </a:t>
            </a:r>
            <a:r>
              <a:rPr lang="en-GB" sz="1600" dirty="0" err="1">
                <a:latin typeface="Times New Roman" panose="02020603050405020304" pitchFamily="18" charset="0"/>
                <a:cs typeface="Times New Roman" panose="02020603050405020304" pitchFamily="18" charset="0"/>
              </a:rPr>
              <a:t>Publishings</a:t>
            </a:r>
            <a:r>
              <a:rPr lang="en-GB" sz="1600" dirty="0">
                <a:latin typeface="Times New Roman" panose="02020603050405020304" pitchFamily="18" charset="0"/>
                <a:cs typeface="Times New Roman" panose="02020603050405020304" pitchFamily="18" charset="0"/>
              </a:rPr>
              <a:t>.</a:t>
            </a:r>
          </a:p>
          <a:p>
            <a:pPr marL="0" indent="0">
              <a:buNone/>
            </a:pPr>
            <a:r>
              <a:rPr lang="en-GB" sz="1600" dirty="0" err="1">
                <a:latin typeface="Times New Roman" panose="02020603050405020304" pitchFamily="18" charset="0"/>
                <a:cs typeface="Times New Roman" panose="02020603050405020304" pitchFamily="18" charset="0"/>
              </a:rPr>
              <a:t>O’Bryhim</a:t>
            </a:r>
            <a:r>
              <a:rPr lang="en-GB" sz="1600" dirty="0">
                <a:latin typeface="Times New Roman" panose="02020603050405020304" pitchFamily="18" charset="0"/>
                <a:cs typeface="Times New Roman" panose="02020603050405020304" pitchFamily="18" charset="0"/>
              </a:rPr>
              <a:t>, S. 1991. ‘Hannibal’s Elephants and the Crossing of the Rhône’, </a:t>
            </a:r>
            <a:r>
              <a:rPr lang="en-GB" sz="1600" i="1" dirty="0">
                <a:latin typeface="Times New Roman" panose="02020603050405020304" pitchFamily="18" charset="0"/>
                <a:cs typeface="Times New Roman" panose="02020603050405020304" pitchFamily="18" charset="0"/>
              </a:rPr>
              <a:t>The Classical Quarterly</a:t>
            </a:r>
            <a:r>
              <a:rPr lang="en-GB" sz="1600" dirty="0">
                <a:latin typeface="Times New Roman" panose="02020603050405020304" pitchFamily="18" charset="0"/>
                <a:cs typeface="Times New Roman" panose="02020603050405020304" pitchFamily="18" charset="0"/>
              </a:rPr>
              <a:t>, 41, 1, 121-125.</a:t>
            </a:r>
          </a:p>
          <a:p>
            <a:pPr marL="0" indent="0">
              <a:buNone/>
            </a:pPr>
            <a:r>
              <a:rPr lang="en-GB" sz="1600" dirty="0">
                <a:latin typeface="Times New Roman" panose="02020603050405020304" pitchFamily="18" charset="0"/>
                <a:cs typeface="Times New Roman" panose="02020603050405020304" pitchFamily="18" charset="0"/>
              </a:rPr>
              <a:t>Stephenson, I. 2008. </a:t>
            </a:r>
            <a:r>
              <a:rPr lang="en-GB" sz="1600" i="1" dirty="0">
                <a:latin typeface="Times New Roman" panose="02020603050405020304" pitchFamily="18" charset="0"/>
                <a:cs typeface="Times New Roman" panose="02020603050405020304" pitchFamily="18" charset="0"/>
              </a:rPr>
              <a:t>Hannibal’s army</a:t>
            </a:r>
            <a:r>
              <a:rPr lang="en-GB" sz="1600" dirty="0">
                <a:latin typeface="Times New Roman" panose="02020603050405020304" pitchFamily="18" charset="0"/>
                <a:cs typeface="Times New Roman" panose="02020603050405020304" pitchFamily="18" charset="0"/>
              </a:rPr>
              <a:t>. Stroud: Tempus Publishing.</a:t>
            </a:r>
          </a:p>
        </p:txBody>
      </p:sp>
    </p:spTree>
    <p:extLst>
      <p:ext uri="{BB962C8B-B14F-4D97-AF65-F5344CB8AC3E}">
        <p14:creationId xmlns:p14="http://schemas.microsoft.com/office/powerpoint/2010/main" val="2177733992"/>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8D4585"/>
      </a:dk2>
      <a:lt2>
        <a:srgbClr val="E7E6E6"/>
      </a:lt2>
      <a:accent1>
        <a:srgbClr val="F35AE6"/>
      </a:accent1>
      <a:accent2>
        <a:srgbClr val="FC5283"/>
      </a:accent2>
      <a:accent3>
        <a:srgbClr val="F67C64"/>
      </a:accent3>
      <a:accent4>
        <a:srgbClr val="F89F65"/>
      </a:accent4>
      <a:accent5>
        <a:srgbClr val="55C6BA"/>
      </a:accent5>
      <a:accent6>
        <a:srgbClr val="84A3FD"/>
      </a:accent6>
      <a:hlink>
        <a:srgbClr val="6ED4F6"/>
      </a:hlink>
      <a:folHlink>
        <a:srgbClr val="9FECFC"/>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106000"/>
                <a:satMod val="220000"/>
                <a:lumMod val="140000"/>
              </a:schemeClr>
            </a:gs>
            <a:gs pos="50000">
              <a:schemeClr val="phClr">
                <a:shade val="100000"/>
                <a:hueMod val="100000"/>
                <a:satMod val="110000"/>
                <a:lumMod val="130000"/>
              </a:schemeClr>
            </a:gs>
            <a:gs pos="100000">
              <a:schemeClr val="phClr">
                <a:shade val="69000"/>
                <a:hueMod val="88000"/>
                <a:satMod val="16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7D30EEFE-7128-4DE5-8A0D-8D4EF32CB0AF}"/>
    </a:ext>
  </a:extLst>
</a:theme>
</file>

<file path=docProps/app.xml><?xml version="1.0" encoding="utf-8"?>
<Properties xmlns="http://schemas.openxmlformats.org/officeDocument/2006/extended-properties" xmlns:vt="http://schemas.openxmlformats.org/officeDocument/2006/docPropsVTypes">
  <Template>TM04033917[[fn=Berlin]]</Template>
  <TotalTime>6384</TotalTime>
  <Words>2889</Words>
  <Application>Microsoft Office PowerPoint</Application>
  <PresentationFormat>Widescreen</PresentationFormat>
  <Paragraphs>109</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Times New Roman</vt:lpstr>
      <vt:lpstr>Trebuchet MS</vt:lpstr>
      <vt:lpstr>Berlin</vt:lpstr>
      <vt:lpstr>The price and consequences of obtaining war elephants in the Hellenistic period.</vt:lpstr>
      <vt:lpstr>Structure of presentation</vt:lpstr>
      <vt:lpstr>What is a war elephant?</vt:lpstr>
      <vt:lpstr>Example: Hannibal (Alps and Rhone Crossing).</vt:lpstr>
      <vt:lpstr>Capturing elephants</vt:lpstr>
      <vt:lpstr>Example: Ptolemy II Philadelphus hunting parties</vt:lpstr>
      <vt:lpstr>Example: Shipping to Egypt</vt:lpstr>
      <vt:lpstr>Taming and training</vt:lpstr>
      <vt:lpstr>Buying/Trading elephants</vt:lpstr>
      <vt:lpstr>Armour and equipment</vt:lpstr>
      <vt:lpstr>Feeding elephants</vt:lpstr>
      <vt:lpstr>Example: Battle of Raphia 217 BC</vt:lpstr>
      <vt:lpstr>Conclusion</vt:lpstr>
      <vt:lpstr>Bibliography (Pictures)</vt:lpstr>
      <vt:lpstr>Bibliography (Pictures)</vt:lpstr>
      <vt:lpstr>Bibliography (Ancient sources)</vt:lpstr>
      <vt:lpstr>Bibliography (Modern scholarship)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price and consequences of obtaining war elephants in the Hellenistic period.</dc:title>
  <dc:creator>Gavin McGlynn</dc:creator>
  <cp:lastModifiedBy>Gavin McGlynn</cp:lastModifiedBy>
  <cp:revision>106</cp:revision>
  <dcterms:created xsi:type="dcterms:W3CDTF">2018-05-10T13:23:28Z</dcterms:created>
  <dcterms:modified xsi:type="dcterms:W3CDTF">2018-05-15T20:14:05Z</dcterms:modified>
</cp:coreProperties>
</file>