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15"/>
  </p:notesMasterIdLst>
  <p:handoutMasterIdLst>
    <p:handoutMasterId r:id="rId16"/>
  </p:handoutMasterIdLst>
  <p:sldIdLst>
    <p:sldId id="258" r:id="rId5"/>
    <p:sldId id="335" r:id="rId6"/>
    <p:sldId id="336" r:id="rId7"/>
    <p:sldId id="338" r:id="rId8"/>
    <p:sldId id="337" r:id="rId9"/>
    <p:sldId id="343" r:id="rId10"/>
    <p:sldId id="341" r:id="rId11"/>
    <p:sldId id="339" r:id="rId12"/>
    <p:sldId id="340" r:id="rId13"/>
    <p:sldId id="34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5" d="100"/>
          <a:sy n="65" d="100"/>
        </p:scale>
        <p:origin x="816" y="66"/>
      </p:cViewPr>
      <p:guideLst/>
    </p:cSldViewPr>
  </p:slideViewPr>
  <p:notesTextViewPr>
    <p:cViewPr>
      <p:scale>
        <a:sx n="1" d="1"/>
        <a:sy n="1" d="1"/>
      </p:scale>
      <p:origin x="0" y="0"/>
    </p:cViewPr>
  </p:notesTextViewPr>
  <p:notesViewPr>
    <p:cSldViewPr snapToGrid="0">
      <p:cViewPr varScale="1">
        <p:scale>
          <a:sx n="60" d="100"/>
          <a:sy n="60" d="100"/>
        </p:scale>
        <p:origin x="893"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54ACDB4-642F-4F82-9C8D-2DC384BF8F2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ABB06E6-7341-4F07-8285-8B35565B99C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CC4456-0E88-4EB2-8FDA-8240F984B54A}" type="datetimeFigureOut">
              <a:rPr lang="en-US" smtClean="0"/>
              <a:t>2/18/2021</a:t>
            </a:fld>
            <a:endParaRPr lang="en-US" dirty="0"/>
          </a:p>
        </p:txBody>
      </p:sp>
      <p:sp>
        <p:nvSpPr>
          <p:cNvPr id="4" name="Footer Placeholder 3">
            <a:extLst>
              <a:ext uri="{FF2B5EF4-FFF2-40B4-BE49-F238E27FC236}">
                <a16:creationId xmlns:a16="http://schemas.microsoft.com/office/drawing/2014/main" id="{F2C88C94-6E7C-4506-82BE-23DAD04DCE1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5A5C082-911A-46EA-8DF6-A63F9F9E0A6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3086C9-2826-46AE-BD8E-F12CB3F9C8B4}" type="slidenum">
              <a:rPr lang="en-US" smtClean="0"/>
              <a:t>‹#›</a:t>
            </a:fld>
            <a:endParaRPr lang="en-US" dirty="0"/>
          </a:p>
        </p:txBody>
      </p:sp>
    </p:spTree>
    <p:extLst>
      <p:ext uri="{BB962C8B-B14F-4D97-AF65-F5344CB8AC3E}">
        <p14:creationId xmlns:p14="http://schemas.microsoft.com/office/powerpoint/2010/main" val="1875910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5E9994-CBF9-4364-B2D1-761774B9F53C}" type="datetimeFigureOut">
              <a:rPr lang="en-US" smtClean="0"/>
              <a:t>2/18/2021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AD0BC5-116C-42CF-8B28-245F66D50665}" type="slidenum">
              <a:rPr lang="en-US" smtClean="0"/>
              <a:t>‹#›</a:t>
            </a:fld>
            <a:endParaRPr lang="en-US" dirty="0"/>
          </a:p>
        </p:txBody>
      </p:sp>
    </p:spTree>
    <p:extLst>
      <p:ext uri="{BB962C8B-B14F-4D97-AF65-F5344CB8AC3E}">
        <p14:creationId xmlns:p14="http://schemas.microsoft.com/office/powerpoint/2010/main" val="2499818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AEE62B5-0727-4FE1-B35D-4CC400F0421B}" type="datetime1">
              <a:rPr lang="en-US" smtClean="0"/>
              <a:t>2/18/2021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8D29E9A-D780-446F-844A-BE267EEAD3AE}" type="datetime1">
              <a:rPr lang="en-US" smtClean="0"/>
              <a:t>2/18/2021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EB7C910-909F-4D24-AD23-A62C7BD67FC7}" type="datetime1">
              <a:rPr lang="en-US" smtClean="0"/>
              <a:t>2/18/2021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FA83216-DF3C-46DB-A40A-96FF3C606000}" type="datetime1">
              <a:rPr lang="en-US" smtClean="0"/>
              <a:t>2/18/2021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13720A9-03EA-4B84-88A6-300F0BD51786}" type="datetime1">
              <a:rPr lang="en-US" smtClean="0"/>
              <a:t>2/18/2021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DF7BD0E-0FCD-4324-A628-FDB0CB3327DA}" type="datetime1">
              <a:rPr lang="en-US" smtClean="0"/>
              <a:t>2/18/2021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E392EC9E-8B9A-41EE-9BA7-24325F3A2FA7}" type="datetime1">
              <a:rPr lang="en-US" smtClean="0"/>
              <a:t>2/18/2021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604F5E6-D73A-4AD2-857F-AF5620C48E9C}" type="datetime1">
              <a:rPr lang="en-US" smtClean="0"/>
              <a:t>2/18/2021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8F6E721-8DEF-49EB-A280-ECA7ED0AF9E9}" type="datetime1">
              <a:rPr lang="en-US" smtClean="0"/>
              <a:t>2/18/2021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EE30329-BDC0-4E94-85A6-029919402EA5}" type="datetime1">
              <a:rPr lang="en-US" smtClean="0"/>
              <a:t>2/18/2021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2B72B49-901F-4A06-A293-97E642D291F1}" type="datetime1">
              <a:rPr lang="en-US" smtClean="0"/>
              <a:t>2/18/2021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8B8AC0-DF40-478D-AC66-7E53B92DC39D}" type="datetime1">
              <a:rPr lang="en-US" smtClean="0"/>
              <a:t>2/18/2021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350704E-628F-4B07-B462-FEAA60A43C6F}" type="datetime1">
              <a:rPr lang="en-US" smtClean="0"/>
              <a:t>2/18/2021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FDF3892-6A72-4732-B216-4C6AC1274CD7}" type="datetime1">
              <a:rPr lang="en-US" smtClean="0"/>
              <a:t>2/18/2021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CAFB02B0-6B64-4F60-8B09-8996E3F912FC}" type="datetime1">
              <a:rPr lang="en-US" smtClean="0"/>
              <a:t>2/18/2021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6DF3EBD-7946-447F-81B7-F8E13B1E0F65}" type="datetime1">
              <a:rPr lang="en-US" smtClean="0"/>
              <a:t>2/18/2021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10E91673-9338-481D-B5F9-C19B4D8B220D}" type="datetime1">
              <a:rPr lang="en-US" smtClean="0"/>
              <a:t>2/18/2021</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6947E68-D1AB-47D2-8C40-7F44C00C5B87}" type="datetime1">
              <a:rPr lang="en-US" smtClean="0"/>
              <a:t>2/18/2021</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4.jpg"/><Relationship Id="rId7"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 name="Picture 8" descr="geometric abstract image">
            <a:extLst>
              <a:ext uri="{FF2B5EF4-FFF2-40B4-BE49-F238E27FC236}">
                <a16:creationId xmlns:a16="http://schemas.microsoft.com/office/drawing/2014/main" id="{1F6EA444-CCD5-43A4-848C-62DE7C63DDF9}"/>
              </a:ext>
              <a:ext uri="{C183D7F6-B498-43B3-948B-1728B52AA6E4}">
                <adec:decorative xmlns="" xmlns:adec="http://schemas.microsoft.com/office/drawing/2017/decorative" val="0"/>
              </a:ext>
            </a:extLst>
          </p:cNvPr>
          <p:cNvPicPr>
            <a:picLocks noChangeAspect="1"/>
          </p:cNvPicPr>
          <p:nvPr/>
        </p:nvPicPr>
        <p:blipFill rotWithShape="1">
          <a:blip r:embed="rId2"/>
          <a:srcRect t="10360" r="9091" b="10360"/>
          <a:stretch/>
        </p:blipFill>
        <p:spPr>
          <a:xfrm>
            <a:off x="-3176" y="9"/>
            <a:ext cx="12192000" cy="6857991"/>
          </a:xfrm>
          <a:prstGeom prst="rect">
            <a:avLst/>
          </a:prstGeom>
        </p:spPr>
      </p:pic>
      <p:sp>
        <p:nvSpPr>
          <p:cNvPr id="25" name="Rectangle 24">
            <a:extLst>
              <a:ext uri="{FF2B5EF4-FFF2-40B4-BE49-F238E27FC236}">
                <a16:creationId xmlns:a16="http://schemas.microsoft.com/office/drawing/2014/main" id="{41704883-D088-4683-A1FD-AEE53B33613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24954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F6AF5ED-FC20-4831-8454-D57E6A498BE8}"/>
              </a:ext>
            </a:extLst>
          </p:cNvPr>
          <p:cNvSpPr>
            <a:spLocks noGrp="1"/>
          </p:cNvSpPr>
          <p:nvPr>
            <p:ph type="ctrTitle"/>
          </p:nvPr>
        </p:nvSpPr>
        <p:spPr>
          <a:xfrm>
            <a:off x="222248" y="4147593"/>
            <a:ext cx="8391770" cy="940240"/>
          </a:xfrm>
        </p:spPr>
        <p:txBody>
          <a:bodyPr>
            <a:noAutofit/>
          </a:bodyPr>
          <a:lstStyle/>
          <a:p>
            <a:pPr defTabSz="179388"/>
            <a:r>
              <a:rPr lang="en-US" sz="2800" dirty="0" smtClean="0"/>
              <a:t>Education for Sustainability and Global Citizenship</a:t>
            </a:r>
            <a:endParaRPr lang="en-US" sz="2800" dirty="0"/>
          </a:p>
        </p:txBody>
      </p:sp>
      <p:sp>
        <p:nvSpPr>
          <p:cNvPr id="3" name="Subtitle 2">
            <a:extLst>
              <a:ext uri="{FF2B5EF4-FFF2-40B4-BE49-F238E27FC236}">
                <a16:creationId xmlns:a16="http://schemas.microsoft.com/office/drawing/2014/main" id="{4129664F-1730-4E16-9129-9C058466EFC7}"/>
              </a:ext>
            </a:extLst>
          </p:cNvPr>
          <p:cNvSpPr>
            <a:spLocks noGrp="1"/>
          </p:cNvSpPr>
          <p:nvPr>
            <p:ph type="subTitle" idx="1"/>
          </p:nvPr>
        </p:nvSpPr>
        <p:spPr>
          <a:xfrm>
            <a:off x="6699738" y="5342302"/>
            <a:ext cx="2114062" cy="406566"/>
          </a:xfrm>
        </p:spPr>
        <p:txBody>
          <a:bodyPr>
            <a:normAutofit/>
          </a:bodyPr>
          <a:lstStyle/>
          <a:p>
            <a:r>
              <a:rPr lang="en-US" sz="1800" dirty="0" smtClean="0"/>
              <a:t>Adam Humphreys</a:t>
            </a:r>
            <a:endParaRPr lang="en-US" sz="1800" dirty="0"/>
          </a:p>
        </p:txBody>
      </p:sp>
      <p:sp>
        <p:nvSpPr>
          <p:cNvPr id="29" name="Rectangle 28">
            <a:extLst>
              <a:ext uri="{FF2B5EF4-FFF2-40B4-BE49-F238E27FC236}">
                <a16:creationId xmlns:a16="http://schemas.microsoft.com/office/drawing/2014/main" id="{9BAB74E2-5A82-47FD-BBB4-BFD47779FFB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02314"/>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A9C04EC1-26B9-40BD-84A6-B2C0A913D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24954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9C4FFB60-A034-4994-8F55-E38D4F31C87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02314"/>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2760785" y="5164093"/>
            <a:ext cx="3068515" cy="584775"/>
          </a:xfrm>
          <a:prstGeom prst="rect">
            <a:avLst/>
          </a:prstGeom>
          <a:noFill/>
        </p:spPr>
        <p:txBody>
          <a:bodyPr wrap="square" rtlCol="0">
            <a:spAutoFit/>
          </a:bodyPr>
          <a:lstStyle/>
          <a:p>
            <a:pPr algn="ctr"/>
            <a:r>
              <a:rPr lang="en-GB" sz="3200" dirty="0" smtClean="0"/>
              <a:t>(ESCG)</a:t>
            </a:r>
            <a:endParaRPr lang="en-GB" sz="3200" dirty="0"/>
          </a:p>
        </p:txBody>
      </p:sp>
      <p:pic>
        <p:nvPicPr>
          <p:cNvPr id="7" name="Picture 6"/>
          <p:cNvPicPr>
            <a:picLocks noChangeAspect="1"/>
          </p:cNvPicPr>
          <p:nvPr/>
        </p:nvPicPr>
        <p:blipFill>
          <a:blip r:embed="rId5"/>
          <a:stretch>
            <a:fillRect/>
          </a:stretch>
        </p:blipFill>
        <p:spPr>
          <a:xfrm>
            <a:off x="-6352" y="8"/>
            <a:ext cx="12198352" cy="4165857"/>
          </a:xfrm>
          <a:prstGeom prst="rect">
            <a:avLst/>
          </a:prstGeom>
          <a:effectLst>
            <a:softEdge rad="635000"/>
          </a:effectLst>
        </p:spPr>
      </p:pic>
    </p:spTree>
    <p:extLst>
      <p:ext uri="{BB962C8B-B14F-4D97-AF65-F5344CB8AC3E}">
        <p14:creationId xmlns:p14="http://schemas.microsoft.com/office/powerpoint/2010/main" val="10176817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7A865E47-4365-4F21-B8EA-13B2C12BCB98}"/>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72" name="Rectangle 71">
              <a:extLst>
                <a:ext uri="{FF2B5EF4-FFF2-40B4-BE49-F238E27FC236}">
                  <a16:creationId xmlns:a16="http://schemas.microsoft.com/office/drawing/2014/main" id="{0CE24988-BB27-40E5-A961-9FA7ED0DB9B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Picture 72">
              <a:extLst>
                <a:ext uri="{FF2B5EF4-FFF2-40B4-BE49-F238E27FC236}">
                  <a16:creationId xmlns:a16="http://schemas.microsoft.com/office/drawing/2014/main" id="{80BDE80E-ADE0-4E16-8F80-306A15F4D3FB}"/>
                </a:ext>
                <a:ext uri="{C183D7F6-B498-43B3-948B-1728B52AA6E4}">
                  <adec:decorative xmlns=""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231938DA-620A-4CBC-BBE9-7431181FEEAC}"/>
              </a:ext>
            </a:extLst>
          </p:cNvPr>
          <p:cNvSpPr>
            <a:spLocks noGrp="1"/>
          </p:cNvSpPr>
          <p:nvPr>
            <p:ph idx="1"/>
          </p:nvPr>
        </p:nvSpPr>
        <p:spPr>
          <a:xfrm>
            <a:off x="61499" y="2101097"/>
            <a:ext cx="6026988" cy="3599316"/>
          </a:xfrm>
        </p:spPr>
        <p:txBody>
          <a:bodyPr>
            <a:normAutofit/>
          </a:bodyPr>
          <a:lstStyle/>
          <a:p>
            <a:pPr marL="0" indent="0">
              <a:lnSpc>
                <a:spcPct val="100000"/>
              </a:lnSpc>
              <a:buNone/>
            </a:pPr>
            <a:r>
              <a:rPr lang="en-US" sz="1600" dirty="0" smtClean="0"/>
              <a:t>Education for Sustainable Development and Global Citizenship (ESDGC) seeks to give learners, at all stages of education, an understanding of the impact of their choices on other people, the </a:t>
            </a:r>
            <a:r>
              <a:rPr lang="en-US" sz="1600" dirty="0" err="1" smtClean="0"/>
              <a:t>ecomony</a:t>
            </a:r>
            <a:r>
              <a:rPr lang="en-US" sz="1600" dirty="0" smtClean="0"/>
              <a:t> and the environment.</a:t>
            </a:r>
          </a:p>
          <a:p>
            <a:pPr marL="0" indent="0">
              <a:lnSpc>
                <a:spcPct val="100000"/>
              </a:lnSpc>
              <a:buNone/>
            </a:pPr>
            <a:r>
              <a:rPr lang="en-US" sz="1600" dirty="0" smtClean="0"/>
              <a:t>The goal of the ESDGC is to promote sustainable development including human rights, gender equality, peace and non-violence, global citizenship and appreciation of cultural diversity and of cultures contribution to sustainable development (UNUSECO, 2016)</a:t>
            </a:r>
          </a:p>
          <a:p>
            <a:pPr>
              <a:lnSpc>
                <a:spcPct val="100000"/>
              </a:lnSpc>
            </a:pPr>
            <a:endParaRPr lang="en-US" sz="1600" dirty="0"/>
          </a:p>
        </p:txBody>
      </p:sp>
      <p:pic>
        <p:nvPicPr>
          <p:cNvPr id="10" name="Picture 9" descr="geometric abstract image">
            <a:extLst>
              <a:ext uri="{FF2B5EF4-FFF2-40B4-BE49-F238E27FC236}">
                <a16:creationId xmlns:a16="http://schemas.microsoft.com/office/drawing/2014/main" id="{3B093CFC-D141-4494-87B6-0CE4A5794C0C}"/>
              </a:ext>
            </a:extLst>
          </p:cNvPr>
          <p:cNvPicPr>
            <a:picLocks noChangeAspect="1"/>
          </p:cNvPicPr>
          <p:nvPr/>
        </p:nvPicPr>
        <p:blipFill rotWithShape="1">
          <a:blip r:embed="rId3"/>
          <a:srcRect l="17963" r="24720" b="1"/>
          <a:stretch/>
        </p:blipFill>
        <p:spPr>
          <a:xfrm>
            <a:off x="6096000" y="10"/>
            <a:ext cx="6092823" cy="6856310"/>
          </a:xfrm>
          <a:prstGeom prst="rect">
            <a:avLst/>
          </a:prstGeom>
          <a:ln>
            <a:noFill/>
          </a:ln>
          <a:effectLst/>
        </p:spPr>
      </p:pic>
      <p:sp>
        <p:nvSpPr>
          <p:cNvPr id="75" name="Rectangle 74">
            <a:extLst>
              <a:ext uri="{FF2B5EF4-FFF2-40B4-BE49-F238E27FC236}">
                <a16:creationId xmlns:a16="http://schemas.microsoft.com/office/drawing/2014/main" id="{13BC1C09-8FD1-4619-B317-E9EED5E55DD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EFDF349-B4ED-4B46-89D0-6CCB5684D201}"/>
              </a:ext>
            </a:extLst>
          </p:cNvPr>
          <p:cNvSpPr>
            <a:spLocks noGrp="1"/>
          </p:cNvSpPr>
          <p:nvPr>
            <p:ph type="title"/>
          </p:nvPr>
        </p:nvSpPr>
        <p:spPr>
          <a:xfrm>
            <a:off x="680321" y="753228"/>
            <a:ext cx="5041629" cy="1080938"/>
          </a:xfrm>
        </p:spPr>
        <p:txBody>
          <a:bodyPr>
            <a:normAutofit/>
          </a:bodyPr>
          <a:lstStyle/>
          <a:p>
            <a:r>
              <a:rPr lang="en-US" dirty="0" smtClean="0"/>
              <a:t>What is the ESCG?</a:t>
            </a:r>
            <a:endParaRPr lang="en-US" dirty="0"/>
          </a:p>
        </p:txBody>
      </p:sp>
      <p:pic>
        <p:nvPicPr>
          <p:cNvPr id="77" name="Picture 76">
            <a:extLst>
              <a:ext uri="{FF2B5EF4-FFF2-40B4-BE49-F238E27FC236}">
                <a16:creationId xmlns:a16="http://schemas.microsoft.com/office/drawing/2014/main" id="{D3143E80-C928-46DB-9299-0BD06348A928}"/>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4" name="TextBox 3"/>
          <p:cNvSpPr txBox="1"/>
          <p:nvPr/>
        </p:nvSpPr>
        <p:spPr>
          <a:xfrm>
            <a:off x="61498" y="4727868"/>
            <a:ext cx="3351053" cy="1831271"/>
          </a:xfrm>
          <a:prstGeom prst="rect">
            <a:avLst/>
          </a:prstGeom>
          <a:noFill/>
        </p:spPr>
        <p:txBody>
          <a:bodyPr wrap="square" rtlCol="0">
            <a:spAutoFit/>
          </a:bodyPr>
          <a:lstStyle/>
          <a:p>
            <a:pPr algn="ctr"/>
            <a:r>
              <a:rPr lang="en-GB" sz="1400" b="1" dirty="0" smtClean="0"/>
              <a:t>9 ESDGC Concepts</a:t>
            </a:r>
          </a:p>
          <a:p>
            <a:pPr marL="342900" indent="-342900">
              <a:buFont typeface="+mj-lt"/>
              <a:buAutoNum type="arabicPeriod"/>
            </a:pPr>
            <a:r>
              <a:rPr lang="en-GB" sz="1100" dirty="0" smtClean="0"/>
              <a:t>Interdependence</a:t>
            </a:r>
          </a:p>
          <a:p>
            <a:pPr marL="342900" indent="-342900">
              <a:buFont typeface="+mj-lt"/>
              <a:buAutoNum type="arabicPeriod"/>
            </a:pPr>
            <a:r>
              <a:rPr lang="en-GB" sz="1100" dirty="0" smtClean="0"/>
              <a:t>Citizenship and stewardship</a:t>
            </a:r>
          </a:p>
          <a:p>
            <a:pPr marL="342900" indent="-342900">
              <a:buFont typeface="+mj-lt"/>
              <a:buAutoNum type="arabicPeriod"/>
            </a:pPr>
            <a:r>
              <a:rPr lang="en-GB" sz="1100" dirty="0" smtClean="0"/>
              <a:t>Needs and the rights of future generations</a:t>
            </a:r>
          </a:p>
          <a:p>
            <a:pPr marL="342900" indent="-342900">
              <a:buFont typeface="+mj-lt"/>
              <a:buAutoNum type="arabicPeriod"/>
            </a:pPr>
            <a:r>
              <a:rPr lang="en-GB" sz="1100" dirty="0" smtClean="0"/>
              <a:t>Diversity</a:t>
            </a:r>
          </a:p>
          <a:p>
            <a:pPr marL="342900" indent="-342900">
              <a:buFont typeface="+mj-lt"/>
              <a:buAutoNum type="arabicPeriod"/>
            </a:pPr>
            <a:r>
              <a:rPr lang="en-GB" sz="1100" dirty="0" smtClean="0"/>
              <a:t>Quality of life, social justice and equity</a:t>
            </a:r>
          </a:p>
          <a:p>
            <a:pPr marL="342900" indent="-342900">
              <a:buFont typeface="+mj-lt"/>
              <a:buAutoNum type="arabicPeriod"/>
            </a:pPr>
            <a:r>
              <a:rPr lang="en-GB" sz="1100" dirty="0" smtClean="0"/>
              <a:t>Sustainable change</a:t>
            </a:r>
          </a:p>
          <a:p>
            <a:pPr marL="342900" indent="-342900">
              <a:buFont typeface="+mj-lt"/>
              <a:buAutoNum type="arabicPeriod"/>
            </a:pPr>
            <a:r>
              <a:rPr lang="en-GB" sz="1100" dirty="0" smtClean="0"/>
              <a:t>Uncertainty and pre caution</a:t>
            </a:r>
          </a:p>
          <a:p>
            <a:pPr marL="342900" indent="-342900">
              <a:buFont typeface="+mj-lt"/>
              <a:buAutoNum type="arabicPeriod"/>
            </a:pPr>
            <a:r>
              <a:rPr lang="en-GB" sz="1100" dirty="0" smtClean="0"/>
              <a:t>Values and perceptions</a:t>
            </a:r>
          </a:p>
          <a:p>
            <a:pPr marL="342900" indent="-342900">
              <a:buFont typeface="+mj-lt"/>
              <a:buAutoNum type="arabicPeriod"/>
            </a:pPr>
            <a:r>
              <a:rPr lang="en-GB" sz="1100" dirty="0" smtClean="0"/>
              <a:t>Conflict resolution</a:t>
            </a:r>
          </a:p>
        </p:txBody>
      </p:sp>
      <p:sp>
        <p:nvSpPr>
          <p:cNvPr id="5" name="Rectangle 4"/>
          <p:cNvSpPr/>
          <p:nvPr/>
        </p:nvSpPr>
        <p:spPr>
          <a:xfrm>
            <a:off x="3420064" y="4571047"/>
            <a:ext cx="3261658" cy="1708160"/>
          </a:xfrm>
          <a:prstGeom prst="rect">
            <a:avLst/>
          </a:prstGeom>
        </p:spPr>
        <p:txBody>
          <a:bodyPr wrap="square">
            <a:spAutoFit/>
          </a:bodyPr>
          <a:lstStyle/>
          <a:p>
            <a:pPr marL="342900" lvl="0" indent="-342900">
              <a:buFont typeface="+mj-lt"/>
              <a:buAutoNum type="arabicPeriod"/>
            </a:pPr>
            <a:endParaRPr lang="en-GB" sz="1400" b="1" dirty="0"/>
          </a:p>
          <a:p>
            <a:pPr lvl="0" algn="ctr"/>
            <a:r>
              <a:rPr lang="en-GB" sz="1400" b="1" dirty="0"/>
              <a:t>7 ESDGC Themes</a:t>
            </a:r>
          </a:p>
          <a:p>
            <a:pPr marL="342900" lvl="0" indent="-342900">
              <a:buFont typeface="+mj-lt"/>
              <a:buAutoNum type="arabicPeriod"/>
            </a:pPr>
            <a:r>
              <a:rPr lang="en-GB" sz="1100" dirty="0"/>
              <a:t>The natural environment</a:t>
            </a:r>
          </a:p>
          <a:p>
            <a:pPr marL="342900" lvl="0" indent="-342900">
              <a:buFont typeface="+mj-lt"/>
              <a:buAutoNum type="arabicPeriod"/>
            </a:pPr>
            <a:r>
              <a:rPr lang="en-GB" sz="1100" dirty="0"/>
              <a:t>Consumption and waste</a:t>
            </a:r>
          </a:p>
          <a:p>
            <a:pPr marL="342900" lvl="0" indent="-342900">
              <a:buFont typeface="+mj-lt"/>
              <a:buAutoNum type="arabicPeriod"/>
            </a:pPr>
            <a:r>
              <a:rPr lang="en-GB" sz="1100" dirty="0"/>
              <a:t>Climate change</a:t>
            </a:r>
          </a:p>
          <a:p>
            <a:pPr marL="342900" lvl="0" indent="-342900">
              <a:buFont typeface="+mj-lt"/>
              <a:buAutoNum type="arabicPeriod"/>
            </a:pPr>
            <a:r>
              <a:rPr lang="en-GB" sz="1100" dirty="0"/>
              <a:t>Wealth and poverty</a:t>
            </a:r>
          </a:p>
          <a:p>
            <a:pPr marL="342900" lvl="0" indent="-342900">
              <a:buFont typeface="+mj-lt"/>
              <a:buAutoNum type="arabicPeriod"/>
            </a:pPr>
            <a:r>
              <a:rPr lang="en-GB" sz="1100" dirty="0"/>
              <a:t>Identity and culture</a:t>
            </a:r>
          </a:p>
          <a:p>
            <a:pPr marL="342900" lvl="0" indent="-342900">
              <a:buFont typeface="+mj-lt"/>
              <a:buAutoNum type="arabicPeriod"/>
            </a:pPr>
            <a:r>
              <a:rPr lang="en-GB" sz="1100" dirty="0"/>
              <a:t>Choices and decisions</a:t>
            </a:r>
          </a:p>
          <a:p>
            <a:pPr marL="342900" lvl="0" indent="-342900">
              <a:buFont typeface="+mj-lt"/>
              <a:buAutoNum type="arabicPeriod"/>
            </a:pPr>
            <a:r>
              <a:rPr lang="en-GB" sz="1100" dirty="0"/>
              <a:t>Health</a:t>
            </a:r>
          </a:p>
        </p:txBody>
      </p:sp>
      <p:pic>
        <p:nvPicPr>
          <p:cNvPr id="1026" name="Picture 2" descr="Image result for school in keny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85272" y="3167959"/>
            <a:ext cx="2556803" cy="1917602"/>
          </a:xfrm>
          <a:prstGeom prst="rect">
            <a:avLst/>
          </a:prstGeom>
          <a:noFill/>
          <a:effectLst>
            <a:softEdge rad="279400"/>
          </a:effectLst>
          <a:extLst>
            <a:ext uri="{909E8E84-426E-40DD-AFC4-6F175D3DCCD1}">
              <a14:hiddenFill xmlns:a14="http://schemas.microsoft.com/office/drawing/2010/main">
                <a:solidFill>
                  <a:srgbClr val="FFFFFF"/>
                </a:solidFill>
              </a14:hiddenFill>
            </a:ext>
          </a:extLst>
        </p:spPr>
      </p:pic>
      <p:pic>
        <p:nvPicPr>
          <p:cNvPr id="1028" name="Picture 4" descr="Image result for school in wale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86138" y="5333047"/>
            <a:ext cx="3312545" cy="1363927"/>
          </a:xfrm>
          <a:prstGeom prst="rect">
            <a:avLst/>
          </a:prstGeom>
          <a:noFill/>
          <a:effectLst>
            <a:softEdge rad="139700"/>
          </a:effectLst>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7"/>
          <a:stretch>
            <a:fillRect/>
          </a:stretch>
        </p:blipFill>
        <p:spPr>
          <a:xfrm>
            <a:off x="8981617" y="3107696"/>
            <a:ext cx="2557729" cy="1967505"/>
          </a:xfrm>
          <a:prstGeom prst="rect">
            <a:avLst/>
          </a:prstGeom>
          <a:effectLst>
            <a:softEdge rad="317500"/>
          </a:effectLst>
        </p:spPr>
      </p:pic>
      <p:pic>
        <p:nvPicPr>
          <p:cNvPr id="8" name="Picture 7"/>
          <p:cNvPicPr>
            <a:picLocks noChangeAspect="1"/>
          </p:cNvPicPr>
          <p:nvPr/>
        </p:nvPicPr>
        <p:blipFill rotWithShape="1">
          <a:blip r:embed="rId8"/>
          <a:srcRect l="30094" t="39562" r="32289" b="10334"/>
          <a:stretch/>
        </p:blipFill>
        <p:spPr>
          <a:xfrm>
            <a:off x="7486138" y="205365"/>
            <a:ext cx="3233902" cy="2833671"/>
          </a:xfrm>
          <a:prstGeom prst="rect">
            <a:avLst/>
          </a:prstGeom>
          <a:effectLst>
            <a:softEdge rad="139700"/>
          </a:effectLst>
        </p:spPr>
      </p:pic>
    </p:spTree>
    <p:extLst>
      <p:ext uri="{BB962C8B-B14F-4D97-AF65-F5344CB8AC3E}">
        <p14:creationId xmlns:p14="http://schemas.microsoft.com/office/powerpoint/2010/main" val="34464437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United Nations Convention on the Rights of the child, 1989</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In 1989, the United Nations set out to develop a convention on children (All individuals under the age of 18) with the sole purpose to protect them and allow them to have a voice. The world leaders wanted to ensure that the world recognized that the children have human rights too.</a:t>
            </a:r>
          </a:p>
          <a:p>
            <a:pPr marL="0" indent="0">
              <a:buNone/>
            </a:pPr>
            <a:endParaRPr lang="en-GB" dirty="0"/>
          </a:p>
          <a:p>
            <a:pPr marL="0" indent="0">
              <a:buNone/>
            </a:pPr>
            <a:r>
              <a:rPr lang="en-GB" dirty="0" smtClean="0"/>
              <a:t>The convention sets out these rights in 54 articles.</a:t>
            </a:r>
          </a:p>
          <a:p>
            <a:pPr marL="0" indent="0">
              <a:buNone/>
            </a:pPr>
            <a:endParaRPr lang="en-GB" dirty="0"/>
          </a:p>
          <a:p>
            <a:pPr marL="0" indent="0">
              <a:buNone/>
            </a:pPr>
            <a:r>
              <a:rPr lang="en-GB" dirty="0" smtClean="0"/>
              <a:t>The convention created four core principles.</a:t>
            </a:r>
          </a:p>
          <a:p>
            <a:pPr marL="0" indent="0">
              <a:buNone/>
            </a:pPr>
            <a:endParaRPr lang="en-GB" dirty="0"/>
          </a:p>
          <a:p>
            <a:pPr marL="0" indent="0">
              <a:buNone/>
            </a:pPr>
            <a:r>
              <a:rPr lang="en-GB" dirty="0" smtClean="0"/>
              <a:t>(UN, 1989)</a:t>
            </a:r>
            <a:endParaRPr lang="en-GB" dirty="0"/>
          </a:p>
        </p:txBody>
      </p:sp>
      <p:pic>
        <p:nvPicPr>
          <p:cNvPr id="4" name="Picture 3"/>
          <p:cNvPicPr>
            <a:picLocks noChangeAspect="1"/>
          </p:cNvPicPr>
          <p:nvPr/>
        </p:nvPicPr>
        <p:blipFill>
          <a:blip r:embed="rId2"/>
          <a:stretch>
            <a:fillRect/>
          </a:stretch>
        </p:blipFill>
        <p:spPr>
          <a:xfrm>
            <a:off x="7658100" y="3852862"/>
            <a:ext cx="3935386" cy="2452688"/>
          </a:xfrm>
          <a:prstGeom prst="rect">
            <a:avLst/>
          </a:prstGeom>
          <a:effectLst>
            <a:softEdge rad="114300"/>
          </a:effectLst>
        </p:spPr>
      </p:pic>
    </p:spTree>
    <p:extLst>
      <p:ext uri="{BB962C8B-B14F-4D97-AF65-F5344CB8AC3E}">
        <p14:creationId xmlns:p14="http://schemas.microsoft.com/office/powerpoint/2010/main" val="23422482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Perspective in Education</a:t>
            </a:r>
            <a:endParaRPr lang="en-GB" dirty="0"/>
          </a:p>
        </p:txBody>
      </p:sp>
      <p:sp>
        <p:nvSpPr>
          <p:cNvPr id="3" name="Content Placeholder 2"/>
          <p:cNvSpPr>
            <a:spLocks noGrp="1"/>
          </p:cNvSpPr>
          <p:nvPr>
            <p:ph idx="1"/>
          </p:nvPr>
        </p:nvSpPr>
        <p:spPr>
          <a:xfrm>
            <a:off x="680321" y="2193997"/>
            <a:ext cx="9613861" cy="4521127"/>
          </a:xfrm>
        </p:spPr>
        <p:txBody>
          <a:bodyPr>
            <a:normAutofit lnSpcReduction="10000"/>
          </a:bodyPr>
          <a:lstStyle/>
          <a:p>
            <a:pPr marL="0" indent="0" algn="ctr">
              <a:buNone/>
            </a:pPr>
            <a:r>
              <a:rPr lang="en-GB" sz="1800" dirty="0" smtClean="0"/>
              <a:t>Why do we need to have a Global Perspective on Education? </a:t>
            </a:r>
          </a:p>
          <a:p>
            <a:pPr marL="0" indent="0" algn="ctr">
              <a:buNone/>
            </a:pPr>
            <a:r>
              <a:rPr lang="en-GB" sz="1800" i="1" dirty="0" smtClean="0"/>
              <a:t>‘</a:t>
            </a:r>
            <a:r>
              <a:rPr lang="en-GB" sz="1800" i="1" dirty="0"/>
              <a:t>Education for global citizenship helps enable young people to develop the core competencies which allow them to actively engage with the world, and help to make it a more just and sustainable place’ (Oxfam Education, </a:t>
            </a:r>
            <a:r>
              <a:rPr lang="en-GB" sz="1800" i="1" dirty="0" smtClean="0"/>
              <a:t>2015)</a:t>
            </a:r>
            <a:endParaRPr lang="en-GB" sz="1800" i="1" dirty="0"/>
          </a:p>
          <a:p>
            <a:pPr marL="0" indent="0">
              <a:buNone/>
            </a:pPr>
            <a:r>
              <a:rPr lang="en-GB" sz="1800" dirty="0" smtClean="0"/>
              <a:t>I believe that here in Wales some </a:t>
            </a:r>
            <a:r>
              <a:rPr lang="en-GB" sz="1800" dirty="0"/>
              <a:t>a</a:t>
            </a:r>
            <a:r>
              <a:rPr lang="en-GB" sz="1800" dirty="0" smtClean="0"/>
              <a:t>dults and children take education for granted. Everyone is entitled to it, there is always a school locally to where you live and for me the biggest factor of all is that it is free. Therefore I believe it is extremely important for our children here in Wales to be educated on their own human rights but also educated on situations and other children living in different areas around the world.</a:t>
            </a:r>
          </a:p>
          <a:p>
            <a:pPr marL="0" indent="0">
              <a:buNone/>
            </a:pPr>
            <a:endParaRPr lang="en-GB" sz="2000" dirty="0" smtClean="0"/>
          </a:p>
          <a:p>
            <a:pPr marL="0" indent="0">
              <a:buNone/>
            </a:pPr>
            <a:r>
              <a:rPr lang="en-GB" sz="1400" dirty="0" smtClean="0"/>
              <a:t>I ask myself these following questions?</a:t>
            </a:r>
          </a:p>
          <a:p>
            <a:pPr marL="0" indent="0">
              <a:buNone/>
            </a:pPr>
            <a:endParaRPr lang="en-GB" sz="1400" dirty="0"/>
          </a:p>
          <a:p>
            <a:pPr marL="342900" indent="-342900">
              <a:buFont typeface="+mj-lt"/>
              <a:buAutoNum type="arabicPeriod"/>
            </a:pPr>
            <a:r>
              <a:rPr lang="en-GB" sz="1400" dirty="0" smtClean="0"/>
              <a:t>Do our schools in Wales provide children with enough education based on their human rights?</a:t>
            </a:r>
          </a:p>
          <a:p>
            <a:pPr marL="342900" indent="-342900">
              <a:buFont typeface="+mj-lt"/>
              <a:buAutoNum type="arabicPeriod"/>
            </a:pPr>
            <a:r>
              <a:rPr lang="en-GB" sz="1400" dirty="0" smtClean="0"/>
              <a:t>Do all children around the world have the right to a fair education?</a:t>
            </a:r>
          </a:p>
          <a:p>
            <a:pPr marL="342900" indent="-342900">
              <a:buFont typeface="+mj-lt"/>
              <a:buAutoNum type="arabicPeriod"/>
            </a:pPr>
            <a:r>
              <a:rPr lang="en-GB" sz="1400" dirty="0" smtClean="0"/>
              <a:t>Do we as a Nation do enough here in Wales to help Vulnerable children and provide them with the fairest opportunities?</a:t>
            </a:r>
            <a:endParaRPr lang="en-GB" sz="1200" dirty="0" smtClean="0"/>
          </a:p>
        </p:txBody>
      </p:sp>
      <p:pic>
        <p:nvPicPr>
          <p:cNvPr id="4" name="Picture 3"/>
          <p:cNvPicPr>
            <a:picLocks noChangeAspect="1"/>
          </p:cNvPicPr>
          <p:nvPr/>
        </p:nvPicPr>
        <p:blipFill>
          <a:blip r:embed="rId2"/>
          <a:stretch>
            <a:fillRect/>
          </a:stretch>
        </p:blipFill>
        <p:spPr>
          <a:xfrm>
            <a:off x="8845055" y="4210050"/>
            <a:ext cx="3146920" cy="1959010"/>
          </a:xfrm>
          <a:prstGeom prst="rect">
            <a:avLst/>
          </a:prstGeom>
          <a:effectLst>
            <a:softEdge rad="139700"/>
          </a:effectLst>
        </p:spPr>
      </p:pic>
    </p:spTree>
    <p:extLst>
      <p:ext uri="{BB962C8B-B14F-4D97-AF65-F5344CB8AC3E}">
        <p14:creationId xmlns:p14="http://schemas.microsoft.com/office/powerpoint/2010/main" val="30904084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Personal Work Setting</a:t>
            </a:r>
            <a:endParaRPr lang="en-GB" dirty="0"/>
          </a:p>
        </p:txBody>
      </p:sp>
      <p:sp>
        <p:nvSpPr>
          <p:cNvPr id="3" name="Content Placeholder 2"/>
          <p:cNvSpPr>
            <a:spLocks noGrp="1"/>
          </p:cNvSpPr>
          <p:nvPr>
            <p:ph idx="1"/>
          </p:nvPr>
        </p:nvSpPr>
        <p:spPr>
          <a:xfrm>
            <a:off x="66675" y="2047875"/>
            <a:ext cx="11430000" cy="1066800"/>
          </a:xfrm>
        </p:spPr>
        <p:txBody>
          <a:bodyPr>
            <a:normAutofit/>
          </a:bodyPr>
          <a:lstStyle/>
          <a:p>
            <a:pPr marL="0" indent="0">
              <a:buNone/>
            </a:pPr>
            <a:r>
              <a:rPr lang="en-GB" sz="2000" dirty="0" smtClean="0"/>
              <a:t>I joined my personal work setting (a large primary school based in the city of Swansea, Wales) back in 2012. Throughout the past 9 years I have witnessed the development on education based on Global Perspective and the rights of the child. </a:t>
            </a:r>
          </a:p>
          <a:p>
            <a:pPr marL="0" indent="0">
              <a:buNone/>
            </a:pPr>
            <a:endParaRPr lang="en-GB" sz="2000" dirty="0"/>
          </a:p>
        </p:txBody>
      </p:sp>
      <p:pic>
        <p:nvPicPr>
          <p:cNvPr id="4" name="Picture 3"/>
          <p:cNvPicPr>
            <a:picLocks noChangeAspect="1"/>
          </p:cNvPicPr>
          <p:nvPr/>
        </p:nvPicPr>
        <p:blipFill rotWithShape="1">
          <a:blip r:embed="rId2"/>
          <a:srcRect l="3095" t="25489" b="30472"/>
          <a:stretch/>
        </p:blipFill>
        <p:spPr>
          <a:xfrm>
            <a:off x="7190346" y="2657475"/>
            <a:ext cx="2651708" cy="2009776"/>
          </a:xfrm>
          <a:prstGeom prst="rect">
            <a:avLst/>
          </a:prstGeom>
          <a:effectLst>
            <a:softEdge rad="76200"/>
          </a:effectLst>
        </p:spPr>
      </p:pic>
      <p:sp>
        <p:nvSpPr>
          <p:cNvPr id="5" name="TextBox 4"/>
          <p:cNvSpPr txBox="1"/>
          <p:nvPr/>
        </p:nvSpPr>
        <p:spPr>
          <a:xfrm>
            <a:off x="171450" y="3114675"/>
            <a:ext cx="7096125" cy="2893100"/>
          </a:xfrm>
          <a:prstGeom prst="rect">
            <a:avLst/>
          </a:prstGeom>
          <a:noFill/>
        </p:spPr>
        <p:txBody>
          <a:bodyPr wrap="square" rtlCol="0">
            <a:spAutoFit/>
          </a:bodyPr>
          <a:lstStyle/>
          <a:p>
            <a:r>
              <a:rPr lang="en-GB" sz="1600" dirty="0"/>
              <a:t>2013 – School becomes an Ambassador to Wales ‘Rights Respecting Schools’ Scheme.</a:t>
            </a:r>
          </a:p>
          <a:p>
            <a:r>
              <a:rPr lang="en-GB" sz="1600" dirty="0" smtClean="0"/>
              <a:t>2013-2021 </a:t>
            </a:r>
            <a:r>
              <a:rPr lang="en-GB" sz="1600" dirty="0"/>
              <a:t>– The School decided that we would raise money and awareness for the less fortunate countries and schools around the world.</a:t>
            </a:r>
          </a:p>
          <a:p>
            <a:r>
              <a:rPr lang="en-GB" sz="1600" dirty="0"/>
              <a:t>2015 – School creates an Eco council with the main goal of creating a greener and more Eco friendly environment</a:t>
            </a:r>
            <a:r>
              <a:rPr lang="en-GB" sz="1600" dirty="0" smtClean="0"/>
              <a:t>.</a:t>
            </a:r>
          </a:p>
          <a:p>
            <a:r>
              <a:rPr lang="en-GB" sz="1600" dirty="0"/>
              <a:t>2016- Began to Develop the School Development Plan adding Global Education as a priority.</a:t>
            </a:r>
          </a:p>
          <a:p>
            <a:r>
              <a:rPr lang="en-GB" sz="1600" dirty="0" smtClean="0"/>
              <a:t>2018 </a:t>
            </a:r>
            <a:r>
              <a:rPr lang="en-GB" sz="1600" dirty="0"/>
              <a:t>– School teacher travels to Nepal to visit the cities affected from the 2015 Earthquake.</a:t>
            </a:r>
          </a:p>
          <a:p>
            <a:endParaRPr lang="en-GB" dirty="0"/>
          </a:p>
        </p:txBody>
      </p:sp>
      <p:pic>
        <p:nvPicPr>
          <p:cNvPr id="6" name="Picture 5"/>
          <p:cNvPicPr>
            <a:picLocks noChangeAspect="1"/>
          </p:cNvPicPr>
          <p:nvPr/>
        </p:nvPicPr>
        <p:blipFill rotWithShape="1">
          <a:blip r:embed="rId3"/>
          <a:srcRect l="1674" t="11622" b="19147"/>
          <a:stretch/>
        </p:blipFill>
        <p:spPr>
          <a:xfrm>
            <a:off x="9842054" y="2636985"/>
            <a:ext cx="2245171" cy="4221015"/>
          </a:xfrm>
          <a:prstGeom prst="rect">
            <a:avLst/>
          </a:prstGeom>
          <a:effectLst>
            <a:softEdge rad="254000"/>
          </a:effectLst>
        </p:spPr>
      </p:pic>
      <p:pic>
        <p:nvPicPr>
          <p:cNvPr id="24" name="Picture 23"/>
          <p:cNvPicPr>
            <a:picLocks noChangeAspect="1"/>
          </p:cNvPicPr>
          <p:nvPr/>
        </p:nvPicPr>
        <p:blipFill>
          <a:blip r:embed="rId4"/>
          <a:stretch>
            <a:fillRect/>
          </a:stretch>
        </p:blipFill>
        <p:spPr>
          <a:xfrm>
            <a:off x="7058117" y="4601356"/>
            <a:ext cx="2830441" cy="2121493"/>
          </a:xfrm>
          <a:prstGeom prst="rect">
            <a:avLst/>
          </a:prstGeom>
        </p:spPr>
      </p:pic>
    </p:spTree>
    <p:extLst>
      <p:ext uri="{BB962C8B-B14F-4D97-AF65-F5344CB8AC3E}">
        <p14:creationId xmlns:p14="http://schemas.microsoft.com/office/powerpoint/2010/main" val="16763386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Education in Wales</a:t>
            </a:r>
            <a:endParaRPr lang="en-GB" dirty="0"/>
          </a:p>
        </p:txBody>
      </p:sp>
      <p:sp>
        <p:nvSpPr>
          <p:cNvPr id="3" name="Content Placeholder 2"/>
          <p:cNvSpPr>
            <a:spLocks noGrp="1"/>
          </p:cNvSpPr>
          <p:nvPr>
            <p:ph idx="1"/>
          </p:nvPr>
        </p:nvSpPr>
        <p:spPr>
          <a:xfrm>
            <a:off x="323851" y="2336872"/>
            <a:ext cx="5867400" cy="4082977"/>
          </a:xfrm>
        </p:spPr>
        <p:txBody>
          <a:bodyPr/>
          <a:lstStyle/>
          <a:p>
            <a:pPr marL="0" indent="0">
              <a:buNone/>
            </a:pPr>
            <a:r>
              <a:rPr lang="en-GB" dirty="0" smtClean="0"/>
              <a:t>Wales Education Statistics 2013/2014</a:t>
            </a:r>
          </a:p>
          <a:p>
            <a:pPr marL="0" indent="0">
              <a:buNone/>
            </a:pPr>
            <a:r>
              <a:rPr lang="en-GB" dirty="0" smtClean="0"/>
              <a:t>- Total Population is 3.136 Million</a:t>
            </a:r>
          </a:p>
          <a:p>
            <a:pPr>
              <a:buFontTx/>
              <a:buChar char="-"/>
            </a:pPr>
            <a:r>
              <a:rPr lang="en-GB" dirty="0" smtClean="0"/>
              <a:t>Children begin Compulsory school at age 5 </a:t>
            </a:r>
          </a:p>
          <a:p>
            <a:pPr>
              <a:buFontTx/>
              <a:buChar char="-"/>
            </a:pPr>
            <a:r>
              <a:rPr lang="en-GB" dirty="0" smtClean="0"/>
              <a:t>1,330 primary schools, 273,400 pupils and 12,240 full time teachers</a:t>
            </a:r>
          </a:p>
          <a:p>
            <a:pPr>
              <a:buFontTx/>
              <a:buChar char="-"/>
            </a:pPr>
            <a:r>
              <a:rPr lang="en-GB" dirty="0" smtClean="0"/>
              <a:t>207 </a:t>
            </a:r>
            <a:r>
              <a:rPr lang="en-GB" dirty="0"/>
              <a:t>secondary </a:t>
            </a:r>
            <a:r>
              <a:rPr lang="en-GB" dirty="0" smtClean="0"/>
              <a:t>schools, 182,408 </a:t>
            </a:r>
            <a:r>
              <a:rPr lang="en-GB" dirty="0"/>
              <a:t>pupils and 11,269 </a:t>
            </a:r>
            <a:r>
              <a:rPr lang="en-GB" dirty="0" smtClean="0"/>
              <a:t>Full time teachers</a:t>
            </a:r>
          </a:p>
          <a:p>
            <a:pPr>
              <a:buFontTx/>
              <a:buChar char="-"/>
            </a:pPr>
            <a:r>
              <a:rPr lang="en-GB" dirty="0" smtClean="0"/>
              <a:t>1225 </a:t>
            </a:r>
            <a:r>
              <a:rPr lang="en-GB" dirty="0"/>
              <a:t>the number of </a:t>
            </a:r>
            <a:r>
              <a:rPr lang="en-GB" dirty="0" smtClean="0"/>
              <a:t>Educated Other than at School </a:t>
            </a:r>
            <a:r>
              <a:rPr lang="en-GB" sz="2000" i="1" dirty="0" smtClean="0"/>
              <a:t>(Please see figure X) </a:t>
            </a:r>
            <a:endParaRPr lang="en-GB" i="1" dirty="0"/>
          </a:p>
        </p:txBody>
      </p:sp>
      <p:pic>
        <p:nvPicPr>
          <p:cNvPr id="4" name="Picture 3"/>
          <p:cNvPicPr>
            <a:picLocks noChangeAspect="1"/>
          </p:cNvPicPr>
          <p:nvPr/>
        </p:nvPicPr>
        <p:blipFill rotWithShape="1">
          <a:blip r:embed="rId2"/>
          <a:srcRect l="39167" t="19630" r="23542" b="28519"/>
          <a:stretch/>
        </p:blipFill>
        <p:spPr>
          <a:xfrm>
            <a:off x="6800850" y="2133600"/>
            <a:ext cx="5254344" cy="4109542"/>
          </a:xfrm>
          <a:prstGeom prst="rect">
            <a:avLst/>
          </a:prstGeom>
        </p:spPr>
      </p:pic>
      <p:sp>
        <p:nvSpPr>
          <p:cNvPr id="5" name="Rectangle 4"/>
          <p:cNvSpPr/>
          <p:nvPr/>
        </p:nvSpPr>
        <p:spPr>
          <a:xfrm>
            <a:off x="7376221" y="6357910"/>
            <a:ext cx="4584397" cy="369332"/>
          </a:xfrm>
          <a:prstGeom prst="rect">
            <a:avLst/>
          </a:prstGeom>
        </p:spPr>
        <p:txBody>
          <a:bodyPr wrap="none">
            <a:spAutoFit/>
          </a:bodyPr>
          <a:lstStyle/>
          <a:p>
            <a:pPr lvl="0" defTabSz="914400">
              <a:lnSpc>
                <a:spcPct val="90000"/>
              </a:lnSpc>
              <a:spcBef>
                <a:spcPts val="1000"/>
              </a:spcBef>
            </a:pPr>
            <a:r>
              <a:rPr lang="en-GB" sz="2000" i="1" dirty="0">
                <a:solidFill>
                  <a:prstClr val="white"/>
                </a:solidFill>
              </a:rPr>
              <a:t>(</a:t>
            </a:r>
            <a:r>
              <a:rPr lang="en-GB" sz="2000" i="1" dirty="0" smtClean="0">
                <a:solidFill>
                  <a:prstClr val="white"/>
                </a:solidFill>
              </a:rPr>
              <a:t>figure X – (Welsh Government, </a:t>
            </a:r>
            <a:r>
              <a:rPr lang="en-GB" sz="2000" i="1" dirty="0" smtClean="0">
                <a:solidFill>
                  <a:prstClr val="white"/>
                </a:solidFill>
              </a:rPr>
              <a:t>2020) </a:t>
            </a:r>
            <a:endParaRPr lang="en-GB" sz="2400" i="1" dirty="0">
              <a:solidFill>
                <a:prstClr val="white"/>
              </a:solidFill>
            </a:endParaRPr>
          </a:p>
        </p:txBody>
      </p:sp>
      <p:sp>
        <p:nvSpPr>
          <p:cNvPr id="6" name="Rectangle 5"/>
          <p:cNvSpPr/>
          <p:nvPr/>
        </p:nvSpPr>
        <p:spPr>
          <a:xfrm>
            <a:off x="704850" y="6357910"/>
            <a:ext cx="6096000" cy="369332"/>
          </a:xfrm>
          <a:prstGeom prst="rect">
            <a:avLst/>
          </a:prstGeom>
        </p:spPr>
        <p:txBody>
          <a:bodyPr>
            <a:spAutoFit/>
          </a:bodyPr>
          <a:lstStyle/>
          <a:p>
            <a:r>
              <a:rPr lang="en-GB" dirty="0" smtClean="0"/>
              <a:t>Welsh Government (</a:t>
            </a:r>
            <a:r>
              <a:rPr lang="en-GB" dirty="0" smtClean="0"/>
              <a:t>2020)</a:t>
            </a:r>
            <a:endParaRPr lang="en-GB" dirty="0"/>
          </a:p>
        </p:txBody>
      </p:sp>
    </p:spTree>
    <p:extLst>
      <p:ext uri="{BB962C8B-B14F-4D97-AF65-F5344CB8AC3E}">
        <p14:creationId xmlns:p14="http://schemas.microsoft.com/office/powerpoint/2010/main" val="33377499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Education in Kenya</a:t>
            </a:r>
            <a:endParaRPr lang="en-GB" dirty="0"/>
          </a:p>
        </p:txBody>
      </p:sp>
      <p:pic>
        <p:nvPicPr>
          <p:cNvPr id="4" name="Picture 3"/>
          <p:cNvPicPr>
            <a:picLocks noChangeAspect="1"/>
          </p:cNvPicPr>
          <p:nvPr/>
        </p:nvPicPr>
        <p:blipFill rotWithShape="1">
          <a:blip r:embed="rId2"/>
          <a:srcRect l="46667" t="63148" r="36562" b="12037"/>
          <a:stretch/>
        </p:blipFill>
        <p:spPr>
          <a:xfrm>
            <a:off x="7086600" y="2042143"/>
            <a:ext cx="2256790" cy="1878323"/>
          </a:xfrm>
          <a:prstGeom prst="rect">
            <a:avLst/>
          </a:prstGeom>
        </p:spPr>
      </p:pic>
      <p:sp>
        <p:nvSpPr>
          <p:cNvPr id="6" name="Content Placeholder 2"/>
          <p:cNvSpPr>
            <a:spLocks noGrp="1"/>
          </p:cNvSpPr>
          <p:nvPr>
            <p:ph idx="1"/>
          </p:nvPr>
        </p:nvSpPr>
        <p:spPr>
          <a:xfrm>
            <a:off x="323850" y="2232874"/>
            <a:ext cx="7486649" cy="4186976"/>
          </a:xfrm>
        </p:spPr>
        <p:txBody>
          <a:bodyPr>
            <a:noAutofit/>
          </a:bodyPr>
          <a:lstStyle/>
          <a:p>
            <a:pPr marL="0" indent="0">
              <a:buNone/>
            </a:pPr>
            <a:r>
              <a:rPr lang="en-GB" dirty="0" smtClean="0"/>
              <a:t>Kenya Education Statistics </a:t>
            </a:r>
          </a:p>
          <a:p>
            <a:pPr marL="0" indent="0">
              <a:buNone/>
            </a:pPr>
            <a:r>
              <a:rPr lang="en-GB" dirty="0" smtClean="0"/>
              <a:t>- Total Population is 52.57 Million</a:t>
            </a:r>
          </a:p>
          <a:p>
            <a:pPr>
              <a:buFontTx/>
              <a:buChar char="-"/>
            </a:pPr>
            <a:r>
              <a:rPr lang="en-GB" dirty="0" smtClean="0"/>
              <a:t>Children begin Compulsory school at age 6 </a:t>
            </a:r>
          </a:p>
          <a:p>
            <a:pPr>
              <a:buFontTx/>
              <a:buChar char="-"/>
            </a:pPr>
            <a:r>
              <a:rPr lang="en-GB" dirty="0" smtClean="0"/>
              <a:t>Made Education free in 2003 (Secondary 2008)</a:t>
            </a:r>
          </a:p>
          <a:p>
            <a:pPr>
              <a:buFontTx/>
              <a:buChar char="-"/>
            </a:pPr>
            <a:r>
              <a:rPr lang="en-GB" dirty="0" smtClean="0"/>
              <a:t>Currently ranked 13</a:t>
            </a:r>
            <a:r>
              <a:rPr lang="en-GB" baseline="30000" dirty="0" smtClean="0"/>
              <a:t>th</a:t>
            </a:r>
            <a:r>
              <a:rPr lang="en-GB" dirty="0" smtClean="0"/>
              <a:t> in the world of most children out of education with 1.09 million.</a:t>
            </a:r>
          </a:p>
          <a:p>
            <a:pPr>
              <a:buFontTx/>
              <a:buChar char="-"/>
            </a:pPr>
            <a:r>
              <a:rPr lang="en-GB" dirty="0" smtClean="0"/>
              <a:t>Kenyan Schools massively overcrowded especially in the poorer areas.</a:t>
            </a:r>
          </a:p>
          <a:p>
            <a:pPr>
              <a:buFontTx/>
              <a:buChar char="-"/>
            </a:pPr>
            <a:r>
              <a:rPr lang="en-GB" dirty="0" smtClean="0"/>
              <a:t>Teaching jobs not being created with the demand of children with most teachers only being replaced when they die. </a:t>
            </a:r>
          </a:p>
        </p:txBody>
      </p:sp>
      <p:pic>
        <p:nvPicPr>
          <p:cNvPr id="7" name="Picture 6"/>
          <p:cNvPicPr>
            <a:picLocks noChangeAspect="1"/>
          </p:cNvPicPr>
          <p:nvPr/>
        </p:nvPicPr>
        <p:blipFill>
          <a:blip r:embed="rId3"/>
          <a:stretch>
            <a:fillRect/>
          </a:stretch>
        </p:blipFill>
        <p:spPr>
          <a:xfrm>
            <a:off x="9525000" y="2042142"/>
            <a:ext cx="2476500" cy="1878323"/>
          </a:xfrm>
          <a:prstGeom prst="rect">
            <a:avLst/>
          </a:prstGeom>
        </p:spPr>
      </p:pic>
      <p:pic>
        <p:nvPicPr>
          <p:cNvPr id="8" name="Picture 7"/>
          <p:cNvPicPr>
            <a:picLocks noChangeAspect="1"/>
          </p:cNvPicPr>
          <p:nvPr/>
        </p:nvPicPr>
        <p:blipFill>
          <a:blip r:embed="rId4"/>
          <a:stretch>
            <a:fillRect/>
          </a:stretch>
        </p:blipFill>
        <p:spPr>
          <a:xfrm>
            <a:off x="7810499" y="4111196"/>
            <a:ext cx="4018413" cy="2576512"/>
          </a:xfrm>
          <a:prstGeom prst="rect">
            <a:avLst/>
          </a:prstGeom>
        </p:spPr>
      </p:pic>
    </p:spTree>
    <p:extLst>
      <p:ext uri="{BB962C8B-B14F-4D97-AF65-F5344CB8AC3E}">
        <p14:creationId xmlns:p14="http://schemas.microsoft.com/office/powerpoint/2010/main" val="2378019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and Barriers</a:t>
            </a:r>
            <a:endParaRPr lang="en-GB" dirty="0"/>
          </a:p>
        </p:txBody>
      </p:sp>
      <p:sp>
        <p:nvSpPr>
          <p:cNvPr id="3" name="Content Placeholder 2"/>
          <p:cNvSpPr>
            <a:spLocks noGrp="1"/>
          </p:cNvSpPr>
          <p:nvPr>
            <p:ph idx="1"/>
          </p:nvPr>
        </p:nvSpPr>
        <p:spPr>
          <a:xfrm>
            <a:off x="1418643" y="2317823"/>
            <a:ext cx="3986929" cy="3599316"/>
          </a:xfrm>
        </p:spPr>
        <p:txBody>
          <a:bodyPr/>
          <a:lstStyle/>
          <a:p>
            <a:pPr marL="0" indent="0" algn="ctr">
              <a:buNone/>
            </a:pPr>
            <a:r>
              <a:rPr lang="en-GB" dirty="0" smtClean="0"/>
              <a:t>Benefits</a:t>
            </a:r>
          </a:p>
          <a:p>
            <a:r>
              <a:rPr lang="en-GB" dirty="0"/>
              <a:t>84 million </a:t>
            </a:r>
            <a:endParaRPr lang="en-GB" dirty="0" smtClean="0"/>
          </a:p>
          <a:p>
            <a:r>
              <a:rPr lang="en-GB" dirty="0" smtClean="0"/>
              <a:t>2/3rds more children</a:t>
            </a:r>
          </a:p>
          <a:p>
            <a:r>
              <a:rPr lang="en-GB" dirty="0" smtClean="0"/>
              <a:t>Malnutrition 50% Drop</a:t>
            </a:r>
          </a:p>
          <a:p>
            <a:r>
              <a:rPr lang="en-GB" dirty="0" smtClean="0"/>
              <a:t>Child mortality fell from 40% to 24%</a:t>
            </a:r>
          </a:p>
          <a:p>
            <a:r>
              <a:rPr lang="en-GB" dirty="0" smtClean="0"/>
              <a:t>Gender Parity </a:t>
            </a:r>
          </a:p>
          <a:p>
            <a:endParaRPr lang="en-GB" dirty="0" smtClean="0"/>
          </a:p>
          <a:p>
            <a:pPr marL="0" indent="0">
              <a:buNone/>
            </a:pPr>
            <a:endParaRPr lang="en-GB" dirty="0"/>
          </a:p>
        </p:txBody>
      </p:sp>
      <p:sp>
        <p:nvSpPr>
          <p:cNvPr id="4" name="Content Placeholder 2"/>
          <p:cNvSpPr txBox="1">
            <a:spLocks/>
          </p:cNvSpPr>
          <p:nvPr/>
        </p:nvSpPr>
        <p:spPr>
          <a:xfrm>
            <a:off x="6085893" y="2317823"/>
            <a:ext cx="3986929" cy="35993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ctr">
              <a:buFont typeface="Arial" panose="020B0604020202020204" pitchFamily="34" charset="0"/>
              <a:buNone/>
            </a:pPr>
            <a:r>
              <a:rPr lang="en-GB" dirty="0" smtClean="0"/>
              <a:t>Barriers</a:t>
            </a:r>
          </a:p>
          <a:p>
            <a:r>
              <a:rPr lang="en-GB" dirty="0" smtClean="0"/>
              <a:t>Gender</a:t>
            </a:r>
          </a:p>
          <a:p>
            <a:r>
              <a:rPr lang="en-GB" dirty="0" smtClean="0"/>
              <a:t>Exploitation</a:t>
            </a:r>
          </a:p>
          <a:p>
            <a:r>
              <a:rPr lang="en-GB" dirty="0" smtClean="0"/>
              <a:t>Poverty</a:t>
            </a:r>
          </a:p>
          <a:p>
            <a:r>
              <a:rPr lang="en-GB" dirty="0" smtClean="0"/>
              <a:t>Funding</a:t>
            </a:r>
          </a:p>
          <a:p>
            <a:endParaRPr lang="en-GB" dirty="0" smtClean="0"/>
          </a:p>
          <a:p>
            <a:endParaRPr lang="en-GB" dirty="0" smtClean="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340604510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a:xfrm>
            <a:off x="680321" y="2336873"/>
            <a:ext cx="2234329" cy="768277"/>
          </a:xfrm>
        </p:spPr>
        <p:txBody>
          <a:bodyPr>
            <a:normAutofit/>
          </a:bodyPr>
          <a:lstStyle/>
          <a:p>
            <a:pPr marL="0" indent="0">
              <a:buNone/>
            </a:pPr>
            <a:r>
              <a:rPr lang="en-GB" sz="3000" b="1" dirty="0" smtClean="0"/>
              <a:t>Happiness</a:t>
            </a:r>
          </a:p>
          <a:p>
            <a:pPr marL="0" indent="0">
              <a:buNone/>
            </a:pPr>
            <a:endParaRPr lang="en-GB" dirty="0"/>
          </a:p>
        </p:txBody>
      </p:sp>
      <p:pic>
        <p:nvPicPr>
          <p:cNvPr id="4" name="Picture 3"/>
          <p:cNvPicPr>
            <a:picLocks noChangeAspect="1"/>
          </p:cNvPicPr>
          <p:nvPr/>
        </p:nvPicPr>
        <p:blipFill>
          <a:blip r:embed="rId2"/>
          <a:stretch>
            <a:fillRect/>
          </a:stretch>
        </p:blipFill>
        <p:spPr>
          <a:xfrm>
            <a:off x="746947" y="2874926"/>
            <a:ext cx="4190999" cy="3143248"/>
          </a:xfrm>
          <a:prstGeom prst="rect">
            <a:avLst/>
          </a:prstGeom>
          <a:effectLst>
            <a:softEdge rad="317500"/>
          </a:effectLst>
        </p:spPr>
      </p:pic>
      <p:sp>
        <p:nvSpPr>
          <p:cNvPr id="5" name="Content Placeholder 2"/>
          <p:cNvSpPr txBox="1">
            <a:spLocks/>
          </p:cNvSpPr>
          <p:nvPr/>
        </p:nvSpPr>
        <p:spPr>
          <a:xfrm>
            <a:off x="2914650" y="6018174"/>
            <a:ext cx="2234329" cy="768277"/>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sz="3000" b="1" dirty="0" smtClean="0"/>
              <a:t>Opportunity</a:t>
            </a:r>
          </a:p>
          <a:p>
            <a:pPr marL="0" indent="0">
              <a:buFont typeface="Arial" panose="020B0604020202020204" pitchFamily="34" charset="0"/>
              <a:buNone/>
            </a:pPr>
            <a:endParaRPr lang="en-GB" dirty="0"/>
          </a:p>
        </p:txBody>
      </p:sp>
      <p:sp>
        <p:nvSpPr>
          <p:cNvPr id="6" name="Content Placeholder 2"/>
          <p:cNvSpPr txBox="1">
            <a:spLocks/>
          </p:cNvSpPr>
          <p:nvPr/>
        </p:nvSpPr>
        <p:spPr>
          <a:xfrm>
            <a:off x="5487251" y="3386492"/>
            <a:ext cx="2234329" cy="76827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sz="3000" b="1" dirty="0" smtClean="0"/>
              <a:t>Funding</a:t>
            </a:r>
          </a:p>
          <a:p>
            <a:pPr marL="0" indent="0">
              <a:buFont typeface="Arial" panose="020B0604020202020204" pitchFamily="34" charset="0"/>
              <a:buNone/>
            </a:pPr>
            <a:endParaRPr lang="en-GB" dirty="0"/>
          </a:p>
        </p:txBody>
      </p:sp>
      <p:sp>
        <p:nvSpPr>
          <p:cNvPr id="9" name="Content Placeholder 2"/>
          <p:cNvSpPr txBox="1">
            <a:spLocks/>
          </p:cNvSpPr>
          <p:nvPr/>
        </p:nvSpPr>
        <p:spPr>
          <a:xfrm>
            <a:off x="7869773" y="2411694"/>
            <a:ext cx="2234329" cy="76827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sz="3000" b="1" dirty="0" smtClean="0"/>
              <a:t>Growth</a:t>
            </a:r>
          </a:p>
          <a:p>
            <a:pPr marL="0" indent="0">
              <a:buFont typeface="Arial" panose="020B0604020202020204" pitchFamily="34" charset="0"/>
              <a:buNone/>
            </a:pPr>
            <a:endParaRPr lang="en-GB" dirty="0"/>
          </a:p>
        </p:txBody>
      </p:sp>
      <p:sp>
        <p:nvSpPr>
          <p:cNvPr id="10" name="Content Placeholder 2"/>
          <p:cNvSpPr txBox="1">
            <a:spLocks/>
          </p:cNvSpPr>
          <p:nvPr/>
        </p:nvSpPr>
        <p:spPr>
          <a:xfrm>
            <a:off x="5213858" y="4823488"/>
            <a:ext cx="2234329" cy="76827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sz="3000" b="1" dirty="0" smtClean="0"/>
              <a:t>Equality</a:t>
            </a:r>
          </a:p>
          <a:p>
            <a:pPr marL="0" indent="0">
              <a:buFont typeface="Arial" panose="020B0604020202020204" pitchFamily="34" charset="0"/>
              <a:buNone/>
            </a:pPr>
            <a:endParaRPr lang="en-GB" dirty="0"/>
          </a:p>
        </p:txBody>
      </p:sp>
      <p:sp>
        <p:nvSpPr>
          <p:cNvPr id="11" name="Content Placeholder 2"/>
          <p:cNvSpPr txBox="1">
            <a:spLocks/>
          </p:cNvSpPr>
          <p:nvPr/>
        </p:nvSpPr>
        <p:spPr>
          <a:xfrm>
            <a:off x="8986937" y="6044169"/>
            <a:ext cx="2595463" cy="76827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sz="3000" b="1" dirty="0" smtClean="0"/>
              <a:t>Development</a:t>
            </a:r>
          </a:p>
          <a:p>
            <a:pPr marL="0" indent="0">
              <a:buFont typeface="Arial" panose="020B0604020202020204" pitchFamily="34" charset="0"/>
              <a:buNone/>
            </a:pPr>
            <a:endParaRPr lang="en-GB" dirty="0"/>
          </a:p>
        </p:txBody>
      </p:sp>
      <p:pic>
        <p:nvPicPr>
          <p:cNvPr id="13" name="Picture 12"/>
          <p:cNvPicPr>
            <a:picLocks noChangeAspect="1"/>
          </p:cNvPicPr>
          <p:nvPr/>
        </p:nvPicPr>
        <p:blipFill rotWithShape="1">
          <a:blip r:embed="rId3"/>
          <a:srcRect r="7871"/>
          <a:stretch/>
        </p:blipFill>
        <p:spPr>
          <a:xfrm>
            <a:off x="7510547" y="2874926"/>
            <a:ext cx="4105624" cy="2958217"/>
          </a:xfrm>
          <a:prstGeom prst="rect">
            <a:avLst/>
          </a:prstGeom>
          <a:effectLst>
            <a:softEdge rad="304800"/>
          </a:effectLst>
        </p:spPr>
      </p:pic>
    </p:spTree>
    <p:extLst>
      <p:ext uri="{BB962C8B-B14F-4D97-AF65-F5344CB8AC3E}">
        <p14:creationId xmlns:p14="http://schemas.microsoft.com/office/powerpoint/2010/main" val="40271718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62500" lnSpcReduction="20000"/>
          </a:bodyPr>
          <a:lstStyle/>
          <a:p>
            <a:r>
              <a:rPr lang="en-GB" dirty="0"/>
              <a:t> BBC News. 2021. Why free schools have not solved Kenya's problems. [online] Available at: &lt;https://www.bbc.co.uk/news/world-africa-33340946&gt; [Accessed 18 February 2021].</a:t>
            </a:r>
          </a:p>
          <a:p>
            <a:r>
              <a:rPr lang="en-GB" dirty="0" smtClean="0"/>
              <a:t>Gal</a:t>
            </a:r>
            <a:r>
              <a:rPr lang="en-GB" dirty="0"/>
              <a:t>, D.G. (2005), "Global Perspectives for Teacher Education", Baker, D.P. and Wiseman, A.W. (Ed.) </a:t>
            </a:r>
            <a:r>
              <a:rPr lang="en-GB" i="1" dirty="0"/>
              <a:t>Global Trends in Educational Policy</a:t>
            </a:r>
            <a:r>
              <a:rPr lang="en-GB" dirty="0"/>
              <a:t> (</a:t>
            </a:r>
            <a:r>
              <a:rPr lang="en-GB" i="1" dirty="0"/>
              <a:t>International Perspectives on Education and Society, Vol. 6</a:t>
            </a:r>
            <a:r>
              <a:rPr lang="en-GB" dirty="0"/>
              <a:t>), Emerald Group Publishing Limited, Bingley, pp. </a:t>
            </a:r>
            <a:r>
              <a:rPr lang="en-GB" dirty="0" smtClean="0"/>
              <a:t>259-287</a:t>
            </a:r>
          </a:p>
          <a:p>
            <a:r>
              <a:rPr lang="en-GB" dirty="0"/>
              <a:t>Oxfam Education (2015) Education for Global </a:t>
            </a:r>
            <a:r>
              <a:rPr lang="en-GB" dirty="0" err="1"/>
              <a:t>Citizenhip</a:t>
            </a:r>
            <a:r>
              <a:rPr lang="en-GB" dirty="0"/>
              <a:t> A guide for schools. Oxford: Oxfam</a:t>
            </a:r>
          </a:p>
          <a:p>
            <a:r>
              <a:rPr lang="en-GB" dirty="0" err="1"/>
              <a:t>Statswales.gov.wales</a:t>
            </a:r>
            <a:r>
              <a:rPr lang="en-GB" dirty="0"/>
              <a:t>. 2021. Full-time equivalent pupils by school and part-time or full-time, 2020. [online] Available at: &lt;https://statswales.gov.wales/Catalogue/Education-and-Skills/Schools-and-Teachers/Schools-Census/Pupil-Level-Annual-School-Census/Pupils/puplis-by-school-parttimefulltime&gt; [Accessed 18 February 2021].</a:t>
            </a:r>
          </a:p>
          <a:p>
            <a:r>
              <a:rPr lang="en-GB" dirty="0"/>
              <a:t>United Nations (1989) Convention on the rights of the child, Available at: http://www.unicef.org.uk/Documents/Publications-pdfs/UNCRC_PRESS200910web.pdf</a:t>
            </a:r>
          </a:p>
          <a:p>
            <a:r>
              <a:rPr lang="en-GB" dirty="0" smtClean="0"/>
              <a:t>UNUSECO (2016) CREATINGSUSTAINABLEFUTURESFORALL Education for people and planet: Sustainable Development Goals United Nation Educational, Scientific and Cultural Organisation </a:t>
            </a:r>
          </a:p>
          <a:p>
            <a:r>
              <a:rPr lang="en-GB" dirty="0"/>
              <a:t>Welsh Government (</a:t>
            </a:r>
            <a:r>
              <a:rPr lang="en-GB" dirty="0" smtClean="0"/>
              <a:t>2020) Curriculum for Wales. Available at: http://hwb.gov.wales/curriculum-for-wales/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47679386"/>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913FBCD-4DF7-4ECF-9257-7B99D5499325}">
  <ds:schemaRefs>
    <ds:schemaRef ds:uri="http://schemas.microsoft.com/sharepoint/v3/contenttype/forms"/>
  </ds:schemaRefs>
</ds:datastoreItem>
</file>

<file path=customXml/itemProps2.xml><?xml version="1.0" encoding="utf-8"?>
<ds:datastoreItem xmlns:ds="http://schemas.openxmlformats.org/officeDocument/2006/customXml" ds:itemID="{FE0B8658-DE86-42E1-9D01-970FE6B6ABA5}">
  <ds:schemaRefs>
    <ds:schemaRef ds:uri="http://schemas.microsoft.com/office/2006/documentManagement/types"/>
    <ds:schemaRef ds:uri="http://schemas.microsoft.com/office/2006/metadata/properties"/>
    <ds:schemaRef ds:uri="71af3243-3dd4-4a8d-8c0d-dd76da1f02a5"/>
    <ds:schemaRef ds:uri="http://www.w3.org/XML/1998/namespace"/>
    <ds:schemaRef ds:uri="http://purl.org/dc/terms/"/>
    <ds:schemaRef ds:uri="http://purl.org/dc/elements/1.1/"/>
    <ds:schemaRef ds:uri="http://schemas.openxmlformats.org/package/2006/metadata/core-properties"/>
    <ds:schemaRef ds:uri="http://schemas.microsoft.com/office/infopath/2007/PartnerControls"/>
    <ds:schemaRef ds:uri="16c05727-aa75-4e4a-9b5f-8a80a1165891"/>
    <ds:schemaRef ds:uri="http://purl.org/dc/dcmitype/"/>
  </ds:schemaRefs>
</ds:datastoreItem>
</file>

<file path=customXml/itemProps3.xml><?xml version="1.0" encoding="utf-8"?>
<ds:datastoreItem xmlns:ds="http://schemas.openxmlformats.org/officeDocument/2006/customXml" ds:itemID="{3E14B9E1-7F97-4662-8FB1-AC5A81D5A1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Berlin design</Template>
  <TotalTime>0</TotalTime>
  <Words>800</Words>
  <Application>Microsoft Office PowerPoint</Application>
  <PresentationFormat>Widescreen</PresentationFormat>
  <Paragraphs>97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Trebuchet MS</vt:lpstr>
      <vt:lpstr>Berlin</vt:lpstr>
      <vt:lpstr>Education for Sustainability and Global Citizenship</vt:lpstr>
      <vt:lpstr>What is the ESCG?</vt:lpstr>
      <vt:lpstr>United Nations Convention on the Rights of the child, 1989</vt:lpstr>
      <vt:lpstr>Global Perspective in Education</vt:lpstr>
      <vt:lpstr>My Personal Work Setting</vt:lpstr>
      <vt:lpstr>Education in Wales</vt:lpstr>
      <vt:lpstr>Education in Kenya</vt:lpstr>
      <vt:lpstr>Benefits and Barriers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2021-02-11T07:43:36Z</dcterms:created>
  <dcterms:modified xsi:type="dcterms:W3CDTF">2021-02-18T12:29:48Z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