
<file path=[Content_Types].xml><?xml version="1.0" encoding="utf-8"?>
<Types xmlns="http://schemas.openxmlformats.org/package/2006/content-types">
  <Default Extension="jpeg" ContentType="image/jpeg"/>
  <Default Extension="jpg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media/image9.jpg" ContentType="image/jpeg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media/image11.jpg" ContentType="image/jpeg"/>
  <Override PartName="/ppt/media/image12.jpg" ContentType="image/jpeg"/>
  <Override PartName="/ppt/media/image13.jpg" ContentType="image/jpeg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8"/>
  </p:notesMasterIdLst>
  <p:sldIdLst>
    <p:sldId id="293" r:id="rId2"/>
    <p:sldId id="294" r:id="rId3"/>
    <p:sldId id="295" r:id="rId4"/>
    <p:sldId id="296" r:id="rId5"/>
    <p:sldId id="297" r:id="rId6"/>
    <p:sldId id="347" r:id="rId7"/>
    <p:sldId id="298" r:id="rId8"/>
    <p:sldId id="300" r:id="rId9"/>
    <p:sldId id="348" r:id="rId10"/>
    <p:sldId id="302" r:id="rId11"/>
    <p:sldId id="349" r:id="rId12"/>
    <p:sldId id="303" r:id="rId13"/>
    <p:sldId id="306" r:id="rId14"/>
    <p:sldId id="350" r:id="rId15"/>
    <p:sldId id="305" r:id="rId16"/>
    <p:sldId id="307" r:id="rId17"/>
    <p:sldId id="310" r:id="rId18"/>
    <p:sldId id="311" r:id="rId19"/>
    <p:sldId id="312" r:id="rId20"/>
    <p:sldId id="313" r:id="rId21"/>
    <p:sldId id="351" r:id="rId22"/>
    <p:sldId id="314" r:id="rId23"/>
    <p:sldId id="315" r:id="rId24"/>
    <p:sldId id="316" r:id="rId25"/>
    <p:sldId id="317" r:id="rId26"/>
    <p:sldId id="318" r:id="rId27"/>
    <p:sldId id="319" r:id="rId28"/>
    <p:sldId id="343" r:id="rId29"/>
    <p:sldId id="344" r:id="rId30"/>
    <p:sldId id="345" r:id="rId31"/>
    <p:sldId id="320" r:id="rId32"/>
    <p:sldId id="321" r:id="rId33"/>
    <p:sldId id="322" r:id="rId34"/>
    <p:sldId id="323" r:id="rId35"/>
    <p:sldId id="325" r:id="rId36"/>
    <p:sldId id="326" r:id="rId37"/>
    <p:sldId id="327" r:id="rId38"/>
    <p:sldId id="328" r:id="rId39"/>
    <p:sldId id="329" r:id="rId40"/>
    <p:sldId id="330" r:id="rId41"/>
    <p:sldId id="331" r:id="rId42"/>
    <p:sldId id="332" r:id="rId43"/>
    <p:sldId id="334" r:id="rId44"/>
    <p:sldId id="333" r:id="rId45"/>
    <p:sldId id="352" r:id="rId46"/>
    <p:sldId id="342" r:id="rId47"/>
    <p:sldId id="353" r:id="rId48"/>
    <p:sldId id="340" r:id="rId49"/>
    <p:sldId id="336" r:id="rId50"/>
    <p:sldId id="354" r:id="rId51"/>
    <p:sldId id="335" r:id="rId52"/>
    <p:sldId id="346" r:id="rId53"/>
    <p:sldId id="324" r:id="rId54"/>
    <p:sldId id="355" r:id="rId55"/>
    <p:sldId id="356" r:id="rId56"/>
    <p:sldId id="299" r:id="rId5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996633"/>
    <a:srgbClr val="FF66FF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34548" autoAdjust="0"/>
  </p:normalViewPr>
  <p:slideViewPr>
    <p:cSldViewPr snapToGrid="0">
      <p:cViewPr>
        <p:scale>
          <a:sx n="68" d="100"/>
          <a:sy n="68" d="100"/>
        </p:scale>
        <p:origin x="807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777605" y="0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D491C431-8585-4020-BEAB-ABD87AAA9289}" type="datetime1">
              <a:rPr lang="en-GB"/>
              <a:pPr lvl="0"/>
              <a:t>23/02/2023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4133" y="731840"/>
            <a:ext cx="6500807" cy="36576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66908" y="4632963"/>
            <a:ext cx="5335267" cy="43891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9264225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C087D5B-2645-47C3-9D01-BA6EDB97AD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59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228850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5881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5560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7433213-13E9-4353-84CC-5E95B7471E48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9261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7433213-13E9-4353-84CC-5E95B7471E48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0245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F0C0C9A-FEAA-44D2-80E5-88FA0885E713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29928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572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5671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07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0864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i="1" dirty="0">
              <a:solidFill>
                <a:srgbClr val="1F497D"/>
              </a:solidFill>
            </a:endParaRPr>
          </a:p>
          <a:p>
            <a:pPr lvl="0"/>
            <a:endParaRPr lang="en-GB" i="1" dirty="0">
              <a:solidFill>
                <a:srgbClr val="1F497D"/>
              </a:solidFill>
            </a:endParaRPr>
          </a:p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17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68361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27E8D5-7AFD-48B0-A2CF-735E0D2FE35A}" type="slidenum">
              <a:t>18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748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9571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20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4443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21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620939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27E8D5-7AFD-48B0-A2CF-735E0D2FE35A}" type="slidenum">
              <a:t>22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86988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23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92121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3640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910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8858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3048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0887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9387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765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32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588438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375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502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64688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8088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37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587748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6113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6446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15800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4830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07267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67331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cap="none" spc="0" baseline="0" dirty="0">
              <a:solidFill>
                <a:srgbClr val="000000"/>
              </a:solidFill>
              <a:effectLst/>
              <a:uFillTx/>
              <a:latin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56426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84624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cap="none" spc="0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18387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cap="none" spc="0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45239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15818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2450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77401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85724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10433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94898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38463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5337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498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218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690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100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54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939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562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959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777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995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15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5023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251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894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U0bgSbJUBG0?feature=oembed" TargetMode="Externa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T-5HDuhEaDM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www.youtube.com/watch?app=desktop&amp;v=T-5HDuhEaDM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.cymru/news/carmarthen-business-denies-anti-welsh-language-comments-after-bad-reviews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itv.com/news/wales/2021-02-17/iceland-apologises-after-supermarket-director-calls-welsh-language-gibberish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mylanguages.org/welsh_alphabet.php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mylanguages.org/welsh_alphabet.php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h-zu72YpXKY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s://www.youtube.com/watch?v=h-zu72YpXKY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A-fs5JB_b7E" TargetMode="External"/><Relationship Id="rId1" Type="http://schemas.openxmlformats.org/officeDocument/2006/relationships/video" Target="https://www.youtube.com/embed/g5m3TLBmeuc" TargetMode="Externa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2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Jn7uAsLWXpk" TargetMode="External"/><Relationship Id="rId1" Type="http://schemas.openxmlformats.org/officeDocument/2006/relationships/video" Target="https://www.youtube.com/embed/kvuur1Hm9HE" TargetMode="Externa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2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8ZjpI6fgYSY" TargetMode="External"/><Relationship Id="rId1" Type="http://schemas.openxmlformats.org/officeDocument/2006/relationships/video" Target="https://www.youtube.com/embed/ULYLcymq968" TargetMode="Externa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2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71hqRT9U0wg" TargetMode="External"/><Relationship Id="rId1" Type="http://schemas.openxmlformats.org/officeDocument/2006/relationships/video" Target="https://www.youtube.com/embed/-aw59C-89P8" TargetMode="Externa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3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video" Target="https://www.youtube.com/embed/j3fSknbR7Y4?feature=oembed" TargetMode="External"/><Relationship Id="rId7" Type="http://schemas.openxmlformats.org/officeDocument/2006/relationships/image" Target="../media/image36.jpeg"/><Relationship Id="rId2" Type="http://schemas.openxmlformats.org/officeDocument/2006/relationships/video" Target="https://www.youtube.com/embed/MbxJ5W3A25E" TargetMode="External"/><Relationship Id="rId1" Type="http://schemas.openxmlformats.org/officeDocument/2006/relationships/video" Target="https://www.youtube.com/embed/s3wNuru4U0I" TargetMode="External"/><Relationship Id="rId6" Type="http://schemas.openxmlformats.org/officeDocument/2006/relationships/image" Target="../media/image35.jpeg"/><Relationship Id="rId5" Type="http://schemas.openxmlformats.org/officeDocument/2006/relationships/notesSlide" Target="../notesSlides/notesSlide41.xml"/><Relationship Id="rId4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ithrin.cymru/cymraeg-for-kids/" TargetMode="External"/><Relationship Id="rId3" Type="http://schemas.openxmlformats.org/officeDocument/2006/relationships/hyperlink" Target="https://cyw.cymru/en/" TargetMode="External"/><Relationship Id="rId7" Type="http://schemas.openxmlformats.org/officeDocument/2006/relationships/hyperlink" Target="https://learnwelsh.cymru/" TargetMode="Externa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bbc.co.uk/bitesize/subjects/zdm3nrd" TargetMode="External"/><Relationship Id="rId5" Type="http://schemas.openxmlformats.org/officeDocument/2006/relationships/hyperlink" Target="https://www.bbc.co.uk/cbeebies/shows/cymraeg" TargetMode="External"/><Relationship Id="rId4" Type="http://schemas.openxmlformats.org/officeDocument/2006/relationships/hyperlink" Target="https://cyw.cymru/" TargetMode="External"/><Relationship Id="rId9" Type="http://schemas.openxmlformats.org/officeDocument/2006/relationships/hyperlink" Target="https://dinolingo.com/learn-welsh-for-kids/" TargetMode="Externa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1hqRT9U0wg" TargetMode="Externa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bbc.co.uk/blogs/wales/entries/72d77f69-72a7-3626-9c19-469c91f45753" TargetMode="External"/><Relationship Id="rId5" Type="http://schemas.openxmlformats.org/officeDocument/2006/relationships/hyperlink" Target="https://www.youtube.com/watch?v=U0bgSbJUBG0" TargetMode="External"/><Relationship Id="rId4" Type="http://schemas.openxmlformats.org/officeDocument/2006/relationships/hyperlink" Target="https://www.bbc.co.uk/wales/history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census.gov.uk/census-2021-results#:~:text=Census%202021%20results%20are%20the%20data%20and%20supporting,main%20results%20within%20two%20years%20of%20the%20census" TargetMode="External"/><Relationship Id="rId7" Type="http://schemas.openxmlformats.org/officeDocument/2006/relationships/hyperlink" Target="https://www.youtube.com/watch?v=h-zu72YpXKY" TargetMode="Externa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v=ULYLcymq968" TargetMode="External"/><Relationship Id="rId5" Type="http://schemas.openxmlformats.org/officeDocument/2006/relationships/hyperlink" Target="https://www.youtube.com/watch?v=kvuur1Hm9HE" TargetMode="External"/><Relationship Id="rId4" Type="http://schemas.openxmlformats.org/officeDocument/2006/relationships/hyperlink" Target="https://www.youtube.com/watch?v=A-fs5JB_b7E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ZjpI6fgYSY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g5m3TLBmeuc" TargetMode="Externa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brary.wales/discover/digital-gallery/printed-material/the-blue-books-of-1847" TargetMode="Externa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app=desktop&amp;v=T-5HDuhEaDM" TargetMode="External"/><Relationship Id="rId5" Type="http://schemas.openxmlformats.org/officeDocument/2006/relationships/hyperlink" Target="https://www.youtube.com/watch?v=Jn7uAsLWXpk" TargetMode="External"/><Relationship Id="rId4" Type="http://schemas.openxmlformats.org/officeDocument/2006/relationships/hyperlink" Target="https://www.youtube.com/watch?v=-aw59C-89P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EE014C-2811-43DD-CDF6-B11C9136A498}"/>
              </a:ext>
            </a:extLst>
          </p:cNvPr>
          <p:cNvSpPr/>
          <p:nvPr/>
        </p:nvSpPr>
        <p:spPr>
          <a:xfrm>
            <a:off x="0" y="0"/>
            <a:ext cx="12192000" cy="589436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042988" y="764705"/>
            <a:ext cx="4382452" cy="4176464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ECEY4004C 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Hanes yr iaith Gymraeg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altLang="cy-GB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257925" y="698269"/>
            <a:ext cx="5102801" cy="5478694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ECEY4004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rgbClr val="00206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History of the Welsh language</a:t>
            </a:r>
          </a:p>
        </p:txBody>
      </p:sp>
    </p:spTree>
    <p:extLst>
      <p:ext uri="{BB962C8B-B14F-4D97-AF65-F5344CB8AC3E}">
        <p14:creationId xmlns:p14="http://schemas.microsoft.com/office/powerpoint/2010/main" val="1866061689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DAB980-9378-8AC6-1FB2-37658518AB6E}"/>
              </a:ext>
            </a:extLst>
          </p:cNvPr>
          <p:cNvSpPr/>
          <p:nvPr/>
        </p:nvSpPr>
        <p:spPr>
          <a:xfrm>
            <a:off x="0" y="-49237"/>
            <a:ext cx="12192000" cy="5816991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46" name="Title 3"/>
          <p:cNvSpPr>
            <a:spLocks noGrp="1"/>
          </p:cNvSpPr>
          <p:nvPr>
            <p:ph type="title"/>
          </p:nvPr>
        </p:nvSpPr>
        <p:spPr>
          <a:xfrm>
            <a:off x="908858" y="342960"/>
            <a:ext cx="9130492" cy="70167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cy-GB" alt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1119447" y="1533378"/>
            <a:ext cx="4919403" cy="4643586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Hanes yr iaith;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Yr wyddor;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Ymadroddion cyffredin;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Cerddoriaeth Cymraeg;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Cyfryngau Cymraeg.</a:t>
            </a: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>
          <a:xfrm>
            <a:off x="6153150" y="1470074"/>
            <a:ext cx="4467958" cy="47290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the language;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alphabet;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phrases;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music;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media.</a:t>
            </a:r>
          </a:p>
        </p:txBody>
      </p:sp>
    </p:spTree>
    <p:extLst>
      <p:ext uri="{BB962C8B-B14F-4D97-AF65-F5344CB8AC3E}">
        <p14:creationId xmlns:p14="http://schemas.microsoft.com/office/powerpoint/2010/main" val="805767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293D31C-C20D-83E2-A7ED-3DB84BC7E4F0}"/>
              </a:ext>
            </a:extLst>
          </p:cNvPr>
          <p:cNvSpPr/>
          <p:nvPr/>
        </p:nvSpPr>
        <p:spPr>
          <a:xfrm>
            <a:off x="1" y="0"/>
            <a:ext cx="12192000" cy="576775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6"/>
            <a:ext cx="9302288" cy="1251411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6691" y="2025748"/>
            <a:ext cx="5133109" cy="356349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0611" y="1969477"/>
            <a:ext cx="4458739" cy="420748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6006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9C00D1-2CBF-9A25-C712-C62CC04E0751}"/>
              </a:ext>
            </a:extLst>
          </p:cNvPr>
          <p:cNvSpPr/>
          <p:nvPr/>
        </p:nvSpPr>
        <p:spPr>
          <a:xfrm>
            <a:off x="0" y="0"/>
            <a:ext cx="12192000" cy="571148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PP;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Gwefannau;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Cyfryngau.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Media.</a:t>
            </a:r>
          </a:p>
        </p:txBody>
      </p:sp>
    </p:spTree>
    <p:extLst>
      <p:ext uri="{BB962C8B-B14F-4D97-AF65-F5344CB8AC3E}">
        <p14:creationId xmlns:p14="http://schemas.microsoft.com/office/powerpoint/2010/main" val="3028353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D821F-66B0-C60C-333E-68E7470ED423}"/>
              </a:ext>
            </a:extLst>
          </p:cNvPr>
          <p:cNvSpPr/>
          <p:nvPr/>
        </p:nvSpPr>
        <p:spPr>
          <a:xfrm>
            <a:off x="0" y="0"/>
            <a:ext cx="12192000" cy="577478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171" y="1779563"/>
            <a:ext cx="5864629" cy="4397400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Esblygodd o’r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Indo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-Ewropeaidd;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Wedi'i siarad o leiaf 6,000 o flynyddoedd yn ôl;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Ymfudo - esblygodd tafodieithoedd i ieithoedd gwahanol;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16258"/>
            <a:ext cx="5587538" cy="446070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Evolved from Indo-European;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Spoken at least 6,000 years ago;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Migration – dialects evolved into separate languages;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(Davies, 2014)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10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D821F-66B0-C60C-333E-68E7470ED423}"/>
              </a:ext>
            </a:extLst>
          </p:cNvPr>
          <p:cNvSpPr/>
          <p:nvPr/>
        </p:nvSpPr>
        <p:spPr>
          <a:xfrm>
            <a:off x="0" y="0"/>
            <a:ext cx="12192000" cy="577478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7"/>
            <a:ext cx="10733116" cy="1407401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171" y="1885071"/>
            <a:ext cx="5864629" cy="429189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Ieithoedd Celtaidd Brythonig - un ohonynt yn Gymraeg;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Cymraeg yw'r iaith hynaf ym Mhrydain.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85071"/>
            <a:ext cx="5587538" cy="42918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Brythonic Celtic languages – one of which is Welsh;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is the oldest language in Britain.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(Davies, 2014)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429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5CF21B-21AE-DD79-1CB3-BFD6ABD8940D}"/>
              </a:ext>
            </a:extLst>
          </p:cNvPr>
          <p:cNvSpPr/>
          <p:nvPr/>
        </p:nvSpPr>
        <p:spPr>
          <a:xfrm>
            <a:off x="0" y="0"/>
            <a:ext cx="12192000" cy="610537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41" y="360218"/>
            <a:ext cx="11682154" cy="5640532"/>
          </a:xfrm>
          <a:prstGeom prst="rect">
            <a:avLst/>
          </a:prstGeom>
        </p:spPr>
      </p:pic>
      <p:sp>
        <p:nvSpPr>
          <p:cNvPr id="9" name="Up Arrow 8"/>
          <p:cNvSpPr/>
          <p:nvPr/>
        </p:nvSpPr>
        <p:spPr>
          <a:xfrm flipH="1">
            <a:off x="11094715" y="4245033"/>
            <a:ext cx="554185" cy="432262"/>
          </a:xfrm>
          <a:prstGeom prst="upArrow">
            <a:avLst>
              <a:gd name="adj1" fmla="val 50000"/>
              <a:gd name="adj2" fmla="val 326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49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8B27A62-DFD6-88A4-9083-7E67FA2AD315}"/>
              </a:ext>
            </a:extLst>
          </p:cNvPr>
          <p:cNvSpPr/>
          <p:nvPr/>
        </p:nvSpPr>
        <p:spPr>
          <a:xfrm>
            <a:off x="0" y="0"/>
            <a:ext cx="12192000" cy="579588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1386300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948375"/>
            <a:ext cx="5726084" cy="4228588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iaith Gymraeg wedi rhagflaenu’r iaith Saesneg;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Mae’r Gymraeg wedi wynebu yr un heriau ac ieithoedd lleiafrifol/treftadaeth eraill;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48375"/>
            <a:ext cx="5587538" cy="422858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preceded the arrival of the English language;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has faced the same issues as other minority/heritage language;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384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8B27A62-DFD6-88A4-9083-7E67FA2AD315}"/>
              </a:ext>
            </a:extLst>
          </p:cNvPr>
          <p:cNvSpPr/>
          <p:nvPr/>
        </p:nvSpPr>
        <p:spPr>
          <a:xfrm>
            <a:off x="0" y="0"/>
            <a:ext cx="12192000" cy="579588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7"/>
            <a:ext cx="10733116" cy="1477739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842867"/>
            <a:ext cx="5726084" cy="4334095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Nawr, mae’r Gymraeg ochr yn ochr gyda Saesneg fel iaith swyddogol Cymru;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Fodd bynnag, nid oedd hyn yn wir rhai blynyddoedd yn ôl...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2867"/>
            <a:ext cx="5587538" cy="43340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Alongside English, it is now the official language of Wales;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this status was not always the case…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008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FB66212-B01C-F6ED-553F-80260B63A531}"/>
              </a:ext>
            </a:extLst>
          </p:cNvPr>
          <p:cNvSpPr/>
          <p:nvPr/>
        </p:nvSpPr>
        <p:spPr>
          <a:xfrm>
            <a:off x="0" y="0"/>
            <a:ext cx="12192000" cy="57675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260465" y="365127"/>
            <a:ext cx="7814389" cy="829292"/>
          </a:xfrm>
        </p:spPr>
        <p:txBody>
          <a:bodyPr>
            <a:normAutofit fontScale="90000"/>
          </a:bodyPr>
          <a:lstStyle/>
          <a:p>
            <a:pPr lvl="0"/>
            <a:br>
              <a:rPr lang="en-GB" sz="3200" kern="0" dirty="0">
                <a:latin typeface="Arial" panose="020B0604020202020204" pitchFamily="34" charset="0"/>
                <a:ea typeface="ＭＳ Ｐゴシック"/>
              </a:rPr>
            </a:br>
            <a:br>
              <a:rPr lang="en-GB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</a:br>
            <a:r>
              <a:rPr lang="en-GB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1536 – 1542: </a:t>
            </a:r>
            <a:r>
              <a:rPr lang="en-GB" kern="0" dirty="0" err="1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Deddfau</a:t>
            </a:r>
            <a:r>
              <a:rPr lang="en-GB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</a:t>
            </a:r>
            <a:r>
              <a:rPr lang="en-GB" kern="0" dirty="0" err="1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Undeb</a:t>
            </a:r>
            <a:br>
              <a:rPr lang="en-GB" sz="3200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</a:br>
            <a:r>
              <a:rPr lang="en-GB" sz="3200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                     </a:t>
            </a:r>
            <a:br>
              <a:rPr lang="en-GB" b="1" kern="0" dirty="0">
                <a:latin typeface="Arial"/>
                <a:ea typeface="ＭＳ Ｐゴシック"/>
              </a:rPr>
            </a:br>
            <a:endParaRPr lang="en-GB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3186545" y="1416230"/>
            <a:ext cx="8573192" cy="4351336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Cyfraith Lloegr i fod yr unig gyfraith yng Nghymru;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Saesneg byddai’r unig iaith swyddogol yng Nghymru;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Ni fyddai unrhyw un â ddefnyddiodd y Gymraeg yn dal swydd gyhoeddus yn nhiroedd y Brenin;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iaith Gymraeg yn colli statws swyddogol;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iaith Gymraeg yn gyfyngedig i ddosbarthiadau gweithiol a chanol is.</a:t>
            </a:r>
          </a:p>
          <a:p>
            <a:pPr lvl="0"/>
            <a:endParaRPr lang="cy-GB" dirty="0"/>
          </a:p>
        </p:txBody>
      </p:sp>
      <p:pic>
        <p:nvPicPr>
          <p:cNvPr id="5" name="Picture 9" descr="ANd9GcSskEtDmLc4MRUXXTXg8EUW3ZCZZd_fb-DAGLc481St3YFWthW4uw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4677" y="1659987"/>
            <a:ext cx="2599112" cy="301730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432263" y="4677295"/>
            <a:ext cx="2194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</a:rPr>
              <a:t>(Source: henry-viii.jpg)</a:t>
            </a:r>
          </a:p>
        </p:txBody>
      </p:sp>
    </p:spTree>
    <p:extLst>
      <p:ext uri="{BB962C8B-B14F-4D97-AF65-F5344CB8AC3E}">
        <p14:creationId xmlns:p14="http://schemas.microsoft.com/office/powerpoint/2010/main" val="462433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FB66212-B01C-F6ED-553F-80260B63A531}"/>
              </a:ext>
            </a:extLst>
          </p:cNvPr>
          <p:cNvSpPr/>
          <p:nvPr/>
        </p:nvSpPr>
        <p:spPr>
          <a:xfrm>
            <a:off x="-154745" y="-112542"/>
            <a:ext cx="12192000" cy="57675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260466" y="365127"/>
            <a:ext cx="7624476" cy="829292"/>
          </a:xfrm>
        </p:spPr>
        <p:txBody>
          <a:bodyPr>
            <a:normAutofit fontScale="90000"/>
          </a:bodyPr>
          <a:lstStyle/>
          <a:p>
            <a:pPr lvl="0"/>
            <a:br>
              <a:rPr lang="en-GB" sz="3200" kern="0" dirty="0">
                <a:latin typeface="Arial" panose="020B0604020202020204" pitchFamily="34" charset="0"/>
                <a:ea typeface="ＭＳ Ｐゴシック"/>
              </a:rPr>
            </a:br>
            <a:br>
              <a:rPr lang="en-GB" sz="3200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</a:b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1536 – 1542: The Acts of Union</a:t>
            </a:r>
            <a:br>
              <a:rPr lang="en-GB" b="1" kern="0" dirty="0">
                <a:latin typeface="Arial"/>
                <a:ea typeface="ＭＳ Ｐゴシック"/>
              </a:rPr>
            </a:br>
            <a:endParaRPr lang="en-GB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463211" y="1416230"/>
            <a:ext cx="8503267" cy="5051119"/>
          </a:xfrm>
        </p:spPr>
        <p:txBody>
          <a:bodyPr>
            <a:normAutofit/>
          </a:bodyPr>
          <a:lstStyle/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 of England to be only law of Wales;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English would be the only official language to be used in Wales;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Anyone who used the Welsh language would not hold public office in the lands of the King;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Deprived Welsh of its official status;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Welsh became confined to working and lower middle classes.</a:t>
            </a:r>
            <a:endParaRPr lang="en-US" kern="0" dirty="0">
              <a:solidFill>
                <a:srgbClr val="0070C0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lvl="0"/>
            <a:endParaRPr lang="en-GB" dirty="0"/>
          </a:p>
        </p:txBody>
      </p:sp>
      <p:pic>
        <p:nvPicPr>
          <p:cNvPr id="5" name="Picture 9" descr="ANd9GcSskEtDmLc4MRUXXTXg8EUW3ZCZZd_fb-DAGLc481St3YFWthW4uw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4677" y="1559545"/>
            <a:ext cx="2599112" cy="311774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432263" y="4677295"/>
            <a:ext cx="2194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</a:rPr>
              <a:t>(Source: henry-viii.jpg)</a:t>
            </a:r>
          </a:p>
        </p:txBody>
      </p:sp>
    </p:spTree>
    <p:extLst>
      <p:ext uri="{BB962C8B-B14F-4D97-AF65-F5344CB8AC3E}">
        <p14:creationId xmlns:p14="http://schemas.microsoft.com/office/powerpoint/2010/main" val="27116595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D3F693B-4DC0-3247-7298-4361E53863B0}"/>
              </a:ext>
            </a:extLst>
          </p:cNvPr>
          <p:cNvSpPr/>
          <p:nvPr/>
        </p:nvSpPr>
        <p:spPr>
          <a:xfrm>
            <a:off x="1" y="0"/>
            <a:ext cx="12192000" cy="576072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87681" y="404554"/>
            <a:ext cx="10875980" cy="1288440"/>
          </a:xfrm>
        </p:spPr>
        <p:txBody>
          <a:bodyPr>
            <a:normAutofit/>
          </a:bodyPr>
          <a:lstStyle/>
          <a:p>
            <a:pPr lvl="0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the Act?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87681" y="2183476"/>
            <a:ext cx="10713718" cy="4453860"/>
          </a:xfrm>
        </p:spPr>
        <p:txBody>
          <a:bodyPr/>
          <a:lstStyle/>
          <a:p>
            <a:pPr marL="342900" lvl="0" indent="-342900" algn="just" hangingPunct="0">
              <a:spcBef>
                <a:spcPts val="700"/>
              </a:spcBef>
              <a:buNone/>
            </a:pPr>
            <a:r>
              <a:rPr lang="en-GB" kern="0" dirty="0">
                <a:latin typeface="Arial" panose="020B0604020202020204" pitchFamily="34" charset="0"/>
                <a:ea typeface="ＭＳ Ｐゴシック"/>
              </a:rPr>
              <a:t>“A monoglot Welsh speaker could only feel underprivileged under such a system and over the centuries this awareness of the privilege of English speakers would nurture attitudes towards the Welsh language which would endanger the existence of the language.”</a:t>
            </a:r>
          </a:p>
          <a:p>
            <a:pPr marL="342900" lvl="0" indent="-342900" hangingPunct="0">
              <a:spcBef>
                <a:spcPts val="700"/>
              </a:spcBef>
              <a:buNone/>
            </a:pPr>
            <a:endParaRPr lang="en-GB" kern="0" dirty="0">
              <a:latin typeface="Arial" panose="020B0604020202020204" pitchFamily="34" charset="0"/>
              <a:ea typeface="ＭＳ Ｐゴシック"/>
            </a:endParaRPr>
          </a:p>
          <a:p>
            <a:pPr marL="342900" lvl="0" indent="-342900" algn="r" hangingPunct="0">
              <a:spcBef>
                <a:spcPts val="700"/>
              </a:spcBef>
              <a:buNone/>
            </a:pPr>
            <a:r>
              <a:rPr lang="en-US" sz="2400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(Davies, 1994: 9)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661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55ED70-1D0D-C423-3CCE-0EB2B1DBA73F}"/>
              </a:ext>
            </a:extLst>
          </p:cNvPr>
          <p:cNvSpPr/>
          <p:nvPr/>
        </p:nvSpPr>
        <p:spPr>
          <a:xfrm>
            <a:off x="1" y="0"/>
            <a:ext cx="12192000" cy="5719157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756" y="365128"/>
            <a:ext cx="5935927" cy="953825"/>
          </a:xfrm>
        </p:spPr>
        <p:txBody>
          <a:bodyPr>
            <a:noAutofit/>
          </a:bodyPr>
          <a:lstStyle/>
          <a:p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Brad y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Gleision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7" descr="Sir James Kay-Shuttleworth sending the Commissioners to Wales in 1846. Hugh Hughes, 1848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5746" y="1524000"/>
            <a:ext cx="3917615" cy="4012276"/>
          </a:xfrm>
        </p:spPr>
      </p:pic>
      <p:sp>
        <p:nvSpPr>
          <p:cNvPr id="7" name="TextBox 6"/>
          <p:cNvSpPr txBox="1"/>
          <p:nvPr/>
        </p:nvSpPr>
        <p:spPr>
          <a:xfrm flipH="1">
            <a:off x="4199206" y="1318953"/>
            <a:ext cx="776003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Ymchwiliad mewn i system addysg Cymru;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Canfyddiadau ~  Plant Cymreig:</a:t>
            </a:r>
          </a:p>
          <a:p>
            <a:r>
              <a:rPr lang="cy-GB" sz="2800" i="1" dirty="0">
                <a:latin typeface="Arial" panose="020B0604020202020204" pitchFamily="34" charset="0"/>
                <a:cs typeface="Arial" panose="020B0604020202020204" pitchFamily="34" charset="0"/>
              </a:rPr>
              <a:t>- Wedi’u addysgu a’u dysgu’n wael;</a:t>
            </a:r>
          </a:p>
          <a:p>
            <a:pPr>
              <a:buFontTx/>
              <a:buChar char="-"/>
            </a:pPr>
            <a:r>
              <a:rPr lang="cy-GB" sz="2800" i="1" dirty="0">
                <a:latin typeface="Arial" panose="020B0604020202020204" pitchFamily="34" charset="0"/>
                <a:cs typeface="Arial" panose="020B0604020202020204" pitchFamily="34" charset="0"/>
              </a:rPr>
              <a:t> Ychydig neu dim dealltwriaeth o’r iaith Saesneg;</a:t>
            </a:r>
          </a:p>
          <a:p>
            <a:pPr>
              <a:buFontTx/>
              <a:buChar char="-"/>
            </a:pPr>
            <a:r>
              <a:rPr lang="cy-GB" sz="2800" i="1" dirty="0">
                <a:latin typeface="Arial" panose="020B0604020202020204" pitchFamily="34" charset="0"/>
                <a:cs typeface="Arial" panose="020B0604020202020204" pitchFamily="34" charset="0"/>
              </a:rPr>
              <a:t> Anwybodus, yn frwnt a chymhelliant gwael</a:t>
            </a: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Canlyniad ~ Unig ffordd i wella’u hunain oedd i gyfathrebu a chael eu haddysgu yn Saesneg.</a:t>
            </a:r>
          </a:p>
          <a:p>
            <a:pPr algn="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Carradice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2011; National Library of Wales, no date)</a:t>
            </a:r>
          </a:p>
          <a:p>
            <a:endParaRPr lang="cy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1597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55ED70-1D0D-C423-3CCE-0EB2B1DBA73F}"/>
              </a:ext>
            </a:extLst>
          </p:cNvPr>
          <p:cNvSpPr/>
          <p:nvPr/>
        </p:nvSpPr>
        <p:spPr>
          <a:xfrm>
            <a:off x="1" y="0"/>
            <a:ext cx="12192000" cy="5719157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756" y="365128"/>
            <a:ext cx="7609982" cy="953825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Treason of the Blue Books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56116" y="1706881"/>
            <a:ext cx="7675418" cy="4012276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Inquiry into Welsh education system;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~ Welsh children were:</a:t>
            </a:r>
          </a:p>
          <a:p>
            <a:pPr>
              <a:buFontTx/>
              <a:buChar char="-"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Poorly educated and taught;</a:t>
            </a:r>
          </a:p>
          <a:p>
            <a:pPr>
              <a:buFontTx/>
              <a:buChar char="-"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Little or no understanding of English language;</a:t>
            </a:r>
          </a:p>
          <a:p>
            <a:pPr>
              <a:buFontTx/>
              <a:buChar char="-"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Ignorant, dirty, badly motivated;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 ~ Only way to improve themselves was to communicate, and be educated in English.</a:t>
            </a:r>
          </a:p>
          <a:p>
            <a:pPr marL="0" indent="0" algn="r">
              <a:buNone/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Carradice</a:t>
            </a: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2011; National Library of Wales, no date)</a:t>
            </a:r>
          </a:p>
        </p:txBody>
      </p:sp>
      <p:pic>
        <p:nvPicPr>
          <p:cNvPr id="5" name="Picture 7" descr="Sir James Kay-Shuttleworth sending the Commissioners to Wales in 1846. Hugh Hughes, 1848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5746" y="1524000"/>
            <a:ext cx="3917615" cy="4012276"/>
          </a:xfrm>
        </p:spPr>
      </p:pic>
    </p:spTree>
    <p:extLst>
      <p:ext uri="{BB962C8B-B14F-4D97-AF65-F5344CB8AC3E}">
        <p14:creationId xmlns:p14="http://schemas.microsoft.com/office/powerpoint/2010/main" val="367581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Grp="1"/>
          </p:cNvSpPr>
          <p:nvPr>
            <p:ph idx="1"/>
          </p:nvPr>
        </p:nvSpPr>
        <p:spPr>
          <a:xfrm>
            <a:off x="0" y="1907131"/>
            <a:ext cx="5181603" cy="2743200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r>
              <a:rPr lang="en-US" sz="400" dirty="0">
                <a:latin typeface="Lucida Handwriting" pitchFamily="66"/>
              </a:rPr>
              <a:t>  </a:t>
            </a:r>
            <a:endParaRPr lang="en-US" sz="400" dirty="0"/>
          </a:p>
        </p:txBody>
      </p:sp>
      <p:pic>
        <p:nvPicPr>
          <p:cNvPr id="6" name="Picture 11" descr="ANd9GcTThk70IxtXe5Yg1IG6vhZ4KZuyApOe7QlGk_537Q2Yz0Joal8v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-1"/>
            <a:ext cx="12192000" cy="5676315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39334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FACEC5-918D-381F-DF25-5697F16C9C57}"/>
              </a:ext>
            </a:extLst>
          </p:cNvPr>
          <p:cNvSpPr/>
          <p:nvPr/>
        </p:nvSpPr>
        <p:spPr>
          <a:xfrm>
            <a:off x="0" y="0"/>
            <a:ext cx="12192000" cy="591546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Welsh Knot (2010)</a:t>
            </a:r>
          </a:p>
        </p:txBody>
      </p:sp>
      <p:pic>
        <p:nvPicPr>
          <p:cNvPr id="7" name="Online Media 6" title="The Welsh Knot (24th October 2010)">
            <a:hlinkClick r:id="" action="ppaction://media"/>
            <a:extLst>
              <a:ext uri="{FF2B5EF4-FFF2-40B4-BE49-F238E27FC236}">
                <a16:creationId xmlns:a16="http://schemas.microsoft.com/office/drawing/2014/main" id="{F01408A4-6C4D-A738-AABA-BA934D275A68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38200" y="1491175"/>
            <a:ext cx="10352649" cy="397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249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6106FFA-3E90-FBF1-E912-C3A31CAE9878}"/>
              </a:ext>
            </a:extLst>
          </p:cNvPr>
          <p:cNvSpPr/>
          <p:nvPr/>
        </p:nvSpPr>
        <p:spPr>
          <a:xfrm>
            <a:off x="0" y="0"/>
            <a:ext cx="12192000" cy="582402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739" y="365127"/>
            <a:ext cx="11168061" cy="1322996"/>
          </a:xfrm>
        </p:spPr>
        <p:txBody>
          <a:bodyPr>
            <a:noAutofit/>
          </a:bodyPr>
          <a:lstStyle/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was the impact?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85739" y="1779563"/>
            <a:ext cx="6138854" cy="4547416"/>
          </a:xfrm>
        </p:spPr>
        <p:txBody>
          <a:bodyPr>
            <a:normAutofit/>
          </a:bodyPr>
          <a:lstStyle/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Cyfrifiad 1911 – 43% siaradwyr Cymraeg;</a:t>
            </a: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Cyfrifiad 2011 – 19% siaradwyr Cymraeg;</a:t>
            </a: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Cyfrifiad 2021 – 17.8% siaradwyr Cymraeg.</a:t>
            </a:r>
          </a:p>
          <a:p>
            <a:pPr marL="0" lvl="0" indent="0">
              <a:buNone/>
            </a:pP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Pam y gostyngiad?</a:t>
            </a:r>
          </a:p>
          <a:p>
            <a:pPr marL="0" lvl="0" indent="0">
              <a:buNone/>
            </a:pPr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Ystyriwch teimladau tuag at yr iaith a allai fod wedi tyfu dros canrifoedd. </a:t>
            </a: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Beth am eich cymuned chi? 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324593" y="1779563"/>
            <a:ext cx="5755488" cy="4697434"/>
          </a:xfrm>
        </p:spPr>
        <p:txBody>
          <a:bodyPr>
            <a:noAutofit/>
          </a:bodyPr>
          <a:lstStyle/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1911 – 43% Welsh speakers;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2011 – 19% Welsh speakers;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2021 – 17.8% Welsh speakers.</a:t>
            </a:r>
          </a:p>
          <a:p>
            <a:pPr marL="0" lv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the decline?</a:t>
            </a:r>
          </a:p>
          <a:p>
            <a:pPr marL="0" lv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feelings towards the language which may have grown over centuries. 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your own communities?</a:t>
            </a:r>
          </a:p>
        </p:txBody>
      </p:sp>
    </p:spTree>
    <p:extLst>
      <p:ext uri="{BB962C8B-B14F-4D97-AF65-F5344CB8AC3E}">
        <p14:creationId xmlns:p14="http://schemas.microsoft.com/office/powerpoint/2010/main" val="37573388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997C849-0303-2EBB-D1F6-F29DBDDE27C0}"/>
              </a:ext>
            </a:extLst>
          </p:cNvPr>
          <p:cNvSpPr/>
          <p:nvPr/>
        </p:nvSpPr>
        <p:spPr>
          <a:xfrm>
            <a:off x="1" y="0"/>
            <a:ext cx="12192000" cy="569038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Clip BBC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BBC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Clip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4350" y="1825627"/>
            <a:ext cx="3207544" cy="2532061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 err="1"/>
              <a:t>Tomchak</a:t>
            </a:r>
            <a:r>
              <a:rPr lang="en-GB" dirty="0"/>
              <a:t>, A. (2013) </a:t>
            </a:r>
            <a:r>
              <a:rPr lang="en-GB" i="1" dirty="0"/>
              <a:t>Minority Languages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https://www.youtube.com/watch?app=desktop&amp;v=T-5HDuhEaDM</a:t>
            </a:r>
            <a:r>
              <a:rPr lang="en-GB" dirty="0"/>
              <a:t> [Accessed: February 17 2021].</a:t>
            </a:r>
          </a:p>
        </p:txBody>
      </p:sp>
      <p:pic>
        <p:nvPicPr>
          <p:cNvPr id="5" name="T-5HDuhEaDM"/>
          <p:cNvPicPr>
            <a:picLocks noGrp="1" noRot="1" noChangeAspect="1"/>
          </p:cNvPicPr>
          <p:nvPr>
            <p:ph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758095" y="735806"/>
            <a:ext cx="7321986" cy="473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6229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F2F480F-7F1E-0DF4-6DC5-1131262D3905}"/>
              </a:ext>
            </a:extLst>
          </p:cNvPr>
          <p:cNvSpPr/>
          <p:nvPr/>
        </p:nvSpPr>
        <p:spPr>
          <a:xfrm>
            <a:off x="1" y="0"/>
            <a:ext cx="12192000" cy="584512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Nation </a:t>
            </a:r>
            <a:r>
              <a:rPr lang="en-GB" dirty="0" err="1"/>
              <a:t>Cymru</a:t>
            </a:r>
            <a:r>
              <a:rPr lang="en-GB" dirty="0"/>
              <a:t> (2018) </a:t>
            </a:r>
            <a:r>
              <a:rPr lang="en-GB" i="1" dirty="0"/>
              <a:t>Carmarthen business denies ‘anti-Welsh language’ comments after bad reviews, </a:t>
            </a:r>
            <a:r>
              <a:rPr lang="en-GB" dirty="0">
                <a:hlinkClick r:id="rId3"/>
              </a:rPr>
              <a:t>https://nation.cymru/news/carmarthen-business-denies-anti-welsh-language-comments-after-bad-reviews/</a:t>
            </a:r>
            <a:r>
              <a:rPr lang="en-GB" dirty="0"/>
              <a:t> [Accessed: February 17 2021].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ITV News (2021) </a:t>
            </a:r>
            <a:r>
              <a:rPr lang="en-GB" i="1" dirty="0"/>
              <a:t>Iceland apologises after supermarket director calls Welsh language 'gibberish‘, </a:t>
            </a:r>
            <a:r>
              <a:rPr lang="en-GB" dirty="0">
                <a:hlinkClick r:id="rId4"/>
              </a:rPr>
              <a:t>https://www.itv.com/news/wales/2021-02-17/iceland-apologises-after-supermarket-director-calls-welsh-language-gibberish</a:t>
            </a:r>
            <a:r>
              <a:rPr lang="en-GB" dirty="0"/>
              <a:t> [Accessed: February 17 2021].</a:t>
            </a:r>
          </a:p>
        </p:txBody>
      </p:sp>
    </p:spTree>
    <p:extLst>
      <p:ext uri="{BB962C8B-B14F-4D97-AF65-F5344CB8AC3E}">
        <p14:creationId xmlns:p14="http://schemas.microsoft.com/office/powerpoint/2010/main" val="1876570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28B9014-C8FF-8663-1787-11916782AF0A}"/>
              </a:ext>
            </a:extLst>
          </p:cNvPr>
          <p:cNvSpPr/>
          <p:nvPr/>
        </p:nvSpPr>
        <p:spPr>
          <a:xfrm>
            <a:off x="0" y="0"/>
            <a:ext cx="12192000" cy="578885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739" y="365127"/>
            <a:ext cx="11168061" cy="770729"/>
          </a:xfrm>
        </p:spPr>
        <p:txBody>
          <a:bodyPr>
            <a:noAutofit/>
          </a:bodyPr>
          <a:lstStyle/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Wyddor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Alphabet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795" y="1337600"/>
            <a:ext cx="4761914" cy="3737638"/>
          </a:xfrm>
        </p:spPr>
      </p:pic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683347" y="1200151"/>
            <a:ext cx="5903815" cy="5276846"/>
          </a:xfrm>
        </p:spPr>
        <p:txBody>
          <a:bodyPr>
            <a:no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29 lythyren;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Newydd ychwanegu ‘j’;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8 lythyren dwbl;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Bob lythyren yn ffonetig.</a:t>
            </a:r>
          </a:p>
          <a:p>
            <a:pPr marL="0" lvl="0" indent="0">
              <a:buNone/>
            </a:pPr>
            <a:r>
              <a:rPr lang="en-GB" sz="2400" dirty="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</a:t>
            </a:r>
            <a:r>
              <a:rPr lang="en-GB" sz="2400" dirty="0" err="1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Ynganiad</a:t>
            </a:r>
            <a:r>
              <a:rPr lang="en-GB" sz="2400" dirty="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/Pronunciation</a:t>
            </a:r>
            <a:endParaRPr lang="en-GB" sz="2400" dirty="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521492" y="5151068"/>
            <a:ext cx="2814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Pinterest, no date)</a:t>
            </a:r>
          </a:p>
        </p:txBody>
      </p:sp>
    </p:spTree>
    <p:extLst>
      <p:ext uri="{BB962C8B-B14F-4D97-AF65-F5344CB8AC3E}">
        <p14:creationId xmlns:p14="http://schemas.microsoft.com/office/powerpoint/2010/main" val="38958105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28B9014-C8FF-8663-1787-11916782AF0A}"/>
              </a:ext>
            </a:extLst>
          </p:cNvPr>
          <p:cNvSpPr/>
          <p:nvPr/>
        </p:nvSpPr>
        <p:spPr>
          <a:xfrm>
            <a:off x="0" y="0"/>
            <a:ext cx="12192000" cy="578885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739" y="365127"/>
            <a:ext cx="11168061" cy="770729"/>
          </a:xfrm>
        </p:spPr>
        <p:txBody>
          <a:bodyPr>
            <a:noAutofit/>
          </a:bodyPr>
          <a:lstStyle/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Wyddor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Alphabet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86" y="1427871"/>
            <a:ext cx="4578044" cy="3647367"/>
          </a:xfrm>
        </p:spPr>
      </p:pic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535637" y="1200151"/>
            <a:ext cx="6051526" cy="5276846"/>
          </a:xfrm>
        </p:spPr>
        <p:txBody>
          <a:bodyPr>
            <a:no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 letters;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‘j’ recently added;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double letters;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letter is phonetic.</a:t>
            </a:r>
            <a:endParaRPr lang="en-GB" dirty="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 lvl="0"/>
            <a:endParaRPr lang="en-GB" dirty="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 marL="0" lvl="0" indent="0">
              <a:buNone/>
            </a:pPr>
            <a:r>
              <a:rPr lang="en-GB" dirty="0" err="1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Ynganiad</a:t>
            </a:r>
            <a:r>
              <a:rPr lang="en-GB" dirty="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/Pronunciation</a:t>
            </a:r>
            <a:endParaRPr lang="en-GB" dirty="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521492" y="5151068"/>
            <a:ext cx="2814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Pinterest, no date)</a:t>
            </a:r>
          </a:p>
        </p:txBody>
      </p:sp>
    </p:spTree>
    <p:extLst>
      <p:ext uri="{BB962C8B-B14F-4D97-AF65-F5344CB8AC3E}">
        <p14:creationId xmlns:p14="http://schemas.microsoft.com/office/powerpoint/2010/main" val="41855559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D903647-2EBA-DACD-76EE-FC138AFDB6A7}"/>
              </a:ext>
            </a:extLst>
          </p:cNvPr>
          <p:cNvSpPr/>
          <p:nvPr/>
        </p:nvSpPr>
        <p:spPr>
          <a:xfrm>
            <a:off x="0" y="0"/>
            <a:ext cx="12192000" cy="585216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Clip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Clip from </a:t>
            </a:r>
            <a:r>
              <a:rPr lang="en-GB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Cyw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(Chick in Welsh)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4350" y="1825627"/>
            <a:ext cx="3207544" cy="2532061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 err="1"/>
              <a:t>Cyw</a:t>
            </a:r>
            <a:r>
              <a:rPr lang="en-GB" dirty="0"/>
              <a:t> (2017) </a:t>
            </a:r>
            <a:r>
              <a:rPr lang="en-GB" i="1" dirty="0" err="1"/>
              <a:t>Cân</a:t>
            </a:r>
            <a:r>
              <a:rPr lang="en-GB" i="1" dirty="0"/>
              <a:t> Yr </a:t>
            </a:r>
            <a:r>
              <a:rPr lang="en-GB" i="1" dirty="0" err="1"/>
              <a:t>Wyddor</a:t>
            </a:r>
            <a:r>
              <a:rPr lang="en-GB" i="1" dirty="0"/>
              <a:t> 🍎 | The </a:t>
            </a:r>
            <a:r>
              <a:rPr lang="en-GB" i="1" dirty="0" err="1"/>
              <a:t>Cyw</a:t>
            </a:r>
            <a:r>
              <a:rPr lang="en-GB" i="1" dirty="0"/>
              <a:t> Alphabet Song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https://www.youtube.com/watch?v=h-zu72YpXKY</a:t>
            </a:r>
            <a:r>
              <a:rPr lang="en-GB" dirty="0"/>
              <a:t> [Accessed: February 17 2021].</a:t>
            </a:r>
          </a:p>
        </p:txBody>
      </p:sp>
      <p:pic>
        <p:nvPicPr>
          <p:cNvPr id="6" name="h-zu72YpXKY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371975" y="1876128"/>
            <a:ext cx="7158038" cy="376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0421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D71725B-EEB9-C95E-9E05-98B5B8F06F83}"/>
              </a:ext>
            </a:extLst>
          </p:cNvPr>
          <p:cNvSpPr/>
          <p:nvPr/>
        </p:nvSpPr>
        <p:spPr>
          <a:xfrm>
            <a:off x="0" y="0"/>
            <a:ext cx="12192000" cy="5816991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Ideas…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581" y="1452562"/>
            <a:ext cx="3124200" cy="30827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138" y="1619084"/>
            <a:ext cx="2650331" cy="386017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022" y="778669"/>
            <a:ext cx="3898272" cy="4214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8663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DC44339-1461-9D12-051C-68492393B452}"/>
              </a:ext>
            </a:extLst>
          </p:cNvPr>
          <p:cNvSpPr/>
          <p:nvPr/>
        </p:nvSpPr>
        <p:spPr>
          <a:xfrm>
            <a:off x="1" y="0"/>
            <a:ext cx="12192000" cy="584512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463" y="365127"/>
            <a:ext cx="2064543" cy="2128041"/>
          </a:xfrm>
        </p:spPr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Lliwiau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4236853"/>
              </p:ext>
            </p:extLst>
          </p:nvPr>
        </p:nvGraphicFramePr>
        <p:xfrm>
          <a:off x="2500313" y="365125"/>
          <a:ext cx="8715376" cy="51427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57688">
                  <a:extLst>
                    <a:ext uri="{9D8B030D-6E8A-4147-A177-3AD203B41FA5}">
                      <a16:colId xmlns:a16="http://schemas.microsoft.com/office/drawing/2014/main" val="2713178875"/>
                    </a:ext>
                  </a:extLst>
                </a:gridCol>
                <a:gridCol w="4357688">
                  <a:extLst>
                    <a:ext uri="{9D8B030D-6E8A-4147-A177-3AD203B41FA5}">
                      <a16:colId xmlns:a16="http://schemas.microsoft.com/office/drawing/2014/main" val="916268519"/>
                    </a:ext>
                  </a:extLst>
                </a:gridCol>
              </a:tblGrid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</a:rPr>
                        <a:t>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 panose="020B0604020202020204" pitchFamily="34" charset="0"/>
                        </a:rPr>
                        <a:t>coch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2341089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9933"/>
                          </a:solidFill>
                          <a:latin typeface="Arial" panose="020B0604020202020204" pitchFamily="34" charset="0"/>
                        </a:rPr>
                        <a:t>orange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9933"/>
                          </a:solidFill>
                          <a:latin typeface="Arial" panose="020B0604020202020204" pitchFamily="34" charset="0"/>
                        </a:rPr>
                        <a:t>oren</a:t>
                      </a:r>
                      <a:endParaRPr lang="en-GB" sz="2400" b="1" dirty="0">
                        <a:solidFill>
                          <a:srgbClr val="FF9933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4931036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</a:rPr>
                        <a:t>yellow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</a:rPr>
                        <a:t>melyn</a:t>
                      </a:r>
                      <a:endParaRPr lang="en-GB" sz="24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34804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</a:rPr>
                        <a:t>green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 panose="020B0604020202020204" pitchFamily="34" charset="0"/>
                        </a:rPr>
                        <a:t>gwyrdd</a:t>
                      </a:r>
                      <a:endParaRPr lang="en-GB" sz="2400" b="1" dirty="0">
                        <a:solidFill>
                          <a:srgbClr val="00B050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7460969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00B0F0"/>
                          </a:solidFill>
                          <a:latin typeface="Arial" panose="020B0604020202020204" pitchFamily="34" charset="0"/>
                        </a:rPr>
                        <a:t>blue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00B0F0"/>
                          </a:solidFill>
                          <a:latin typeface="Arial" panose="020B0604020202020204" pitchFamily="34" charset="0"/>
                        </a:rPr>
                        <a:t>glas</a:t>
                      </a:r>
                      <a:endParaRPr lang="en-GB" sz="2400" b="1" dirty="0">
                        <a:solidFill>
                          <a:srgbClr val="00B0F0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126732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7030A0"/>
                          </a:solidFill>
                          <a:latin typeface="Arial" panose="020B0604020202020204" pitchFamily="34" charset="0"/>
                        </a:rPr>
                        <a:t>purple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7030A0"/>
                          </a:solidFill>
                          <a:latin typeface="Arial" panose="020B0604020202020204" pitchFamily="34" charset="0"/>
                        </a:rPr>
                        <a:t>porffor</a:t>
                      </a:r>
                      <a:r>
                        <a:rPr lang="en-GB" sz="2400" b="1" dirty="0">
                          <a:solidFill>
                            <a:srgbClr val="7030A0"/>
                          </a:solidFill>
                          <a:latin typeface="Arial" panose="020B0604020202020204" pitchFamily="34" charset="0"/>
                        </a:rPr>
                        <a:t>/</a:t>
                      </a:r>
                      <a:r>
                        <a:rPr lang="en-GB" sz="2400" b="1" dirty="0" err="1">
                          <a:solidFill>
                            <a:srgbClr val="7030A0"/>
                          </a:solidFill>
                          <a:latin typeface="Arial" panose="020B0604020202020204" pitchFamily="34" charset="0"/>
                        </a:rPr>
                        <a:t>piws</a:t>
                      </a:r>
                      <a:endParaRPr lang="en-GB" sz="2400" b="1" dirty="0">
                        <a:solidFill>
                          <a:srgbClr val="7030A0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276342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66FF"/>
                          </a:solidFill>
                          <a:latin typeface="Arial" panose="020B0604020202020204" pitchFamily="34" charset="0"/>
                        </a:rPr>
                        <a:t>pink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66FF"/>
                          </a:solidFill>
                          <a:latin typeface="Arial" panose="020B0604020202020204" pitchFamily="34" charset="0"/>
                        </a:rPr>
                        <a:t>pinc</a:t>
                      </a:r>
                      <a:endParaRPr lang="en-GB" sz="2400" b="1" dirty="0">
                        <a:solidFill>
                          <a:srgbClr val="FF66FF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9197274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</a:rPr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</a:rPr>
                        <a:t>gwyn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459280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anose="020B0604020202020204" pitchFamily="34" charset="0"/>
                        </a:rPr>
                        <a:t>grey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anose="020B0604020202020204" pitchFamily="34" charset="0"/>
                        </a:rPr>
                        <a:t>llwyd</a:t>
                      </a:r>
                      <a:endParaRPr lang="en-GB" sz="2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5331481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</a:rPr>
                        <a:t>black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</a:rPr>
                        <a:t>du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38932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996633"/>
                          </a:solidFill>
                          <a:latin typeface="Arial" panose="020B0604020202020204" pitchFamily="34" charset="0"/>
                        </a:rPr>
                        <a:t>brown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996633"/>
                          </a:solidFill>
                          <a:latin typeface="Arial" panose="020B0604020202020204" pitchFamily="34" charset="0"/>
                        </a:rPr>
                        <a:t>brown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453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06655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85DF72F-F11C-0BCC-1D4D-1E056D155DE8}"/>
              </a:ext>
            </a:extLst>
          </p:cNvPr>
          <p:cNvSpPr/>
          <p:nvPr/>
        </p:nvSpPr>
        <p:spPr>
          <a:xfrm>
            <a:off x="0" y="0"/>
            <a:ext cx="12192000" cy="573258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gystrawen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1485900"/>
            <a:ext cx="5548312" cy="4691063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Gymraeg,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rhoddir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Ansoddair-Enw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Cymraeg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Enw-Ansoddair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85901"/>
            <a:ext cx="5843588" cy="412194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Welsh, words are placed in a different order to English words.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– Adjective-Noun;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– Noun-Adjective.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0025" y="3929063"/>
            <a:ext cx="1866900" cy="167878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958388" y="3929063"/>
            <a:ext cx="17930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 car</a:t>
            </a:r>
          </a:p>
          <a:p>
            <a:endParaRPr lang="en-GB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 </a:t>
            </a:r>
            <a:r>
              <a:rPr lang="en-GB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coch</a:t>
            </a:r>
            <a:endParaRPr lang="en-GB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08390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3533703-9927-1C61-D7D7-190770E97F7E}"/>
              </a:ext>
            </a:extLst>
          </p:cNvPr>
          <p:cNvSpPr/>
          <p:nvPr/>
        </p:nvSpPr>
        <p:spPr>
          <a:xfrm>
            <a:off x="0" y="0"/>
            <a:ext cx="12192000" cy="5725551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amdani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a go!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94488" y="1395494"/>
            <a:ext cx="2971800" cy="15430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8738" y="485776"/>
            <a:ext cx="2286000" cy="2000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8263" y="543619"/>
            <a:ext cx="2645537" cy="147710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2434" y="3770731"/>
            <a:ext cx="3103854" cy="154763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5061" y="3718162"/>
            <a:ext cx="2857500" cy="16002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806005" y="3876086"/>
            <a:ext cx="2029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/>
              <a:t>black cat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 err="1"/>
              <a:t>cath</a:t>
            </a:r>
            <a:r>
              <a:rPr lang="en-GB" sz="2400" b="1" dirty="0"/>
              <a:t> </a:t>
            </a:r>
            <a:r>
              <a:rPr lang="en-GB" sz="2400" b="1" dirty="0" err="1"/>
              <a:t>ddu</a:t>
            </a:r>
            <a:endParaRPr lang="en-GB" sz="24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3431023" y="4135030"/>
            <a:ext cx="24599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50"/>
                </a:solidFill>
              </a:rPr>
              <a:t>green grass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00B050"/>
                </a:solidFill>
              </a:rPr>
              <a:t>porfa</a:t>
            </a:r>
            <a:r>
              <a:rPr lang="en-GB" sz="2400" b="1" dirty="0">
                <a:solidFill>
                  <a:srgbClr val="00B050"/>
                </a:solidFill>
              </a:rPr>
              <a:t>/</a:t>
            </a:r>
            <a:r>
              <a:rPr lang="en-GB" sz="2400" b="1" dirty="0" err="1">
                <a:solidFill>
                  <a:srgbClr val="00B050"/>
                </a:solidFill>
              </a:rPr>
              <a:t>glaswellt</a:t>
            </a:r>
            <a:r>
              <a:rPr lang="en-GB" sz="2400" b="1" dirty="0">
                <a:solidFill>
                  <a:srgbClr val="00B050"/>
                </a:solidFill>
              </a:rPr>
              <a:t> </a:t>
            </a:r>
            <a:r>
              <a:rPr lang="en-GB" sz="2400" b="1" dirty="0" err="1">
                <a:solidFill>
                  <a:srgbClr val="00B050"/>
                </a:solidFill>
              </a:rPr>
              <a:t>gwyrdd</a:t>
            </a:r>
            <a:endParaRPr lang="en-GB" sz="2400" b="1" dirty="0">
              <a:solidFill>
                <a:srgbClr val="00B05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942089" y="2856488"/>
            <a:ext cx="22819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70C0"/>
                </a:solidFill>
              </a:rPr>
              <a:t>blue 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0070C0"/>
                </a:solidFill>
              </a:rPr>
              <a:t>llyfr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glas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 flipH="1">
            <a:off x="4649749" y="2606674"/>
            <a:ext cx="20180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red apple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FF0000"/>
                </a:solidFill>
              </a:rPr>
              <a:t>afal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coch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071173" y="2301216"/>
            <a:ext cx="2282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yellow sun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haul </a:t>
            </a:r>
            <a:r>
              <a:rPr lang="en-GB" sz="2400" b="1" dirty="0" err="1">
                <a:solidFill>
                  <a:srgbClr val="FFC000"/>
                </a:solidFill>
              </a:rPr>
              <a:t>melyn</a:t>
            </a:r>
            <a:endParaRPr lang="en-GB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537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2612AC4-C4CF-A4F0-4054-9FF0C1491177}"/>
              </a:ext>
            </a:extLst>
          </p:cNvPr>
          <p:cNvSpPr/>
          <p:nvPr/>
        </p:nvSpPr>
        <p:spPr>
          <a:xfrm>
            <a:off x="14069" y="0"/>
            <a:ext cx="12177932" cy="578182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ganu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to sing…</a:t>
            </a:r>
          </a:p>
        </p:txBody>
      </p:sp>
      <p:pic>
        <p:nvPicPr>
          <p:cNvPr id="6" name="g5m3TLBmeuc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107906" y="1521619"/>
            <a:ext cx="5572125" cy="352901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365081" y="5179218"/>
            <a:ext cx="5186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Hey </a:t>
            </a:r>
            <a:r>
              <a:rPr lang="en-GB" dirty="0" err="1"/>
              <a:t>dee</a:t>
            </a:r>
            <a:r>
              <a:rPr lang="en-GB" dirty="0"/>
              <a:t> </a:t>
            </a:r>
            <a:r>
              <a:rPr lang="en-GB" dirty="0" err="1"/>
              <a:t>ho</a:t>
            </a:r>
            <a:r>
              <a:rPr lang="en-GB" dirty="0"/>
              <a:t> educational services, 2018)</a:t>
            </a:r>
          </a:p>
        </p:txBody>
      </p:sp>
      <p:pic>
        <p:nvPicPr>
          <p:cNvPr id="9" name="A-fs5JB_b7E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471488" y="1521619"/>
            <a:ext cx="5200650" cy="352901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flipH="1">
            <a:off x="885825" y="5264944"/>
            <a:ext cx="4029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843175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2E72997-65B8-630A-568B-5833A7E8EB35}"/>
              </a:ext>
            </a:extLst>
          </p:cNvPr>
          <p:cNvSpPr/>
          <p:nvPr/>
        </p:nvSpPr>
        <p:spPr>
          <a:xfrm>
            <a:off x="0" y="0"/>
            <a:ext cx="12192000" cy="581183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Rhifau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3555206" cy="581183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1 - Un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3 - Tri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5 - Pump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7 - Saith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7906" y="365127"/>
            <a:ext cx="5245894" cy="5811835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1 - One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2 - Two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3 - Three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4 - Four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5 - Five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6 - Six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7 - Seven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8 - Eight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9 - Nine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10 - Ten</a:t>
            </a:r>
          </a:p>
        </p:txBody>
      </p:sp>
    </p:spTree>
    <p:extLst>
      <p:ext uri="{BB962C8B-B14F-4D97-AF65-F5344CB8AC3E}">
        <p14:creationId xmlns:p14="http://schemas.microsoft.com/office/powerpoint/2010/main" val="22037961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72822F8-AB53-5A49-AA8C-D83325D29071}"/>
              </a:ext>
            </a:extLst>
          </p:cNvPr>
          <p:cNvSpPr/>
          <p:nvPr/>
        </p:nvSpPr>
        <p:spPr>
          <a:xfrm>
            <a:off x="1" y="0"/>
            <a:ext cx="12192000" cy="573258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Rhifau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4702894" cy="5811836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</a:rPr>
              <a:t>20 - Dau ddeg/Ugain</a:t>
            </a:r>
          </a:p>
          <a:p>
            <a:r>
              <a:rPr lang="cy-GB" dirty="0">
                <a:latin typeface="Arial" panose="020B0604020202020204" pitchFamily="34" charset="0"/>
              </a:rPr>
              <a:t>30 - Trideg</a:t>
            </a:r>
          </a:p>
          <a:p>
            <a:r>
              <a:rPr lang="cy-GB" dirty="0">
                <a:latin typeface="Arial" panose="020B0604020202020204" pitchFamily="34" charset="0"/>
              </a:rPr>
              <a:t>40 - Pedwardeg</a:t>
            </a:r>
          </a:p>
          <a:p>
            <a:r>
              <a:rPr lang="cy-GB" dirty="0">
                <a:latin typeface="Arial" panose="020B0604020202020204" pitchFamily="34" charset="0"/>
              </a:rPr>
              <a:t>50 - Pumdeg</a:t>
            </a:r>
          </a:p>
          <a:p>
            <a:r>
              <a:rPr lang="cy-GB" dirty="0">
                <a:latin typeface="Arial" panose="020B0604020202020204" pitchFamily="34" charset="0"/>
              </a:rPr>
              <a:t>60 - Chwedeg</a:t>
            </a:r>
          </a:p>
          <a:p>
            <a:r>
              <a:rPr lang="cy-GB" dirty="0">
                <a:latin typeface="Arial" panose="020B0604020202020204" pitchFamily="34" charset="0"/>
              </a:rPr>
              <a:t>70 - Saithdeg</a:t>
            </a:r>
          </a:p>
          <a:p>
            <a:r>
              <a:rPr lang="cy-GB" dirty="0">
                <a:latin typeface="Arial" panose="020B0604020202020204" pitchFamily="34" charset="0"/>
              </a:rPr>
              <a:t>80 - Wythdeg</a:t>
            </a:r>
          </a:p>
          <a:p>
            <a:r>
              <a:rPr lang="cy-GB" dirty="0">
                <a:latin typeface="Arial" panose="020B0604020202020204" pitchFamily="34" charset="0"/>
              </a:rPr>
              <a:t>90 - Nawdeg</a:t>
            </a:r>
          </a:p>
          <a:p>
            <a:r>
              <a:rPr lang="cy-GB" dirty="0">
                <a:latin typeface="Arial" panose="020B0604020202020204" pitchFamily="34" charset="0"/>
              </a:rPr>
              <a:t>100 - Cant</a:t>
            </a:r>
          </a:p>
          <a:p>
            <a:r>
              <a:rPr lang="cy-GB" dirty="0">
                <a:latin typeface="Arial" panose="020B0604020202020204" pitchFamily="34" charset="0"/>
              </a:rPr>
              <a:t>1,000 - Mil</a:t>
            </a:r>
          </a:p>
          <a:p>
            <a:r>
              <a:rPr lang="cy-GB" dirty="0">
                <a:latin typeface="Arial" panose="020B0604020202020204" pitchFamily="34" charset="0"/>
              </a:rPr>
              <a:t>1,000,000 - Miliwn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67488" y="365128"/>
            <a:ext cx="4186311" cy="515699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20 - Twenty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30 - Thirty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40 - Forty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50 - Fifty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60 - Sixty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70 - Seventy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80 - Eighty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90 - Ninety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100 - Hundred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1,000 - Thousand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1,000,000 - Million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8896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D91A30A-595F-793B-0EC3-37ADF3D9960C}"/>
              </a:ext>
            </a:extLst>
          </p:cNvPr>
          <p:cNvSpPr/>
          <p:nvPr/>
        </p:nvSpPr>
        <p:spPr>
          <a:xfrm>
            <a:off x="0" y="0"/>
            <a:ext cx="12192000" cy="57396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Rhifau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trefnol</a:t>
            </a:r>
            <a:br>
              <a:rPr lang="en-GB" sz="3200" dirty="0">
                <a:latin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Ordinal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4470778" cy="5811836"/>
          </a:xfrm>
        </p:spPr>
        <p:txBody>
          <a:bodyPr>
            <a:normAutofit fontScale="85000" lnSpcReduction="20000"/>
          </a:bodyPr>
          <a:lstStyle/>
          <a:p>
            <a:r>
              <a:rPr lang="cy-GB" dirty="0">
                <a:latin typeface="Arial" panose="020B0604020202020204" pitchFamily="34" charset="0"/>
              </a:rPr>
              <a:t>1af - Cyntaf/yn gyntaf</a:t>
            </a:r>
          </a:p>
          <a:p>
            <a:r>
              <a:rPr lang="cy-GB" dirty="0">
                <a:latin typeface="Arial" panose="020B0604020202020204" pitchFamily="34" charset="0"/>
              </a:rPr>
              <a:t>2il - Ail</a:t>
            </a:r>
          </a:p>
          <a:p>
            <a:r>
              <a:rPr lang="cy-GB" dirty="0">
                <a:latin typeface="Arial" panose="020B0604020202020204" pitchFamily="34" charset="0"/>
              </a:rPr>
              <a:t>3ydd - Trydydd</a:t>
            </a:r>
          </a:p>
          <a:p>
            <a:r>
              <a:rPr lang="cy-GB" dirty="0">
                <a:latin typeface="Arial" panose="020B0604020202020204" pitchFamily="34" charset="0"/>
              </a:rPr>
              <a:t>4ydd - Pedwerydd</a:t>
            </a:r>
          </a:p>
          <a:p>
            <a:r>
              <a:rPr lang="cy-GB" dirty="0">
                <a:latin typeface="Arial" panose="020B0604020202020204" pitchFamily="34" charset="0"/>
              </a:rPr>
              <a:t>5ed - Pumed</a:t>
            </a:r>
          </a:p>
          <a:p>
            <a:r>
              <a:rPr lang="cy-GB" dirty="0">
                <a:latin typeface="Arial" panose="020B0604020202020204" pitchFamily="34" charset="0"/>
              </a:rPr>
              <a:t>6ed - Chweched</a:t>
            </a:r>
          </a:p>
          <a:p>
            <a:r>
              <a:rPr lang="cy-GB" dirty="0">
                <a:latin typeface="Arial" panose="020B0604020202020204" pitchFamily="34" charset="0"/>
              </a:rPr>
              <a:t>7fed - Seithfed</a:t>
            </a:r>
          </a:p>
          <a:p>
            <a:r>
              <a:rPr lang="cy-GB" dirty="0">
                <a:latin typeface="Arial" panose="020B0604020202020204" pitchFamily="34" charset="0"/>
              </a:rPr>
              <a:t>8fed - Wythfed</a:t>
            </a:r>
          </a:p>
          <a:p>
            <a:r>
              <a:rPr lang="cy-GB" dirty="0">
                <a:latin typeface="Arial" panose="020B0604020202020204" pitchFamily="34" charset="0"/>
              </a:rPr>
              <a:t>9fed - Nawfed</a:t>
            </a:r>
          </a:p>
          <a:p>
            <a:r>
              <a:rPr lang="cy-GB" dirty="0">
                <a:latin typeface="Arial" panose="020B0604020202020204" pitchFamily="34" charset="0"/>
              </a:rPr>
              <a:t>10fed - Degfed</a:t>
            </a:r>
          </a:p>
          <a:p>
            <a:r>
              <a:rPr lang="cy-GB" dirty="0">
                <a:latin typeface="Arial" panose="020B0604020202020204" pitchFamily="34" charset="0"/>
              </a:rPr>
              <a:t>100fed - Canfed</a:t>
            </a:r>
          </a:p>
          <a:p>
            <a:r>
              <a:rPr lang="cy-GB" dirty="0">
                <a:latin typeface="Arial" panose="020B0604020202020204" pitchFamily="34" charset="0"/>
              </a:rPr>
              <a:t>1,000fed - Milfed</a:t>
            </a:r>
          </a:p>
          <a:p>
            <a:r>
              <a:rPr lang="cy-GB" dirty="0">
                <a:latin typeface="Arial" panose="020B0604020202020204" pitchFamily="34" charset="0"/>
              </a:rPr>
              <a:t>1,000,000fed - Miliynfed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46388" y="365128"/>
            <a:ext cx="4207412" cy="515699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st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First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2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nd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Second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3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rd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Third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4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Fourth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5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Fifth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6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Sixth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7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Seventh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8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Eighth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9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Ninth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10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Tenth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100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Hundredth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1,000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Thousandth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1,000,000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Millionth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3479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C35601D-1B01-1338-0F3E-57F19110DB5A}"/>
              </a:ext>
            </a:extLst>
          </p:cNvPr>
          <p:cNvSpPr/>
          <p:nvPr/>
        </p:nvSpPr>
        <p:spPr>
          <a:xfrm>
            <a:off x="1" y="0"/>
            <a:ext cx="12192000" cy="568334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</a:rPr>
              <a:t>Y </a:t>
            </a:r>
            <a:r>
              <a:rPr lang="en-GB" sz="3200" dirty="0" err="1">
                <a:latin typeface="Arial" panose="020B0604020202020204" pitchFamily="34" charset="0"/>
              </a:rPr>
              <a:t>tywydd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The weather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375646"/>
            <a:ext cx="5671842" cy="480131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“Beth </a:t>
            </a:r>
            <a:r>
              <a:rPr lang="en-GB" b="1" dirty="0" err="1">
                <a:latin typeface="Arial" panose="020B0604020202020204" pitchFamily="34" charset="0"/>
              </a:rPr>
              <a:t>yw’r</a:t>
            </a:r>
            <a:r>
              <a:rPr lang="en-GB" b="1" dirty="0">
                <a:latin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</a:rPr>
              <a:t>tywydd</a:t>
            </a:r>
            <a:r>
              <a:rPr lang="en-GB" b="1" dirty="0">
                <a:latin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</a:rPr>
              <a:t>heddiw</a:t>
            </a:r>
            <a:r>
              <a:rPr lang="en-GB" b="1" dirty="0">
                <a:latin typeface="Arial" panose="020B0604020202020204" pitchFamily="34" charset="0"/>
              </a:rPr>
              <a:t>?”</a:t>
            </a: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heulog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bwrw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glaw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bwrw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eira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wyntog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gymylog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niwlog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stormus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3897" y="1375646"/>
            <a:ext cx="6174223" cy="480131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“What’s the weather today?”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sunny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raining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snowing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windy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cloudy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foggy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stormy</a:t>
            </a:r>
          </a:p>
        </p:txBody>
      </p:sp>
    </p:spTree>
    <p:extLst>
      <p:ext uri="{BB962C8B-B14F-4D97-AF65-F5344CB8AC3E}">
        <p14:creationId xmlns:p14="http://schemas.microsoft.com/office/powerpoint/2010/main" val="9861442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FDCC56A-6013-9A4E-C330-26B372C95168}"/>
              </a:ext>
            </a:extLst>
          </p:cNvPr>
          <p:cNvSpPr/>
          <p:nvPr/>
        </p:nvSpPr>
        <p:spPr>
          <a:xfrm>
            <a:off x="0" y="0"/>
            <a:ext cx="12192000" cy="565521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600" dirty="0" err="1">
                <a:latin typeface="Arial" panose="020B0604020202020204" pitchFamily="34" charset="0"/>
              </a:rPr>
              <a:t>Syniadau</a:t>
            </a:r>
            <a:r>
              <a:rPr lang="en-GB" sz="3600" dirty="0">
                <a:latin typeface="Arial" panose="020B0604020202020204" pitchFamily="34" charset="0"/>
              </a:rPr>
              <a:t>… 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Ideas…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979" y="2001777"/>
            <a:ext cx="3772236" cy="27644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2035" y="1602222"/>
            <a:ext cx="3681877" cy="35038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8989" y="1005844"/>
            <a:ext cx="2810929" cy="373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4130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C2FC193-EE95-3BC2-A43A-E400441987E3}"/>
              </a:ext>
            </a:extLst>
          </p:cNvPr>
          <p:cNvSpPr/>
          <p:nvPr/>
        </p:nvSpPr>
        <p:spPr>
          <a:xfrm>
            <a:off x="0" y="0"/>
            <a:ext cx="12192000" cy="578182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Amser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ganu</a:t>
            </a:r>
            <a:r>
              <a:rPr lang="en-GB" sz="3200" dirty="0">
                <a:latin typeface="Arial" panose="020B0604020202020204" pitchFamily="34" charset="0"/>
              </a:rPr>
              <a:t>…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Time to sing…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65081" y="5179218"/>
            <a:ext cx="5186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The </a:t>
            </a:r>
            <a:r>
              <a:rPr lang="en-GB" dirty="0" err="1"/>
              <a:t>Kiboomers</a:t>
            </a:r>
            <a:r>
              <a:rPr lang="en-GB" dirty="0"/>
              <a:t>, 2016)</a:t>
            </a:r>
          </a:p>
        </p:txBody>
      </p:sp>
      <p:sp>
        <p:nvSpPr>
          <p:cNvPr id="10" name="TextBox 9"/>
          <p:cNvSpPr txBox="1"/>
          <p:nvPr/>
        </p:nvSpPr>
        <p:spPr>
          <a:xfrm flipH="1">
            <a:off x="885825" y="5264944"/>
            <a:ext cx="4029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Cyw</a:t>
            </a:r>
            <a:r>
              <a:rPr lang="en-GB" dirty="0"/>
              <a:t>, 2019)</a:t>
            </a:r>
          </a:p>
        </p:txBody>
      </p:sp>
      <p:pic>
        <p:nvPicPr>
          <p:cNvPr id="4" name="kvuur1Hm9HE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41421" y="1424198"/>
            <a:ext cx="5427606" cy="3755020"/>
          </a:xfrm>
          <a:prstGeom prst="rect">
            <a:avLst/>
          </a:prstGeom>
        </p:spPr>
      </p:pic>
      <p:pic>
        <p:nvPicPr>
          <p:cNvPr id="5" name="Jn7uAsLWXpk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505996" y="1424198"/>
            <a:ext cx="5267916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478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9DAB0D2-423D-2669-E0F1-4D7729F6B052}"/>
              </a:ext>
            </a:extLst>
          </p:cNvPr>
          <p:cNvSpPr/>
          <p:nvPr/>
        </p:nvSpPr>
        <p:spPr>
          <a:xfrm>
            <a:off x="0" y="0"/>
            <a:ext cx="12192000" cy="567631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Dyddiau’r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wythnos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Days of the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575582"/>
            <a:ext cx="5671842" cy="4601381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Sul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Llun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Mawrth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Mercher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Iau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Gwener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Sadwrn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Penwythnos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3897" y="1575582"/>
            <a:ext cx="6174223" cy="4601381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Sunday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Monday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Tuesday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Wednesday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Thursday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Friday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Saturday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Weekend</a:t>
            </a:r>
          </a:p>
        </p:txBody>
      </p:sp>
    </p:spTree>
    <p:extLst>
      <p:ext uri="{BB962C8B-B14F-4D97-AF65-F5344CB8AC3E}">
        <p14:creationId xmlns:p14="http://schemas.microsoft.com/office/powerpoint/2010/main" val="31637585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D6B9B9E-C777-3617-8B60-B0248446B561}"/>
              </a:ext>
            </a:extLst>
          </p:cNvPr>
          <p:cNvSpPr/>
          <p:nvPr/>
        </p:nvSpPr>
        <p:spPr>
          <a:xfrm>
            <a:off x="49237" y="0"/>
            <a:ext cx="12142763" cy="57412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486" y="1116701"/>
            <a:ext cx="1990640" cy="237905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Misoedd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Months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635" y="647362"/>
            <a:ext cx="4102662" cy="5529601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Ionawr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Chwefror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Mawrth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Ebrill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Mai </a:t>
            </a:r>
          </a:p>
          <a:p>
            <a:r>
              <a:rPr lang="en-GB" dirty="0" err="1">
                <a:latin typeface="Arial" panose="020B0604020202020204" pitchFamily="34" charset="0"/>
              </a:rPr>
              <a:t>Mehefin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Gorffennaf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Awst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Medi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</a:rPr>
              <a:t>Hydref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Tachwedd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Rhagfyr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0991" y="582628"/>
            <a:ext cx="4847129" cy="504943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January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February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March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April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May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June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July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August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September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October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November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December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7115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B7C7070-61F7-7E35-48A0-95D5CA63C83D}"/>
              </a:ext>
            </a:extLst>
          </p:cNvPr>
          <p:cNvSpPr/>
          <p:nvPr/>
        </p:nvSpPr>
        <p:spPr>
          <a:xfrm>
            <a:off x="0" y="0"/>
            <a:ext cx="12192000" cy="570444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365127"/>
            <a:ext cx="3254617" cy="1126048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Tymhorau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Seasons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2370966"/>
            <a:ext cx="4458711" cy="2799845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Gwanwyn</a:t>
            </a:r>
            <a:r>
              <a:rPr lang="en-GB" dirty="0">
                <a:latin typeface="Arial" panose="020B0604020202020204" pitchFamily="34" charset="0"/>
              </a:rPr>
              <a:t> -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Spring</a:t>
            </a:r>
          </a:p>
          <a:p>
            <a:r>
              <a:rPr lang="en-GB" dirty="0">
                <a:latin typeface="Arial" panose="020B0604020202020204" pitchFamily="34" charset="0"/>
              </a:rPr>
              <a:t>Haf -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Summer</a:t>
            </a:r>
          </a:p>
          <a:p>
            <a:r>
              <a:rPr lang="en-GB" dirty="0" err="1">
                <a:latin typeface="Arial" panose="020B0604020202020204" pitchFamily="34" charset="0"/>
              </a:rPr>
              <a:t>Hydref</a:t>
            </a:r>
            <a:r>
              <a:rPr lang="en-GB" dirty="0">
                <a:latin typeface="Arial" panose="020B0604020202020204" pitchFamily="34" charset="0"/>
              </a:rPr>
              <a:t> -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Autumn</a:t>
            </a:r>
          </a:p>
          <a:p>
            <a:r>
              <a:rPr lang="en-GB" dirty="0" err="1">
                <a:latin typeface="Arial" panose="020B0604020202020204" pitchFamily="34" charset="0"/>
              </a:rPr>
              <a:t>Gaeaf</a:t>
            </a:r>
            <a:r>
              <a:rPr lang="en-GB" dirty="0">
                <a:latin typeface="Arial" panose="020B0604020202020204" pitchFamily="34" charset="0"/>
              </a:rPr>
              <a:t> -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Winter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</p:txBody>
      </p:sp>
      <p:pic>
        <p:nvPicPr>
          <p:cNvPr id="5" name="ULYLcymq96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189237" y="365127"/>
            <a:ext cx="4515403" cy="2539914"/>
          </a:xfrm>
          <a:prstGeom prst="rect">
            <a:avLst/>
          </a:prstGeom>
        </p:spPr>
      </p:pic>
      <p:pic>
        <p:nvPicPr>
          <p:cNvPr id="6" name="8ZjpI6fgYSY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25671" y="3188262"/>
            <a:ext cx="5000878" cy="211202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111631" y="995320"/>
            <a:ext cx="2176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Cyw</a:t>
            </a:r>
            <a:r>
              <a:rPr lang="en-GB" dirty="0"/>
              <a:t>, 2017)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241104" y="2524715"/>
            <a:ext cx="2767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Have fun teaching, 2015)</a:t>
            </a:r>
          </a:p>
        </p:txBody>
      </p:sp>
    </p:spTree>
    <p:extLst>
      <p:ext uri="{BB962C8B-B14F-4D97-AF65-F5344CB8AC3E}">
        <p14:creationId xmlns:p14="http://schemas.microsoft.com/office/powerpoint/2010/main" val="399586280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AB50E92-3452-1C3F-67B8-21E750FF72FA}"/>
              </a:ext>
            </a:extLst>
          </p:cNvPr>
          <p:cNvSpPr/>
          <p:nvPr/>
        </p:nvSpPr>
        <p:spPr>
          <a:xfrm>
            <a:off x="1" y="0"/>
            <a:ext cx="12192000" cy="569741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200" dirty="0" err="1">
                <a:latin typeface="Arial" panose="020B0604020202020204" pitchFamily="34" charset="0"/>
              </a:rPr>
              <a:t>Syniadau</a:t>
            </a:r>
            <a:r>
              <a:rPr lang="en-GB" sz="3200" dirty="0">
                <a:latin typeface="Arial" panose="020B0604020202020204" pitchFamily="34" charset="0"/>
              </a:rPr>
              <a:t>… 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Ideas…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388" y="1563349"/>
            <a:ext cx="2900362" cy="38968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375" y="1563350"/>
            <a:ext cx="2638425" cy="38968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6338" y="1107280"/>
            <a:ext cx="3036093" cy="441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6341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D82FC3D-78DD-AFC5-612C-DAF83C94A228}"/>
              </a:ext>
            </a:extLst>
          </p:cNvPr>
          <p:cNvSpPr/>
          <p:nvPr/>
        </p:nvSpPr>
        <p:spPr>
          <a:xfrm>
            <a:off x="0" y="0"/>
            <a:ext cx="12192000" cy="573258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Teimladau</a:t>
            </a:r>
            <a:r>
              <a:rPr lang="en-GB" sz="3200" dirty="0">
                <a:latin typeface="Arial" panose="020B0604020202020204" pitchFamily="34" charset="0"/>
              </a:rPr>
              <a:t> – “</a:t>
            </a:r>
            <a:r>
              <a:rPr lang="en-GB" sz="3200" dirty="0" err="1">
                <a:latin typeface="Arial" panose="020B0604020202020204" pitchFamily="34" charset="0"/>
              </a:rPr>
              <a:t>Sut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wyt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ti’n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teimlo</a:t>
            </a:r>
            <a:r>
              <a:rPr lang="en-GB" sz="3200" dirty="0">
                <a:latin typeface="Arial" panose="020B0604020202020204" pitchFamily="34" charset="0"/>
              </a:rPr>
              <a:t>?”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Feelings – “How are you feeling?”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375646"/>
            <a:ext cx="5671842" cy="4801317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hapus.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hapus.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drist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drist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flin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ddrwg</a:t>
            </a:r>
            <a:r>
              <a:rPr lang="en-GB" dirty="0">
                <a:latin typeface="Arial" panose="020B0604020202020204" pitchFamily="34" charset="0"/>
              </a:rPr>
              <a:t> gen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flin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happy.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happy.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sad.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sad.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sorry.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sorry.</a:t>
            </a:r>
          </a:p>
        </p:txBody>
      </p:sp>
    </p:spTree>
    <p:extLst>
      <p:ext uri="{BB962C8B-B14F-4D97-AF65-F5344CB8AC3E}">
        <p14:creationId xmlns:p14="http://schemas.microsoft.com/office/powerpoint/2010/main" val="26253543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4076776-8C2B-878B-0165-82BF737EDD84}"/>
              </a:ext>
            </a:extLst>
          </p:cNvPr>
          <p:cNvSpPr/>
          <p:nvPr/>
        </p:nvSpPr>
        <p:spPr>
          <a:xfrm>
            <a:off x="1" y="0"/>
            <a:ext cx="12192000" cy="570444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Teimladau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Feelings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6" y="1375646"/>
            <a:ext cx="6174287" cy="4801317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gyffrous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gyffrous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flinedig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Rwyf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blino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flinedig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ofnus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ofnus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excited.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excited.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tired.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tired.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frightened.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frightened.</a:t>
            </a:r>
          </a:p>
        </p:txBody>
      </p:sp>
    </p:spTree>
    <p:extLst>
      <p:ext uri="{BB962C8B-B14F-4D97-AF65-F5344CB8AC3E}">
        <p14:creationId xmlns:p14="http://schemas.microsoft.com/office/powerpoint/2010/main" val="354031704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009013B-1416-741D-28AD-AC0E9B92BE45}"/>
              </a:ext>
            </a:extLst>
          </p:cNvPr>
          <p:cNvSpPr/>
          <p:nvPr/>
        </p:nvSpPr>
        <p:spPr>
          <a:xfrm>
            <a:off x="0" y="0"/>
            <a:ext cx="12192000" cy="57536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Teimladau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Feelings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6" y="1375646"/>
            <a:ext cx="6174287" cy="4801317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Rwyf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synnu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syn.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grac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ddig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grac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ddig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swil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swil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surprised.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surprised.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angry.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angry.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shy.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shy.</a:t>
            </a:r>
          </a:p>
        </p:txBody>
      </p:sp>
    </p:spTree>
    <p:extLst>
      <p:ext uri="{BB962C8B-B14F-4D97-AF65-F5344CB8AC3E}">
        <p14:creationId xmlns:p14="http://schemas.microsoft.com/office/powerpoint/2010/main" val="10466551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AA3EA15-1BA4-F214-9DBE-C7751E60A85F}"/>
              </a:ext>
            </a:extLst>
          </p:cNvPr>
          <p:cNvSpPr/>
          <p:nvPr/>
        </p:nvSpPr>
        <p:spPr>
          <a:xfrm>
            <a:off x="0" y="0"/>
            <a:ext cx="12192000" cy="569142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Amser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ganu</a:t>
            </a:r>
            <a:r>
              <a:rPr lang="en-GB" sz="3600" dirty="0">
                <a:latin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Time to sing…</a:t>
            </a:r>
            <a:endParaRPr lang="en-GB" sz="3600" dirty="0">
              <a:solidFill>
                <a:srgbClr val="0070C0"/>
              </a:solidFill>
            </a:endParaRPr>
          </a:p>
        </p:txBody>
      </p:sp>
      <p:pic>
        <p:nvPicPr>
          <p:cNvPr id="6" name="-aw59C-89P8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83382" y="1828801"/>
            <a:ext cx="5317330" cy="3200399"/>
          </a:xfrm>
          <a:prstGeom prst="rect">
            <a:avLst/>
          </a:prstGeom>
        </p:spPr>
      </p:pic>
      <p:pic>
        <p:nvPicPr>
          <p:cNvPr id="7" name="71hqRT9U0wg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93631" y="1828801"/>
            <a:ext cx="5279232" cy="320039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 flipH="1">
            <a:off x="7089457" y="5250656"/>
            <a:ext cx="3583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Barefoot Books, 2010)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50194" y="5322093"/>
            <a:ext cx="360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stiwdiojg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160560893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E2312F3-29E9-FB66-20B6-9DF04A24862E}"/>
              </a:ext>
            </a:extLst>
          </p:cNvPr>
          <p:cNvSpPr/>
          <p:nvPr/>
        </p:nvSpPr>
        <p:spPr>
          <a:xfrm>
            <a:off x="0" y="0"/>
            <a:ext cx="12192000" cy="570444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638" y="2228849"/>
            <a:ext cx="1899212" cy="208993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Rhannau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o’r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corff</a:t>
            </a:r>
            <a:br>
              <a:rPr lang="en-GB" sz="3200" dirty="0">
                <a:latin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Parts of the body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4589" y="355402"/>
            <a:ext cx="9629774" cy="626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95972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C3F36F-1DFE-2C15-8E8A-99DF866D3AF1}"/>
              </a:ext>
            </a:extLst>
          </p:cNvPr>
          <p:cNvSpPr/>
          <p:nvPr/>
        </p:nvSpPr>
        <p:spPr>
          <a:xfrm>
            <a:off x="0" y="0"/>
            <a:ext cx="12192000" cy="577478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Syniadau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Further ideas?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369" y="1825625"/>
            <a:ext cx="5729287" cy="4351338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</a:rPr>
              <a:t>Anifeiliaid;</a:t>
            </a:r>
          </a:p>
          <a:p>
            <a:r>
              <a:rPr lang="cy-GB" dirty="0">
                <a:latin typeface="Arial" panose="020B0604020202020204" pitchFamily="34" charset="0"/>
              </a:rPr>
              <a:t>Trafnidiaeth;</a:t>
            </a:r>
          </a:p>
          <a:p>
            <a:r>
              <a:rPr lang="cy-GB" dirty="0">
                <a:latin typeface="Arial" panose="020B0604020202020204" pitchFamily="34" charset="0"/>
              </a:rPr>
              <a:t>Siapiau;</a:t>
            </a:r>
          </a:p>
          <a:p>
            <a:r>
              <a:rPr lang="cy-GB" dirty="0">
                <a:latin typeface="Arial" panose="020B0604020202020204" pitchFamily="34" charset="0"/>
              </a:rPr>
              <a:t>Adrodd stori;</a:t>
            </a:r>
          </a:p>
          <a:p>
            <a:r>
              <a:rPr lang="cy-GB" dirty="0">
                <a:latin typeface="Arial" panose="020B0604020202020204" pitchFamily="34" charset="0"/>
              </a:rPr>
              <a:t>Gweithgareddau awyr agored;</a:t>
            </a:r>
          </a:p>
          <a:p>
            <a:r>
              <a:rPr lang="cy-GB" dirty="0">
                <a:latin typeface="Arial" panose="020B0604020202020204" pitchFamily="34" charset="0"/>
              </a:rPr>
              <a:t>Dillad;</a:t>
            </a:r>
          </a:p>
          <a:p>
            <a:r>
              <a:rPr lang="cy-GB" dirty="0">
                <a:latin typeface="Arial" panose="020B0604020202020204" pitchFamily="34" charset="0"/>
              </a:rPr>
              <a:t>Diddordebau.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22306" y="1825625"/>
            <a:ext cx="4331494" cy="435133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Animals;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Transport;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Shapes;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Storytelling;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Outdoor activities;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Clothing;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Interests.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4491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375AB2F-21F6-3009-A87A-22D0BD21689F}"/>
              </a:ext>
            </a:extLst>
          </p:cNvPr>
          <p:cNvSpPr/>
          <p:nvPr/>
        </p:nvSpPr>
        <p:spPr>
          <a:xfrm>
            <a:off x="0" y="0"/>
            <a:ext cx="12192000" cy="570444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8355037" cy="963611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Cerddoriaeth</a:t>
            </a:r>
            <a:r>
              <a:rPr lang="en-GB" sz="3600" dirty="0">
                <a:latin typeface="Arial" panose="020B0604020202020204" pitchFamily="34" charset="0"/>
              </a:rPr>
              <a:t> Gymraeg – </a:t>
            </a:r>
            <a:r>
              <a:rPr lang="en-GB" sz="3600" dirty="0" err="1">
                <a:latin typeface="Arial" panose="020B0604020202020204" pitchFamily="34" charset="0"/>
              </a:rPr>
              <a:t>Gwlad</a:t>
            </a:r>
            <a:r>
              <a:rPr lang="en-GB" sz="3600" dirty="0">
                <a:latin typeface="Arial" panose="020B0604020202020204" pitchFamily="34" charset="0"/>
              </a:rPr>
              <a:t> y </a:t>
            </a:r>
            <a:r>
              <a:rPr lang="en-GB" sz="3600" dirty="0" err="1">
                <a:latin typeface="Arial" panose="020B0604020202020204" pitchFamily="34" charset="0"/>
              </a:rPr>
              <a:t>Gân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Welsh music – Land of Song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693865"/>
            <a:ext cx="5305425" cy="448309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Canu yn rhan o hunaniaeth a thraddodiadau Cymreig;</a:t>
            </a:r>
          </a:p>
          <a:p>
            <a:r>
              <a:rPr lang="cy-GB" dirty="0">
                <a:latin typeface="Arial" panose="020B0604020202020204" pitchFamily="34" charset="0"/>
              </a:rPr>
              <a:t>Corau/cerddoriaeth gorawl;</a:t>
            </a:r>
          </a:p>
          <a:p>
            <a:r>
              <a:rPr lang="cy-GB" dirty="0">
                <a:latin typeface="Arial" panose="020B0604020202020204" pitchFamily="34" charset="0"/>
              </a:rPr>
              <a:t>Eglwys/Capel/Ysgol Sul;</a:t>
            </a:r>
          </a:p>
          <a:p>
            <a:r>
              <a:rPr lang="cy-GB" dirty="0">
                <a:latin typeface="Arial" panose="020B0604020202020204" pitchFamily="34" charset="0"/>
              </a:rPr>
              <a:t>Eisteddfodau;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693865"/>
            <a:ext cx="5743575" cy="384968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Singing is part of Welsh identity and traditions;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Choirs/choral music;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Church/Chapel/Sunday school;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Eisteddfod;</a:t>
            </a:r>
          </a:p>
        </p:txBody>
      </p:sp>
    </p:spTree>
    <p:extLst>
      <p:ext uri="{BB962C8B-B14F-4D97-AF65-F5344CB8AC3E}">
        <p14:creationId xmlns:p14="http://schemas.microsoft.com/office/powerpoint/2010/main" val="182217272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375AB2F-21F6-3009-A87A-22D0BD21689F}"/>
              </a:ext>
            </a:extLst>
          </p:cNvPr>
          <p:cNvSpPr/>
          <p:nvPr/>
        </p:nvSpPr>
        <p:spPr>
          <a:xfrm>
            <a:off x="0" y="0"/>
            <a:ext cx="12192000" cy="570444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8235462" cy="963611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Cerddoriaeth</a:t>
            </a:r>
            <a:r>
              <a:rPr lang="en-GB" sz="3600" dirty="0">
                <a:latin typeface="Arial" panose="020B0604020202020204" pitchFamily="34" charset="0"/>
              </a:rPr>
              <a:t> Gymraeg – </a:t>
            </a:r>
            <a:r>
              <a:rPr lang="en-GB" sz="3600" dirty="0" err="1">
                <a:latin typeface="Arial" panose="020B0604020202020204" pitchFamily="34" charset="0"/>
              </a:rPr>
              <a:t>Gwlad</a:t>
            </a:r>
            <a:r>
              <a:rPr lang="en-GB" sz="3600" dirty="0">
                <a:latin typeface="Arial" panose="020B0604020202020204" pitchFamily="34" charset="0"/>
              </a:rPr>
              <a:t> y </a:t>
            </a:r>
            <a:r>
              <a:rPr lang="en-GB" sz="3600" dirty="0" err="1">
                <a:latin typeface="Arial" panose="020B0604020202020204" pitchFamily="34" charset="0"/>
              </a:rPr>
              <a:t>Gân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Welsh music – Land of Song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920239"/>
            <a:ext cx="5305425" cy="425672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Pyllau glo/haearn;</a:t>
            </a:r>
          </a:p>
          <a:p>
            <a:r>
              <a:rPr lang="cy-GB" dirty="0">
                <a:latin typeface="Arial" panose="020B0604020202020204" pitchFamily="34" charset="0"/>
              </a:rPr>
              <a:t>Clybiau a chymdeithasau;</a:t>
            </a:r>
          </a:p>
          <a:p>
            <a:r>
              <a:rPr lang="cy-GB" dirty="0">
                <a:latin typeface="Arial" panose="020B0604020202020204" pitchFamily="34" charset="0"/>
              </a:rPr>
              <a:t>Gwyliau a chyngherddau;</a:t>
            </a:r>
          </a:p>
          <a:p>
            <a:r>
              <a:rPr lang="cy-GB" dirty="0">
                <a:latin typeface="Arial" panose="020B0604020202020204" pitchFamily="34" charset="0"/>
              </a:rPr>
              <a:t>Chwaraeon.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920239"/>
            <a:ext cx="5743575" cy="3623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Mines (coal, iron);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Clubs and societies;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Festivals and concerts;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Sports.</a:t>
            </a:r>
          </a:p>
        </p:txBody>
      </p:sp>
    </p:spTree>
    <p:extLst>
      <p:ext uri="{BB962C8B-B14F-4D97-AF65-F5344CB8AC3E}">
        <p14:creationId xmlns:p14="http://schemas.microsoft.com/office/powerpoint/2010/main" val="36102735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50089C7-768D-5B90-1348-0B205877E207}"/>
              </a:ext>
            </a:extLst>
          </p:cNvPr>
          <p:cNvSpPr/>
          <p:nvPr/>
        </p:nvSpPr>
        <p:spPr>
          <a:xfrm>
            <a:off x="0" y="0"/>
            <a:ext cx="12192000" cy="576072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7548563" cy="963611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Cerddoriaeth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Music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507331"/>
            <a:ext cx="5305425" cy="466963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Anthemau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Emynau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Hwiangerddi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Caneuon</a:t>
            </a:r>
            <a:r>
              <a:rPr lang="en-GB" dirty="0">
                <a:latin typeface="Arial" panose="020B0604020202020204" pitchFamily="34" charset="0"/>
              </a:rPr>
              <a:t> plant;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07331"/>
            <a:ext cx="5743575" cy="40362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Anthems;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Hymns;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Nursery rhymes;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Children’s songs;</a:t>
            </a:r>
          </a:p>
        </p:txBody>
      </p:sp>
    </p:spTree>
    <p:extLst>
      <p:ext uri="{BB962C8B-B14F-4D97-AF65-F5344CB8AC3E}">
        <p14:creationId xmlns:p14="http://schemas.microsoft.com/office/powerpoint/2010/main" val="527932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50089C7-768D-5B90-1348-0B205877E207}"/>
              </a:ext>
            </a:extLst>
          </p:cNvPr>
          <p:cNvSpPr/>
          <p:nvPr/>
        </p:nvSpPr>
        <p:spPr>
          <a:xfrm>
            <a:off x="0" y="0"/>
            <a:ext cx="12192000" cy="576072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7548563" cy="963611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Cerddoriaeth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Music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507331"/>
            <a:ext cx="5305425" cy="466963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Corau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cerddoriaeth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gorawl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Canu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gwerin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Cerddoriaeth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gyfoes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Eraill</a:t>
            </a:r>
            <a:r>
              <a:rPr lang="en-GB" dirty="0"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07331"/>
            <a:ext cx="5743575" cy="40362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Choirs/choral music;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Folk music;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Contemporary music;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21405434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091544B-6224-21CB-0E20-C75383C22E2B}"/>
              </a:ext>
            </a:extLst>
          </p:cNvPr>
          <p:cNvSpPr/>
          <p:nvPr/>
        </p:nvSpPr>
        <p:spPr>
          <a:xfrm>
            <a:off x="0" y="0"/>
            <a:ext cx="12192000" cy="573258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09219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Caneuon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elusennol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Charity songs</a:t>
            </a:r>
          </a:p>
        </p:txBody>
      </p:sp>
      <p:pic>
        <p:nvPicPr>
          <p:cNvPr id="6" name="s3wNuru4U0I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4524375" y="1825625"/>
            <a:ext cx="3169444" cy="2996406"/>
          </a:xfrm>
          <a:prstGeom prst="rect">
            <a:avLst/>
          </a:prstGeom>
        </p:spPr>
      </p:pic>
      <p:pic>
        <p:nvPicPr>
          <p:cNvPr id="7" name="MbxJ5W3A25E"/>
          <p:cNvPicPr>
            <a:picLocks noRot="1" noChangeAspect="1"/>
          </p:cNvPicPr>
          <p:nvPr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8251031" y="1825625"/>
            <a:ext cx="3457575" cy="2996406"/>
          </a:xfrm>
          <a:prstGeom prst="rect">
            <a:avLst/>
          </a:prstGeom>
        </p:spPr>
      </p:pic>
      <p:pic>
        <p:nvPicPr>
          <p:cNvPr id="4" name="Online Media 3" title="Band Aid - Do they know it's christmas 1984   |   HD -  Widescreen 16:9">
            <a:hlinkClick r:id="" action="ppaction://media"/>
            <a:extLst>
              <a:ext uri="{FF2B5EF4-FFF2-40B4-BE49-F238E27FC236}">
                <a16:creationId xmlns:a16="http://schemas.microsoft.com/office/drawing/2014/main" id="{1213B959-0F09-1CBC-BDA8-5968088DC526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8"/>
          <a:stretch>
            <a:fillRect/>
          </a:stretch>
        </p:blipFill>
        <p:spPr>
          <a:xfrm>
            <a:off x="661182" y="1822454"/>
            <a:ext cx="3279788" cy="2996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41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B8A379-0096-E782-5FB3-43C71AAC2642}"/>
              </a:ext>
            </a:extLst>
          </p:cNvPr>
          <p:cNvSpPr/>
          <p:nvPr/>
        </p:nvSpPr>
        <p:spPr>
          <a:xfrm>
            <a:off x="1" y="0"/>
            <a:ext cx="12192000" cy="5816991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Cyfryngau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Cymraeg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Welsh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Rhaglenni</a:t>
            </a:r>
            <a:r>
              <a:rPr lang="en-GB" dirty="0">
                <a:latin typeface="Arial" panose="020B0604020202020204" pitchFamily="34" charset="0"/>
              </a:rPr>
              <a:t> teledu;</a:t>
            </a:r>
          </a:p>
          <a:p>
            <a:r>
              <a:rPr lang="en-GB" dirty="0" err="1">
                <a:latin typeface="Arial" panose="020B0604020202020204" pitchFamily="34" charset="0"/>
              </a:rPr>
              <a:t>Ffilmiau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CDau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Ffrydio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DVDau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Television programmes;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Films;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CDs/Streaming;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DVDs;</a:t>
            </a:r>
          </a:p>
        </p:txBody>
      </p:sp>
    </p:spTree>
    <p:extLst>
      <p:ext uri="{BB962C8B-B14F-4D97-AF65-F5344CB8AC3E}">
        <p14:creationId xmlns:p14="http://schemas.microsoft.com/office/powerpoint/2010/main" val="118692292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B8A379-0096-E782-5FB3-43C71AAC2642}"/>
              </a:ext>
            </a:extLst>
          </p:cNvPr>
          <p:cNvSpPr/>
          <p:nvPr/>
        </p:nvSpPr>
        <p:spPr>
          <a:xfrm>
            <a:off x="1" y="0"/>
            <a:ext cx="12192000" cy="5816991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Cyfryngau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Cymraeg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Welsh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Llyfrau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Cyfryngau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cymdeithasol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Websites;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Books;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Social media.</a:t>
            </a:r>
          </a:p>
        </p:txBody>
      </p:sp>
    </p:spTree>
    <p:extLst>
      <p:ext uri="{BB962C8B-B14F-4D97-AF65-F5344CB8AC3E}">
        <p14:creationId xmlns:p14="http://schemas.microsoft.com/office/powerpoint/2010/main" val="196189048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FC1F547-DF8D-69EB-2E88-A1990265C223}"/>
              </a:ext>
            </a:extLst>
          </p:cNvPr>
          <p:cNvSpPr/>
          <p:nvPr/>
        </p:nvSpPr>
        <p:spPr>
          <a:xfrm>
            <a:off x="1" y="1"/>
            <a:ext cx="12192000" cy="56792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85645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Gwefannau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Websites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1475" y="1885949"/>
            <a:ext cx="11294269" cy="3793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Cyw</a:t>
            </a:r>
            <a:r>
              <a:rPr lang="en-GB" sz="2400" dirty="0">
                <a:latin typeface="Arial" panose="020B0604020202020204" pitchFamily="34" charset="0"/>
              </a:rPr>
              <a:t> - </a:t>
            </a:r>
            <a:r>
              <a:rPr lang="en-GB" sz="2400" dirty="0">
                <a:latin typeface="Arial" panose="020B0604020202020204" pitchFamily="34" charset="0"/>
                <a:hlinkClick r:id="rId3"/>
              </a:rPr>
              <a:t>https://cyw.cymru/en/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           </a:t>
            </a:r>
            <a:r>
              <a:rPr lang="en-GB" sz="2400" dirty="0">
                <a:latin typeface="Arial" panose="020B0604020202020204" pitchFamily="34" charset="0"/>
                <a:hlinkClick r:id="rId4"/>
              </a:rPr>
              <a:t>https://cyw.cymru/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Cbeebies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Cymru</a:t>
            </a:r>
            <a:r>
              <a:rPr lang="en-GB" sz="2400" dirty="0">
                <a:latin typeface="Arial" panose="020B0604020202020204" pitchFamily="34" charset="0"/>
              </a:rPr>
              <a:t> - </a:t>
            </a:r>
            <a:r>
              <a:rPr lang="en-GB" sz="2400" dirty="0">
                <a:latin typeface="Arial" panose="020B0604020202020204" pitchFamily="34" charset="0"/>
                <a:hlinkClick r:id="rId5"/>
              </a:rPr>
              <a:t>https://www.bbc.co.uk/cbeebies/shows/cymraeg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BBC </a:t>
            </a:r>
            <a:r>
              <a:rPr lang="en-GB" sz="2400" dirty="0" err="1">
                <a:latin typeface="Arial" panose="020B0604020202020204" pitchFamily="34" charset="0"/>
              </a:rPr>
              <a:t>Bitesize</a:t>
            </a:r>
            <a:r>
              <a:rPr lang="en-GB" sz="2400" dirty="0">
                <a:latin typeface="Arial" panose="020B0604020202020204" pitchFamily="34" charset="0"/>
              </a:rPr>
              <a:t> – </a:t>
            </a:r>
            <a:r>
              <a:rPr lang="en-GB" sz="2400" dirty="0">
                <a:latin typeface="Arial" panose="020B0604020202020204" pitchFamily="34" charset="0"/>
                <a:hlinkClick r:id="rId6"/>
              </a:rPr>
              <a:t>https://www.bbc.co.uk/bitesize/subjects/zdm3nrd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Llywodraeth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Cymru</a:t>
            </a:r>
            <a:r>
              <a:rPr lang="en-GB" sz="2400" dirty="0">
                <a:latin typeface="Arial" panose="020B0604020202020204" pitchFamily="34" charset="0"/>
              </a:rPr>
              <a:t>/Welsh Government - </a:t>
            </a:r>
            <a:r>
              <a:rPr lang="en-GB" sz="2400" dirty="0">
                <a:latin typeface="Arial" panose="020B0604020202020204" pitchFamily="34" charset="0"/>
                <a:hlinkClick r:id="rId7"/>
              </a:rPr>
              <a:t>https://learnwelsh.cymru/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Mudiad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Meithrin</a:t>
            </a:r>
            <a:r>
              <a:rPr lang="en-GB" sz="2400" dirty="0">
                <a:latin typeface="Arial" panose="020B0604020202020204" pitchFamily="34" charset="0"/>
              </a:rPr>
              <a:t> - </a:t>
            </a:r>
            <a:r>
              <a:rPr lang="en-GB" sz="2400" dirty="0">
                <a:latin typeface="Arial" panose="020B0604020202020204" pitchFamily="34" charset="0"/>
                <a:hlinkClick r:id="rId8"/>
              </a:rPr>
              <a:t>https://www.meithrin.cymru/cymraeg-for-kids/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Dinolingo</a:t>
            </a:r>
            <a:r>
              <a:rPr lang="en-GB" sz="2400" dirty="0">
                <a:latin typeface="Arial" panose="020B0604020202020204" pitchFamily="34" charset="0"/>
              </a:rPr>
              <a:t> - </a:t>
            </a:r>
            <a:r>
              <a:rPr lang="en-GB" sz="2400" dirty="0">
                <a:latin typeface="Arial" panose="020B0604020202020204" pitchFamily="34" charset="0"/>
                <a:hlinkClick r:id="rId9"/>
              </a:rPr>
              <a:t>https://dinolingo.com/learn-welsh-for-kids/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0765733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1006C15-CE03-DF0C-1426-98238DC3A273}"/>
              </a:ext>
            </a:extLst>
          </p:cNvPr>
          <p:cNvSpPr/>
          <p:nvPr/>
        </p:nvSpPr>
        <p:spPr>
          <a:xfrm>
            <a:off x="0" y="0"/>
            <a:ext cx="12192000" cy="57536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Your assignment…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1456" y="1825625"/>
            <a:ext cx="5798344" cy="4351338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</a:rPr>
              <a:t>Wedi cael eich cyflwyno i sawl syniad ar gyfer gweithgaredd;</a:t>
            </a:r>
          </a:p>
          <a:p>
            <a:r>
              <a:rPr lang="cy-GB" dirty="0">
                <a:latin typeface="Arial" panose="020B0604020202020204" pitchFamily="34" charset="0"/>
              </a:rPr>
              <a:t>Ystyriwch gynnwys cân/caneuon;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Gallwch ddefnyddio CD/DVD i’ch cefnogi;</a:t>
            </a:r>
          </a:p>
          <a:p>
            <a:r>
              <a:rPr lang="cy-GB" dirty="0">
                <a:latin typeface="Arial" panose="020B0604020202020204" pitchFamily="34" charset="0"/>
              </a:rPr>
              <a:t>Ymarferwch eich ynganiad;</a:t>
            </a:r>
          </a:p>
          <a:p>
            <a:r>
              <a:rPr lang="cy-GB" dirty="0">
                <a:latin typeface="Arial" panose="020B0604020202020204" pitchFamily="34" charset="0"/>
              </a:rPr>
              <a:t>Cofiwch amseru.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Introduced to several ideas for an activity;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Consider including song/s;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- Can use CD/DVD for support;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Practice pronunciation;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Remember the timing.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43126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815422D-D1E5-2416-73A2-273A48F8EDE4}"/>
              </a:ext>
            </a:extLst>
          </p:cNvPr>
          <p:cNvSpPr/>
          <p:nvPr/>
        </p:nvSpPr>
        <p:spPr>
          <a:xfrm>
            <a:off x="0" y="0"/>
            <a:ext cx="12192000" cy="568334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 err="1">
                <a:latin typeface="Arial" panose="020B0604020202020204" pitchFamily="34" charset="0"/>
              </a:rPr>
              <a:t>Barefoot</a:t>
            </a:r>
            <a:r>
              <a:rPr lang="cy-GB" sz="2400" dirty="0">
                <a:latin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</a:rPr>
              <a:t>Books</a:t>
            </a:r>
            <a:r>
              <a:rPr lang="cy-GB" sz="2400" dirty="0">
                <a:latin typeface="Arial" panose="020B0604020202020204" pitchFamily="34" charset="0"/>
              </a:rPr>
              <a:t> (2010) </a:t>
            </a:r>
            <a:r>
              <a:rPr lang="cy-GB" sz="2400" i="1" dirty="0" err="1">
                <a:latin typeface="Arial" panose="020B0604020202020204" pitchFamily="34" charset="0"/>
              </a:rPr>
              <a:t>If</a:t>
            </a:r>
            <a:r>
              <a:rPr lang="cy-GB" sz="2400" i="1" dirty="0"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latin typeface="Arial" panose="020B0604020202020204" pitchFamily="34" charset="0"/>
              </a:rPr>
              <a:t>you’re</a:t>
            </a:r>
            <a:r>
              <a:rPr lang="cy-GB" sz="2400" i="1" dirty="0"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latin typeface="Arial" panose="020B0604020202020204" pitchFamily="34" charset="0"/>
              </a:rPr>
              <a:t>happy</a:t>
            </a:r>
            <a:r>
              <a:rPr lang="cy-GB" sz="2400" i="1" dirty="0">
                <a:latin typeface="Arial" panose="020B0604020202020204" pitchFamily="34" charset="0"/>
              </a:rPr>
              <a:t> and </a:t>
            </a:r>
            <a:r>
              <a:rPr lang="cy-GB" sz="2400" i="1" dirty="0" err="1">
                <a:latin typeface="Arial" panose="020B0604020202020204" pitchFamily="34" charset="0"/>
              </a:rPr>
              <a:t>you</a:t>
            </a:r>
            <a:r>
              <a:rPr lang="cy-GB" sz="2400" i="1" dirty="0"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latin typeface="Arial" panose="020B0604020202020204" pitchFamily="34" charset="0"/>
              </a:rPr>
              <a:t>know</a:t>
            </a:r>
            <a:r>
              <a:rPr lang="cy-GB" sz="2400" i="1" dirty="0">
                <a:latin typeface="Arial" panose="020B0604020202020204" pitchFamily="34" charset="0"/>
              </a:rPr>
              <a:t> it</a:t>
            </a:r>
            <a:r>
              <a:rPr lang="cy-GB" sz="2400" dirty="0">
                <a:latin typeface="Arial" panose="020B0604020202020204" pitchFamily="34" charset="0"/>
              </a:rPr>
              <a:t>, </a:t>
            </a:r>
            <a:r>
              <a:rPr lang="cy-GB" sz="2400" dirty="0">
                <a:latin typeface="Arial" panose="020B0604020202020204" pitchFamily="34" charset="0"/>
                <a:hlinkClick r:id="rId3"/>
              </a:rPr>
              <a:t>https://www.youtube.com/watch?v=71hqRT9U0wg</a:t>
            </a:r>
            <a:r>
              <a:rPr lang="cy-GB" sz="2400" dirty="0">
                <a:latin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</a:rPr>
              <a:t>[Accessed: February 18 2021].</a:t>
            </a:r>
          </a:p>
          <a:p>
            <a:pPr marL="0" indent="0">
              <a:buNone/>
            </a:pPr>
            <a:r>
              <a:rPr lang="cy-GB" sz="2400" dirty="0" err="1">
                <a:latin typeface="Arial" panose="020B0604020202020204" pitchFamily="34" charset="0"/>
              </a:rPr>
              <a:t>Baugh</a:t>
            </a:r>
            <a:r>
              <a:rPr lang="cy-GB" sz="2400" dirty="0">
                <a:latin typeface="Arial" panose="020B0604020202020204" pitchFamily="34" charset="0"/>
              </a:rPr>
              <a:t>, A. &amp; Cable, T. (2013) </a:t>
            </a:r>
            <a:r>
              <a:rPr lang="cy-GB" sz="2400" i="1" dirty="0">
                <a:latin typeface="Arial" panose="020B0604020202020204" pitchFamily="34" charset="0"/>
              </a:rPr>
              <a:t>A </a:t>
            </a:r>
            <a:r>
              <a:rPr lang="cy-GB" sz="2400" i="1" dirty="0" err="1">
                <a:latin typeface="Arial" panose="020B0604020202020204" pitchFamily="34" charset="0"/>
              </a:rPr>
              <a:t>History</a:t>
            </a:r>
            <a:r>
              <a:rPr lang="cy-GB" sz="2400" i="1" dirty="0">
                <a:latin typeface="Arial" panose="020B0604020202020204" pitchFamily="34" charset="0"/>
              </a:rPr>
              <a:t> of the </a:t>
            </a:r>
            <a:r>
              <a:rPr lang="cy-GB" sz="2400" i="1" dirty="0" err="1">
                <a:latin typeface="Arial" panose="020B0604020202020204" pitchFamily="34" charset="0"/>
              </a:rPr>
              <a:t>English</a:t>
            </a:r>
            <a:r>
              <a:rPr lang="cy-GB" sz="2400" i="1" dirty="0"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latin typeface="Arial" panose="020B0604020202020204" pitchFamily="34" charset="0"/>
              </a:rPr>
              <a:t>language</a:t>
            </a:r>
            <a:r>
              <a:rPr lang="cy-GB" sz="2400" i="1" dirty="0">
                <a:latin typeface="Arial" panose="020B0604020202020204" pitchFamily="34" charset="0"/>
              </a:rPr>
              <a:t>. </a:t>
            </a:r>
            <a:r>
              <a:rPr lang="cy-GB" sz="2400" dirty="0">
                <a:latin typeface="Arial" panose="020B0604020202020204" pitchFamily="34" charset="0"/>
              </a:rPr>
              <a:t>London: Routledge.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BBC (2014) </a:t>
            </a:r>
            <a:r>
              <a:rPr lang="en-GB" sz="2400" i="1" dirty="0">
                <a:latin typeface="Arial" panose="020B0604020202020204" pitchFamily="34" charset="0"/>
              </a:rPr>
              <a:t>The 1536 Act of Union, </a:t>
            </a:r>
            <a:r>
              <a:rPr lang="en-GB" sz="2400" dirty="0">
                <a:latin typeface="Arial" panose="020B0604020202020204" pitchFamily="34" charset="0"/>
                <a:hlinkClick r:id="rId4"/>
              </a:rPr>
              <a:t>https://www.bbc.co.uk/wales/history</a:t>
            </a:r>
            <a:r>
              <a:rPr lang="en-GB" sz="2400" dirty="0">
                <a:latin typeface="Arial" panose="020B0604020202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Britishdocs</a:t>
            </a:r>
            <a:r>
              <a:rPr lang="en-GB" sz="2400" dirty="0">
                <a:latin typeface="Arial" panose="020B0604020202020204" pitchFamily="34" charset="0"/>
              </a:rPr>
              <a:t> (2010) </a:t>
            </a:r>
            <a:r>
              <a:rPr lang="en-GB" sz="2400" i="1" dirty="0">
                <a:latin typeface="Arial" panose="020B0604020202020204" pitchFamily="34" charset="0"/>
              </a:rPr>
              <a:t>The Welsh Knot </a:t>
            </a:r>
            <a:r>
              <a:rPr lang="en-GB" sz="2400" dirty="0">
                <a:latin typeface="Arial" panose="020B0604020202020204" pitchFamily="34" charset="0"/>
              </a:rPr>
              <a:t>[video], </a:t>
            </a:r>
            <a:r>
              <a:rPr lang="en-GB" sz="2400" dirty="0">
                <a:latin typeface="Arial" panose="020B0604020202020204" pitchFamily="34" charset="0"/>
                <a:hlinkClick r:id="rId5"/>
              </a:rPr>
              <a:t>https://www.youtube.com/watch?v=U0bgSbJUBG0</a:t>
            </a:r>
            <a:r>
              <a:rPr lang="en-GB" sz="2400" dirty="0">
                <a:latin typeface="Arial" panose="020B0604020202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Carradice</a:t>
            </a:r>
            <a:r>
              <a:rPr lang="en-GB" sz="2400" dirty="0">
                <a:latin typeface="Arial" panose="020B0604020202020204" pitchFamily="34" charset="0"/>
              </a:rPr>
              <a:t>, C. (2011) The Treason of the Blue Books, </a:t>
            </a:r>
            <a:r>
              <a:rPr lang="en-GB" sz="2400" dirty="0">
                <a:latin typeface="Arial" panose="020B0604020202020204" pitchFamily="34" charset="0"/>
                <a:hlinkClick r:id="rId6"/>
              </a:rPr>
              <a:t>https://www.bbc.co.uk/blogs/wales/entries/72d77f69-72a7-3626-9c19-469c91f45753</a:t>
            </a:r>
            <a:r>
              <a:rPr lang="en-GB" sz="2400" dirty="0">
                <a:latin typeface="Arial" panose="020B0604020202020204" pitchFamily="34" charset="0"/>
              </a:rPr>
              <a:t> [Accessed: February 11 2021].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32836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F4D077-D64A-3830-CD18-20A82DEC72C5}"/>
              </a:ext>
            </a:extLst>
          </p:cNvPr>
          <p:cNvSpPr/>
          <p:nvPr/>
        </p:nvSpPr>
        <p:spPr>
          <a:xfrm>
            <a:off x="0" y="0"/>
            <a:ext cx="12192000" cy="578885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</a:rPr>
              <a:t>Census 2021 (2022) Census 2021 Results, </a:t>
            </a:r>
            <a:r>
              <a:rPr lang="en-GB" sz="2600" dirty="0">
                <a:latin typeface="Arial" panose="020B0604020202020204" pitchFamily="34" charset="0"/>
                <a:hlinkClick r:id="rId3"/>
              </a:rPr>
              <a:t>https://census.gov.uk/census-2021-results#:~:text=Census%202021%20results%20are%20the%20data%20and%20supporting,main%20results%20within%20two%20years%20of%20the%20census</a:t>
            </a:r>
            <a:r>
              <a:rPr lang="en-GB" sz="2600" dirty="0">
                <a:latin typeface="Arial" panose="020B0604020202020204" pitchFamily="34" charset="0"/>
              </a:rPr>
              <a:t>. [Accessed: February 23 2023].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</a:rPr>
              <a:t>Cymraeg </a:t>
            </a:r>
            <a:r>
              <a:rPr lang="en-GB" sz="2600" dirty="0" err="1">
                <a:latin typeface="Arial" panose="020B0604020202020204" pitchFamily="34" charset="0"/>
              </a:rPr>
              <a:t>i</a:t>
            </a:r>
            <a:r>
              <a:rPr lang="en-GB" sz="2600" dirty="0">
                <a:latin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</a:rPr>
              <a:t>Blant</a:t>
            </a:r>
            <a:r>
              <a:rPr lang="en-GB" sz="2600" dirty="0">
                <a:latin typeface="Arial" panose="020B0604020202020204" pitchFamily="34" charset="0"/>
              </a:rPr>
              <a:t> (2018) </a:t>
            </a:r>
            <a:r>
              <a:rPr lang="en-GB" sz="2600" dirty="0" err="1">
                <a:latin typeface="Arial" panose="020B0604020202020204" pitchFamily="34" charset="0"/>
              </a:rPr>
              <a:t>Lliwiau</a:t>
            </a:r>
            <a:r>
              <a:rPr lang="en-GB" sz="2600" dirty="0">
                <a:latin typeface="Arial" panose="020B0604020202020204" pitchFamily="34" charset="0"/>
              </a:rPr>
              <a:t>’ Enfys, </a:t>
            </a:r>
            <a:r>
              <a:rPr lang="en-GB" sz="2600" dirty="0">
                <a:latin typeface="Arial" panose="020B0604020202020204" pitchFamily="34" charset="0"/>
                <a:hlinkClick r:id="rId4"/>
              </a:rPr>
              <a:t>https://www.youtube.com/watch?v=A-fs5JB_b7E</a:t>
            </a:r>
            <a:r>
              <a:rPr lang="en-GB" sz="2600" dirty="0">
                <a:latin typeface="Arial" panose="020B0604020202020204" pitchFamily="34" charset="0"/>
              </a:rPr>
              <a:t> [Accessed: February 17 2021].</a:t>
            </a:r>
          </a:p>
          <a:p>
            <a:pPr marL="0" indent="0">
              <a:buNone/>
            </a:pPr>
            <a:r>
              <a:rPr lang="en-GB" sz="2600" dirty="0" err="1">
                <a:latin typeface="Arial" panose="020B0604020202020204" pitchFamily="34" charset="0"/>
              </a:rPr>
              <a:t>Cyw</a:t>
            </a:r>
            <a:r>
              <a:rPr lang="en-GB" sz="2600" dirty="0">
                <a:latin typeface="Arial" panose="020B0604020202020204" pitchFamily="34" charset="0"/>
              </a:rPr>
              <a:t> (2019) </a:t>
            </a:r>
            <a:r>
              <a:rPr lang="en-GB" sz="2600" i="1" dirty="0" err="1">
                <a:latin typeface="Arial" panose="020B0604020202020204" pitchFamily="34" charset="0"/>
              </a:rPr>
              <a:t>Caru</a:t>
            </a:r>
            <a:r>
              <a:rPr lang="en-GB" sz="2600" i="1" dirty="0">
                <a:latin typeface="Arial" panose="020B0604020202020204" pitchFamily="34" charset="0"/>
              </a:rPr>
              <a:t> </a:t>
            </a:r>
            <a:r>
              <a:rPr lang="en-GB" sz="2600" i="1" dirty="0" err="1">
                <a:latin typeface="Arial" panose="020B0604020202020204" pitchFamily="34" charset="0"/>
              </a:rPr>
              <a:t>Canu</a:t>
            </a:r>
            <a:r>
              <a:rPr lang="en-GB" sz="2600" i="1" dirty="0">
                <a:latin typeface="Arial" panose="020B0604020202020204" pitchFamily="34" charset="0"/>
              </a:rPr>
              <a:t>, </a:t>
            </a:r>
            <a:r>
              <a:rPr lang="en-GB" sz="2600" dirty="0">
                <a:latin typeface="Arial" panose="020B0604020202020204" pitchFamily="34" charset="0"/>
                <a:hlinkClick r:id="rId5"/>
              </a:rPr>
              <a:t>https://www.youtube.com/watch?v=kvuur1Hm9HE</a:t>
            </a:r>
            <a:r>
              <a:rPr lang="en-GB" sz="2600" dirty="0">
                <a:latin typeface="Arial" panose="020B0604020202020204" pitchFamily="34" charset="0"/>
              </a:rPr>
              <a:t> </a:t>
            </a:r>
            <a:r>
              <a:rPr lang="cy-GB" sz="2600" dirty="0">
                <a:latin typeface="Arial" panose="020B0604020202020204" pitchFamily="34" charset="0"/>
              </a:rPr>
              <a:t>[</a:t>
            </a:r>
            <a:r>
              <a:rPr lang="cy-GB" sz="2600" dirty="0" err="1">
                <a:latin typeface="Arial" panose="020B0604020202020204" pitchFamily="34" charset="0"/>
              </a:rPr>
              <a:t>Accessed</a:t>
            </a:r>
            <a:r>
              <a:rPr lang="cy-GB" sz="2600" dirty="0">
                <a:latin typeface="Arial" panose="020B0604020202020204" pitchFamily="34" charset="0"/>
              </a:rPr>
              <a:t>: </a:t>
            </a:r>
            <a:r>
              <a:rPr lang="cy-GB" sz="2600" dirty="0" err="1">
                <a:latin typeface="Arial" panose="020B0604020202020204" pitchFamily="34" charset="0"/>
              </a:rPr>
              <a:t>February</a:t>
            </a:r>
            <a:r>
              <a:rPr lang="cy-GB" sz="2600" dirty="0">
                <a:latin typeface="Arial" panose="020B0604020202020204" pitchFamily="34" charset="0"/>
              </a:rPr>
              <a:t> 17 2021].</a:t>
            </a:r>
          </a:p>
          <a:p>
            <a:pPr marL="0" indent="0">
              <a:buNone/>
            </a:pPr>
            <a:r>
              <a:rPr lang="cy-GB" sz="2600" dirty="0">
                <a:latin typeface="Arial" panose="020B0604020202020204" pitchFamily="34" charset="0"/>
              </a:rPr>
              <a:t>Cyw (2017) </a:t>
            </a:r>
            <a:r>
              <a:rPr lang="cy-GB" sz="2600" i="1" dirty="0">
                <a:latin typeface="Arial" panose="020B0604020202020204" pitchFamily="34" charset="0"/>
              </a:rPr>
              <a:t>Can y Tymhorau</a:t>
            </a:r>
            <a:r>
              <a:rPr lang="cy-GB" sz="2600" dirty="0">
                <a:latin typeface="Arial" panose="020B0604020202020204" pitchFamily="34" charset="0"/>
              </a:rPr>
              <a:t>, </a:t>
            </a:r>
            <a:r>
              <a:rPr lang="cy-GB" sz="2600" dirty="0">
                <a:latin typeface="Arial" panose="020B0604020202020204" pitchFamily="34" charset="0"/>
                <a:hlinkClick r:id="rId6"/>
              </a:rPr>
              <a:t>https://www.youtube.com/watch?v=ULYLcymq968</a:t>
            </a:r>
            <a:r>
              <a:rPr lang="cy-GB" sz="2600" dirty="0">
                <a:latin typeface="Arial" panose="020B0604020202020204" pitchFamily="34" charset="0"/>
              </a:rPr>
              <a:t> </a:t>
            </a:r>
            <a:r>
              <a:rPr lang="en-GB" sz="2600" dirty="0">
                <a:latin typeface="Arial" panose="020B0604020202020204" pitchFamily="34" charset="0"/>
              </a:rPr>
              <a:t>[Accessed: February 17 2021].</a:t>
            </a:r>
          </a:p>
          <a:p>
            <a:pPr marL="0" indent="0">
              <a:buNone/>
            </a:pPr>
            <a:r>
              <a:rPr lang="cy-GB" sz="2600" dirty="0">
                <a:latin typeface="Arial" panose="020B0604020202020204" pitchFamily="34" charset="0"/>
              </a:rPr>
              <a:t>Cyw (2017) </a:t>
            </a:r>
            <a:r>
              <a:rPr lang="cy-GB" sz="2600" i="1" dirty="0">
                <a:latin typeface="Arial" panose="020B0604020202020204" pitchFamily="34" charset="0"/>
              </a:rPr>
              <a:t>Cân Yr Wyddor 🍎 | The Cyw </a:t>
            </a:r>
            <a:r>
              <a:rPr lang="cy-GB" sz="2600" i="1" dirty="0" err="1">
                <a:latin typeface="Arial" panose="020B0604020202020204" pitchFamily="34" charset="0"/>
              </a:rPr>
              <a:t>Alphabet</a:t>
            </a:r>
            <a:r>
              <a:rPr lang="cy-GB" sz="2600" i="1" dirty="0">
                <a:latin typeface="Arial" panose="020B0604020202020204" pitchFamily="34" charset="0"/>
              </a:rPr>
              <a:t> </a:t>
            </a:r>
            <a:r>
              <a:rPr lang="cy-GB" sz="2600" i="1" dirty="0" err="1">
                <a:latin typeface="Arial" panose="020B0604020202020204" pitchFamily="34" charset="0"/>
              </a:rPr>
              <a:t>Song</a:t>
            </a:r>
            <a:r>
              <a:rPr lang="cy-GB" sz="2600" dirty="0">
                <a:latin typeface="Arial" panose="020B0604020202020204" pitchFamily="34" charset="0"/>
              </a:rPr>
              <a:t>, </a:t>
            </a:r>
            <a:r>
              <a:rPr lang="cy-GB" sz="2600" dirty="0">
                <a:latin typeface="Arial" panose="020B0604020202020204" pitchFamily="34" charset="0"/>
                <a:hlinkClick r:id="rId7"/>
              </a:rPr>
              <a:t>https://www.youtube.com/watch?v=h-zu72YpXKY</a:t>
            </a:r>
            <a:r>
              <a:rPr lang="cy-GB" sz="2600" dirty="0">
                <a:latin typeface="Arial" panose="020B0604020202020204" pitchFamily="34" charset="0"/>
              </a:rPr>
              <a:t>  [</a:t>
            </a:r>
            <a:r>
              <a:rPr lang="cy-GB" sz="2600" dirty="0" err="1">
                <a:latin typeface="Arial" panose="020B0604020202020204" pitchFamily="34" charset="0"/>
              </a:rPr>
              <a:t>Accessed</a:t>
            </a:r>
            <a:r>
              <a:rPr lang="cy-GB" sz="2600" dirty="0">
                <a:latin typeface="Arial" panose="020B0604020202020204" pitchFamily="34" charset="0"/>
              </a:rPr>
              <a:t>: </a:t>
            </a:r>
            <a:r>
              <a:rPr lang="cy-GB" sz="2600" dirty="0" err="1">
                <a:latin typeface="Arial" panose="020B0604020202020204" pitchFamily="34" charset="0"/>
              </a:rPr>
              <a:t>February</a:t>
            </a:r>
            <a:r>
              <a:rPr lang="cy-GB" sz="2600" dirty="0">
                <a:latin typeface="Arial" panose="020B0604020202020204" pitchFamily="34" charset="0"/>
              </a:rPr>
              <a:t> 17 2021].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65111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F4D077-D64A-3830-CD18-20A82DEC72C5}"/>
              </a:ext>
            </a:extLst>
          </p:cNvPr>
          <p:cNvSpPr/>
          <p:nvPr/>
        </p:nvSpPr>
        <p:spPr>
          <a:xfrm>
            <a:off x="0" y="0"/>
            <a:ext cx="12192000" cy="578885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Davies, J. (2014) </a:t>
            </a:r>
            <a:r>
              <a:rPr lang="cy-GB" sz="2400" i="1" dirty="0">
                <a:latin typeface="Arial" panose="020B0604020202020204" pitchFamily="34" charset="0"/>
              </a:rPr>
              <a:t>The Welsh </a:t>
            </a:r>
            <a:r>
              <a:rPr lang="cy-GB" sz="2400" i="1" dirty="0" err="1">
                <a:latin typeface="Arial" panose="020B0604020202020204" pitchFamily="34" charset="0"/>
              </a:rPr>
              <a:t>Language</a:t>
            </a:r>
            <a:r>
              <a:rPr lang="cy-GB" sz="2400" i="1" dirty="0">
                <a:latin typeface="Arial" panose="020B0604020202020204" pitchFamily="34" charset="0"/>
              </a:rPr>
              <a:t>: A </a:t>
            </a:r>
            <a:r>
              <a:rPr lang="cy-GB" sz="2400" i="1" dirty="0" err="1">
                <a:latin typeface="Arial" panose="020B0604020202020204" pitchFamily="34" charset="0"/>
              </a:rPr>
              <a:t>History</a:t>
            </a:r>
            <a:r>
              <a:rPr lang="cy-GB" sz="2400" i="1" dirty="0">
                <a:latin typeface="Arial" panose="020B0604020202020204" pitchFamily="34" charset="0"/>
              </a:rPr>
              <a:t>. </a:t>
            </a:r>
            <a:r>
              <a:rPr lang="cy-GB" sz="2400" dirty="0">
                <a:latin typeface="Arial" panose="020B0604020202020204" pitchFamily="34" charset="0"/>
              </a:rPr>
              <a:t>Cardiff: University of Wales </a:t>
            </a:r>
            <a:r>
              <a:rPr lang="cy-GB" sz="2400" dirty="0" err="1">
                <a:latin typeface="Arial" panose="020B0604020202020204" pitchFamily="34" charset="0"/>
              </a:rPr>
              <a:t>Press</a:t>
            </a:r>
            <a:endParaRPr lang="cy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Davies, J. (</a:t>
            </a:r>
            <a:r>
              <a:rPr lang="en-GB" sz="2400" dirty="0">
                <a:latin typeface="Arial" panose="020B0604020202020204" pitchFamily="34" charset="0"/>
              </a:rPr>
              <a:t>1994) </a:t>
            </a:r>
            <a:r>
              <a:rPr lang="en-GB" sz="2400" i="1" dirty="0">
                <a:latin typeface="Arial" panose="020B0604020202020204" pitchFamily="34" charset="0"/>
              </a:rPr>
              <a:t>The History of Wales. </a:t>
            </a:r>
            <a:r>
              <a:rPr lang="en-GB" sz="2400" dirty="0">
                <a:latin typeface="Arial" panose="020B0604020202020204" pitchFamily="34" charset="0"/>
              </a:rPr>
              <a:t>London: Penguin.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Have Fun Teaching (2015) </a:t>
            </a:r>
            <a:r>
              <a:rPr lang="en-GB" sz="2400" i="1" dirty="0">
                <a:latin typeface="Arial" panose="020B0604020202020204" pitchFamily="34" charset="0"/>
              </a:rPr>
              <a:t>Seasons Song, </a:t>
            </a:r>
            <a:r>
              <a:rPr lang="en-GB" sz="2400" dirty="0">
                <a:latin typeface="Arial" panose="020B0604020202020204" pitchFamily="34" charset="0"/>
                <a:hlinkClick r:id="rId3"/>
              </a:rPr>
              <a:t>https://www.youtube.com/watch?v=8ZjpI6fgYSY</a:t>
            </a:r>
            <a:r>
              <a:rPr lang="en-GB" sz="2400" dirty="0">
                <a:latin typeface="Arial" panose="020B0604020202020204" pitchFamily="34" charset="0"/>
              </a:rPr>
              <a:t> Accessed: February 17 2021].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Hey </a:t>
            </a:r>
            <a:r>
              <a:rPr lang="en-GB" sz="2400" dirty="0" err="1">
                <a:latin typeface="Arial" panose="020B0604020202020204" pitchFamily="34" charset="0"/>
              </a:rPr>
              <a:t>dee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ho</a:t>
            </a:r>
            <a:r>
              <a:rPr lang="en-GB" sz="2400" dirty="0">
                <a:latin typeface="Arial" panose="020B0604020202020204" pitchFamily="34" charset="0"/>
              </a:rPr>
              <a:t> Educational Services (2018) </a:t>
            </a:r>
            <a:r>
              <a:rPr lang="en-GB" sz="2400" i="1" dirty="0">
                <a:latin typeface="Arial" panose="020B0604020202020204" pitchFamily="34" charset="0"/>
              </a:rPr>
              <a:t>Sing a Rainbow - with all your </a:t>
            </a:r>
            <a:r>
              <a:rPr lang="en-GB" sz="2400" i="1" dirty="0" err="1">
                <a:latin typeface="Arial" panose="020B0604020202020204" pitchFamily="34" charset="0"/>
              </a:rPr>
              <a:t>Auslan</a:t>
            </a:r>
            <a:r>
              <a:rPr lang="en-GB" sz="2400" i="1" dirty="0">
                <a:latin typeface="Arial" panose="020B0604020202020204" pitchFamily="34" charset="0"/>
              </a:rPr>
              <a:t> signs, </a:t>
            </a:r>
            <a:r>
              <a:rPr lang="en-GB" sz="2400" dirty="0">
                <a:latin typeface="Arial" panose="020B0604020202020204" pitchFamily="34" charset="0"/>
                <a:hlinkClick r:id="rId4"/>
              </a:rPr>
              <a:t>https://www.youtube.com/watch?v=g5m3TLBmeuc</a:t>
            </a:r>
            <a:r>
              <a:rPr lang="en-GB" sz="2400" dirty="0">
                <a:latin typeface="Arial" panose="020B0604020202020204" pitchFamily="34" charset="0"/>
              </a:rPr>
              <a:t> [Accessed: February 17 2021].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61570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E1F1C1B-32B7-FB8F-3707-BBC1DE95E356}"/>
              </a:ext>
            </a:extLst>
          </p:cNvPr>
          <p:cNvSpPr/>
          <p:nvPr/>
        </p:nvSpPr>
        <p:spPr>
          <a:xfrm>
            <a:off x="0" y="0"/>
            <a:ext cx="12192000" cy="571148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National Library of Wales (no date) </a:t>
            </a:r>
            <a:r>
              <a:rPr lang="en-GB" sz="2400" i="1" dirty="0">
                <a:latin typeface="Arial" panose="020B0604020202020204" pitchFamily="34" charset="0"/>
              </a:rPr>
              <a:t>The Blue Books of 1847, </a:t>
            </a:r>
            <a:r>
              <a:rPr lang="en-GB" sz="2400" dirty="0">
                <a:latin typeface="Arial" panose="020B0604020202020204" pitchFamily="34" charset="0"/>
                <a:hlinkClick r:id="rId3"/>
              </a:rPr>
              <a:t>https://www.library.wales/discover/digital-gallery/printed-material/the-blue-books-of-1847</a:t>
            </a:r>
            <a:r>
              <a:rPr lang="en-GB" sz="2400" dirty="0">
                <a:latin typeface="Arial" panose="020B0604020202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Stiwdiojg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Cymru</a:t>
            </a:r>
            <a:r>
              <a:rPr lang="en-GB" sz="2400" dirty="0">
                <a:latin typeface="Arial" panose="020B0604020202020204" pitchFamily="34" charset="0"/>
              </a:rPr>
              <a:t> (2014) </a:t>
            </a:r>
            <a:r>
              <a:rPr lang="en-GB" sz="2400" i="1" dirty="0">
                <a:latin typeface="Arial" panose="020B0604020202020204" pitchFamily="34" charset="0"/>
              </a:rPr>
              <a:t>Mr Hapus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>
                <a:latin typeface="Arial" panose="020B0604020202020204" pitchFamily="34" charset="0"/>
                <a:hlinkClick r:id="rId4"/>
              </a:rPr>
              <a:t>https://www.youtube.com/watch?v=-aw59C-89P8</a:t>
            </a:r>
            <a:r>
              <a:rPr lang="en-GB" sz="2400" dirty="0">
                <a:latin typeface="Arial" panose="020B0604020202020204" pitchFamily="34" charset="0"/>
              </a:rPr>
              <a:t> [Accessed: February 18 2021].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The </a:t>
            </a:r>
            <a:r>
              <a:rPr lang="en-GB" sz="2400" dirty="0" err="1">
                <a:latin typeface="Arial" panose="020B0604020202020204" pitchFamily="34" charset="0"/>
              </a:rPr>
              <a:t>Kiboomers</a:t>
            </a:r>
            <a:r>
              <a:rPr lang="en-GB" sz="2400" dirty="0">
                <a:latin typeface="Arial" panose="020B0604020202020204" pitchFamily="34" charset="0"/>
              </a:rPr>
              <a:t> (2016) </a:t>
            </a:r>
            <a:r>
              <a:rPr lang="en-GB" sz="2400" i="1" dirty="0">
                <a:latin typeface="Arial" panose="020B0604020202020204" pitchFamily="34" charset="0"/>
              </a:rPr>
              <a:t>What's the Weather Like Today, </a:t>
            </a:r>
            <a:r>
              <a:rPr lang="en-GB" sz="2400" dirty="0">
                <a:latin typeface="Arial" panose="020B0604020202020204" pitchFamily="34" charset="0"/>
                <a:hlinkClick r:id="rId5"/>
              </a:rPr>
              <a:t>https://www.youtube.com/watch?v=Jn7uAsLWXpk</a:t>
            </a:r>
            <a:r>
              <a:rPr lang="en-GB" sz="2400" dirty="0">
                <a:latin typeface="Arial" panose="020B0604020202020204" pitchFamily="34" charset="0"/>
              </a:rPr>
              <a:t> [Accessed: February 17 2021].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Tomchak</a:t>
            </a:r>
            <a:r>
              <a:rPr lang="en-GB" sz="2400" dirty="0">
                <a:latin typeface="Arial" panose="020B0604020202020204" pitchFamily="34" charset="0"/>
              </a:rPr>
              <a:t>, A. (2013) </a:t>
            </a:r>
            <a:r>
              <a:rPr lang="en-GB" sz="2400" i="1" dirty="0">
                <a:latin typeface="Arial" panose="020B0604020202020204" pitchFamily="34" charset="0"/>
              </a:rPr>
              <a:t>Minority Languages, </a:t>
            </a:r>
            <a:r>
              <a:rPr lang="en-GB" sz="2400" dirty="0">
                <a:latin typeface="Arial" panose="020B0604020202020204" pitchFamily="34" charset="0"/>
                <a:hlinkClick r:id="rId6"/>
              </a:rPr>
              <a:t>https://www.youtube.com/watch?app=desktop&amp;v=T-5HDuhEaDM</a:t>
            </a:r>
            <a:r>
              <a:rPr lang="en-GB" sz="2400" dirty="0">
                <a:latin typeface="Arial" panose="020B0604020202020204" pitchFamily="34" charset="0"/>
              </a:rPr>
              <a:t>  [Accessed: February 17 2021].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58600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2802</Words>
  <Application>Microsoft Office PowerPoint</Application>
  <PresentationFormat>Widescreen</PresentationFormat>
  <Paragraphs>571</Paragraphs>
  <Slides>56</Slides>
  <Notes>49</Notes>
  <HiddenSlides>0</HiddenSlides>
  <MMClips>14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3" baseType="lpstr">
      <vt:lpstr>Myriad Pro</vt:lpstr>
      <vt:lpstr>Arial</vt:lpstr>
      <vt:lpstr>Calibri</vt:lpstr>
      <vt:lpstr>Calibri Light</vt:lpstr>
      <vt:lpstr>Lucida Handwriting</vt:lpstr>
      <vt:lpstr>Times</vt:lpstr>
      <vt:lpstr>1_Office Theme</vt:lpstr>
      <vt:lpstr>PowerPoint Presentation</vt:lpstr>
      <vt:lpstr>Cynnwys Contents</vt:lpstr>
      <vt:lpstr>Sgiliau Cyflogadwyedd/Trosglwyddadwy Employability/Transferable Skills</vt:lpstr>
      <vt:lpstr>Adnoddau Resources</vt:lpstr>
      <vt:lpstr>Yr iaith Gymraeg The Welsh language</vt:lpstr>
      <vt:lpstr>Yr iaith Gymraeg The Welsh language</vt:lpstr>
      <vt:lpstr>PowerPoint Presentation</vt:lpstr>
      <vt:lpstr>Yr iaith Gymraeg The Welsh language</vt:lpstr>
      <vt:lpstr>Yr iaith Gymraeg The Welsh language</vt:lpstr>
      <vt:lpstr>  1536 – 1542: Deddfau Undeb                        </vt:lpstr>
      <vt:lpstr>  1536 – 1542: The Acts of Union </vt:lpstr>
      <vt:lpstr>Effaith y Ddeddf? Impact of the Act?</vt:lpstr>
      <vt:lpstr> Brad y Llyfrau Gleision </vt:lpstr>
      <vt:lpstr>The Treason of the Blue Books</vt:lpstr>
      <vt:lpstr>PowerPoint Presentation</vt:lpstr>
      <vt:lpstr>The Welsh Knot (2010)</vt:lpstr>
      <vt:lpstr>Beth oedd yr effaith? What was the impact? </vt:lpstr>
      <vt:lpstr>Clip BBC  BBC Clip</vt:lpstr>
      <vt:lpstr>Meddwl cyfredol? Current thinking?</vt:lpstr>
      <vt:lpstr>Yr Wyddor The Alphabet</vt:lpstr>
      <vt:lpstr>Yr Wyddor The Alphabet</vt:lpstr>
      <vt:lpstr>Clip Cyw Clip from Cyw (Chick in Welsh)</vt:lpstr>
      <vt:lpstr>Syniadau…  Ideas…</vt:lpstr>
      <vt:lpstr>Lliwiau Colours</vt:lpstr>
      <vt:lpstr>Y gystrawen Gymraeg Welsh syntax</vt:lpstr>
      <vt:lpstr>Ewch amdani! Have a go!</vt:lpstr>
      <vt:lpstr>Amser i ganu… Time to sing…</vt:lpstr>
      <vt:lpstr>Rhifau Numbers</vt:lpstr>
      <vt:lpstr>Rhifau Numbers</vt:lpstr>
      <vt:lpstr>Rhifau trefnol  Ordinal numbers</vt:lpstr>
      <vt:lpstr>Y tywydd The weather</vt:lpstr>
      <vt:lpstr>Syniadau…  Ideas…</vt:lpstr>
      <vt:lpstr>Amser i ganu… Time to sing…</vt:lpstr>
      <vt:lpstr>Dyddiau’r wythnos Days of the week</vt:lpstr>
      <vt:lpstr>Misoedd Months</vt:lpstr>
      <vt:lpstr>Tymhorau Seasons</vt:lpstr>
      <vt:lpstr>Syniadau…  Ideas…</vt:lpstr>
      <vt:lpstr>Teimladau – “Sut wyt ti’n teimlo?” Feelings – “How are you feeling?”</vt:lpstr>
      <vt:lpstr>Teimladau Feelings</vt:lpstr>
      <vt:lpstr>Teimladau Feelings</vt:lpstr>
      <vt:lpstr>Amser i ganu… Time to sing…</vt:lpstr>
      <vt:lpstr>Rhannau o’r corff  Parts of the body</vt:lpstr>
      <vt:lpstr>Syniadau eraill? Further ideas?</vt:lpstr>
      <vt:lpstr>Cerddoriaeth Gymraeg – Gwlad y Gân Welsh music – Land of Song</vt:lpstr>
      <vt:lpstr>Cerddoriaeth Gymraeg – Gwlad y Gân Welsh music – Land of Song</vt:lpstr>
      <vt:lpstr>Cerddoriaeth  Music </vt:lpstr>
      <vt:lpstr>Cerddoriaeth  Music </vt:lpstr>
      <vt:lpstr>Caneuon elusennol Charity songs</vt:lpstr>
      <vt:lpstr>Cyfryngau Cymraeg Welsh media</vt:lpstr>
      <vt:lpstr>Cyfryngau Cymraeg Welsh media</vt:lpstr>
      <vt:lpstr>Gwefannau Websites</vt:lpstr>
      <vt:lpstr>Eich aseiniad… Your assignment…</vt:lpstr>
      <vt:lpstr>Cyfeiriadau References</vt:lpstr>
      <vt:lpstr>Cyfeiriadau References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Hanes Amlieithrwydd History of Multilingualism</dc:title>
  <dc:creator>Ann Tinney</dc:creator>
  <cp:lastModifiedBy>Alison Rees-Edwards</cp:lastModifiedBy>
  <cp:revision>119</cp:revision>
  <cp:lastPrinted>2018-02-26T16:09:26Z</cp:lastPrinted>
  <dcterms:created xsi:type="dcterms:W3CDTF">2017-02-27T22:53:01Z</dcterms:created>
  <dcterms:modified xsi:type="dcterms:W3CDTF">2023-02-23T17:10:24Z</dcterms:modified>
</cp:coreProperties>
</file>