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21"/>
  </p:handoutMasterIdLst>
  <p:sldIdLst>
    <p:sldId id="477" r:id="rId2"/>
    <p:sldId id="446" r:id="rId3"/>
    <p:sldId id="268" r:id="rId4"/>
    <p:sldId id="447" r:id="rId5"/>
    <p:sldId id="448" r:id="rId6"/>
    <p:sldId id="449" r:id="rId7"/>
    <p:sldId id="479" r:id="rId8"/>
    <p:sldId id="471" r:id="rId9"/>
    <p:sldId id="472" r:id="rId10"/>
    <p:sldId id="473" r:id="rId11"/>
    <p:sldId id="450" r:id="rId12"/>
    <p:sldId id="474" r:id="rId13"/>
    <p:sldId id="476" r:id="rId14"/>
    <p:sldId id="482" r:id="rId15"/>
    <p:sldId id="475" r:id="rId16"/>
    <p:sldId id="351" r:id="rId17"/>
    <p:sldId id="352" r:id="rId18"/>
    <p:sldId id="478" r:id="rId19"/>
    <p:sldId id="483" r:id="rId20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94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0D63E-041F-4327-8C80-E1771268DA39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CC3DF-971B-44BD-803D-5F1ADEC38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531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2DF5C9-9BD7-4237-88B1-E81122E7C3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2AB8A-2661-4A67-8CE1-D3C09941B9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EC939-94C8-4BAD-933E-ED63C10042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C96D48-92D5-48E7-8F47-30A836D5210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A8DCC1-5C30-4146-833D-1108677342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06C34B-D39C-426D-A7AD-1EC6CA721A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27F8D-EA88-4A2F-9DAD-FDE8CD24DC8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568D1-0544-458A-B016-7EB02B94E4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2FDF4-4C37-4363-AEF6-ADD8613F39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6CCF6C-4B47-43F3-BC36-92A3ABC543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FF95C-A0D6-42F0-8FD3-B3587636D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825EB57-9B4A-469C-ACCE-D15464FFE97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Text Box 2"/>
          <p:cNvSpPr txBox="1">
            <a:spLocks noChangeArrowheads="1"/>
          </p:cNvSpPr>
          <p:nvPr/>
        </p:nvSpPr>
        <p:spPr bwMode="auto">
          <a:xfrm>
            <a:off x="0" y="2428868"/>
            <a:ext cx="914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Introducing archaeology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236547" name="Text Box 3"/>
          <p:cNvSpPr txBox="1">
            <a:spLocks noChangeArrowheads="1"/>
          </p:cNvSpPr>
          <p:nvPr/>
        </p:nvSpPr>
        <p:spPr bwMode="auto">
          <a:xfrm>
            <a:off x="2819400" y="3276600"/>
            <a:ext cx="3609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</a:rPr>
              <a:t>What is archaeology?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4" name="Picture 2" descr="Australopithicus - Laetoli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89"/>
            <a:ext cx="3718219" cy="5072099"/>
          </a:xfrm>
          <a:prstGeom prst="rect">
            <a:avLst/>
          </a:prstGeom>
          <a:noFill/>
        </p:spPr>
      </p:pic>
      <p:pic>
        <p:nvPicPr>
          <p:cNvPr id="8" name="Picture 7" descr="harlechp38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90" y="2071678"/>
            <a:ext cx="4496544" cy="46372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86248" y="571480"/>
            <a:ext cx="4339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......from our earliest ancestors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the present day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1" name="Picture 5" descr="Schwarzenacker    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0600" y="0"/>
            <a:ext cx="4343400" cy="3227388"/>
          </a:xfrm>
          <a:prstGeom prst="rect">
            <a:avLst/>
          </a:prstGeom>
          <a:noFill/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429000"/>
            <a:ext cx="4429124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5072066" y="4071942"/>
            <a:ext cx="24913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recovery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display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reuse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6" name="Picture 2" descr="Schliemann - Mycenae  copy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68808" cy="4786322"/>
          </a:xfrm>
          <a:prstGeom prst="rect">
            <a:avLst/>
          </a:prstGeom>
          <a:noFill/>
        </p:spPr>
      </p:pic>
      <p:pic>
        <p:nvPicPr>
          <p:cNvPr id="205827" name="Picture 3" descr="herculanium copy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0"/>
            <a:ext cx="2714644" cy="4773648"/>
          </a:xfrm>
          <a:prstGeom prst="rect">
            <a:avLst/>
          </a:prstGeom>
          <a:noFill/>
        </p:spPr>
      </p:pic>
      <p:pic>
        <p:nvPicPr>
          <p:cNvPr id="205829" name="Picture 5" descr="C:\Documents and Settings\Quentin Drew\My Documents\Q teaching\Laetol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86600" y="0"/>
            <a:ext cx="2057400" cy="68580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071670" y="5286388"/>
            <a:ext cx="29883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fabulous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mundane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50" name="Picture 2" descr="C:\Documents and Settings\Quentin Drew\My Documents\Q teaching\Introducing Archaeology\artifacts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46946" cy="2500306"/>
          </a:xfrm>
          <a:prstGeom prst="rect">
            <a:avLst/>
          </a:prstGeom>
          <a:noFill/>
        </p:spPr>
      </p:pic>
      <p:pic>
        <p:nvPicPr>
          <p:cNvPr id="206851" name="Picture 3" descr="15 yr steak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0"/>
            <a:ext cx="2214578" cy="2500306"/>
          </a:xfrm>
          <a:prstGeom prst="rect">
            <a:avLst/>
          </a:prstGeom>
          <a:noFill/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"/>
            <a:ext cx="3286116" cy="2501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853" name="Picture 5" descr="1839 - 96 timber coffin /  copy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86400" y="2714621"/>
            <a:ext cx="3657600" cy="414338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428728" y="3643314"/>
            <a:ext cx="31935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preserved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decayed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Text Box 2"/>
          <p:cNvSpPr txBox="1">
            <a:spLocks noChangeArrowheads="1"/>
          </p:cNvSpPr>
          <p:nvPr/>
        </p:nvSpPr>
        <p:spPr bwMode="auto">
          <a:xfrm>
            <a:off x="762000" y="762000"/>
            <a:ext cx="8001000" cy="210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“Archaeology may be simply defined as the systematic study of antiquities as a means of reconstructing the past”</a:t>
            </a:r>
          </a:p>
          <a:p>
            <a:endParaRPr lang="en-GB" dirty="0">
              <a:solidFill>
                <a:schemeClr val="hlink"/>
              </a:solidFill>
            </a:endParaRPr>
          </a:p>
          <a:p>
            <a:r>
              <a:rPr lang="en-GB" dirty="0">
                <a:solidFill>
                  <a:schemeClr val="hlink"/>
                </a:solidFill>
              </a:rPr>
              <a:t>- </a:t>
            </a:r>
            <a:r>
              <a:rPr lang="en-GB" dirty="0" err="1">
                <a:solidFill>
                  <a:schemeClr val="hlink"/>
                </a:solidFill>
              </a:rPr>
              <a:t>Prof.</a:t>
            </a:r>
            <a:r>
              <a:rPr lang="en-GB" dirty="0">
                <a:solidFill>
                  <a:schemeClr val="hlink"/>
                </a:solidFill>
              </a:rPr>
              <a:t> 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Grahame</a:t>
            </a:r>
            <a:r>
              <a:rPr lang="en-GB" dirty="0">
                <a:solidFill>
                  <a:schemeClr val="hlink"/>
                </a:solidFill>
              </a:rPr>
              <a:t> Clark   </a:t>
            </a:r>
            <a:r>
              <a:rPr lang="en-GB" i="1" dirty="0">
                <a:solidFill>
                  <a:schemeClr val="hlink"/>
                </a:solidFill>
              </a:rPr>
              <a:t>Archaeology and Society</a:t>
            </a:r>
            <a:r>
              <a:rPr lang="en-GB" dirty="0">
                <a:solidFill>
                  <a:schemeClr val="hlink"/>
                </a:solidFill>
              </a:rPr>
              <a:t>  1939</a:t>
            </a:r>
          </a:p>
        </p:txBody>
      </p:sp>
      <p:sp>
        <p:nvSpPr>
          <p:cNvPr id="207875" name="Text Box 3"/>
          <p:cNvSpPr txBox="1">
            <a:spLocks noChangeArrowheads="1"/>
          </p:cNvSpPr>
          <p:nvPr/>
        </p:nvSpPr>
        <p:spPr bwMode="auto">
          <a:xfrm>
            <a:off x="746125" y="4343400"/>
            <a:ext cx="83978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“Archaeologists are students of material evidence surviving from the past”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Prof. Stuart Piggott  </a:t>
            </a:r>
            <a:r>
              <a:rPr lang="en-GB" i="1">
                <a:solidFill>
                  <a:schemeClr val="hlink"/>
                </a:solidFill>
              </a:rPr>
              <a:t>Approach to Archaeology</a:t>
            </a:r>
            <a:r>
              <a:rPr lang="en-GB">
                <a:solidFill>
                  <a:schemeClr val="hlink"/>
                </a:solidFill>
              </a:rPr>
              <a:t>  1959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3861" y="1228880"/>
            <a:ext cx="40324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 do </a:t>
            </a:r>
            <a:r>
              <a:rPr lang="en-GB" dirty="0">
                <a:solidFill>
                  <a:schemeClr val="bg1"/>
                </a:solidFill>
              </a:rPr>
              <a:t>it because </a:t>
            </a:r>
            <a:r>
              <a:rPr lang="en-GB" dirty="0" err="1">
                <a:solidFill>
                  <a:schemeClr val="bg1"/>
                </a:solidFill>
              </a:rPr>
              <a:t>archeology</a:t>
            </a:r>
            <a:r>
              <a:rPr lang="en-GB" dirty="0">
                <a:solidFill>
                  <a:schemeClr val="bg1"/>
                </a:solidFill>
              </a:rPr>
              <a:t> is still the most fun you can have with your pants on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r>
              <a:rPr lang="en-GB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Kent V. Flannery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93679" y="3697092"/>
            <a:ext cx="765278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As the archaeology of our thought easily shows, man is an invention of recent date. And one perhaps nearing its end</a:t>
            </a:r>
            <a:r>
              <a:rPr lang="en-GB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r>
              <a:rPr lang="en-GB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Foucault M. 1966 from </a:t>
            </a:r>
            <a:r>
              <a:rPr lang="en-GB" i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</a:t>
            </a: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Order of Things: An Archaeology of the Human Sciences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3861" y="6165304"/>
            <a:ext cx="9665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Indiana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Jones</a:t>
            </a:r>
            <a:r>
              <a:rPr lang="en-GB" dirty="0">
                <a:solidFill>
                  <a:schemeClr val="bg1"/>
                </a:solidFill>
              </a:rPr>
              <a:t>: Archaeology is the search for fact… not truth.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233425"/>
            <a:ext cx="4414699" cy="319905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34366" y="3047761"/>
            <a:ext cx="4355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Michel Foucault, French philosopher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4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2" name="Picture 2" descr="12 yr paper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029200" cy="3884613"/>
          </a:xfrm>
          <a:prstGeom prst="rect">
            <a:avLst/>
          </a:prstGeom>
          <a:noFill/>
        </p:spPr>
      </p:pic>
      <p:pic>
        <p:nvPicPr>
          <p:cNvPr id="230403" name="Picture 3" descr="Caerleon tombstone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03825" y="1828800"/>
            <a:ext cx="3940175" cy="50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426" name="Picture 2" descr="calibration curve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3810000"/>
            <a:ext cx="2819400" cy="2630488"/>
          </a:xfrm>
          <a:prstGeom prst="rect">
            <a:avLst/>
          </a:prstGeom>
          <a:noFill/>
        </p:spPr>
      </p:pic>
      <p:pic>
        <p:nvPicPr>
          <p:cNvPr id="231427" name="Picture 3" descr="C.140BC Han Dyn - woman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3455988"/>
            <a:ext cx="5562600" cy="3402012"/>
          </a:xfrm>
          <a:prstGeom prst="rect">
            <a:avLst/>
          </a:prstGeom>
          <a:noFill/>
        </p:spPr>
      </p:pic>
      <p:pic>
        <p:nvPicPr>
          <p:cNvPr id="231428" name="Picture 4" descr="C:\Documents and Settings\Quentin Drew\My Documents\Q teaching\Visualisation\Electrical Resistance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1984375" cy="3124200"/>
          </a:xfrm>
          <a:prstGeom prst="rect">
            <a:avLst/>
          </a:prstGeom>
          <a:noFill/>
        </p:spPr>
      </p:pic>
      <p:pic>
        <p:nvPicPr>
          <p:cNvPr id="231430" name="Picture 6" descr="C:\Documents and Settings\Quentin Drew\My Documents\Q teaching\Visualisation\Survey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33600" y="0"/>
            <a:ext cx="3276600" cy="2363788"/>
          </a:xfrm>
          <a:prstGeom prst="rect">
            <a:avLst/>
          </a:prstGeom>
          <a:noFill/>
        </p:spPr>
      </p:pic>
      <p:pic>
        <p:nvPicPr>
          <p:cNvPr id="231432" name="Picture 8" descr="C:\Documents and Settings\Quentin Drew\My Documents\Q teaching\Visualisation\ESRI - survey model 01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86400" y="0"/>
            <a:ext cx="3657600" cy="270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450" name="Picture 2" descr="C:\Documents and Settings\Quentin Drew\My Documents\Q teaching\Visualisation\Prof Gunther von Hag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0"/>
            <a:ext cx="3352800" cy="68580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32451" name="Picture 3" descr="Ethno-Tsumkwe bushmen Nambia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24400" cy="3022600"/>
          </a:xfrm>
          <a:prstGeom prst="rect">
            <a:avLst/>
          </a:prstGeom>
          <a:noFill/>
        </p:spPr>
      </p:pic>
      <p:pic>
        <p:nvPicPr>
          <p:cNvPr id="232452" name="Picture 4" descr="C:\Documents and Settings\Quentin Drew\My Documents\Q teaching\azande hous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200" y="3124200"/>
            <a:ext cx="2854325" cy="3733800"/>
          </a:xfrm>
          <a:prstGeom prst="rect">
            <a:avLst/>
          </a:prstGeom>
          <a:noFill/>
        </p:spPr>
      </p:pic>
      <p:sp>
        <p:nvSpPr>
          <p:cNvPr id="232453" name="Rectangle 5"/>
          <p:cNvSpPr>
            <a:spLocks noChangeArrowheads="1"/>
          </p:cNvSpPr>
          <p:nvPr/>
        </p:nvSpPr>
        <p:spPr bwMode="auto">
          <a:xfrm>
            <a:off x="5791200" y="5867400"/>
            <a:ext cx="1219200" cy="762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Text Box 2"/>
          <p:cNvSpPr txBox="1">
            <a:spLocks noChangeArrowheads="1"/>
          </p:cNvSpPr>
          <p:nvPr/>
        </p:nvSpPr>
        <p:spPr bwMode="auto">
          <a:xfrm>
            <a:off x="685800" y="2590800"/>
            <a:ext cx="8153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“Too often we dig up mere things, unrepentantly forgetful that our proper aim is to dig up people”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Sir Mortimer Wheeler  </a:t>
            </a:r>
            <a:r>
              <a:rPr lang="en-GB" i="1">
                <a:solidFill>
                  <a:schemeClr val="hlink"/>
                </a:solidFill>
              </a:rPr>
              <a:t>Archaeology from the earth</a:t>
            </a:r>
            <a:r>
              <a:rPr lang="en-GB">
                <a:solidFill>
                  <a:schemeClr val="hlink"/>
                </a:solidFill>
              </a:rPr>
              <a:t>  1954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474" name="Picture 2" descr="William Smith Sthnge 1588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05200" cy="2716213"/>
          </a:xfrm>
          <a:prstGeom prst="rect">
            <a:avLst/>
          </a:prstGeom>
          <a:noFill/>
        </p:spPr>
      </p:pic>
      <p:pic>
        <p:nvPicPr>
          <p:cNvPr id="233475" name="Picture 3" descr="C:\Documents and Settings\Quentin Drew\My Documents\Q teaching\Introducing Archaeology\nazi monument 1935- 4,500 standin stones- saxon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2686050"/>
            <a:ext cx="4876800" cy="4171950"/>
          </a:xfrm>
          <a:prstGeom prst="rect">
            <a:avLst/>
          </a:prstGeom>
          <a:noFill/>
        </p:spPr>
      </p:pic>
      <p:pic>
        <p:nvPicPr>
          <p:cNvPr id="233476" name="Picture 4" descr="Imitation Stonehenge - Yorkshir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" y="3124200"/>
            <a:ext cx="2660650" cy="32766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000496" y="928670"/>
            <a:ext cx="4857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</a:t>
            </a:r>
            <a:r>
              <a:rPr lang="en-GB" dirty="0" smtClean="0">
                <a:solidFill>
                  <a:schemeClr val="bg1"/>
                </a:solidFill>
              </a:rPr>
              <a:t>eferencing the past in the present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4" name="Picture 4" descr="C:\Documents and Settings\Quentin Drew\My Documents\Q teaching\Introducing Archaeology\Castel Henlly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228600"/>
            <a:ext cx="8839200" cy="57800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857356" y="6215082"/>
            <a:ext cx="579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en-GB" dirty="0" smtClean="0">
                <a:solidFill>
                  <a:schemeClr val="bg1"/>
                </a:solidFill>
              </a:rPr>
              <a:t>pace and place – concepts of ourselves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59832" y="621508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</a:t>
            </a:r>
            <a:r>
              <a:rPr lang="en-GB" dirty="0" smtClean="0">
                <a:solidFill>
                  <a:srgbClr val="FFFFFF"/>
                </a:solidFill>
              </a:rPr>
              <a:t>pace and place – </a:t>
            </a:r>
            <a:r>
              <a:rPr lang="en-GB" dirty="0" smtClean="0">
                <a:solidFill>
                  <a:srgbClr val="FFFFFF"/>
                </a:solidFill>
              </a:rPr>
              <a:t>politics and power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32656"/>
            <a:ext cx="4076700" cy="3067050"/>
          </a:xfrm>
          <a:prstGeom prst="rect">
            <a:avLst/>
          </a:prstGeom>
          <a:noFill/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5000"/>
          <a:stretch/>
        </p:blipFill>
        <p:spPr>
          <a:xfrm>
            <a:off x="4860032" y="125742"/>
            <a:ext cx="3672408" cy="327396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7864" y="3495127"/>
            <a:ext cx="4079933" cy="271995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531" y="3439280"/>
            <a:ext cx="2388721" cy="32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58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499" name="Picture 3" descr="C:\Documents and Settings\Quentin Drew\My Documents\Q teaching\Introducing Archaeology\Lara Crof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479675" cy="3962400"/>
          </a:xfrm>
          <a:prstGeom prst="rect">
            <a:avLst/>
          </a:prstGeom>
          <a:noFill/>
        </p:spPr>
      </p:pic>
      <p:pic>
        <p:nvPicPr>
          <p:cNvPr id="234500" name="Picture 4" descr="C:\Documents and Settings\Quentin Drew\My Documents\Q teaching\Introducing Archaeology\Indiana Jon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4613275"/>
            <a:ext cx="3429000" cy="2244725"/>
          </a:xfrm>
          <a:prstGeom prst="rect">
            <a:avLst/>
          </a:prstGeom>
          <a:noFill/>
        </p:spPr>
      </p:pic>
      <p:pic>
        <p:nvPicPr>
          <p:cNvPr id="234501" name="Picture 5" descr="C:\Documents and Settings\Quentin Drew\My Documents\Q teaching\Introducing Archaeology\time-team-w4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67000" y="1600200"/>
            <a:ext cx="4235450" cy="29464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857752" y="571480"/>
            <a:ext cx="3764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archaeology as adventure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42976" y="5857892"/>
            <a:ext cx="4243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</a:t>
            </a:r>
            <a:r>
              <a:rPr lang="en-GB" dirty="0" smtClean="0">
                <a:solidFill>
                  <a:schemeClr val="bg1"/>
                </a:solidFill>
              </a:rPr>
              <a:t>rchaeology as entertainment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 descr="archaeologist 1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4373563"/>
          </a:xfrm>
          <a:prstGeom prst="rect">
            <a:avLst/>
          </a:prstGeom>
          <a:noFill/>
        </p:spPr>
      </p:pic>
      <p:pic>
        <p:nvPicPr>
          <p:cNvPr id="105475" name="Picture 3" descr="archaeologist 2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9600" y="2363788"/>
            <a:ext cx="4724400" cy="449421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357818" y="1071546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....methodologies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archaeologist 3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67200" cy="6858000"/>
          </a:xfrm>
          <a:prstGeom prst="rect">
            <a:avLst/>
          </a:prstGeom>
          <a:noFill/>
        </p:spPr>
      </p:pic>
      <p:pic>
        <p:nvPicPr>
          <p:cNvPr id="106499" name="Picture 3" descr="archaeologist 4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2438" y="0"/>
            <a:ext cx="4881562" cy="695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570" name="Picture 2" descr="C:\Documents and Settings\Quentin Drew\My Documents\Q teaching\Introducing Archaeology\Tony Robin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824" y="2060848"/>
            <a:ext cx="4159250" cy="2978150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1" y="1844824"/>
            <a:ext cx="9144000" cy="457708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461912"/>
            <a:ext cx="8964488" cy="1143000"/>
          </a:xfrm>
        </p:spPr>
        <p:txBody>
          <a:bodyPr/>
          <a:lstStyle/>
          <a:p>
            <a:r>
              <a:rPr lang="en-GB" sz="3200" dirty="0" err="1" smtClean="0">
                <a:solidFill>
                  <a:schemeClr val="bg1"/>
                </a:solidFill>
              </a:rPr>
              <a:t>Çatalhöyük</a:t>
            </a:r>
            <a:r>
              <a:rPr lang="en-GB" sz="3200" dirty="0" smtClean="0">
                <a:solidFill>
                  <a:schemeClr val="bg1"/>
                </a:solidFill>
              </a:rPr>
              <a:t>, southern Anatolia now modern day</a:t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Turkey 7500 BC, early Neolithic </a:t>
            </a:r>
            <a:r>
              <a:rPr lang="en-GB" sz="3200" dirty="0" err="1" smtClean="0">
                <a:solidFill>
                  <a:schemeClr val="bg1"/>
                </a:solidFill>
              </a:rPr>
              <a:t>prot</a:t>
            </a:r>
            <a:r>
              <a:rPr lang="en-GB" sz="3200" dirty="0" smtClean="0">
                <a:solidFill>
                  <a:schemeClr val="bg1"/>
                </a:solidFill>
              </a:rPr>
              <a:t>-town.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555" y="-387424"/>
            <a:ext cx="9564555" cy="71734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6093296"/>
            <a:ext cx="8075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Excavations by UWTSD students, </a:t>
            </a:r>
            <a:r>
              <a:rPr lang="en-GB" dirty="0" err="1" smtClean="0">
                <a:solidFill>
                  <a:schemeClr val="bg1"/>
                </a:solidFill>
              </a:rPr>
              <a:t>Llanllyr</a:t>
            </a:r>
            <a:r>
              <a:rPr lang="en-GB" dirty="0" smtClean="0">
                <a:solidFill>
                  <a:schemeClr val="bg1"/>
                </a:solidFill>
              </a:rPr>
              <a:t>, 2018 and 2019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074698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1102</TotalTime>
  <Words>246</Words>
  <Application>Microsoft Office PowerPoint</Application>
  <PresentationFormat>On-screen Show (4:3)</PresentationFormat>
  <Paragraphs>39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Times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Çatalhöyük, southern Anatolia now modern day Turkey 7500 BC, early Neolithic prot-town.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Quentin Drew</dc:creator>
  <cp:lastModifiedBy>Ros Coard</cp:lastModifiedBy>
  <cp:revision>37</cp:revision>
  <cp:lastPrinted>2019-09-19T08:15:50Z</cp:lastPrinted>
  <dcterms:created xsi:type="dcterms:W3CDTF">2000-08-06T16:44:19Z</dcterms:created>
  <dcterms:modified xsi:type="dcterms:W3CDTF">2019-09-19T12:38:07Z</dcterms:modified>
</cp:coreProperties>
</file>