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78" r:id="rId3"/>
    <p:sldId id="274" r:id="rId4"/>
    <p:sldId id="275" r:id="rId5"/>
    <p:sldId id="277" r:id="rId6"/>
    <p:sldId id="276" r:id="rId7"/>
    <p:sldId id="267" r:id="rId8"/>
    <p:sldId id="268" r:id="rId9"/>
    <p:sldId id="269" r:id="rId10"/>
    <p:sldId id="270" r:id="rId11"/>
    <p:sldId id="271" r:id="rId12"/>
    <p:sldId id="262" r:id="rId13"/>
    <p:sldId id="263" r:id="rId14"/>
    <p:sldId id="264" r:id="rId15"/>
    <p:sldId id="265" r:id="rId16"/>
    <p:sldId id="266" r:id="rId17"/>
    <p:sldId id="260" r:id="rId18"/>
    <p:sldId id="257" r:id="rId19"/>
    <p:sldId id="258" r:id="rId20"/>
    <p:sldId id="259"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006" autoAdjust="0"/>
  </p:normalViewPr>
  <p:slideViewPr>
    <p:cSldViewPr snapToGrid="0">
      <p:cViewPr varScale="1">
        <p:scale>
          <a:sx n="102" d="100"/>
          <a:sy n="102" d="100"/>
        </p:scale>
        <p:origin x="8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E:\Year%203\Caroline%20Bradley\Assignment%202\Steffan%20Lewis\Cost%20of%20Equipment\CostsOfEquipment&amp;Staff-28.03.2018_Steff_V-1.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Net Cost</a:t>
            </a:r>
            <a:r>
              <a:rPr lang="en-GB" baseline="0"/>
              <a:t> &amp; VAT</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C9F-4040-939D-E748542C857E}"/>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1C9F-4040-939D-E748542C85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Sheet1!$J$28:$K$28</c:f>
              <c:numCache>
                <c:formatCode>_("£"* #,##0.00_);_("£"* \(#,##0.00\);_("£"* "-"??_);_(@_)</c:formatCode>
                <c:ptCount val="2"/>
                <c:pt idx="0">
                  <c:v>218404.68799999999</c:v>
                </c:pt>
                <c:pt idx="1">
                  <c:v>49579.921999999999</c:v>
                </c:pt>
              </c:numCache>
            </c:numRef>
          </c:val>
          <c:extLst>
            <c:ext xmlns:c16="http://schemas.microsoft.com/office/drawing/2014/chart" uri="{C3380CC4-5D6E-409C-BE32-E72D297353CC}">
              <c16:uniqueId val="{00000004-1C9F-4040-939D-E748542C857E}"/>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02CFE-0A8F-4183-9DBE-2827E1DE7D0D}" type="datetimeFigureOut">
              <a:rPr lang="en-GB" smtClean="0"/>
              <a:t>18/05/2018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DA72D-112E-49BB-A9CA-1F003CBC1432}" type="slidenum">
              <a:rPr lang="en-GB" smtClean="0"/>
              <a:t>‹#›</a:t>
            </a:fld>
            <a:endParaRPr lang="en-GB"/>
          </a:p>
        </p:txBody>
      </p:sp>
    </p:spTree>
    <p:extLst>
      <p:ext uri="{BB962C8B-B14F-4D97-AF65-F5344CB8AC3E}">
        <p14:creationId xmlns:p14="http://schemas.microsoft.com/office/powerpoint/2010/main" val="2131938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everyone finishes a document they must email the document to the 2 people who were assigned their piece of work.</a:t>
            </a:r>
          </a:p>
          <a:p>
            <a:endParaRPr lang="en-GB" dirty="0"/>
          </a:p>
          <a:p>
            <a:r>
              <a:rPr lang="en-GB" dirty="0"/>
              <a:t>After each piece of work is checked they will either be accepted as their current version or they will be sent back to the creator to update the version and correct the errors.</a:t>
            </a:r>
          </a:p>
          <a:p>
            <a:endParaRPr lang="en-GB" dirty="0"/>
          </a:p>
          <a:p>
            <a:r>
              <a:rPr lang="en-GB" dirty="0"/>
              <a:t>Naming convention.</a:t>
            </a:r>
          </a:p>
          <a:p>
            <a:endParaRPr lang="en-GB" dirty="0"/>
          </a:p>
        </p:txBody>
      </p:sp>
      <p:sp>
        <p:nvSpPr>
          <p:cNvPr id="4" name="Slide Number Placeholder 3"/>
          <p:cNvSpPr>
            <a:spLocks noGrp="1"/>
          </p:cNvSpPr>
          <p:nvPr>
            <p:ph type="sldNum" sz="quarter" idx="10"/>
          </p:nvPr>
        </p:nvSpPr>
        <p:spPr/>
        <p:txBody>
          <a:bodyPr/>
          <a:lstStyle/>
          <a:p>
            <a:fld id="{864DA72D-112E-49BB-A9CA-1F003CBC1432}" type="slidenum">
              <a:rPr lang="en-GB" smtClean="0"/>
              <a:t>6</a:t>
            </a:fld>
            <a:endParaRPr lang="en-GB"/>
          </a:p>
        </p:txBody>
      </p:sp>
    </p:spTree>
    <p:extLst>
      <p:ext uri="{BB962C8B-B14F-4D97-AF65-F5344CB8AC3E}">
        <p14:creationId xmlns:p14="http://schemas.microsoft.com/office/powerpoint/2010/main" val="3238839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4DA72D-112E-49BB-A9CA-1F003CBC1432}" type="slidenum">
              <a:rPr lang="en-GB" smtClean="0"/>
              <a:t>18</a:t>
            </a:fld>
            <a:endParaRPr lang="en-GB"/>
          </a:p>
        </p:txBody>
      </p:sp>
    </p:spTree>
    <p:extLst>
      <p:ext uri="{BB962C8B-B14F-4D97-AF65-F5344CB8AC3E}">
        <p14:creationId xmlns:p14="http://schemas.microsoft.com/office/powerpoint/2010/main" val="842444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4DA72D-112E-49BB-A9CA-1F003CBC1432}" type="slidenum">
              <a:rPr lang="en-GB" smtClean="0"/>
              <a:t>20</a:t>
            </a:fld>
            <a:endParaRPr lang="en-GB"/>
          </a:p>
        </p:txBody>
      </p:sp>
    </p:spTree>
    <p:extLst>
      <p:ext uri="{BB962C8B-B14F-4D97-AF65-F5344CB8AC3E}">
        <p14:creationId xmlns:p14="http://schemas.microsoft.com/office/powerpoint/2010/main" val="3743340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3.lenovo.com/gb/en/workstations/p-series/ThinkStation-P320-Tiny/p/30C2CTO1WWENGB1/customize" TargetMode="External"/><Relationship Id="rId2" Type="http://schemas.openxmlformats.org/officeDocument/2006/relationships/hyperlink" Target="https://tinyurl.com/yd4jucqr"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565790" y="1095851"/>
            <a:ext cx="7766936" cy="3467759"/>
          </a:xfrm>
        </p:spPr>
        <p:txBody>
          <a:bodyPr/>
          <a:lstStyle/>
          <a:p>
            <a:pPr algn="ctr"/>
            <a:r>
              <a:rPr lang="en-GB" dirty="0">
                <a:latin typeface="Arial" panose="020B0604020202020204" pitchFamily="34" charset="0"/>
                <a:cs typeface="Arial" panose="020B0604020202020204" pitchFamily="34" charset="0"/>
              </a:rPr>
              <a:t>Welcome to </a:t>
            </a:r>
            <a:r>
              <a:rPr lang="en-GB" dirty="0"/>
              <a:t>Williams Web Design &amp; Hosting company </a:t>
            </a:r>
            <a:r>
              <a:rPr lang="en-GB" dirty="0">
                <a:latin typeface="Arial" panose="020B0604020202020204" pitchFamily="34" charset="0"/>
                <a:cs typeface="Arial" panose="020B0604020202020204" pitchFamily="34" charset="0"/>
              </a:rPr>
              <a:t>Analysis</a:t>
            </a:r>
          </a:p>
        </p:txBody>
      </p:sp>
      <p:sp>
        <p:nvSpPr>
          <p:cNvPr id="3" name="Subtitle 2">
            <a:extLst>
              <a:ext uri="{FF2B5EF4-FFF2-40B4-BE49-F238E27FC236}">
                <a16:creationId xmlns:a16="http://schemas.microsoft.com/office/drawing/2014/main" id="{DB08EDDE-7C08-4C36-A6A8-A211D04FFB55}"/>
              </a:ext>
            </a:extLst>
          </p:cNvPr>
          <p:cNvSpPr>
            <a:spLocks noGrp="1"/>
          </p:cNvSpPr>
          <p:nvPr>
            <p:ph type="subTitle" idx="1"/>
          </p:nvPr>
        </p:nvSpPr>
        <p:spPr>
          <a:xfrm>
            <a:off x="0" y="5971913"/>
            <a:ext cx="8098327" cy="445666"/>
          </a:xfrm>
        </p:spPr>
        <p:txBody>
          <a:bodyPr>
            <a:normAutofit/>
          </a:bodyPr>
          <a:lstStyle/>
          <a:p>
            <a:r>
              <a:rPr lang="en-GB" dirty="0">
                <a:latin typeface="Arial" panose="020B0604020202020204" pitchFamily="34" charset="0"/>
                <a:cs typeface="Arial" panose="020B0604020202020204" pitchFamily="34" charset="0"/>
              </a:rPr>
              <a:t>By: Ricky Jenkins, Harry </a:t>
            </a:r>
            <a:r>
              <a:rPr lang="en-GB" dirty="0" err="1">
                <a:latin typeface="Arial" panose="020B0604020202020204" pitchFamily="34" charset="0"/>
                <a:cs typeface="Arial" panose="020B0604020202020204" pitchFamily="34" charset="0"/>
              </a:rPr>
              <a:t>Hierons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Steffan</a:t>
            </a:r>
            <a:r>
              <a:rPr lang="en-GB" dirty="0">
                <a:latin typeface="Arial" panose="020B0604020202020204" pitchFamily="34" charset="0"/>
                <a:cs typeface="Arial" panose="020B0604020202020204" pitchFamily="34" charset="0"/>
              </a:rPr>
              <a:t> Lewis, Ashleigh Steel, Paul Weaver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822589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D6CF-F91A-4F67-BD68-DC67F20356FD}"/>
              </a:ext>
            </a:extLst>
          </p:cNvPr>
          <p:cNvSpPr>
            <a:spLocks noGrp="1"/>
          </p:cNvSpPr>
          <p:nvPr>
            <p:ph type="title"/>
          </p:nvPr>
        </p:nvSpPr>
        <p:spPr/>
        <p:txBody>
          <a:bodyPr/>
          <a:lstStyle/>
          <a:p>
            <a:r>
              <a:rPr lang="en-GB" dirty="0"/>
              <a:t>Project Development introduction</a:t>
            </a:r>
          </a:p>
        </p:txBody>
      </p:sp>
      <p:sp>
        <p:nvSpPr>
          <p:cNvPr id="3" name="Content Placeholder 2">
            <a:extLst>
              <a:ext uri="{FF2B5EF4-FFF2-40B4-BE49-F238E27FC236}">
                <a16:creationId xmlns:a16="http://schemas.microsoft.com/office/drawing/2014/main" id="{94F83FA6-BDF2-43D5-9FCA-EDE5E028145F}"/>
              </a:ext>
            </a:extLst>
          </p:cNvPr>
          <p:cNvSpPr>
            <a:spLocks noGrp="1"/>
          </p:cNvSpPr>
          <p:nvPr>
            <p:ph idx="1"/>
          </p:nvPr>
        </p:nvSpPr>
        <p:spPr/>
        <p:txBody>
          <a:bodyPr/>
          <a:lstStyle/>
          <a:p>
            <a:pPr marL="0" indent="0">
              <a:buNone/>
            </a:pPr>
            <a:r>
              <a:rPr lang="en-GB" dirty="0"/>
              <a:t>What this power point will cover:</a:t>
            </a:r>
          </a:p>
          <a:p>
            <a:r>
              <a:rPr lang="en-GB" dirty="0"/>
              <a:t>Quality control</a:t>
            </a:r>
          </a:p>
          <a:p>
            <a:r>
              <a:rPr lang="en-GB" dirty="0"/>
              <a:t>Cost and research</a:t>
            </a:r>
          </a:p>
          <a:p>
            <a:r>
              <a:rPr lang="en-GB" dirty="0"/>
              <a:t>A Project Plan</a:t>
            </a:r>
          </a:p>
          <a:p>
            <a:r>
              <a:rPr lang="en-GB" dirty="0"/>
              <a:t>PID</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155203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Quality Management</a:t>
            </a: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a16="http://schemas.microsoft.com/office/drawing/2014/main" id="{22CCE764-41C4-4B70-BF68-DF4D12703684}"/>
              </a:ext>
            </a:extLst>
          </p:cNvPr>
          <p:cNvSpPr>
            <a:spLocks noGrp="1"/>
          </p:cNvSpPr>
          <p:nvPr>
            <p:ph type="subTitle" idx="1"/>
          </p:nvPr>
        </p:nvSpPr>
        <p:spPr>
          <a:xfrm>
            <a:off x="147602" y="6299084"/>
            <a:ext cx="2083421" cy="445666"/>
          </a:xfrm>
        </p:spPr>
        <p:txBody>
          <a:bodyPr>
            <a:normAutofit/>
          </a:bodyPr>
          <a:lstStyle/>
          <a:p>
            <a:r>
              <a:rPr lang="en-GB" dirty="0">
                <a:latin typeface="Arial" panose="020B0604020202020204" pitchFamily="34" charset="0"/>
                <a:cs typeface="Arial" panose="020B0604020202020204" pitchFamily="34" charset="0"/>
              </a:rPr>
              <a:t>By: Harry Hierons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7003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18658-E02F-4F06-8085-A7812C4534E1}"/>
              </a:ext>
            </a:extLst>
          </p:cNvPr>
          <p:cNvSpPr>
            <a:spLocks noGrp="1"/>
          </p:cNvSpPr>
          <p:nvPr>
            <p:ph type="title"/>
          </p:nvPr>
        </p:nvSpPr>
        <p:spPr/>
        <p:txBody>
          <a:bodyPr/>
          <a:lstStyle/>
          <a:p>
            <a:r>
              <a:rPr lang="en-GB" dirty="0"/>
              <a:t>Quality Control</a:t>
            </a:r>
          </a:p>
        </p:txBody>
      </p:sp>
      <p:sp>
        <p:nvSpPr>
          <p:cNvPr id="3" name="Content Placeholder 2">
            <a:extLst>
              <a:ext uri="{FF2B5EF4-FFF2-40B4-BE49-F238E27FC236}">
                <a16:creationId xmlns:a16="http://schemas.microsoft.com/office/drawing/2014/main" id="{94967D10-1BE1-454C-BBAC-0BA64A6C060A}"/>
              </a:ext>
            </a:extLst>
          </p:cNvPr>
          <p:cNvSpPr>
            <a:spLocks noGrp="1"/>
          </p:cNvSpPr>
          <p:nvPr>
            <p:ph idx="1"/>
          </p:nvPr>
        </p:nvSpPr>
        <p:spPr/>
        <p:txBody>
          <a:bodyPr/>
          <a:lstStyle/>
          <a:p>
            <a:pPr marL="0" indent="0">
              <a:buNone/>
            </a:pPr>
            <a:r>
              <a:rPr lang="en-GB" dirty="0"/>
              <a:t>To ensure quality control in our first meeting we agreed to put some blocks into place that would ensure that all of our documents looked and read the same we did this by:</a:t>
            </a:r>
          </a:p>
          <a:p>
            <a:pPr marL="0" indent="0">
              <a:buNone/>
            </a:pPr>
            <a:endParaRPr lang="en-GB" dirty="0"/>
          </a:p>
          <a:p>
            <a:r>
              <a:rPr lang="en-GB" dirty="0"/>
              <a:t>Use correct syntax</a:t>
            </a:r>
          </a:p>
          <a:p>
            <a:r>
              <a:rPr lang="en-GB" dirty="0"/>
              <a:t>Use naming conventions</a:t>
            </a:r>
          </a:p>
          <a:p>
            <a:pPr marL="0" indent="0">
              <a:buNone/>
            </a:pPr>
            <a:endParaRPr lang="en-GB" dirty="0"/>
          </a:p>
        </p:txBody>
      </p:sp>
    </p:spTree>
    <p:extLst>
      <p:ext uri="{BB962C8B-B14F-4D97-AF65-F5344CB8AC3E}">
        <p14:creationId xmlns:p14="http://schemas.microsoft.com/office/powerpoint/2010/main" val="1788467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96FEC-E7B7-4112-B18E-DC4CE0DAF7B3}"/>
              </a:ext>
            </a:extLst>
          </p:cNvPr>
          <p:cNvSpPr>
            <a:spLocks noGrp="1"/>
          </p:cNvSpPr>
          <p:nvPr>
            <p:ph type="title"/>
          </p:nvPr>
        </p:nvSpPr>
        <p:spPr/>
        <p:txBody>
          <a:bodyPr/>
          <a:lstStyle/>
          <a:p>
            <a:r>
              <a:rPr lang="en-GB" dirty="0"/>
              <a:t>Formatting</a:t>
            </a:r>
          </a:p>
        </p:txBody>
      </p:sp>
      <p:sp>
        <p:nvSpPr>
          <p:cNvPr id="3" name="Content Placeholder 2">
            <a:extLst>
              <a:ext uri="{FF2B5EF4-FFF2-40B4-BE49-F238E27FC236}">
                <a16:creationId xmlns:a16="http://schemas.microsoft.com/office/drawing/2014/main" id="{ACF114B1-92BF-4401-900E-2781062578E5}"/>
              </a:ext>
            </a:extLst>
          </p:cNvPr>
          <p:cNvSpPr>
            <a:spLocks noGrp="1"/>
          </p:cNvSpPr>
          <p:nvPr>
            <p:ph idx="1"/>
          </p:nvPr>
        </p:nvSpPr>
        <p:spPr/>
        <p:txBody>
          <a:bodyPr/>
          <a:lstStyle/>
          <a:p>
            <a:pPr marL="0" indent="0">
              <a:buNone/>
            </a:pPr>
            <a:r>
              <a:rPr lang="en-GB" dirty="0"/>
              <a:t>We decided in one of the early meeting that we would use a set layout for all of our documents to make everything look the same and professional.</a:t>
            </a:r>
          </a:p>
          <a:p>
            <a:pPr marL="0" indent="0">
              <a:buNone/>
            </a:pPr>
            <a:r>
              <a:rPr lang="en-GB" dirty="0"/>
              <a:t>This folder was passed to each member of the group and they were told to base their reports and other documents from the template.</a:t>
            </a:r>
          </a:p>
        </p:txBody>
      </p:sp>
      <p:pic>
        <p:nvPicPr>
          <p:cNvPr id="5" name="Picture 4">
            <a:extLst>
              <a:ext uri="{FF2B5EF4-FFF2-40B4-BE49-F238E27FC236}">
                <a16:creationId xmlns:a16="http://schemas.microsoft.com/office/drawing/2014/main" id="{518C88FF-1A54-4BFA-81E3-186048625884}"/>
              </a:ext>
            </a:extLst>
          </p:cNvPr>
          <p:cNvPicPr>
            <a:picLocks noChangeAspect="1"/>
          </p:cNvPicPr>
          <p:nvPr/>
        </p:nvPicPr>
        <p:blipFill>
          <a:blip r:embed="rId2"/>
          <a:stretch>
            <a:fillRect/>
          </a:stretch>
        </p:blipFill>
        <p:spPr>
          <a:xfrm>
            <a:off x="1841794" y="3689322"/>
            <a:ext cx="5544324" cy="1047896"/>
          </a:xfrm>
          <a:prstGeom prst="rect">
            <a:avLst/>
          </a:prstGeom>
        </p:spPr>
      </p:pic>
    </p:spTree>
    <p:extLst>
      <p:ext uri="{BB962C8B-B14F-4D97-AF65-F5344CB8AC3E}">
        <p14:creationId xmlns:p14="http://schemas.microsoft.com/office/powerpoint/2010/main" val="172579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72A04-1146-419F-B928-92E67825E914}"/>
              </a:ext>
            </a:extLst>
          </p:cNvPr>
          <p:cNvSpPr>
            <a:spLocks noGrp="1"/>
          </p:cNvSpPr>
          <p:nvPr>
            <p:ph type="title"/>
          </p:nvPr>
        </p:nvSpPr>
        <p:spPr/>
        <p:txBody>
          <a:bodyPr/>
          <a:lstStyle/>
          <a:p>
            <a:r>
              <a:rPr lang="en-GB" dirty="0"/>
              <a:t>Version control</a:t>
            </a:r>
          </a:p>
        </p:txBody>
      </p:sp>
      <p:sp>
        <p:nvSpPr>
          <p:cNvPr id="3" name="Content Placeholder 2">
            <a:extLst>
              <a:ext uri="{FF2B5EF4-FFF2-40B4-BE49-F238E27FC236}">
                <a16:creationId xmlns:a16="http://schemas.microsoft.com/office/drawing/2014/main" id="{126EE563-2263-4E1D-ABFC-9D33C3202B52}"/>
              </a:ext>
            </a:extLst>
          </p:cNvPr>
          <p:cNvSpPr>
            <a:spLocks noGrp="1"/>
          </p:cNvSpPr>
          <p:nvPr>
            <p:ph idx="1"/>
          </p:nvPr>
        </p:nvSpPr>
        <p:spPr/>
        <p:txBody>
          <a:bodyPr/>
          <a:lstStyle/>
          <a:p>
            <a:pPr fontAlgn="base"/>
            <a:r>
              <a:rPr lang="en-GB" dirty="0"/>
              <a:t>Checking a finished a document</a:t>
            </a:r>
          </a:p>
          <a:p>
            <a:pPr fontAlgn="base"/>
            <a:r>
              <a:rPr lang="en-GB" dirty="0"/>
              <a:t>V1, v2 ,v3</a:t>
            </a:r>
          </a:p>
          <a:p>
            <a:pPr fontAlgn="base"/>
            <a:r>
              <a:rPr lang="en-GB" dirty="0"/>
              <a:t>PowerPoint-12-05-2018_RickyJ_FINAL-DOCUMENT</a:t>
            </a:r>
          </a:p>
        </p:txBody>
      </p:sp>
    </p:spTree>
    <p:extLst>
      <p:ext uri="{BB962C8B-B14F-4D97-AF65-F5344CB8AC3E}">
        <p14:creationId xmlns:p14="http://schemas.microsoft.com/office/powerpoint/2010/main" val="367429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Cost</a:t>
            </a: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a16="http://schemas.microsoft.com/office/drawing/2014/main" id="{22CCE764-41C4-4B70-BF68-DF4D12703684}"/>
              </a:ext>
            </a:extLst>
          </p:cNvPr>
          <p:cNvSpPr>
            <a:spLocks noGrp="1"/>
          </p:cNvSpPr>
          <p:nvPr>
            <p:ph type="subTitle" idx="1"/>
          </p:nvPr>
        </p:nvSpPr>
        <p:spPr>
          <a:xfrm>
            <a:off x="147602" y="6299084"/>
            <a:ext cx="2083421" cy="445666"/>
          </a:xfrm>
        </p:spPr>
        <p:txBody>
          <a:bodyPr>
            <a:normAutofit/>
          </a:bodyPr>
          <a:lstStyle/>
          <a:p>
            <a:r>
              <a:rPr lang="en-GB" dirty="0">
                <a:latin typeface="Arial" panose="020B0604020202020204" pitchFamily="34" charset="0"/>
                <a:cs typeface="Arial" panose="020B0604020202020204" pitchFamily="34" charset="0"/>
              </a:rPr>
              <a:t>By: </a:t>
            </a:r>
            <a:r>
              <a:rPr lang="en-GB" dirty="0" err="1">
                <a:latin typeface="Arial" panose="020B0604020202020204" pitchFamily="34" charset="0"/>
                <a:cs typeface="Arial" panose="020B0604020202020204" pitchFamily="34" charset="0"/>
              </a:rPr>
              <a:t>Steffan</a:t>
            </a:r>
            <a:r>
              <a:rPr lang="en-GB" dirty="0">
                <a:latin typeface="Arial" panose="020B0604020202020204" pitchFamily="34" charset="0"/>
                <a:cs typeface="Arial" panose="020B0604020202020204" pitchFamily="34" charset="0"/>
              </a:rPr>
              <a:t> Lewis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79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t>Introduction to cost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lgn="just">
              <a:buNone/>
            </a:pPr>
            <a:r>
              <a:rPr lang="en-GB" dirty="0"/>
              <a:t>In this section I will be covering a selected areas as mentioned below:</a:t>
            </a:r>
          </a:p>
          <a:p>
            <a:pPr algn="just"/>
            <a:r>
              <a:rPr lang="en-GB" dirty="0"/>
              <a:t>Research</a:t>
            </a:r>
          </a:p>
          <a:p>
            <a:pPr lvl="1" algn="just"/>
            <a:r>
              <a:rPr lang="en-GB" dirty="0"/>
              <a:t>Research of Hardware and Software</a:t>
            </a:r>
          </a:p>
          <a:p>
            <a:pPr algn="just"/>
            <a:r>
              <a:rPr lang="en-GB" dirty="0"/>
              <a:t>Costs</a:t>
            </a:r>
          </a:p>
          <a:p>
            <a:pPr lvl="1" algn="just"/>
            <a:r>
              <a:rPr lang="en-GB" dirty="0"/>
              <a:t>Cost evaluation of, Hardware, Software &amp; staff members</a:t>
            </a:r>
          </a:p>
          <a:p>
            <a:pPr algn="just"/>
            <a:r>
              <a:rPr lang="en-GB" dirty="0"/>
              <a:t>Evaluation</a:t>
            </a:r>
          </a:p>
          <a:p>
            <a:pPr lvl="1" algn="just"/>
            <a:r>
              <a:rPr lang="en-GB" dirty="0"/>
              <a:t>Evaluation of the tasks I was provided and conclude if it is worth going ahead with.</a:t>
            </a:r>
          </a:p>
        </p:txBody>
      </p:sp>
      <p:pic>
        <p:nvPicPr>
          <p:cNvPr id="4" name="Picture 3" descr="F:\Year 3\Caroline Bradley\Assignment 2\Group Project\logo.png">
            <a:extLst>
              <a:ext uri="{FF2B5EF4-FFF2-40B4-BE49-F238E27FC236}">
                <a16:creationId xmlns:a16="http://schemas.microsoft.com/office/drawing/2014/main" id="{F0A7D469-39F5-4CF5-8FC4-2A1D6F4BAED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1502792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Research</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buNone/>
            </a:pPr>
            <a:r>
              <a:rPr lang="en-GB" dirty="0"/>
              <a:t>To calculate the costs of the system I have used a verity of sites to keep the costs down. In the research stage I researched on:</a:t>
            </a:r>
          </a:p>
          <a:p>
            <a:r>
              <a:rPr lang="en-GB" dirty="0"/>
              <a:t>Servers</a:t>
            </a:r>
          </a:p>
          <a:p>
            <a:pPr lvl="1"/>
            <a:r>
              <a:rPr lang="en-GB" dirty="0"/>
              <a:t>Link of Server: </a:t>
            </a:r>
            <a:r>
              <a:rPr lang="en-GB" b="1" dirty="0">
                <a:hlinkClick r:id="rId2"/>
              </a:rPr>
              <a:t>https://tinyurl.com/yd4jucqr</a:t>
            </a:r>
            <a:endParaRPr lang="en-GB" dirty="0"/>
          </a:p>
          <a:p>
            <a:r>
              <a:rPr lang="en-GB" dirty="0"/>
              <a:t>Workstations</a:t>
            </a:r>
          </a:p>
          <a:p>
            <a:pPr lvl="1"/>
            <a:r>
              <a:rPr lang="en-GB" dirty="0"/>
              <a:t>Link of Workstation: </a:t>
            </a:r>
            <a:r>
              <a:rPr lang="en-GB" dirty="0">
                <a:hlinkClick r:id="rId3"/>
              </a:rPr>
              <a:t>https://www3.lenovo.com/gb/en/workstations/p-series/ThinkStation-P320-Tiny/p/30C2CTO1WWENGB1/customize</a:t>
            </a:r>
            <a:endParaRPr lang="en-GB" dirty="0"/>
          </a:p>
          <a:p>
            <a:pPr lvl="1"/>
            <a:r>
              <a:rPr lang="en-GB" dirty="0"/>
              <a:t>Link of Workstation: </a:t>
            </a:r>
            <a:r>
              <a:rPr lang="en-GB" dirty="0">
                <a:hlinkClick r:id="rId3"/>
              </a:rPr>
              <a:t>https://www3.lenovo.com/gb/en/workstations/p-series/ThinkStation-P320-Tiny/p/30C2CTO1WWENGB1/customize</a:t>
            </a:r>
            <a:endParaRPr lang="en-GB" dirty="0"/>
          </a:p>
          <a:p>
            <a:r>
              <a:rPr lang="en-GB" dirty="0"/>
              <a:t>Software for Workstations</a:t>
            </a:r>
          </a:p>
          <a:p>
            <a:r>
              <a:rPr lang="en-GB" dirty="0"/>
              <a:t>Workstations</a:t>
            </a:r>
          </a:p>
        </p:txBody>
      </p:sp>
      <p:pic>
        <p:nvPicPr>
          <p:cNvPr id="4" name="Picture 3" descr="F:\Year 3\Caroline Bradley\Assignment 2\Group Project\logo.png">
            <a:extLst>
              <a:ext uri="{FF2B5EF4-FFF2-40B4-BE49-F238E27FC236}">
                <a16:creationId xmlns:a16="http://schemas.microsoft.com/office/drawing/2014/main" id="{F0A7D469-39F5-4CF5-8FC4-2A1D6F4BAED5}"/>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2313833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t>Costs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lnSpcReduction="10000"/>
          </a:bodyPr>
          <a:lstStyle/>
          <a:p>
            <a:pPr marL="0" indent="0" algn="just">
              <a:buNone/>
            </a:pPr>
            <a:r>
              <a:rPr lang="en-GB" dirty="0"/>
              <a:t>The cost of the researched hardware and software has been put into the spreadsheet which is shown below:</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ctr">
              <a:buNone/>
            </a:pPr>
            <a:r>
              <a:rPr lang="en-GB" dirty="0"/>
              <a:t>A breakdown of the costs is shown in the Excel document “CostsOfEquipment&amp;Staff-28.03.2018.xlsx”.</a:t>
            </a:r>
          </a:p>
          <a:p>
            <a:pPr marL="0" indent="0" algn="just">
              <a:buNone/>
            </a:pPr>
            <a:endParaRPr lang="en-GB" dirty="0"/>
          </a:p>
          <a:p>
            <a:pPr marL="0" indent="0">
              <a:buNone/>
            </a:pPr>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a16="http://schemas.microsoft.com/office/drawing/2014/main" id="{F0A7D469-39F5-4CF5-8FC4-2A1D6F4BAED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graphicFrame>
        <p:nvGraphicFramePr>
          <p:cNvPr id="5" name="Chart 4"/>
          <p:cNvGraphicFramePr>
            <a:graphicFrameLocks/>
          </p:cNvGraphicFramePr>
          <p:nvPr>
            <p:extLst/>
          </p:nvPr>
        </p:nvGraphicFramePr>
        <p:xfrm>
          <a:off x="2546793" y="2687787"/>
          <a:ext cx="4857750" cy="30146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43097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t>Evaluation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lgn="just">
              <a:buNone/>
            </a:pPr>
            <a:r>
              <a:rPr lang="en-GB" dirty="0"/>
              <a:t>From the research and costs I would recommend going with the equipment &amp; software provided as this will benefit Williams Web Design. These changes will benefit Williams Web Design in the long run, initially it will be a daunting task of buying, hiring and setting up all the equipment. Even with the workstations being changed every three years I have found that the cost of the equipment still comes below the predicted profits.</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Thanks</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Steffan Lewis</a:t>
            </a:r>
          </a:p>
        </p:txBody>
      </p:sp>
      <p:pic>
        <p:nvPicPr>
          <p:cNvPr id="4" name="Picture 3" descr="F:\Year 3\Caroline Bradley\Assignment 2\Group Project\logo.png">
            <a:extLst>
              <a:ext uri="{FF2B5EF4-FFF2-40B4-BE49-F238E27FC236}">
                <a16:creationId xmlns:a16="http://schemas.microsoft.com/office/drawing/2014/main" id="{F0A7D469-39F5-4CF5-8FC4-2A1D6F4BAED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2207650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Project Plan</a:t>
            </a: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a16="http://schemas.microsoft.com/office/drawing/2014/main" id="{22CCE764-41C4-4B70-BF68-DF4D12703684}"/>
              </a:ext>
            </a:extLst>
          </p:cNvPr>
          <p:cNvSpPr>
            <a:spLocks noGrp="1"/>
          </p:cNvSpPr>
          <p:nvPr>
            <p:ph type="subTitle" idx="1"/>
          </p:nvPr>
        </p:nvSpPr>
        <p:spPr>
          <a:xfrm>
            <a:off x="147602" y="6299084"/>
            <a:ext cx="2083421" cy="445666"/>
          </a:xfrm>
        </p:spPr>
        <p:txBody>
          <a:bodyPr>
            <a:normAutofit/>
          </a:bodyPr>
          <a:lstStyle/>
          <a:p>
            <a:r>
              <a:rPr lang="en-GB" dirty="0">
                <a:latin typeface="Arial" panose="020B0604020202020204" pitchFamily="34" charset="0"/>
                <a:cs typeface="Arial" panose="020B0604020202020204" pitchFamily="34" charset="0"/>
              </a:rPr>
              <a:t>By: Ricky Jenkins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2643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Project Planning</a:t>
            </a:r>
          </a:p>
        </p:txBody>
      </p:sp>
      <p:pic>
        <p:nvPicPr>
          <p:cNvPr id="4" name="Picture 3" descr="F:\Year 3\Caroline Bradley\Assignment 2\Group Project\logo.png">
            <a:extLst>
              <a:ext uri="{FF2B5EF4-FFF2-40B4-BE49-F238E27FC236}">
                <a16:creationId xmlns:a16="http://schemas.microsoft.com/office/drawing/2014/main" id="{08D2AAF9-1FFD-4386-B56A-64F1D2561852}"/>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5" name="Content Placeholder 2">
            <a:extLst>
              <a:ext uri="{FF2B5EF4-FFF2-40B4-BE49-F238E27FC236}">
                <a16:creationId xmlns:a16="http://schemas.microsoft.com/office/drawing/2014/main" id="{76CF6666-4829-4CAC-A31F-A48F5D727ACC}"/>
              </a:ext>
            </a:extLst>
          </p:cNvPr>
          <p:cNvSpPr txBox="1">
            <a:spLocks/>
          </p:cNvSpPr>
          <p:nvPr/>
        </p:nvSpPr>
        <p:spPr>
          <a:xfrm>
            <a:off x="811558" y="1608314"/>
            <a:ext cx="8596668" cy="352574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In this section, I will be explaining what was my role was and what I did with my task.</a:t>
            </a:r>
          </a:p>
          <a:p>
            <a:r>
              <a:rPr lang="en-GB" dirty="0">
                <a:latin typeface="Arial" panose="020B0604020202020204" pitchFamily="34" charset="0"/>
                <a:cs typeface="Arial" panose="020B0604020202020204" pitchFamily="34" charset="0"/>
              </a:rPr>
              <a:t>Project management and Time</a:t>
            </a:r>
          </a:p>
          <a:p>
            <a:pPr lvl="1"/>
            <a:r>
              <a:rPr lang="en-GB" dirty="0">
                <a:latin typeface="Arial" panose="020B0604020202020204" pitchFamily="34" charset="0"/>
                <a:cs typeface="Arial" panose="020B0604020202020204" pitchFamily="34" charset="0"/>
              </a:rPr>
              <a:t>Ensuring a functional and easy to follow project plan</a:t>
            </a:r>
          </a:p>
          <a:p>
            <a:pPr lvl="1"/>
            <a:r>
              <a:rPr lang="en-GB" dirty="0">
                <a:latin typeface="Arial" panose="020B0604020202020204" pitchFamily="34" charset="0"/>
                <a:cs typeface="Arial" panose="020B0604020202020204" pitchFamily="34" charset="0"/>
              </a:rPr>
              <a:t>Management of the Project</a:t>
            </a:r>
          </a:p>
          <a:p>
            <a:pPr lvl="1"/>
            <a:r>
              <a:rPr lang="en-GB" dirty="0">
                <a:latin typeface="Arial" panose="020B0604020202020204" pitchFamily="34" charset="0"/>
                <a:cs typeface="Arial" panose="020B0604020202020204" pitchFamily="34" charset="0"/>
              </a:rPr>
              <a:t>Ensuring everyone was heading towards the deadline correctly.</a:t>
            </a:r>
          </a:p>
          <a:p>
            <a:r>
              <a:rPr lang="en-GB" dirty="0">
                <a:latin typeface="Arial" panose="020B0604020202020204" pitchFamily="34" charset="0"/>
                <a:cs typeface="Arial" panose="020B0604020202020204" pitchFamily="34" charset="0"/>
              </a:rPr>
              <a:t>Evaluation</a:t>
            </a:r>
          </a:p>
          <a:p>
            <a:pPr lvl="1"/>
            <a:r>
              <a:rPr lang="en-GB" dirty="0">
                <a:latin typeface="Arial" panose="020B0604020202020204" pitchFamily="34" charset="0"/>
                <a:cs typeface="Arial" panose="020B0604020202020204" pitchFamily="34" charset="0"/>
              </a:rPr>
              <a:t>Evaluate my tasks and analysis if this project is acceptable to continue.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057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Project Plan</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a:xfrm>
            <a:off x="857670" y="1272287"/>
            <a:ext cx="8751694" cy="1082965"/>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My main task was too build a project plan for the members. This project plan</a:t>
            </a:r>
          </a:p>
          <a:p>
            <a:pPr marL="0" indent="0">
              <a:buNone/>
            </a:pPr>
            <a:r>
              <a:rPr lang="en-GB" dirty="0">
                <a:latin typeface="Arial" panose="020B0604020202020204" pitchFamily="34" charset="0"/>
                <a:cs typeface="Arial" panose="020B0604020202020204" pitchFamily="34" charset="0"/>
              </a:rPr>
              <a:t>was built too manage the deadlines and peoples tasks. This will also display all the stages from 1-7. </a:t>
            </a:r>
          </a:p>
          <a:p>
            <a:pPr marL="0" indent="0">
              <a:buNone/>
            </a:pPr>
            <a:r>
              <a:rPr lang="en-GB" dirty="0">
                <a:latin typeface="Arial" panose="020B0604020202020204" pitchFamily="34" charset="0"/>
                <a:cs typeface="Arial" panose="020B0604020202020204" pitchFamily="34" charset="0"/>
              </a:rPr>
              <a:t>This allowed all members and staff to visualize the production and timeframe of the project and individual stages and tasks</a:t>
            </a:r>
          </a:p>
        </p:txBody>
      </p:sp>
      <p:pic>
        <p:nvPicPr>
          <p:cNvPr id="4" name="Picture 3" descr="F:\Year 3\Caroline Bradley\Assignment 2\Group Project\logo.png">
            <a:extLst>
              <a:ext uri="{FF2B5EF4-FFF2-40B4-BE49-F238E27FC236}">
                <a16:creationId xmlns:a16="http://schemas.microsoft.com/office/drawing/2014/main" id="{7CBC3113-2064-4C37-9ABB-24D93E9B8B4A}"/>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8" name="Title 1">
            <a:extLst>
              <a:ext uri="{FF2B5EF4-FFF2-40B4-BE49-F238E27FC236}">
                <a16:creationId xmlns:a16="http://schemas.microsoft.com/office/drawing/2014/main" id="{9369DBFA-C053-4D53-9319-2BE4C08DCF89}"/>
              </a:ext>
            </a:extLst>
          </p:cNvPr>
          <p:cNvSpPr txBox="1">
            <a:spLocks/>
          </p:cNvSpPr>
          <p:nvPr/>
        </p:nvSpPr>
        <p:spPr>
          <a:xfrm>
            <a:off x="0" y="2355252"/>
            <a:ext cx="3416223" cy="43087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 Part 1</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91" y="2710702"/>
            <a:ext cx="9356273" cy="3990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2191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a:xfrm>
            <a:off x="299828" y="1399607"/>
            <a:ext cx="8844171" cy="1000999"/>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A Project time plan is very important for not only the members but for the company as this will be used to manage all the stages and ensure all stages go as planned. This will also allow everyone to understand the project outcome with the rest of the work put together.</a:t>
            </a:r>
          </a:p>
        </p:txBody>
      </p:sp>
      <p:pic>
        <p:nvPicPr>
          <p:cNvPr id="4" name="Picture 3" descr="F:\Year 3\Caroline Bradley\Assignment 2\Group Project\logo.png">
            <a:extLst>
              <a:ext uri="{FF2B5EF4-FFF2-40B4-BE49-F238E27FC236}">
                <a16:creationId xmlns:a16="http://schemas.microsoft.com/office/drawing/2014/main" id="{FA7E11EF-012C-41ED-86E9-14826C86CCC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6" name="Title 1">
            <a:extLst>
              <a:ext uri="{FF2B5EF4-FFF2-40B4-BE49-F238E27FC236}">
                <a16:creationId xmlns:a16="http://schemas.microsoft.com/office/drawing/2014/main" id="{E20BC43F-4399-48CB-B232-55E8671CD65D}"/>
              </a:ext>
            </a:extLst>
          </p:cNvPr>
          <p:cNvSpPr txBox="1">
            <a:spLocks/>
          </p:cNvSpPr>
          <p:nvPr/>
        </p:nvSpPr>
        <p:spPr>
          <a:xfrm>
            <a:off x="-278742" y="2400607"/>
            <a:ext cx="3416223" cy="43087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 Part 2</a:t>
            </a:r>
          </a:p>
        </p:txBody>
      </p:sp>
      <p:sp>
        <p:nvSpPr>
          <p:cNvPr id="9" name="Title 1">
            <a:extLst>
              <a:ext uri="{FF2B5EF4-FFF2-40B4-BE49-F238E27FC236}">
                <a16:creationId xmlns:a16="http://schemas.microsoft.com/office/drawing/2014/main" id="{2CB89870-5697-4172-933E-66275F3246FC}"/>
              </a:ext>
            </a:extLst>
          </p:cNvPr>
          <p:cNvSpPr txBox="1">
            <a:spLocks/>
          </p:cNvSpPr>
          <p:nvPr/>
        </p:nvSpPr>
        <p:spPr>
          <a:xfrm>
            <a:off x="854901" y="550739"/>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38" y="2766170"/>
            <a:ext cx="9152165" cy="4000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6810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a:xfrm>
            <a:off x="2950751" y="701879"/>
            <a:ext cx="4775510" cy="774583"/>
          </a:xfrm>
        </p:spPr>
        <p:txBody>
          <a:bodyPr>
            <a:normAutofit fontScale="90000"/>
          </a:bodyPr>
          <a:lstStyle/>
          <a:p>
            <a:r>
              <a:rPr lang="en-GB" dirty="0">
                <a:latin typeface="Arial" panose="020B0604020202020204" pitchFamily="34" charset="0"/>
                <a:cs typeface="Arial" panose="020B0604020202020204" pitchFamily="34" charset="0"/>
              </a:rPr>
              <a:t>Project Time Evaluation</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a:xfrm>
            <a:off x="677334" y="2160590"/>
            <a:ext cx="8596668" cy="1421510"/>
          </a:xfrm>
        </p:spPr>
        <p:txBody>
          <a:bodyPr>
            <a:normAutofit/>
          </a:bodyPr>
          <a:lstStyle/>
          <a:p>
            <a:pPr marL="0" indent="0">
              <a:buNone/>
            </a:pPr>
            <a:r>
              <a:rPr lang="en-GB" dirty="0">
                <a:latin typeface="Arial" panose="020B0604020202020204" pitchFamily="34" charset="0"/>
                <a:cs typeface="Arial" panose="020B0604020202020204" pitchFamily="34" charset="0"/>
              </a:rPr>
              <a:t>Through my evaluation of the project I have come to a conclusion that this is more than enough time for the project to be completed and the project would be able to </a:t>
            </a:r>
            <a:r>
              <a:rPr lang="en-GB">
                <a:latin typeface="Arial" panose="020B0604020202020204" pitchFamily="34" charset="0"/>
                <a:cs typeface="Arial" panose="020B0604020202020204" pitchFamily="34" charset="0"/>
              </a:rPr>
              <a:t>be produced </a:t>
            </a:r>
            <a:r>
              <a:rPr lang="en-GB" dirty="0">
                <a:latin typeface="Arial" panose="020B0604020202020204" pitchFamily="34" charset="0"/>
                <a:cs typeface="Arial" panose="020B0604020202020204" pitchFamily="34" charset="0"/>
              </a:rPr>
              <a:t>with the outcome from the project plan.</a:t>
            </a:r>
          </a:p>
        </p:txBody>
      </p:sp>
      <p:pic>
        <p:nvPicPr>
          <p:cNvPr id="4" name="Picture 3" descr="F:\Year 3\Caroline Bradley\Assignment 2\Group Project\logo.png">
            <a:extLst>
              <a:ext uri="{FF2B5EF4-FFF2-40B4-BE49-F238E27FC236}">
                <a16:creationId xmlns:a16="http://schemas.microsoft.com/office/drawing/2014/main" id="{F0A7D469-39F5-4CF5-8FC4-2A1D6F4BAED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2475320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PID</a:t>
            </a: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a16="http://schemas.microsoft.com/office/drawing/2014/main" id="{22CCE764-41C4-4B70-BF68-DF4D12703684}"/>
              </a:ext>
            </a:extLst>
          </p:cNvPr>
          <p:cNvSpPr>
            <a:spLocks noGrp="1"/>
          </p:cNvSpPr>
          <p:nvPr>
            <p:ph type="subTitle" idx="1"/>
          </p:nvPr>
        </p:nvSpPr>
        <p:spPr>
          <a:xfrm>
            <a:off x="147602" y="6299084"/>
            <a:ext cx="2083421" cy="445666"/>
          </a:xfrm>
        </p:spPr>
        <p:txBody>
          <a:bodyPr>
            <a:normAutofit/>
          </a:bodyPr>
          <a:lstStyle/>
          <a:p>
            <a:r>
              <a:rPr lang="en-GB" dirty="0">
                <a:latin typeface="Arial" panose="020B0604020202020204" pitchFamily="34" charset="0"/>
                <a:cs typeface="Arial" panose="020B0604020202020204" pitchFamily="34" charset="0"/>
              </a:rPr>
              <a:t>By: Ashley Steele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3671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PID</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buNone/>
            </a:pPr>
            <a:r>
              <a:rPr lang="en-GB" b="1" dirty="0"/>
              <a:t>Project</a:t>
            </a:r>
            <a:r>
              <a:rPr lang="en-GB" dirty="0"/>
              <a:t> Initiation Document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One of the most significant documents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Provides the foundation for the project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Bundles the information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Start of any project</a:t>
            </a:r>
          </a:p>
        </p:txBody>
      </p:sp>
      <p:pic>
        <p:nvPicPr>
          <p:cNvPr id="4" name="Picture 3" descr="F:\Year 3\Caroline Bradley\Assignment 2\Group Project\logo.png">
            <a:extLst>
              <a:ext uri="{FF2B5EF4-FFF2-40B4-BE49-F238E27FC236}">
                <a16:creationId xmlns:a16="http://schemas.microsoft.com/office/drawing/2014/main" id="{08D2AAF9-1FFD-4386-B56A-64F1D2561852}"/>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58471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needs of PID </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buNone/>
            </a:pPr>
            <a:r>
              <a:rPr lang="en-GB" b="1" dirty="0"/>
              <a:t>Provides</a:t>
            </a:r>
          </a:p>
          <a:p>
            <a:pPr>
              <a:buFont typeface="Wingdings" panose="05000000000000000000" pitchFamily="2" charset="2"/>
              <a:buChar char="Ø"/>
            </a:pPr>
            <a:r>
              <a:rPr lang="en-GB" dirty="0"/>
              <a:t>Project Goals</a:t>
            </a:r>
          </a:p>
          <a:p>
            <a:pPr>
              <a:buFont typeface="Wingdings" panose="05000000000000000000" pitchFamily="2" charset="2"/>
              <a:buChar char="Ø"/>
            </a:pPr>
            <a:r>
              <a:rPr lang="en-GB" dirty="0"/>
              <a:t>Scope</a:t>
            </a:r>
          </a:p>
          <a:p>
            <a:pPr>
              <a:buFont typeface="Wingdings" panose="05000000000000000000" pitchFamily="2" charset="2"/>
              <a:buChar char="Ø"/>
            </a:pPr>
            <a:r>
              <a:rPr lang="en-GB" dirty="0"/>
              <a:t>Project Organization</a:t>
            </a:r>
          </a:p>
          <a:p>
            <a:pPr>
              <a:buFont typeface="Wingdings" panose="05000000000000000000" pitchFamily="2" charset="2"/>
              <a:buChar char="Ø"/>
            </a:pPr>
            <a:r>
              <a:rPr lang="en-GB" dirty="0"/>
              <a:t>Risks</a:t>
            </a:r>
          </a:p>
          <a:p>
            <a:pPr>
              <a:buFont typeface="Wingdings" panose="05000000000000000000" pitchFamily="2" charset="2"/>
              <a:buChar char="Ø"/>
            </a:pPr>
            <a:r>
              <a:rPr lang="en-GB" dirty="0"/>
              <a:t>Reporting framework</a:t>
            </a:r>
          </a:p>
          <a:p>
            <a:pPr>
              <a:buFont typeface="Wingdings" panose="05000000000000000000" pitchFamily="2" charset="2"/>
              <a:buChar char="Ø"/>
            </a:pPr>
            <a:r>
              <a:rPr lang="en-GB" dirty="0"/>
              <a:t>PID sign OFF</a:t>
            </a:r>
          </a:p>
          <a:p>
            <a:pPr>
              <a:buFont typeface="Wingdings" panose="05000000000000000000" pitchFamily="2" charset="2"/>
              <a:buChar char="Ø"/>
            </a:pPr>
            <a:r>
              <a:rPr lang="en-GB" dirty="0"/>
              <a:t>Summary</a:t>
            </a:r>
          </a:p>
        </p:txBody>
      </p:sp>
      <p:pic>
        <p:nvPicPr>
          <p:cNvPr id="4" name="Picture 3" descr="F:\Year 3\Caroline Bradley\Assignment 2\Group Project\logo.png">
            <a:extLst>
              <a:ext uri="{FF2B5EF4-FFF2-40B4-BE49-F238E27FC236}">
                <a16:creationId xmlns:a16="http://schemas.microsoft.com/office/drawing/2014/main" id="{7CBC3113-2064-4C37-9ABB-24D93E9B8B4A}"/>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4124454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BD41-7E85-43F2-8527-21C9F9265A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the PID</a:t>
            </a:r>
          </a:p>
        </p:txBody>
      </p:sp>
      <p:sp>
        <p:nvSpPr>
          <p:cNvPr id="3" name="Content Placeholder 2">
            <a:extLst>
              <a:ext uri="{FF2B5EF4-FFF2-40B4-BE49-F238E27FC236}">
                <a16:creationId xmlns:a16="http://schemas.microsoft.com/office/drawing/2014/main" id="{02619B0F-5643-438C-ACB8-A00196B4527E}"/>
              </a:ext>
            </a:extLst>
          </p:cNvPr>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what it has provided</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Ricky's Time management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Steff’s Cost Control</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Harrys Document control</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Pauls listings of Benefits</a:t>
            </a:r>
          </a:p>
        </p:txBody>
      </p:sp>
      <p:pic>
        <p:nvPicPr>
          <p:cNvPr id="4" name="Picture 3" descr="F:\Year 3\Caroline Bradley\Assignment 2\Group Project\logo.png">
            <a:extLst>
              <a:ext uri="{FF2B5EF4-FFF2-40B4-BE49-F238E27FC236}">
                <a16:creationId xmlns:a16="http://schemas.microsoft.com/office/drawing/2014/main" id="{FA7E11EF-012C-41ED-86E9-14826C86CCC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1169211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Thanks for listening</a:t>
            </a:r>
          </a:p>
        </p:txBody>
      </p:sp>
      <p:pic>
        <p:nvPicPr>
          <p:cNvPr id="4" name="Picture 3" descr="F:\Year 3\Caroline Bradley\Assignment 2\Group Project\logo.png">
            <a:extLst>
              <a:ext uri="{FF2B5EF4-FFF2-40B4-BE49-F238E27FC236}">
                <a16:creationId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a16="http://schemas.microsoft.com/office/drawing/2014/main" id="{22CCE764-41C4-4B70-BF68-DF4D12703684}"/>
              </a:ext>
            </a:extLst>
          </p:cNvPr>
          <p:cNvSpPr>
            <a:spLocks noGrp="1"/>
          </p:cNvSpPr>
          <p:nvPr>
            <p:ph type="subTitle" idx="1"/>
          </p:nvPr>
        </p:nvSpPr>
        <p:spPr>
          <a:xfrm>
            <a:off x="147602" y="6299084"/>
            <a:ext cx="7167598" cy="445666"/>
          </a:xfrm>
        </p:spPr>
        <p:txBody>
          <a:bodyPr>
            <a:normAutofit fontScale="85000" lnSpcReduction="10000"/>
          </a:bodyPr>
          <a:lstStyle/>
          <a:p>
            <a:r>
              <a:rPr lang="en-GB" dirty="0">
                <a:latin typeface="Arial" panose="020B0604020202020204" pitchFamily="34" charset="0"/>
                <a:cs typeface="Arial" panose="020B0604020202020204" pitchFamily="34" charset="0"/>
              </a:rPr>
              <a:t>By: Ricky Jenkins, Harry </a:t>
            </a:r>
            <a:r>
              <a:rPr lang="en-GB" dirty="0" err="1">
                <a:latin typeface="Arial" panose="020B0604020202020204" pitchFamily="34" charset="0"/>
                <a:cs typeface="Arial" panose="020B0604020202020204" pitchFamily="34" charset="0"/>
              </a:rPr>
              <a:t>Hierons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Steffan</a:t>
            </a:r>
            <a:r>
              <a:rPr lang="en-GB" dirty="0">
                <a:latin typeface="Arial" panose="020B0604020202020204" pitchFamily="34" charset="0"/>
                <a:cs typeface="Arial" panose="020B0604020202020204" pitchFamily="34" charset="0"/>
              </a:rPr>
              <a:t> Lewis, Ashleigh Steel, Paul Weaver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54371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78</TotalTime>
  <Words>690</Words>
  <Application>Microsoft Office PowerPoint</Application>
  <PresentationFormat>Widescreen</PresentationFormat>
  <Paragraphs>112</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Trebuchet MS</vt:lpstr>
      <vt:lpstr>Wingdings</vt:lpstr>
      <vt:lpstr>Wingdings 3</vt:lpstr>
      <vt:lpstr>Facet</vt:lpstr>
      <vt:lpstr>Welcome to Williams Web Design &amp; Hosting company Analysis</vt:lpstr>
      <vt:lpstr>Project Development introduction</vt:lpstr>
      <vt:lpstr>Quality Management</vt:lpstr>
      <vt:lpstr>Quality Control</vt:lpstr>
      <vt:lpstr>Formatting</vt:lpstr>
      <vt:lpstr>Version control</vt:lpstr>
      <vt:lpstr>Cost</vt:lpstr>
      <vt:lpstr>Introduction to cost</vt:lpstr>
      <vt:lpstr>Research</vt:lpstr>
      <vt:lpstr>Costs</vt:lpstr>
      <vt:lpstr>Evaluation</vt:lpstr>
      <vt:lpstr>Project Plan</vt:lpstr>
      <vt:lpstr>Project Planning</vt:lpstr>
      <vt:lpstr>Project Plan</vt:lpstr>
      <vt:lpstr>PowerPoint Presentation</vt:lpstr>
      <vt:lpstr>Project Time Evaluation</vt:lpstr>
      <vt:lpstr>PID</vt:lpstr>
      <vt:lpstr>PID</vt:lpstr>
      <vt:lpstr>The needs of PID </vt:lpstr>
      <vt:lpstr>Benefits of the PID</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UserBart</dc:creator>
  <cp:lastModifiedBy>harry hierons</cp:lastModifiedBy>
  <cp:revision>10</cp:revision>
  <dcterms:created xsi:type="dcterms:W3CDTF">2018-05-09T21:51:00Z</dcterms:created>
  <dcterms:modified xsi:type="dcterms:W3CDTF">2018-05-18T21:37:19Z</dcterms:modified>
</cp:coreProperties>
</file>