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0970" autoAdjust="0"/>
  </p:normalViewPr>
  <p:slideViewPr>
    <p:cSldViewPr snapToGrid="0">
      <p:cViewPr varScale="1">
        <p:scale>
          <a:sx n="67" d="100"/>
          <a:sy n="67" d="100"/>
        </p:scale>
        <p:origin x="1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C5430A-A890-43FE-8757-3B484020FA23}"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9F8558-AF0D-4CB1-BBA0-5C766C31FC22}" type="slidenum">
              <a:rPr lang="en-GB" smtClean="0"/>
              <a:t>‹#›</a:t>
            </a:fld>
            <a:endParaRPr lang="en-GB"/>
          </a:p>
        </p:txBody>
      </p:sp>
    </p:spTree>
    <p:extLst>
      <p:ext uri="{BB962C8B-B14F-4D97-AF65-F5344CB8AC3E}">
        <p14:creationId xmlns:p14="http://schemas.microsoft.com/office/powerpoint/2010/main" val="362459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1</a:t>
            </a:fld>
            <a:endParaRPr lang="en-GB"/>
          </a:p>
        </p:txBody>
      </p:sp>
    </p:spTree>
    <p:extLst>
      <p:ext uri="{BB962C8B-B14F-4D97-AF65-F5344CB8AC3E}">
        <p14:creationId xmlns:p14="http://schemas.microsoft.com/office/powerpoint/2010/main" val="3257008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Premier Inn is a leading hotel chain in the UK presently extending its business in Germany. Therefore, a strong understanding and fluency in the German language can provide an </a:t>
            </a:r>
            <a:r>
              <a:rPr lang="en-US" sz="1800" b="0" i="0" u="none" strike="noStrike" dirty="0" err="1">
                <a:solidFill>
                  <a:srgbClr val="000000"/>
                </a:solidFill>
                <a:effectLst/>
                <a:latin typeface="Times New Roman" panose="02020603050405020304" pitchFamily="18" charset="0"/>
              </a:rPr>
              <a:t>upperhand</a:t>
            </a:r>
            <a:r>
              <a:rPr lang="en-US" sz="1800" b="0" i="0" u="none" strike="noStrike" dirty="0">
                <a:solidFill>
                  <a:srgbClr val="000000"/>
                </a:solidFill>
                <a:effectLst/>
                <a:latin typeface="Times New Roman" panose="02020603050405020304" pitchFamily="18" charset="0"/>
              </a:rPr>
              <a:t> to the staff to interpret cultural importance, actions and demands of German guests to build a strong brand presence and business portfolio. </a:t>
            </a:r>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2</a:t>
            </a:fld>
            <a:endParaRPr lang="en-GB"/>
          </a:p>
        </p:txBody>
      </p:sp>
    </p:spTree>
    <p:extLst>
      <p:ext uri="{BB962C8B-B14F-4D97-AF65-F5344CB8AC3E}">
        <p14:creationId xmlns:p14="http://schemas.microsoft.com/office/powerpoint/2010/main" val="423621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German is a very important language to render quality services and mitigate the cultural gap for hotel companies such as Premier Inn. Staff having an </a:t>
            </a:r>
            <a:r>
              <a:rPr lang="en-US" sz="1800" b="0" i="0" u="none" strike="noStrike" dirty="0" err="1">
                <a:solidFill>
                  <a:srgbClr val="000000"/>
                </a:solidFill>
                <a:effectLst/>
                <a:latin typeface="Times New Roman" panose="02020603050405020304" pitchFamily="18" charset="0"/>
              </a:rPr>
              <a:t>indepth</a:t>
            </a:r>
            <a:r>
              <a:rPr lang="en-US" sz="1800" b="0" i="0" u="none" strike="noStrike" dirty="0">
                <a:solidFill>
                  <a:srgbClr val="000000"/>
                </a:solidFill>
                <a:effectLst/>
                <a:latin typeface="Times New Roman" panose="02020603050405020304" pitchFamily="18" charset="0"/>
              </a:rPr>
              <a:t> understanding of greeting, addressing and communicating with German guests are enable to </a:t>
            </a:r>
            <a:r>
              <a:rPr lang="en-US" sz="1800" b="0" i="0" u="none" strike="noStrike" dirty="0" err="1">
                <a:solidFill>
                  <a:srgbClr val="000000"/>
                </a:solidFill>
                <a:effectLst/>
                <a:latin typeface="Times New Roman" panose="02020603050405020304" pitchFamily="18" charset="0"/>
              </a:rPr>
              <a:t>localise</a:t>
            </a:r>
            <a:r>
              <a:rPr lang="en-US" sz="1800" b="0" i="0" u="none" strike="noStrike" dirty="0">
                <a:solidFill>
                  <a:srgbClr val="000000"/>
                </a:solidFill>
                <a:effectLst/>
                <a:latin typeface="Times New Roman" panose="02020603050405020304" pitchFamily="18" charset="0"/>
              </a:rPr>
              <a:t> the experience to ensure customer loyalty and trust. </a:t>
            </a:r>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3</a:t>
            </a:fld>
            <a:endParaRPr lang="en-GB"/>
          </a:p>
        </p:txBody>
      </p:sp>
    </p:spTree>
    <p:extLst>
      <p:ext uri="{BB962C8B-B14F-4D97-AF65-F5344CB8AC3E}">
        <p14:creationId xmlns:p14="http://schemas.microsoft.com/office/powerpoint/2010/main" val="1886125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Unlike the English language, German has different tones and expressions associated with verbal and written communication. Hotel staff may have difficulties in pronunciation, verb and noun usage of the German language due to their lack of understanding of this language. </a:t>
            </a:r>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4</a:t>
            </a:fld>
            <a:endParaRPr lang="en-GB"/>
          </a:p>
        </p:txBody>
      </p:sp>
    </p:spTree>
    <p:extLst>
      <p:ext uri="{BB962C8B-B14F-4D97-AF65-F5344CB8AC3E}">
        <p14:creationId xmlns:p14="http://schemas.microsoft.com/office/powerpoint/2010/main" val="3004909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Germans are strict with body language alongside difficult German terms of this language. In a business context, hotel staff needs to know such facts before dealing with a German guest to ensure strong bonding and exchange of thoughts in the country. </a:t>
            </a:r>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5</a:t>
            </a:fld>
            <a:endParaRPr lang="en-GB"/>
          </a:p>
        </p:txBody>
      </p:sp>
    </p:spTree>
    <p:extLst>
      <p:ext uri="{BB962C8B-B14F-4D97-AF65-F5344CB8AC3E}">
        <p14:creationId xmlns:p14="http://schemas.microsoft.com/office/powerpoint/2010/main" val="4036860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It is important to operate a business in the German language or have multilinguistic skills in the country to excel in successful operations in the hotel industry.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6</a:t>
            </a:fld>
            <a:endParaRPr lang="en-GB"/>
          </a:p>
        </p:txBody>
      </p:sp>
    </p:spTree>
    <p:extLst>
      <p:ext uri="{BB962C8B-B14F-4D97-AF65-F5344CB8AC3E}">
        <p14:creationId xmlns:p14="http://schemas.microsoft.com/office/powerpoint/2010/main" val="4033564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9F8558-AF0D-4CB1-BBA0-5C766C31FC22}" type="slidenum">
              <a:rPr lang="en-GB" smtClean="0"/>
              <a:t>7</a:t>
            </a:fld>
            <a:endParaRPr lang="en-GB"/>
          </a:p>
        </p:txBody>
      </p:sp>
    </p:spTree>
    <p:extLst>
      <p:ext uri="{BB962C8B-B14F-4D97-AF65-F5344CB8AC3E}">
        <p14:creationId xmlns:p14="http://schemas.microsoft.com/office/powerpoint/2010/main" val="2949363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52371-8997-98C7-0305-85C312E76C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FF5A05-B1FF-8B34-978D-05DA970C0F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D83F84-AA30-256F-B1CA-3A93D9B61DD1}"/>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5" name="Footer Placeholder 4">
            <a:extLst>
              <a:ext uri="{FF2B5EF4-FFF2-40B4-BE49-F238E27FC236}">
                <a16:creationId xmlns:a16="http://schemas.microsoft.com/office/drawing/2014/main" id="{95DF35A9-04E8-7FFC-7665-E7E3960CED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E4D94-11A5-22F4-07B2-B0EE4F0ED0BB}"/>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2771607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FEACE-6C72-0ECC-D68E-47CA386603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379650-D112-3528-2ABA-52441E0825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8A3028-960C-29C6-D79C-9B6E9FDAF73A}"/>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5" name="Footer Placeholder 4">
            <a:extLst>
              <a:ext uri="{FF2B5EF4-FFF2-40B4-BE49-F238E27FC236}">
                <a16:creationId xmlns:a16="http://schemas.microsoft.com/office/drawing/2014/main" id="{C04F6E17-481D-122F-6933-D2C1CC8ACE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0E1DE-A80A-248E-DEB7-6566682E02FE}"/>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62916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AD467-EB87-23A5-EB84-72A14E1143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10DE01-B4D8-33EF-50F1-A00D5999E3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DDB83F-284C-934C-62A1-C6AD1CB562EC}"/>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5" name="Footer Placeholder 4">
            <a:extLst>
              <a:ext uri="{FF2B5EF4-FFF2-40B4-BE49-F238E27FC236}">
                <a16:creationId xmlns:a16="http://schemas.microsoft.com/office/drawing/2014/main" id="{315A42A6-A05F-BCBE-657A-EC462BF1D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34883-15A1-5993-E425-E556EBCB9D1B}"/>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183233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9157-D122-4762-D058-79D9A7D264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AAF0F8-011A-B7D6-9D1F-BF96F90D5D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79A425-60A5-F210-A4B3-793596E671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8BF952-FA2B-1634-7E36-741F0E6B774C}"/>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6" name="Footer Placeholder 5">
            <a:extLst>
              <a:ext uri="{FF2B5EF4-FFF2-40B4-BE49-F238E27FC236}">
                <a16:creationId xmlns:a16="http://schemas.microsoft.com/office/drawing/2014/main" id="{809F5F03-6269-CA6D-B7C2-65F855538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219D1F-6D33-A6AE-2250-AE46B1AB85AB}"/>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4238346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0D72-7254-4BCC-2AC6-E8860238C3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8667EE-F607-F156-5481-E4B20C9DE4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FDFB21-5715-692A-2417-FC1048B68F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05B547-9E1B-7846-B352-C56398393F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4A08E8-61CC-336F-1741-9442CE3D63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B96731-00FB-37A9-1210-078E1CD1B832}"/>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8" name="Footer Placeholder 7">
            <a:extLst>
              <a:ext uri="{FF2B5EF4-FFF2-40B4-BE49-F238E27FC236}">
                <a16:creationId xmlns:a16="http://schemas.microsoft.com/office/drawing/2014/main" id="{00427551-8EE6-2883-6D46-5E3CA1D0FB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119A75-E99C-682F-5B6C-7E83A8950F29}"/>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2953059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E231-E37B-15A2-C5A1-9CB19B0136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753B00-42C0-D8EF-5FFF-BEB88DDA5793}"/>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4" name="Footer Placeholder 3">
            <a:extLst>
              <a:ext uri="{FF2B5EF4-FFF2-40B4-BE49-F238E27FC236}">
                <a16:creationId xmlns:a16="http://schemas.microsoft.com/office/drawing/2014/main" id="{B2819041-40A2-8961-CD3D-71B95B1671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E38412-BF3A-8C71-DB96-95E9C144BCE6}"/>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1283073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97C024-353C-BBF4-1A94-DB40E41C458D}"/>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3" name="Footer Placeholder 2">
            <a:extLst>
              <a:ext uri="{FF2B5EF4-FFF2-40B4-BE49-F238E27FC236}">
                <a16:creationId xmlns:a16="http://schemas.microsoft.com/office/drawing/2014/main" id="{B46CFE79-B2A8-5F6C-45E1-93440BD0F1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75AD7B-285E-1F0A-1352-963469C74C16}"/>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989827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C64DB-95FD-D552-8D87-388532E12E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4CAE84-78C2-D3F3-2A5A-864F7ECB58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7B76C3-82CD-E59C-C19C-1380D2EF05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C7BFBA-4A22-753C-3820-91D95318E95E}"/>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6" name="Footer Placeholder 5">
            <a:extLst>
              <a:ext uri="{FF2B5EF4-FFF2-40B4-BE49-F238E27FC236}">
                <a16:creationId xmlns:a16="http://schemas.microsoft.com/office/drawing/2014/main" id="{FCE9B874-0BCC-13A6-3CC6-BC8C2D5777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F10809-DE18-0BD7-372A-83A6CCFAF1F8}"/>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828533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C97D-04FB-7626-FEFF-739B590BB1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0E4A49-8B03-055E-3D41-FF70C2CD72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D360E0-5A8D-66D6-D492-3DEB2745DE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B90A2A-216B-A6F3-D0E8-63CCA83D9B50}"/>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6" name="Footer Placeholder 5">
            <a:extLst>
              <a:ext uri="{FF2B5EF4-FFF2-40B4-BE49-F238E27FC236}">
                <a16:creationId xmlns:a16="http://schemas.microsoft.com/office/drawing/2014/main" id="{06095977-E8B0-BA9B-B294-5E71FE0EC2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369FE3-9E4F-980D-CA8B-9ECBFB8D4841}"/>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986438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9024-B2D5-4B74-9E60-EECEEB9598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FE666D-DF1F-1290-3A5B-0B84D04A8A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8B31FF-9F76-6588-C7E4-224D02BD0599}"/>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5" name="Footer Placeholder 4">
            <a:extLst>
              <a:ext uri="{FF2B5EF4-FFF2-40B4-BE49-F238E27FC236}">
                <a16:creationId xmlns:a16="http://schemas.microsoft.com/office/drawing/2014/main" id="{063BF791-F1DB-82D8-B004-B221F827F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9FD846-D378-E0FE-8199-8C061DABE24E}"/>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2127881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967880-4DFE-F8EB-1301-B575D07603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D8DF6-96E9-43CB-F183-A72537B140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F30C1B-1BF7-FF05-A542-249DB0C2C192}"/>
              </a:ext>
            </a:extLst>
          </p:cNvPr>
          <p:cNvSpPr>
            <a:spLocks noGrp="1"/>
          </p:cNvSpPr>
          <p:nvPr>
            <p:ph type="dt" sz="half" idx="10"/>
          </p:nvPr>
        </p:nvSpPr>
        <p:spPr/>
        <p:txBody>
          <a:bodyPr/>
          <a:lstStyle/>
          <a:p>
            <a:fld id="{E5AE845C-5DC1-4682-B944-A06384B6C957}" type="datetimeFigureOut">
              <a:rPr lang="en-GB" smtClean="0"/>
              <a:t>19/10/2023</a:t>
            </a:fld>
            <a:endParaRPr lang="en-GB"/>
          </a:p>
        </p:txBody>
      </p:sp>
      <p:sp>
        <p:nvSpPr>
          <p:cNvPr id="5" name="Footer Placeholder 4">
            <a:extLst>
              <a:ext uri="{FF2B5EF4-FFF2-40B4-BE49-F238E27FC236}">
                <a16:creationId xmlns:a16="http://schemas.microsoft.com/office/drawing/2014/main" id="{59AA16D8-8AC4-D67C-2CB4-746540C3D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6B017C-1E4C-9621-F529-8C85BAA4588F}"/>
              </a:ext>
            </a:extLst>
          </p:cNvPr>
          <p:cNvSpPr>
            <a:spLocks noGrp="1"/>
          </p:cNvSpPr>
          <p:nvPr>
            <p:ph type="sldNum" sz="quarter" idx="12"/>
          </p:nvPr>
        </p:nvSpPr>
        <p:spPr/>
        <p:txBody>
          <a:bodyPr/>
          <a:lstStyle/>
          <a:p>
            <a:fld id="{ECA5CF1E-EC20-4EAB-A71E-38A42DBE981E}" type="slidenum">
              <a:rPr lang="en-GB" smtClean="0"/>
              <a:t>‹#›</a:t>
            </a:fld>
            <a:endParaRPr lang="en-GB"/>
          </a:p>
        </p:txBody>
      </p:sp>
    </p:spTree>
    <p:extLst>
      <p:ext uri="{BB962C8B-B14F-4D97-AF65-F5344CB8AC3E}">
        <p14:creationId xmlns:p14="http://schemas.microsoft.com/office/powerpoint/2010/main" val="1376463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7941CD-82E0-FF49-72CC-8B98DB1F1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61FDE6-3074-9558-7937-2896531D1D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1BA4F9-5468-2F95-A337-9861437617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AE845C-5DC1-4682-B944-A06384B6C957}" type="datetimeFigureOut">
              <a:rPr lang="en-GB" smtClean="0"/>
              <a:t>19/10/2023</a:t>
            </a:fld>
            <a:endParaRPr lang="en-GB"/>
          </a:p>
        </p:txBody>
      </p:sp>
      <p:sp>
        <p:nvSpPr>
          <p:cNvPr id="5" name="Footer Placeholder 4">
            <a:extLst>
              <a:ext uri="{FF2B5EF4-FFF2-40B4-BE49-F238E27FC236}">
                <a16:creationId xmlns:a16="http://schemas.microsoft.com/office/drawing/2014/main" id="{29C27DA3-7C03-9271-3793-41792F9716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76B251-2F44-2245-10D8-E5A240B7AF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A5CF1E-EC20-4EAB-A71E-38A42DBE981E}" type="slidenum">
              <a:rPr lang="en-GB" smtClean="0"/>
              <a:t>‹#›</a:t>
            </a:fld>
            <a:endParaRPr lang="en-GB"/>
          </a:p>
        </p:txBody>
      </p:sp>
    </p:spTree>
    <p:extLst>
      <p:ext uri="{BB962C8B-B14F-4D97-AF65-F5344CB8AC3E}">
        <p14:creationId xmlns:p14="http://schemas.microsoft.com/office/powerpoint/2010/main" val="1350712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commons.wikimedia.org/wiki/File:Resort_Hotel_Olivean_Shodoshima_Japan01s3.jp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hospitalitysearch.co.uk/benefits-of-being-multilingua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0"/>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DFD40-B161-60CD-3F89-4CAEB041A51D}"/>
              </a:ext>
            </a:extLst>
          </p:cNvPr>
          <p:cNvSpPr>
            <a:spLocks noGrp="1"/>
          </p:cNvSpPr>
          <p:nvPr>
            <p:ph type="ctrTitle"/>
          </p:nvPr>
        </p:nvSpPr>
        <p:spPr>
          <a:xfrm>
            <a:off x="1524000" y="677862"/>
            <a:ext cx="9144000" cy="5502275"/>
          </a:xfrm>
        </p:spPr>
        <p:txBody>
          <a:bodyPr>
            <a:noAutofit/>
          </a:bodyPr>
          <a:lstStyle/>
          <a:p>
            <a:pPr>
              <a:lnSpc>
                <a:spcPct val="150000"/>
              </a:lnSpc>
            </a:pPr>
            <a:r>
              <a:rPr lang="en-US" sz="2400" b="1" dirty="0">
                <a:latin typeface="Times New Roman" panose="02020603050405020304" pitchFamily="18" charset="0"/>
                <a:cs typeface="Times New Roman" panose="02020603050405020304" pitchFamily="18" charset="0"/>
              </a:rPr>
              <a:t>ACADEMIC DISCIPLINE OF HOSPITALITY &amp; TOURISM MANAGEMENT BA INTERNATIONAL HOTEL MANAGEMENT </a:t>
            </a:r>
            <a:br>
              <a:rPr lang="en-US" sz="30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MODULE HANDBOOK AUTUMN TERM 1 2023-24 </a:t>
            </a:r>
            <a:br>
              <a:rPr lang="en-US" sz="3600" b="1" dirty="0">
                <a:latin typeface="Times New Roman" panose="02020603050405020304" pitchFamily="18" charset="0"/>
                <a:cs typeface="Times New Roman" panose="02020603050405020304" pitchFamily="18" charset="0"/>
              </a:rPr>
            </a:br>
            <a:r>
              <a:rPr lang="en-US" sz="4400" b="1" dirty="0">
                <a:latin typeface="Times New Roman" panose="02020603050405020304" pitchFamily="18" charset="0"/>
                <a:cs typeface="Times New Roman" panose="02020603050405020304" pitchFamily="18" charset="0"/>
              </a:rPr>
              <a:t>BMIH5003</a:t>
            </a:r>
            <a:r>
              <a:rPr lang="en-US" sz="3600" b="1" dirty="0">
                <a:latin typeface="Times New Roman" panose="02020603050405020304" pitchFamily="18" charset="0"/>
                <a:cs typeface="Times New Roman" panose="02020603050405020304" pitchFamily="18" charset="0"/>
              </a:rPr>
              <a:t> </a:t>
            </a:r>
            <a:br>
              <a:rPr lang="en-US" sz="30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FOREIGN LANGUAGES AND CULTURAL AWARENESS LEVEL 5</a:t>
            </a:r>
            <a:endParaRPr lang="en-GB" sz="3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1463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E5ED1-B9FE-A017-B33D-BE6F85486D28}"/>
              </a:ext>
            </a:extLst>
          </p:cNvPr>
          <p:cNvSpPr>
            <a:spLocks noGrp="1"/>
          </p:cNvSpPr>
          <p:nvPr>
            <p:ph type="title"/>
          </p:nvPr>
        </p:nvSpPr>
        <p:spPr/>
        <p:txBody>
          <a:bodyPr>
            <a:normAutofit/>
          </a:bodyPr>
          <a:lstStyle/>
          <a:p>
            <a:pPr algn="ctr"/>
            <a:r>
              <a:rPr lang="en-US" sz="2800" b="1" i="0" u="none" strike="noStrike" dirty="0">
                <a:solidFill>
                  <a:srgbClr val="000000"/>
                </a:solidFill>
                <a:effectLst/>
                <a:latin typeface="Times New Roman" panose="02020603050405020304" pitchFamily="18" charset="0"/>
              </a:rPr>
              <a:t>Benefits of multilingualism for hotel staff of Premier Inn</a:t>
            </a:r>
            <a:endParaRPr lang="en-GB" sz="2800" dirty="0"/>
          </a:p>
        </p:txBody>
      </p:sp>
      <p:sp>
        <p:nvSpPr>
          <p:cNvPr id="3" name="Content Placeholder 2">
            <a:extLst>
              <a:ext uri="{FF2B5EF4-FFF2-40B4-BE49-F238E27FC236}">
                <a16:creationId xmlns:a16="http://schemas.microsoft.com/office/drawing/2014/main" id="{26780F8F-791A-91AA-91A6-E9D829D3546F}"/>
              </a:ext>
            </a:extLst>
          </p:cNvPr>
          <p:cNvSpPr>
            <a:spLocks noGrp="1"/>
          </p:cNvSpPr>
          <p:nvPr>
            <p:ph idx="1"/>
          </p:nvPr>
        </p:nvSpPr>
        <p:spPr>
          <a:xfrm>
            <a:off x="838200" y="1825625"/>
            <a:ext cx="5257800" cy="4351338"/>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Multilingual hotel staff can have significant predictive ability and process information faster (HSI, 2023).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Premier Inn staff have strong linguistic skills especially in German as Germany is a new target for expansion and can address guests’ demands or requests prudently.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can help Premier Inn staff bridge the cultural gap through a deeper understanding of language for addressing kind gestures or formality.</a:t>
            </a:r>
          </a:p>
          <a:p>
            <a:pPr>
              <a:lnSpc>
                <a:spcPct val="150000"/>
              </a:lnSpc>
            </a:pPr>
            <a:endParaRPr lang="en-GB" dirty="0"/>
          </a:p>
        </p:txBody>
      </p:sp>
      <p:pic>
        <p:nvPicPr>
          <p:cNvPr id="1026" name="Picture 2" descr="Premier Inn">
            <a:extLst>
              <a:ext uri="{FF2B5EF4-FFF2-40B4-BE49-F238E27FC236}">
                <a16:creationId xmlns:a16="http://schemas.microsoft.com/office/drawing/2014/main" id="{9A014004-6E7F-3BA6-1040-47DF6B29F52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2335" y="2128838"/>
            <a:ext cx="3795715" cy="3413126"/>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8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8B10F-EA35-8A16-42DB-EDB8B3C8F649}"/>
              </a:ext>
            </a:extLst>
          </p:cNvPr>
          <p:cNvSpPr>
            <a:spLocks noGrp="1"/>
          </p:cNvSpPr>
          <p:nvPr>
            <p:ph type="title"/>
          </p:nvPr>
        </p:nvSpPr>
        <p:spPr/>
        <p:txBody>
          <a:bodyPr/>
          <a:lstStyle/>
          <a:p>
            <a:pPr algn="ctr"/>
            <a:r>
              <a:rPr lang="en-US" sz="2800" b="1" dirty="0">
                <a:solidFill>
                  <a:srgbClr val="000000"/>
                </a:solidFill>
                <a:latin typeface="Times New Roman" panose="02020603050405020304" pitchFamily="18" charset="0"/>
              </a:rPr>
              <a:t>Modern European Language (German) and its linguistic region</a:t>
            </a:r>
            <a:endParaRPr lang="en-GB" sz="2800" b="1" dirty="0">
              <a:solidFill>
                <a:srgbClr val="000000"/>
              </a:solidFill>
              <a:latin typeface="Times New Roman" panose="02020603050405020304" pitchFamily="18" charset="0"/>
            </a:endParaRPr>
          </a:p>
        </p:txBody>
      </p:sp>
      <p:sp>
        <p:nvSpPr>
          <p:cNvPr id="3" name="Content Placeholder 2">
            <a:extLst>
              <a:ext uri="{FF2B5EF4-FFF2-40B4-BE49-F238E27FC236}">
                <a16:creationId xmlns:a16="http://schemas.microsoft.com/office/drawing/2014/main" id="{68C3DC37-D9A9-ADC6-6C2C-C31638800537}"/>
              </a:ext>
            </a:extLst>
          </p:cNvPr>
          <p:cNvSpPr>
            <a:spLocks noGrp="1"/>
          </p:cNvSpPr>
          <p:nvPr>
            <p:ph idx="1"/>
          </p:nvPr>
        </p:nvSpPr>
        <p:spPr>
          <a:xfrm>
            <a:off x="838201" y="1825625"/>
            <a:ext cx="5448300" cy="4351338"/>
          </a:xfrm>
        </p:spPr>
        <p:txBody>
          <a:bodyPr/>
          <a:lstStyle/>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German is the primary and the most important language in the entire territory of Germany. </a:t>
            </a:r>
          </a:p>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It can comprehend the hotel management of Premier Inn to address effective kitchen work, service and reception. </a:t>
            </a:r>
          </a:p>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German-speaking countries are the world’s biggest spenders on hotel and tourism (The Pedagogy, 2023)</a:t>
            </a:r>
          </a:p>
          <a:p>
            <a:pPr>
              <a:lnSpc>
                <a:spcPct val="150000"/>
              </a:lnSpc>
            </a:pPr>
            <a:endParaRPr lang="en-GB" sz="1800" dirty="0">
              <a:solidFill>
                <a:srgbClr val="000000"/>
              </a:solidFill>
              <a:latin typeface="Times New Roman" panose="02020603050405020304" pitchFamily="18" charset="0"/>
            </a:endParaRPr>
          </a:p>
        </p:txBody>
      </p:sp>
      <p:pic>
        <p:nvPicPr>
          <p:cNvPr id="7" name="Picture 6">
            <a:extLst>
              <a:ext uri="{FF2B5EF4-FFF2-40B4-BE49-F238E27FC236}">
                <a16:creationId xmlns:a16="http://schemas.microsoft.com/office/drawing/2014/main" id="{4B468100-5D67-AC4D-A2D2-045D4634A8D7}"/>
              </a:ext>
            </a:extLst>
          </p:cNvPr>
          <p:cNvPicPr>
            <a:picLocks noChangeAspect="1"/>
          </p:cNvPicPr>
          <p:nvPr/>
        </p:nvPicPr>
        <p:blipFill>
          <a:blip r:embed="rId4"/>
          <a:stretch>
            <a:fillRect/>
          </a:stretch>
        </p:blipFill>
        <p:spPr>
          <a:xfrm>
            <a:off x="7205248" y="1743216"/>
            <a:ext cx="4148552" cy="4360958"/>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836556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18A3-E04B-734A-D81C-5CD544DB3B92}"/>
              </a:ext>
            </a:extLst>
          </p:cNvPr>
          <p:cNvSpPr>
            <a:spLocks noGrp="1"/>
          </p:cNvSpPr>
          <p:nvPr>
            <p:ph type="title"/>
          </p:nvPr>
        </p:nvSpPr>
        <p:spPr/>
        <p:txBody>
          <a:bodyPr/>
          <a:lstStyle/>
          <a:p>
            <a:pPr algn="ctr"/>
            <a:r>
              <a:rPr lang="en-US" sz="2800" b="1" dirty="0">
                <a:solidFill>
                  <a:srgbClr val="000000"/>
                </a:solidFill>
                <a:latin typeface="Times New Roman" panose="02020603050405020304" pitchFamily="18" charset="0"/>
              </a:rPr>
              <a:t>Hardships in learning the language</a:t>
            </a:r>
            <a:endParaRPr lang="en-GB" sz="2800" b="1" dirty="0">
              <a:solidFill>
                <a:srgbClr val="000000"/>
              </a:solidFill>
              <a:latin typeface="Times New Roman" panose="02020603050405020304" pitchFamily="18" charset="0"/>
            </a:endParaRPr>
          </a:p>
        </p:txBody>
      </p:sp>
      <p:sp>
        <p:nvSpPr>
          <p:cNvPr id="3" name="Content Placeholder 2">
            <a:extLst>
              <a:ext uri="{FF2B5EF4-FFF2-40B4-BE49-F238E27FC236}">
                <a16:creationId xmlns:a16="http://schemas.microsoft.com/office/drawing/2014/main" id="{4EBA6818-C59D-DF26-8A16-89D888FA1703}"/>
              </a:ext>
            </a:extLst>
          </p:cNvPr>
          <p:cNvSpPr>
            <a:spLocks noGrp="1"/>
          </p:cNvSpPr>
          <p:nvPr>
            <p:ph idx="1"/>
          </p:nvPr>
        </p:nvSpPr>
        <p:spPr>
          <a:xfrm>
            <a:off x="838200" y="1825625"/>
            <a:ext cx="5891213" cy="4351338"/>
          </a:xfrm>
        </p:spPr>
        <p:txBody>
          <a:bodyPr/>
          <a:lstStyle/>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German grammar is complex and has many rules and regulations on correct usage with different case forms</a:t>
            </a:r>
          </a:p>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Sentence structure differs from the English language in terms of adjusting word order such as “die </a:t>
            </a:r>
            <a:r>
              <a:rPr lang="en-US" sz="1800" dirty="0" err="1">
                <a:solidFill>
                  <a:srgbClr val="000000"/>
                </a:solidFill>
                <a:latin typeface="Times New Roman" panose="02020603050405020304" pitchFamily="18" charset="0"/>
              </a:rPr>
              <a:t>Rezeption</a:t>
            </a:r>
            <a:r>
              <a:rPr lang="en-US" sz="1800" dirty="0">
                <a:solidFill>
                  <a:srgbClr val="000000"/>
                </a:solidFill>
                <a:latin typeface="Times New Roman" panose="02020603050405020304" pitchFamily="18" charset="0"/>
              </a:rPr>
              <a:t>”, “</a:t>
            </a:r>
            <a:r>
              <a:rPr lang="en-US" sz="1800" dirty="0" err="1">
                <a:solidFill>
                  <a:srgbClr val="000000"/>
                </a:solidFill>
                <a:latin typeface="Times New Roman" panose="02020603050405020304" pitchFamily="18" charset="0"/>
              </a:rPr>
              <a:t>einchecken</a:t>
            </a:r>
            <a:r>
              <a:rPr lang="en-US" sz="1800" dirty="0">
                <a:solidFill>
                  <a:srgbClr val="000000"/>
                </a:solidFill>
                <a:latin typeface="Times New Roman" panose="02020603050405020304" pitchFamily="18" charset="0"/>
              </a:rPr>
              <a:t>”, “der </a:t>
            </a:r>
            <a:r>
              <a:rPr lang="en-US" sz="1800" dirty="0" err="1">
                <a:solidFill>
                  <a:srgbClr val="000000"/>
                </a:solidFill>
                <a:latin typeface="Times New Roman" panose="02020603050405020304" pitchFamily="18" charset="0"/>
              </a:rPr>
              <a:t>Parkplatz</a:t>
            </a:r>
            <a:r>
              <a:rPr lang="en-US" sz="1800" dirty="0">
                <a:solidFill>
                  <a:srgbClr val="000000"/>
                </a:solidFill>
                <a:latin typeface="Times New Roman" panose="02020603050405020304" pitchFamily="18" charset="0"/>
              </a:rPr>
              <a:t>”.</a:t>
            </a:r>
          </a:p>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Verb and tense use in German language is also difficult and nouns have declensions to learn (EF, 2023).</a:t>
            </a:r>
          </a:p>
          <a:p>
            <a:pPr>
              <a:lnSpc>
                <a:spcPct val="150000"/>
              </a:lnSpc>
            </a:pPr>
            <a:endParaRPr lang="en-GB" sz="1800" dirty="0">
              <a:solidFill>
                <a:srgbClr val="000000"/>
              </a:solidFill>
              <a:latin typeface="Times New Roman" panose="02020603050405020304" pitchFamily="18" charset="0"/>
            </a:endParaRPr>
          </a:p>
        </p:txBody>
      </p:sp>
      <p:pic>
        <p:nvPicPr>
          <p:cNvPr id="4" name="Picture 3">
            <a:extLst>
              <a:ext uri="{FF2B5EF4-FFF2-40B4-BE49-F238E27FC236}">
                <a16:creationId xmlns:a16="http://schemas.microsoft.com/office/drawing/2014/main" id="{F5AC10B0-5D8E-7F63-CC90-2C1ED2D9AD94}"/>
              </a:ext>
            </a:extLst>
          </p:cNvPr>
          <p:cNvPicPr>
            <a:picLocks noChangeAspect="1"/>
          </p:cNvPicPr>
          <p:nvPr/>
        </p:nvPicPr>
        <p:blipFill>
          <a:blip r:embed="rId4"/>
          <a:stretch>
            <a:fillRect/>
          </a:stretch>
        </p:blipFill>
        <p:spPr>
          <a:xfrm>
            <a:off x="7138768" y="2137172"/>
            <a:ext cx="4598434" cy="2583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72594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E029-D4A9-306C-CBF8-093F62F0D413}"/>
              </a:ext>
            </a:extLst>
          </p:cNvPr>
          <p:cNvSpPr>
            <a:spLocks noGrp="1"/>
          </p:cNvSpPr>
          <p:nvPr>
            <p:ph type="title"/>
          </p:nvPr>
        </p:nvSpPr>
        <p:spPr/>
        <p:txBody>
          <a:bodyPr/>
          <a:lstStyle/>
          <a:p>
            <a:pPr algn="ctr"/>
            <a:r>
              <a:rPr lang="en-US" sz="2800" b="1" dirty="0">
                <a:solidFill>
                  <a:srgbClr val="000000"/>
                </a:solidFill>
                <a:latin typeface="Times New Roman" panose="02020603050405020304" pitchFamily="18" charset="0"/>
              </a:rPr>
              <a:t>Terms of Factors to Consider Polite/impolite in the business content</a:t>
            </a:r>
            <a:endParaRPr lang="en-GB" sz="2800" b="1" dirty="0">
              <a:solidFill>
                <a:srgbClr val="000000"/>
              </a:solidFill>
              <a:latin typeface="Times New Roman" panose="02020603050405020304" pitchFamily="18" charset="0"/>
            </a:endParaRPr>
          </a:p>
        </p:txBody>
      </p:sp>
      <p:sp>
        <p:nvSpPr>
          <p:cNvPr id="3" name="Content Placeholder 2">
            <a:extLst>
              <a:ext uri="{FF2B5EF4-FFF2-40B4-BE49-F238E27FC236}">
                <a16:creationId xmlns:a16="http://schemas.microsoft.com/office/drawing/2014/main" id="{2E2C4CA2-1FAC-8F4F-DDAD-05AF72790641}"/>
              </a:ext>
            </a:extLst>
          </p:cNvPr>
          <p:cNvSpPr>
            <a:spLocks noGrp="1"/>
          </p:cNvSpPr>
          <p:nvPr>
            <p:ph idx="1"/>
          </p:nvPr>
        </p:nvSpPr>
        <p:spPr>
          <a:xfrm>
            <a:off x="838200" y="1825625"/>
            <a:ext cx="5257800" cy="4351338"/>
          </a:xfrm>
        </p:spPr>
        <p:txBody>
          <a:bodyPr/>
          <a:lstStyle/>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Germans are very much used to politeness in their verbal and written communication</a:t>
            </a:r>
          </a:p>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In business context “Sie” (polite </a:t>
            </a:r>
            <a:r>
              <a:rPr lang="en-US" sz="1800" dirty="0" err="1">
                <a:solidFill>
                  <a:srgbClr val="000000"/>
                </a:solidFill>
                <a:latin typeface="Times New Roman" panose="02020603050405020304" pitchFamily="18" charset="0"/>
              </a:rPr>
              <a:t>tobe</a:t>
            </a:r>
            <a:r>
              <a:rPr lang="en-US" sz="1800" dirty="0">
                <a:solidFill>
                  <a:srgbClr val="000000"/>
                </a:solidFill>
                <a:latin typeface="Times New Roman" panose="02020603050405020304" pitchFamily="18" charset="0"/>
              </a:rPr>
              <a:t> of addressing people), “Herr (</a:t>
            </a:r>
            <a:r>
              <a:rPr lang="en-US" sz="1800" dirty="0" err="1">
                <a:solidFill>
                  <a:srgbClr val="000000"/>
                </a:solidFill>
                <a:latin typeface="Times New Roman" panose="02020603050405020304" pitchFamily="18" charset="0"/>
              </a:rPr>
              <a:t>Mr</a:t>
            </a:r>
            <a:r>
              <a:rPr lang="en-US" sz="1800" dirty="0">
                <a:solidFill>
                  <a:srgbClr val="000000"/>
                </a:solidFill>
                <a:latin typeface="Times New Roman" panose="02020603050405020304" pitchFamily="18" charset="0"/>
              </a:rPr>
              <a:t>)” or “Frau (</a:t>
            </a:r>
            <a:r>
              <a:rPr lang="en-US" sz="1800" dirty="0" err="1">
                <a:solidFill>
                  <a:srgbClr val="000000"/>
                </a:solidFill>
                <a:latin typeface="Times New Roman" panose="02020603050405020304" pitchFamily="18" charset="0"/>
              </a:rPr>
              <a:t>Mrs</a:t>
            </a:r>
            <a:r>
              <a:rPr lang="en-US" sz="1800" dirty="0">
                <a:solidFill>
                  <a:srgbClr val="000000"/>
                </a:solidFill>
                <a:latin typeface="Times New Roman" panose="02020603050405020304" pitchFamily="18" charset="0"/>
              </a:rPr>
              <a:t>/</a:t>
            </a:r>
            <a:r>
              <a:rPr lang="en-US" sz="1800" dirty="0" err="1">
                <a:solidFill>
                  <a:srgbClr val="000000"/>
                </a:solidFill>
                <a:latin typeface="Times New Roman" panose="02020603050405020304" pitchFamily="18" charset="0"/>
              </a:rPr>
              <a:t>Ms</a:t>
            </a:r>
            <a:r>
              <a:rPr lang="en-US" sz="1800" dirty="0">
                <a:solidFill>
                  <a:srgbClr val="000000"/>
                </a:solidFill>
                <a:latin typeface="Times New Roman" panose="02020603050405020304" pitchFamily="18" charset="0"/>
              </a:rPr>
              <a:t>)”, “</a:t>
            </a:r>
            <a:r>
              <a:rPr lang="en-US" sz="1800" dirty="0" err="1">
                <a:solidFill>
                  <a:srgbClr val="000000"/>
                </a:solidFill>
                <a:latin typeface="Times New Roman" panose="02020603050405020304" pitchFamily="18" charset="0"/>
              </a:rPr>
              <a:t>Guten</a:t>
            </a:r>
            <a:r>
              <a:rPr lang="en-US" sz="1800" dirty="0">
                <a:solidFill>
                  <a:srgbClr val="000000"/>
                </a:solidFill>
                <a:latin typeface="Times New Roman" panose="02020603050405020304" pitchFamily="18" charset="0"/>
              </a:rPr>
              <a:t> Tag (Good Day)”, “Hallo (Hello)” are some polite tones (Cultural Atlas, 2017).</a:t>
            </a:r>
          </a:p>
          <a:p>
            <a:pPr algn="just" fontAlgn="base">
              <a:lnSpc>
                <a:spcPct val="150000"/>
              </a:lnSpc>
              <a:spcBef>
                <a:spcPts val="0"/>
              </a:spcBef>
              <a:spcAft>
                <a:spcPts val="0"/>
              </a:spcAft>
            </a:pPr>
            <a:r>
              <a:rPr lang="en-US" sz="1800" dirty="0" err="1">
                <a:solidFill>
                  <a:srgbClr val="000000"/>
                </a:solidFill>
                <a:latin typeface="Times New Roman" panose="02020603050405020304" pitchFamily="18" charset="0"/>
              </a:rPr>
              <a:t>Pünktlichkeit</a:t>
            </a:r>
            <a:r>
              <a:rPr lang="en-US" sz="1800" dirty="0">
                <a:solidFill>
                  <a:srgbClr val="000000"/>
                </a:solidFill>
                <a:latin typeface="Times New Roman" panose="02020603050405020304" pitchFamily="18" charset="0"/>
              </a:rPr>
              <a:t> or tight punctuality is very important to Germans further cross-leg gestures or putting feet on furniture prevalent in the UK is considered impolite in Germany.</a:t>
            </a:r>
          </a:p>
          <a:p>
            <a:pPr>
              <a:lnSpc>
                <a:spcPct val="150000"/>
              </a:lnSpc>
            </a:pPr>
            <a:endParaRPr lang="en-GB" sz="1800" dirty="0">
              <a:solidFill>
                <a:srgbClr val="000000"/>
              </a:solidFill>
              <a:latin typeface="Times New Roman" panose="02020603050405020304" pitchFamily="18" charset="0"/>
            </a:endParaRPr>
          </a:p>
        </p:txBody>
      </p:sp>
      <p:pic>
        <p:nvPicPr>
          <p:cNvPr id="4" name="Picture 3">
            <a:extLst>
              <a:ext uri="{FF2B5EF4-FFF2-40B4-BE49-F238E27FC236}">
                <a16:creationId xmlns:a16="http://schemas.microsoft.com/office/drawing/2014/main" id="{12FFE1D8-464F-0741-7153-BCA52E86759A}"/>
              </a:ext>
            </a:extLst>
          </p:cNvPr>
          <p:cNvPicPr>
            <a:picLocks noChangeAspect="1"/>
          </p:cNvPicPr>
          <p:nvPr/>
        </p:nvPicPr>
        <p:blipFill rotWithShape="1">
          <a:blip r:embed="rId4"/>
          <a:srcRect b="9931"/>
          <a:stretch/>
        </p:blipFill>
        <p:spPr>
          <a:xfrm>
            <a:off x="6786562" y="1968705"/>
            <a:ext cx="4810125" cy="38510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37341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58E00-5EE5-572C-9B9B-8F9061A48B9A}"/>
              </a:ext>
            </a:extLst>
          </p:cNvPr>
          <p:cNvSpPr>
            <a:spLocks noGrp="1"/>
          </p:cNvSpPr>
          <p:nvPr>
            <p:ph type="title"/>
          </p:nvPr>
        </p:nvSpPr>
        <p:spPr/>
        <p:txBody>
          <a:bodyPr/>
          <a:lstStyle/>
          <a:p>
            <a:pPr algn="ctr"/>
            <a:r>
              <a:rPr lang="en-US" sz="2800" b="1" dirty="0">
                <a:solidFill>
                  <a:srgbClr val="000000"/>
                </a:solidFill>
                <a:latin typeface="Times New Roman" panose="02020603050405020304" pitchFamily="18" charset="0"/>
              </a:rPr>
              <a:t>Examples from the Hotel Industry</a:t>
            </a:r>
            <a:endParaRPr lang="en-GB" sz="2800" b="1" dirty="0">
              <a:solidFill>
                <a:srgbClr val="000000"/>
              </a:solidFill>
              <a:latin typeface="Times New Roman" panose="02020603050405020304" pitchFamily="18" charset="0"/>
            </a:endParaRPr>
          </a:p>
        </p:txBody>
      </p:sp>
      <p:sp>
        <p:nvSpPr>
          <p:cNvPr id="3" name="Content Placeholder 2">
            <a:extLst>
              <a:ext uri="{FF2B5EF4-FFF2-40B4-BE49-F238E27FC236}">
                <a16:creationId xmlns:a16="http://schemas.microsoft.com/office/drawing/2014/main" id="{F0F9782D-77CF-5025-56EC-FC574F6CD31A}"/>
              </a:ext>
            </a:extLst>
          </p:cNvPr>
          <p:cNvSpPr>
            <a:spLocks noGrp="1"/>
          </p:cNvSpPr>
          <p:nvPr>
            <p:ph idx="1"/>
          </p:nvPr>
        </p:nvSpPr>
        <p:spPr>
          <a:xfrm>
            <a:off x="838200" y="1825625"/>
            <a:ext cx="4476750" cy="4351338"/>
          </a:xfrm>
        </p:spPr>
        <p:txBody>
          <a:bodyPr/>
          <a:lstStyle/>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Multilingualism in hotel halls of Germany has been mentioned in Tomans Mann’s Death in Venice (</a:t>
            </a:r>
            <a:r>
              <a:rPr lang="en-US" sz="1800" dirty="0" err="1">
                <a:solidFill>
                  <a:srgbClr val="000000"/>
                </a:solidFill>
                <a:latin typeface="Times New Roman" panose="02020603050405020304" pitchFamily="18" charset="0"/>
              </a:rPr>
              <a:t>Deganutti</a:t>
            </a:r>
            <a:r>
              <a:rPr lang="en-US" sz="1800" dirty="0">
                <a:solidFill>
                  <a:srgbClr val="000000"/>
                </a:solidFill>
                <a:latin typeface="Times New Roman" panose="02020603050405020304" pitchFamily="18" charset="0"/>
              </a:rPr>
              <a:t>, 2022). </a:t>
            </a:r>
          </a:p>
          <a:p>
            <a:pPr algn="just" fontAlgn="base">
              <a:lnSpc>
                <a:spcPct val="150000"/>
              </a:lnSpc>
              <a:spcBef>
                <a:spcPts val="0"/>
              </a:spcBef>
              <a:spcAft>
                <a:spcPts val="0"/>
              </a:spcAft>
            </a:pPr>
            <a:r>
              <a:rPr lang="en-US" sz="1800" dirty="0">
                <a:solidFill>
                  <a:srgbClr val="000000"/>
                </a:solidFill>
                <a:latin typeface="Times New Roman" panose="02020603050405020304" pitchFamily="18" charset="0"/>
              </a:rPr>
              <a:t>Premier Inn located in multiple locations in Germany namely Frankfurt, Munich and Hamburg operates in the German language with its trained and skilled staff (Whitbread, 2023). </a:t>
            </a:r>
          </a:p>
          <a:p>
            <a:pPr>
              <a:lnSpc>
                <a:spcPct val="150000"/>
              </a:lnSpc>
            </a:pPr>
            <a:endParaRPr lang="en-GB" sz="1800" dirty="0">
              <a:solidFill>
                <a:srgbClr val="000000"/>
              </a:solidFill>
              <a:latin typeface="Times New Roman" panose="02020603050405020304" pitchFamily="18" charset="0"/>
            </a:endParaRPr>
          </a:p>
        </p:txBody>
      </p:sp>
      <p:pic>
        <p:nvPicPr>
          <p:cNvPr id="4" name="Picture 3">
            <a:extLst>
              <a:ext uri="{FF2B5EF4-FFF2-40B4-BE49-F238E27FC236}">
                <a16:creationId xmlns:a16="http://schemas.microsoft.com/office/drawing/2014/main" id="{985697B4-E8C7-606C-4DE4-0E446580F9E7}"/>
              </a:ext>
            </a:extLst>
          </p:cNvPr>
          <p:cNvPicPr>
            <a:picLocks noChangeAspect="1"/>
          </p:cNvPicPr>
          <p:nvPr/>
        </p:nvPicPr>
        <p:blipFill>
          <a:blip r:embed="rId4"/>
          <a:stretch>
            <a:fillRect/>
          </a:stretch>
        </p:blipFill>
        <p:spPr>
          <a:xfrm>
            <a:off x="6096000" y="1964928"/>
            <a:ext cx="5549472" cy="36929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8007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mt="3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6D00A-4A3F-4DB4-053F-A7F30A7DC390}"/>
              </a:ext>
            </a:extLst>
          </p:cNvPr>
          <p:cNvSpPr>
            <a:spLocks noGrp="1"/>
          </p:cNvSpPr>
          <p:nvPr>
            <p:ph type="title"/>
          </p:nvPr>
        </p:nvSpPr>
        <p:spPr/>
        <p:txBody>
          <a:bodyPr/>
          <a:lstStyle/>
          <a:p>
            <a:pPr algn="ctr"/>
            <a:r>
              <a:rPr lang="en-GB" sz="2800" b="1" dirty="0">
                <a:solidFill>
                  <a:srgbClr val="000000"/>
                </a:solidFill>
                <a:latin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85890A4B-E896-00FB-80E9-D2D6DF42E8EF}"/>
              </a:ext>
            </a:extLst>
          </p:cNvPr>
          <p:cNvSpPr>
            <a:spLocks noGrp="1"/>
          </p:cNvSpPr>
          <p:nvPr>
            <p:ph idx="1"/>
          </p:nvPr>
        </p:nvSpPr>
        <p:spPr/>
        <p:txBody>
          <a:bodyPr>
            <a:noAutofit/>
          </a:bodyPr>
          <a:lstStyle/>
          <a:p>
            <a:pPr>
              <a:lnSpc>
                <a:spcPct val="150000"/>
              </a:lnSpc>
              <a:spcBef>
                <a:spcPts val="1200"/>
              </a:spcBef>
              <a:spcAft>
                <a:spcPts val="800"/>
              </a:spcAft>
            </a:pPr>
            <a:r>
              <a:rPr lang="en-IN" sz="1200" kern="0" dirty="0">
                <a:solidFill>
                  <a:srgbClr val="000000"/>
                </a:solidFill>
                <a:effectLst/>
                <a:latin typeface="Times New Roman" panose="02020603050405020304" pitchFamily="18" charset="0"/>
                <a:ea typeface="Times New Roman" panose="02020603050405020304" pitchFamily="18" charset="0"/>
              </a:rPr>
              <a:t>Cultural Atlas, 2017. </a:t>
            </a:r>
            <a:r>
              <a:rPr lang="en-IN" sz="1200" i="1" kern="0" dirty="0">
                <a:solidFill>
                  <a:srgbClr val="000000"/>
                </a:solidFill>
                <a:effectLst/>
                <a:latin typeface="Times New Roman" panose="02020603050405020304" pitchFamily="18" charset="0"/>
                <a:ea typeface="Times New Roman" panose="02020603050405020304" pitchFamily="18" charset="0"/>
              </a:rPr>
              <a:t>German Culture</a:t>
            </a:r>
            <a:r>
              <a:rPr lang="en-IN" sz="1200" kern="0" dirty="0">
                <a:solidFill>
                  <a:srgbClr val="000000"/>
                </a:solidFill>
                <a:effectLst/>
                <a:latin typeface="Times New Roman" panose="02020603050405020304" pitchFamily="18" charset="0"/>
                <a:ea typeface="Times New Roman" panose="02020603050405020304" pitchFamily="18" charset="0"/>
              </a:rPr>
              <a:t>. Available at: https://culturalatlas.sbs.com.au/german-culture/german-culture-greetings [Accessed on: 15 October 2023]</a:t>
            </a:r>
            <a:endParaRPr lang="en-IN" sz="1200" kern="1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800"/>
              </a:spcAft>
            </a:pPr>
            <a:r>
              <a:rPr lang="en-IN" sz="1200" kern="0" dirty="0" err="1">
                <a:solidFill>
                  <a:srgbClr val="000000"/>
                </a:solidFill>
                <a:effectLst/>
                <a:latin typeface="Times New Roman" panose="02020603050405020304" pitchFamily="18" charset="0"/>
                <a:ea typeface="Times New Roman" panose="02020603050405020304" pitchFamily="18" charset="0"/>
              </a:rPr>
              <a:t>Deganutti</a:t>
            </a:r>
            <a:r>
              <a:rPr lang="en-IN" sz="1200" kern="0" dirty="0">
                <a:solidFill>
                  <a:srgbClr val="000000"/>
                </a:solidFill>
                <a:effectLst/>
                <a:latin typeface="Times New Roman" panose="02020603050405020304" pitchFamily="18" charset="0"/>
                <a:ea typeface="Times New Roman" panose="02020603050405020304" pitchFamily="18" charset="0"/>
              </a:rPr>
              <a:t>, M., 2022. Literary multilingualism: exploring latent practices. </a:t>
            </a:r>
            <a:r>
              <a:rPr lang="en-IN" sz="1200" i="1" kern="0" dirty="0">
                <a:solidFill>
                  <a:srgbClr val="000000"/>
                </a:solidFill>
                <a:effectLst/>
                <a:latin typeface="Times New Roman" panose="02020603050405020304" pitchFamily="18" charset="0"/>
                <a:ea typeface="Times New Roman" panose="02020603050405020304" pitchFamily="18" charset="0"/>
              </a:rPr>
              <a:t>Textual Practice</a:t>
            </a:r>
            <a:r>
              <a:rPr lang="en-IN" sz="1200" kern="0" dirty="0">
                <a:solidFill>
                  <a:srgbClr val="000000"/>
                </a:solidFill>
                <a:effectLst/>
                <a:latin typeface="Times New Roman" panose="02020603050405020304" pitchFamily="18" charset="0"/>
                <a:ea typeface="Times New Roman" panose="02020603050405020304" pitchFamily="18" charset="0"/>
              </a:rPr>
              <a:t>, pp.1-20.</a:t>
            </a:r>
            <a:endParaRPr lang="en-IN" sz="1200" kern="1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800"/>
              </a:spcAft>
            </a:pPr>
            <a:r>
              <a:rPr lang="en-IN" sz="1200" kern="0" dirty="0">
                <a:solidFill>
                  <a:srgbClr val="000000"/>
                </a:solidFill>
                <a:effectLst/>
                <a:latin typeface="Times New Roman" panose="02020603050405020304" pitchFamily="18" charset="0"/>
                <a:ea typeface="Times New Roman" panose="02020603050405020304" pitchFamily="18" charset="0"/>
              </a:rPr>
              <a:t>EF, 2023. </a:t>
            </a:r>
            <a:r>
              <a:rPr lang="en-IN" sz="1200" i="1" kern="0" dirty="0">
                <a:solidFill>
                  <a:srgbClr val="000000"/>
                </a:solidFill>
                <a:effectLst/>
                <a:latin typeface="Times New Roman" panose="02020603050405020304" pitchFamily="18" charset="0"/>
                <a:ea typeface="Times New Roman" panose="02020603050405020304" pitchFamily="18" charset="0"/>
              </a:rPr>
              <a:t>Learn German</a:t>
            </a:r>
            <a:r>
              <a:rPr lang="en-IN" sz="1200" kern="0" dirty="0">
                <a:solidFill>
                  <a:srgbClr val="000000"/>
                </a:solidFill>
                <a:effectLst/>
                <a:latin typeface="Times New Roman" panose="02020603050405020304" pitchFamily="18" charset="0"/>
                <a:ea typeface="Times New Roman" panose="02020603050405020304" pitchFamily="18" charset="0"/>
              </a:rPr>
              <a:t>. Available at: https://www.ef.com/wwen/learn-a-language/german/#:~:text=Challenges%20of%20learning%20German%20These%20sounds%20can,agreement%20can%20also%20be%20confusing%20for%20learners. [Accessed on: 15 October 2023]</a:t>
            </a:r>
            <a:endParaRPr lang="en-IN" sz="1200" kern="1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800"/>
              </a:spcAft>
            </a:pPr>
            <a:r>
              <a:rPr lang="en-IN" sz="1200" kern="0" dirty="0">
                <a:solidFill>
                  <a:srgbClr val="000000"/>
                </a:solidFill>
                <a:effectLst/>
                <a:latin typeface="Times New Roman" panose="02020603050405020304" pitchFamily="18" charset="0"/>
                <a:ea typeface="Times New Roman" panose="02020603050405020304" pitchFamily="18" charset="0"/>
              </a:rPr>
              <a:t>HSI, 2023. </a:t>
            </a:r>
            <a:r>
              <a:rPr lang="en-IN" sz="1200" i="1" kern="0" dirty="0">
                <a:solidFill>
                  <a:srgbClr val="000000"/>
                </a:solidFill>
                <a:effectLst/>
                <a:latin typeface="Times New Roman" panose="02020603050405020304" pitchFamily="18" charset="0"/>
                <a:ea typeface="Times New Roman" panose="02020603050405020304" pitchFamily="18" charset="0"/>
              </a:rPr>
              <a:t>Benefits of Being Multilingual</a:t>
            </a:r>
            <a:r>
              <a:rPr lang="en-IN" sz="1200" kern="0" dirty="0">
                <a:solidFill>
                  <a:srgbClr val="000000"/>
                </a:solidFill>
                <a:effectLst/>
                <a:latin typeface="Times New Roman" panose="02020603050405020304" pitchFamily="18" charset="0"/>
                <a:ea typeface="Times New Roman" panose="02020603050405020304" pitchFamily="18" charset="0"/>
              </a:rPr>
              <a:t>. </a:t>
            </a:r>
            <a:r>
              <a:rPr lang="en-IN" sz="1200" u="none" strike="noStrike" kern="0" dirty="0">
                <a:solidFill>
                  <a:srgbClr val="000000"/>
                </a:solidFill>
                <a:effectLst/>
                <a:latin typeface="Times New Roman" panose="02020603050405020304" pitchFamily="18" charset="0"/>
                <a:ea typeface="Times New Roman" panose="02020603050405020304" pitchFamily="18" charset="0"/>
                <a:hlinkClick r:id="rId4"/>
              </a:rPr>
              <a:t>https://hospitalitysearch.co.uk/benefits-of-being-multilingual/</a:t>
            </a:r>
            <a:r>
              <a:rPr lang="en-IN" sz="1200" kern="0" dirty="0">
                <a:solidFill>
                  <a:srgbClr val="000000"/>
                </a:solidFill>
                <a:effectLst/>
                <a:latin typeface="Times New Roman" panose="02020603050405020304" pitchFamily="18" charset="0"/>
                <a:ea typeface="Times New Roman" panose="02020603050405020304" pitchFamily="18" charset="0"/>
              </a:rPr>
              <a:t> [Accessed on: 15 October 2023]</a:t>
            </a:r>
            <a:endParaRPr lang="en-IN" sz="1200" kern="1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800"/>
              </a:spcAft>
            </a:pPr>
            <a:r>
              <a:rPr lang="en-IN" sz="1200" kern="0" dirty="0">
                <a:solidFill>
                  <a:srgbClr val="000000"/>
                </a:solidFill>
                <a:effectLst/>
                <a:latin typeface="Times New Roman" panose="02020603050405020304" pitchFamily="18" charset="0"/>
                <a:ea typeface="Times New Roman" panose="02020603050405020304" pitchFamily="18" charset="0"/>
              </a:rPr>
              <a:t>The Pedagogy, 2023. </a:t>
            </a:r>
            <a:r>
              <a:rPr lang="en-IN" sz="1200" i="1" kern="0" dirty="0">
                <a:solidFill>
                  <a:srgbClr val="000000"/>
                </a:solidFill>
                <a:effectLst/>
                <a:latin typeface="Times New Roman" panose="02020603050405020304" pitchFamily="18" charset="0"/>
                <a:ea typeface="Times New Roman" panose="02020603050405020304" pitchFamily="18" charset="0"/>
              </a:rPr>
              <a:t>Learn German</a:t>
            </a:r>
            <a:r>
              <a:rPr lang="en-IN" sz="1200" kern="0" dirty="0">
                <a:solidFill>
                  <a:srgbClr val="000000"/>
                </a:solidFill>
                <a:effectLst/>
                <a:latin typeface="Times New Roman" panose="02020603050405020304" pitchFamily="18" charset="0"/>
                <a:ea typeface="Times New Roman" panose="02020603050405020304" pitchFamily="18" charset="0"/>
              </a:rPr>
              <a:t>. Available at: https://thepedagogy.in/germany.php#:~:text=Tourism%20and%20hospitality%20industry,can%20use%20in%20tourism%20industry. [Accessed on: 15 October 2023]</a:t>
            </a:r>
            <a:endParaRPr lang="en-IN" sz="1200" kern="1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800"/>
              </a:spcAft>
            </a:pPr>
            <a:r>
              <a:rPr lang="en-IN" sz="1200" kern="0" dirty="0">
                <a:solidFill>
                  <a:srgbClr val="000000"/>
                </a:solidFill>
                <a:effectLst/>
                <a:latin typeface="Times New Roman" panose="02020603050405020304" pitchFamily="18" charset="0"/>
                <a:ea typeface="Times New Roman" panose="02020603050405020304" pitchFamily="18" charset="0"/>
              </a:rPr>
              <a:t>Whitbread, 2023. </a:t>
            </a:r>
            <a:r>
              <a:rPr lang="en-IN" sz="1200" i="1" kern="0" dirty="0">
                <a:solidFill>
                  <a:srgbClr val="000000"/>
                </a:solidFill>
                <a:effectLst/>
                <a:latin typeface="Times New Roman" panose="02020603050405020304" pitchFamily="18" charset="0"/>
                <a:ea typeface="Times New Roman" panose="02020603050405020304" pitchFamily="18" charset="0"/>
              </a:rPr>
              <a:t>A focused hotel group</a:t>
            </a:r>
            <a:r>
              <a:rPr lang="en-IN" sz="1200" kern="0" dirty="0">
                <a:solidFill>
                  <a:srgbClr val="000000"/>
                </a:solidFill>
                <a:effectLst/>
                <a:latin typeface="Times New Roman" panose="02020603050405020304" pitchFamily="18" charset="0"/>
                <a:ea typeface="Times New Roman" panose="02020603050405020304" pitchFamily="18" charset="0"/>
              </a:rPr>
              <a:t>. Available at: https://www.whitbread.co.uk/about-us/#:~:text=Whitbread%20is%20the%20owner%20of,quality%20accommodation%20at%20affordable%20prices. [Accessed on: 15 October 2023]</a:t>
            </a:r>
            <a:endParaRPr lang="en-IN" sz="1200" kern="100" dirty="0">
              <a:effectLst/>
              <a:latin typeface="Times New Roman" panose="02020603050405020304" pitchFamily="18" charset="0"/>
              <a:ea typeface="Calibri" panose="020F0502020204030204" pitchFamily="34" charset="0"/>
            </a:endParaRPr>
          </a:p>
          <a:p>
            <a:endParaRPr lang="en-GB" sz="1200" dirty="0"/>
          </a:p>
        </p:txBody>
      </p:sp>
    </p:spTree>
    <p:extLst>
      <p:ext uri="{BB962C8B-B14F-4D97-AF65-F5344CB8AC3E}">
        <p14:creationId xmlns:p14="http://schemas.microsoft.com/office/powerpoint/2010/main" val="2036533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Thank You Slide Images - Free Download on Freepik">
            <a:extLst>
              <a:ext uri="{FF2B5EF4-FFF2-40B4-BE49-F238E27FC236}">
                <a16:creationId xmlns:a16="http://schemas.microsoft.com/office/drawing/2014/main" id="{17D2AE50-0C8C-54A1-626C-62BF27DFCB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0918"/>
            <a:ext cx="12192000" cy="6888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2651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23</TotalTime>
  <Words>866</Words>
  <Application>Microsoft Office PowerPoint</Application>
  <PresentationFormat>Widescreen</PresentationFormat>
  <Paragraphs>40</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ACADEMIC DISCIPLINE OF HOSPITALITY &amp; TOURISM MANAGEMENT BA INTERNATIONAL HOTEL MANAGEMENT  MODULE HANDBOOK AUTUMN TERM 1 2023-24  BMIH5003  FOREIGN LANGUAGES AND CULTURAL AWARENESS LEVEL 5</vt:lpstr>
      <vt:lpstr>Benefits of multilingualism for hotel staff of Premier Inn</vt:lpstr>
      <vt:lpstr>Modern European Language (German) and its linguistic region</vt:lpstr>
      <vt:lpstr>Hardships in learning the language</vt:lpstr>
      <vt:lpstr>Terms of Factors to Consider Polite/impolite in the business content</vt:lpstr>
      <vt:lpstr>Examples from the Hotel Industry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DISCIPLINE OF HOSPITALITY &amp; TOURISM MANAGEMENT BA INTERNATIONAL HOTEL MANAGEMENT  MODULE HANDBOOK AUTUMN TERM 1 2023-24  BMIH5003  FOREIGN LANGUAGES AND CULTURAL AWARENESS LEVEL 5</dc:title>
  <dc:creator>Admin</dc:creator>
  <cp:lastModifiedBy>Admin</cp:lastModifiedBy>
  <cp:revision>2</cp:revision>
  <dcterms:created xsi:type="dcterms:W3CDTF">2023-10-19T08:40:28Z</dcterms:created>
  <dcterms:modified xsi:type="dcterms:W3CDTF">2023-10-19T09:04:24Z</dcterms:modified>
</cp:coreProperties>
</file>