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94" r:id="rId6"/>
    <p:sldId id="395" r:id="rId7"/>
    <p:sldId id="405" r:id="rId8"/>
    <p:sldId id="396" r:id="rId9"/>
    <p:sldId id="406" r:id="rId10"/>
    <p:sldId id="403" r:id="rId11"/>
    <p:sldId id="402" r:id="rId12"/>
    <p:sldId id="398" r:id="rId13"/>
    <p:sldId id="404" r:id="rId14"/>
    <p:sldId id="399" r:id="rId15"/>
    <p:sldId id="40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FD1C35-0914-400F-BDB4-6EBFE8EDE313}" v="2160" dt="2026-07-19T14:21:21.0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2" d="100"/>
          <a:sy n="72" d="100"/>
        </p:scale>
        <p:origin x="54" y="1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wkat Ali (2442955)" userId="468e7b66-2e6f-470b-89cc-c84b930037e4" providerId="ADAL" clId="{94E7D564-8DCF-4CC0-A6A4-1F692F4A1E60}"/>
    <pc:docChg chg="undo custSel addSld delSld modSld">
      <pc:chgData name="Sawkat Ali (2442955)" userId="468e7b66-2e6f-470b-89cc-c84b930037e4" providerId="ADAL" clId="{94E7D564-8DCF-4CC0-A6A4-1F692F4A1E60}" dt="2026-07-19T14:24:54.124" v="5077" actId="14100"/>
      <pc:docMkLst>
        <pc:docMk/>
      </pc:docMkLst>
      <pc:sldChg chg="addSp delSp modSp mod modClrScheme chgLayout">
        <pc:chgData name="Sawkat Ali (2442955)" userId="468e7b66-2e6f-470b-89cc-c84b930037e4" providerId="ADAL" clId="{94E7D564-8DCF-4CC0-A6A4-1F692F4A1E60}" dt="2026-07-19T14:18:00.213" v="5051" actId="21"/>
        <pc:sldMkLst>
          <pc:docMk/>
          <pc:sldMk cId="0" sldId="364"/>
        </pc:sldMkLst>
        <pc:spChg chg="mod">
          <ac:chgData name="Sawkat Ali (2442955)" userId="468e7b66-2e6f-470b-89cc-c84b930037e4" providerId="ADAL" clId="{94E7D564-8DCF-4CC0-A6A4-1F692F4A1E60}" dt="2026-07-19T14:13:10.940" v="5039" actId="26606"/>
          <ac:spMkLst>
            <pc:docMk/>
            <pc:sldMk cId="0" sldId="364"/>
            <ac:spMk id="4" creationId="{344A3CB8-39FD-9F8F-CD33-5E2118C6E66C}"/>
          </ac:spMkLst>
        </pc:spChg>
        <pc:spChg chg="mod">
          <ac:chgData name="Sawkat Ali (2442955)" userId="468e7b66-2e6f-470b-89cc-c84b930037e4" providerId="ADAL" clId="{94E7D564-8DCF-4CC0-A6A4-1F692F4A1E60}" dt="2026-07-19T14:13:10.940" v="5039" actId="26606"/>
          <ac:spMkLst>
            <pc:docMk/>
            <pc:sldMk cId="0" sldId="364"/>
            <ac:spMk id="6147" creationId="{447FB185-B91D-14EC-A199-C064D51D1DD2}"/>
          </ac:spMkLst>
        </pc:spChg>
        <pc:spChg chg="mod ord">
          <ac:chgData name="Sawkat Ali (2442955)" userId="468e7b66-2e6f-470b-89cc-c84b930037e4" providerId="ADAL" clId="{94E7D564-8DCF-4CC0-A6A4-1F692F4A1E60}" dt="2026-07-19T14:16:53.061" v="5048" actId="207"/>
          <ac:spMkLst>
            <pc:docMk/>
            <pc:sldMk cId="0" sldId="364"/>
            <ac:spMk id="6148" creationId="{CE5AE962-C88D-3F0C-B15E-30348E09C8AE}"/>
          </ac:spMkLst>
        </pc:spChg>
        <pc:spChg chg="add del mod">
          <ac:chgData name="Sawkat Ali (2442955)" userId="468e7b66-2e6f-470b-89cc-c84b930037e4" providerId="ADAL" clId="{94E7D564-8DCF-4CC0-A6A4-1F692F4A1E60}" dt="2026-07-19T14:12:54.847" v="5036" actId="26606"/>
          <ac:spMkLst>
            <pc:docMk/>
            <pc:sldMk cId="0" sldId="364"/>
            <ac:spMk id="6153" creationId="{C9EA7524-BAEB-4E0E-E6AE-08CDADCC452D}"/>
          </ac:spMkLst>
        </pc:spChg>
        <pc:spChg chg="add del mod">
          <ac:chgData name="Sawkat Ali (2442955)" userId="468e7b66-2e6f-470b-89cc-c84b930037e4" providerId="ADAL" clId="{94E7D564-8DCF-4CC0-A6A4-1F692F4A1E60}" dt="2026-07-19T14:13:10.940" v="5038" actId="26606"/>
          <ac:spMkLst>
            <pc:docMk/>
            <pc:sldMk cId="0" sldId="364"/>
            <ac:spMk id="6155" creationId="{04F9CCDB-DA67-B8CA-15D3-2DF9015BA969}"/>
          </ac:spMkLst>
        </pc:spChg>
        <pc:spChg chg="add del mod">
          <ac:chgData name="Sawkat Ali (2442955)" userId="468e7b66-2e6f-470b-89cc-c84b930037e4" providerId="ADAL" clId="{94E7D564-8DCF-4CC0-A6A4-1F692F4A1E60}" dt="2026-07-19T14:13:10.940" v="5038" actId="26606"/>
          <ac:spMkLst>
            <pc:docMk/>
            <pc:sldMk cId="0" sldId="364"/>
            <ac:spMk id="6156" creationId="{2EBE3AFF-68C6-658E-CE05-7F704CAFF74A}"/>
          </ac:spMkLst>
        </pc:spChg>
        <pc:spChg chg="add del mod">
          <ac:chgData name="Sawkat Ali (2442955)" userId="468e7b66-2e6f-470b-89cc-c84b930037e4" providerId="ADAL" clId="{94E7D564-8DCF-4CC0-A6A4-1F692F4A1E60}" dt="2026-07-19T14:18:00.213" v="5051" actId="21"/>
          <ac:spMkLst>
            <pc:docMk/>
            <pc:sldMk cId="0" sldId="364"/>
            <ac:spMk id="6158" creationId="{C9EA7524-BAEB-4E0E-E6AE-08CDADCC452D}"/>
          </ac:spMkLst>
        </pc:spChg>
      </pc:sldChg>
      <pc:sldChg chg="addSp delSp modSp mod">
        <pc:chgData name="Sawkat Ali (2442955)" userId="468e7b66-2e6f-470b-89cc-c84b930037e4" providerId="ADAL" clId="{94E7D564-8DCF-4CC0-A6A4-1F692F4A1E60}" dt="2026-07-19T13:33:31.039" v="1328" actId="20577"/>
        <pc:sldMkLst>
          <pc:docMk/>
          <pc:sldMk cId="0" sldId="394"/>
        </pc:sldMkLst>
        <pc:spChg chg="add del">
          <ac:chgData name="Sawkat Ali (2442955)" userId="468e7b66-2e6f-470b-89cc-c84b930037e4" providerId="ADAL" clId="{94E7D564-8DCF-4CC0-A6A4-1F692F4A1E60}" dt="2026-07-19T13:25:59.446" v="267" actId="478"/>
          <ac:spMkLst>
            <pc:docMk/>
            <pc:sldMk cId="0" sldId="394"/>
            <ac:spMk id="3" creationId="{8C2D6862-C6EB-6F25-4DDD-57067364FA9D}"/>
          </ac:spMkLst>
        </pc:spChg>
        <pc:spChg chg="del mod">
          <ac:chgData name="Sawkat Ali (2442955)" userId="468e7b66-2e6f-470b-89cc-c84b930037e4" providerId="ADAL" clId="{94E7D564-8DCF-4CC0-A6A4-1F692F4A1E60}" dt="2026-07-19T13:25:46.160" v="265" actId="478"/>
          <ac:spMkLst>
            <pc:docMk/>
            <pc:sldMk cId="0" sldId="394"/>
            <ac:spMk id="5" creationId="{028FA0CD-6774-EDEB-7901-7CC84D67FB82}"/>
          </ac:spMkLst>
        </pc:spChg>
        <pc:spChg chg="add del mod">
          <ac:chgData name="Sawkat Ali (2442955)" userId="468e7b66-2e6f-470b-89cc-c84b930037e4" providerId="ADAL" clId="{94E7D564-8DCF-4CC0-A6A4-1F692F4A1E60}" dt="2026-07-19T13:28:40.139" v="813"/>
          <ac:spMkLst>
            <pc:docMk/>
            <pc:sldMk cId="0" sldId="394"/>
            <ac:spMk id="7" creationId="{2D696D07-047C-B44A-1504-3A6DA3BA4887}"/>
          </ac:spMkLst>
        </pc:spChg>
        <pc:spChg chg="add mod">
          <ac:chgData name="Sawkat Ali (2442955)" userId="468e7b66-2e6f-470b-89cc-c84b930037e4" providerId="ADAL" clId="{94E7D564-8DCF-4CC0-A6A4-1F692F4A1E60}" dt="2026-07-19T13:33:03.103" v="1289" actId="255"/>
          <ac:spMkLst>
            <pc:docMk/>
            <pc:sldMk cId="0" sldId="394"/>
            <ac:spMk id="9" creationId="{6D3BE73E-8108-5F86-9BBE-6F7F7340374B}"/>
          </ac:spMkLst>
        </pc:spChg>
        <pc:spChg chg="mod">
          <ac:chgData name="Sawkat Ali (2442955)" userId="468e7b66-2e6f-470b-89cc-c84b930037e4" providerId="ADAL" clId="{94E7D564-8DCF-4CC0-A6A4-1F692F4A1E60}" dt="2026-07-19T13:33:31.039" v="1328" actId="20577"/>
          <ac:spMkLst>
            <pc:docMk/>
            <pc:sldMk cId="0" sldId="394"/>
            <ac:spMk id="9218" creationId="{1C5FB738-49DC-34AE-A0B2-E0926CAB7A9B}"/>
          </ac:spMkLst>
        </pc:spChg>
      </pc:sldChg>
      <pc:sldChg chg="addSp delSp modSp mod">
        <pc:chgData name="Sawkat Ali (2442955)" userId="468e7b66-2e6f-470b-89cc-c84b930037e4" providerId="ADAL" clId="{94E7D564-8DCF-4CC0-A6A4-1F692F4A1E60}" dt="2026-07-19T13:44:16.018" v="2684"/>
        <pc:sldMkLst>
          <pc:docMk/>
          <pc:sldMk cId="0" sldId="395"/>
        </pc:sldMkLst>
        <pc:spChg chg="mod">
          <ac:chgData name="Sawkat Ali (2442955)" userId="468e7b66-2e6f-470b-89cc-c84b930037e4" providerId="ADAL" clId="{94E7D564-8DCF-4CC0-A6A4-1F692F4A1E60}" dt="2026-07-19T13:35:02.162" v="1505" actId="20577"/>
          <ac:spMkLst>
            <pc:docMk/>
            <pc:sldMk cId="0" sldId="395"/>
            <ac:spMk id="2" creationId="{1FE8F138-5F23-B989-7BFD-71F5C33065F6}"/>
          </ac:spMkLst>
        </pc:spChg>
        <pc:spChg chg="add del mod">
          <ac:chgData name="Sawkat Ali (2442955)" userId="468e7b66-2e6f-470b-89cc-c84b930037e4" providerId="ADAL" clId="{94E7D564-8DCF-4CC0-A6A4-1F692F4A1E60}" dt="2026-07-19T13:36:07.614" v="2097"/>
          <ac:spMkLst>
            <pc:docMk/>
            <pc:sldMk cId="0" sldId="395"/>
            <ac:spMk id="5" creationId="{0CF6E08C-7DE2-665C-BFC9-3D3BE8E773E6}"/>
          </ac:spMkLst>
        </pc:spChg>
        <pc:spChg chg="add mod">
          <ac:chgData name="Sawkat Ali (2442955)" userId="468e7b66-2e6f-470b-89cc-c84b930037e4" providerId="ADAL" clId="{94E7D564-8DCF-4CC0-A6A4-1F692F4A1E60}" dt="2026-07-19T13:44:16.018" v="2684"/>
          <ac:spMkLst>
            <pc:docMk/>
            <pc:sldMk cId="0" sldId="395"/>
            <ac:spMk id="7" creationId="{BFB16447-3DDD-84F3-E618-4D177E4D1DF3}"/>
          </ac:spMkLst>
        </pc:spChg>
        <pc:spChg chg="mod">
          <ac:chgData name="Sawkat Ali (2442955)" userId="468e7b66-2e6f-470b-89cc-c84b930037e4" providerId="ADAL" clId="{94E7D564-8DCF-4CC0-A6A4-1F692F4A1E60}" dt="2026-07-19T13:37:02.226" v="2105" actId="1076"/>
          <ac:spMkLst>
            <pc:docMk/>
            <pc:sldMk cId="0" sldId="395"/>
            <ac:spMk id="10" creationId="{E32E3400-4CF7-D76F-91E6-1E97593C4D9A}"/>
          </ac:spMkLst>
        </pc:spChg>
      </pc:sldChg>
      <pc:sldChg chg="addSp delSp modSp mod">
        <pc:chgData name="Sawkat Ali (2442955)" userId="468e7b66-2e6f-470b-89cc-c84b930037e4" providerId="ADAL" clId="{94E7D564-8DCF-4CC0-A6A4-1F692F4A1E60}" dt="2026-07-19T13:50:59.253" v="3952" actId="33524"/>
        <pc:sldMkLst>
          <pc:docMk/>
          <pc:sldMk cId="1663974967" sldId="396"/>
        </pc:sldMkLst>
        <pc:spChg chg="mod">
          <ac:chgData name="Sawkat Ali (2442955)" userId="468e7b66-2e6f-470b-89cc-c84b930037e4" providerId="ADAL" clId="{94E7D564-8DCF-4CC0-A6A4-1F692F4A1E60}" dt="2026-07-19T13:49:43.953" v="3946" actId="20577"/>
          <ac:spMkLst>
            <pc:docMk/>
            <pc:sldMk cId="1663974967" sldId="396"/>
            <ac:spMk id="2" creationId="{F7A33847-0493-6DAA-A30C-328C54DCD8B6}"/>
          </ac:spMkLst>
        </pc:spChg>
        <pc:spChg chg="mod">
          <ac:chgData name="Sawkat Ali (2442955)" userId="468e7b66-2e6f-470b-89cc-c84b930037e4" providerId="ADAL" clId="{94E7D564-8DCF-4CC0-A6A4-1F692F4A1E60}" dt="2026-07-19T13:50:59.253" v="3952" actId="33524"/>
          <ac:spMkLst>
            <pc:docMk/>
            <pc:sldMk cId="1663974967" sldId="396"/>
            <ac:spMk id="3" creationId="{857BFAFA-1A27-74B0-A7A9-13BBFEBEE86C}"/>
          </ac:spMkLst>
        </pc:spChg>
        <pc:picChg chg="add del mod">
          <ac:chgData name="Sawkat Ali (2442955)" userId="468e7b66-2e6f-470b-89cc-c84b930037e4" providerId="ADAL" clId="{94E7D564-8DCF-4CC0-A6A4-1F692F4A1E60}" dt="2026-07-19T13:49:19.202" v="3944" actId="478"/>
          <ac:picMkLst>
            <pc:docMk/>
            <pc:sldMk cId="1663974967" sldId="396"/>
            <ac:picMk id="7" creationId="{589AD5F1-6982-897B-734C-D29D9FEF50A6}"/>
          </ac:picMkLst>
        </pc:picChg>
      </pc:sldChg>
      <pc:sldChg chg="modSp mod">
        <pc:chgData name="Sawkat Ali (2442955)" userId="468e7b66-2e6f-470b-89cc-c84b930037e4" providerId="ADAL" clId="{94E7D564-8DCF-4CC0-A6A4-1F692F4A1E60}" dt="2026-07-19T14:01:40.726" v="4838" actId="20577"/>
        <pc:sldMkLst>
          <pc:docMk/>
          <pc:sldMk cId="0" sldId="398"/>
        </pc:sldMkLst>
        <pc:spChg chg="mod">
          <ac:chgData name="Sawkat Ali (2442955)" userId="468e7b66-2e6f-470b-89cc-c84b930037e4" providerId="ADAL" clId="{94E7D564-8DCF-4CC0-A6A4-1F692F4A1E60}" dt="2026-07-19T14:01:40.726" v="4838" actId="20577"/>
          <ac:spMkLst>
            <pc:docMk/>
            <pc:sldMk cId="0" sldId="398"/>
            <ac:spMk id="12290" creationId="{0BAAAF84-50A1-E0F8-EF89-8F44E2FA1ACC}"/>
          </ac:spMkLst>
        </pc:spChg>
        <pc:spChg chg="mod">
          <ac:chgData name="Sawkat Ali (2442955)" userId="468e7b66-2e6f-470b-89cc-c84b930037e4" providerId="ADAL" clId="{94E7D564-8DCF-4CC0-A6A4-1F692F4A1E60}" dt="2026-07-19T14:00:18.080" v="4754"/>
          <ac:spMkLst>
            <pc:docMk/>
            <pc:sldMk cId="0" sldId="398"/>
            <ac:spMk id="12291" creationId="{DA8DF68F-34C4-285F-B4A1-B6E08AE08A8B}"/>
          </ac:spMkLst>
        </pc:spChg>
      </pc:sldChg>
      <pc:sldChg chg="modSp">
        <pc:chgData name="Sawkat Ali (2442955)" userId="468e7b66-2e6f-470b-89cc-c84b930037e4" providerId="ADAL" clId="{94E7D564-8DCF-4CC0-A6A4-1F692F4A1E60}" dt="2026-07-19T14:04:59.683" v="4889" actId="33524"/>
        <pc:sldMkLst>
          <pc:docMk/>
          <pc:sldMk cId="0" sldId="399"/>
        </pc:sldMkLst>
        <pc:spChg chg="mod">
          <ac:chgData name="Sawkat Ali (2442955)" userId="468e7b66-2e6f-470b-89cc-c84b930037e4" providerId="ADAL" clId="{94E7D564-8DCF-4CC0-A6A4-1F692F4A1E60}" dt="2026-07-19T14:04:07.510" v="4885" actId="14100"/>
          <ac:spMkLst>
            <pc:docMk/>
            <pc:sldMk cId="0" sldId="399"/>
            <ac:spMk id="12290" creationId="{0BAAAF84-50A1-E0F8-EF89-8F44E2FA1ACC}"/>
          </ac:spMkLst>
        </pc:spChg>
        <pc:spChg chg="mod">
          <ac:chgData name="Sawkat Ali (2442955)" userId="468e7b66-2e6f-470b-89cc-c84b930037e4" providerId="ADAL" clId="{94E7D564-8DCF-4CC0-A6A4-1F692F4A1E60}" dt="2026-07-19T14:04:59.683" v="4889" actId="33524"/>
          <ac:spMkLst>
            <pc:docMk/>
            <pc:sldMk cId="0" sldId="399"/>
            <ac:spMk id="12291" creationId="{DA8DF68F-34C4-285F-B4A1-B6E08AE08A8B}"/>
          </ac:spMkLst>
        </pc:spChg>
      </pc:sldChg>
      <pc:sldChg chg="addSp delSp modSp mod">
        <pc:chgData name="Sawkat Ali (2442955)" userId="468e7b66-2e6f-470b-89cc-c84b930037e4" providerId="ADAL" clId="{94E7D564-8DCF-4CC0-A6A4-1F692F4A1E60}" dt="2026-07-19T14:09:10.203" v="5026" actId="20577"/>
        <pc:sldMkLst>
          <pc:docMk/>
          <pc:sldMk cId="0" sldId="400"/>
        </pc:sldMkLst>
        <pc:spChg chg="add mod">
          <ac:chgData name="Sawkat Ali (2442955)" userId="468e7b66-2e6f-470b-89cc-c84b930037e4" providerId="ADAL" clId="{94E7D564-8DCF-4CC0-A6A4-1F692F4A1E60}" dt="2026-07-19T14:09:10.203" v="5026" actId="20577"/>
          <ac:spMkLst>
            <pc:docMk/>
            <pc:sldMk cId="0" sldId="400"/>
            <ac:spMk id="5" creationId="{8D44D545-8D4E-76D4-439D-5D684157BAB1}"/>
          </ac:spMkLst>
        </pc:spChg>
        <pc:spChg chg="del mod">
          <ac:chgData name="Sawkat Ali (2442955)" userId="468e7b66-2e6f-470b-89cc-c84b930037e4" providerId="ADAL" clId="{94E7D564-8DCF-4CC0-A6A4-1F692F4A1E60}" dt="2026-07-19T14:08:06.601" v="5001" actId="22"/>
          <ac:spMkLst>
            <pc:docMk/>
            <pc:sldMk cId="0" sldId="400"/>
            <ac:spMk id="13315" creationId="{50070DAB-396E-DF77-4036-1E44F9E2CD8C}"/>
          </ac:spMkLst>
        </pc:spChg>
        <pc:picChg chg="add del mod ord">
          <ac:chgData name="Sawkat Ali (2442955)" userId="468e7b66-2e6f-470b-89cc-c84b930037e4" providerId="ADAL" clId="{94E7D564-8DCF-4CC0-A6A4-1F692F4A1E60}" dt="2026-07-19T14:08:25.907" v="5004" actId="478"/>
          <ac:picMkLst>
            <pc:docMk/>
            <pc:sldMk cId="0" sldId="400"/>
            <ac:picMk id="3" creationId="{E9D8FF23-1421-B288-B5B9-B655C32ABD7C}"/>
          </ac:picMkLst>
        </pc:picChg>
      </pc:sldChg>
      <pc:sldChg chg="del">
        <pc:chgData name="Sawkat Ali (2442955)" userId="468e7b66-2e6f-470b-89cc-c84b930037e4" providerId="ADAL" clId="{94E7D564-8DCF-4CC0-A6A4-1F692F4A1E60}" dt="2026-07-19T14:09:37.702" v="5027" actId="2696"/>
        <pc:sldMkLst>
          <pc:docMk/>
          <pc:sldMk cId="0" sldId="401"/>
        </pc:sldMkLst>
      </pc:sldChg>
      <pc:sldChg chg="modSp mod">
        <pc:chgData name="Sawkat Ali (2442955)" userId="468e7b66-2e6f-470b-89cc-c84b930037e4" providerId="ADAL" clId="{94E7D564-8DCF-4CC0-A6A4-1F692F4A1E60}" dt="2026-07-19T13:54:53.994" v="4462" actId="313"/>
        <pc:sldMkLst>
          <pc:docMk/>
          <pc:sldMk cId="1557286457" sldId="402"/>
        </pc:sldMkLst>
        <pc:spChg chg="mod">
          <ac:chgData name="Sawkat Ali (2442955)" userId="468e7b66-2e6f-470b-89cc-c84b930037e4" providerId="ADAL" clId="{94E7D564-8DCF-4CC0-A6A4-1F692F4A1E60}" dt="2026-07-19T13:54:42.970" v="4460" actId="20577"/>
          <ac:spMkLst>
            <pc:docMk/>
            <pc:sldMk cId="1557286457" sldId="402"/>
            <ac:spMk id="2" creationId="{C2E158EF-D71F-2BDF-B057-3B59AB77B65C}"/>
          </ac:spMkLst>
        </pc:spChg>
        <pc:spChg chg="mod">
          <ac:chgData name="Sawkat Ali (2442955)" userId="468e7b66-2e6f-470b-89cc-c84b930037e4" providerId="ADAL" clId="{94E7D564-8DCF-4CC0-A6A4-1F692F4A1E60}" dt="2026-07-19T13:54:53.994" v="4462" actId="313"/>
          <ac:spMkLst>
            <pc:docMk/>
            <pc:sldMk cId="1557286457" sldId="402"/>
            <ac:spMk id="3" creationId="{D269A12E-089F-65A6-1AAB-F01DB5F08F07}"/>
          </ac:spMkLst>
        </pc:spChg>
      </pc:sldChg>
      <pc:sldChg chg="modSp mod">
        <pc:chgData name="Sawkat Ali (2442955)" userId="468e7b66-2e6f-470b-89cc-c84b930037e4" providerId="ADAL" clId="{94E7D564-8DCF-4CC0-A6A4-1F692F4A1E60}" dt="2026-07-19T13:52:47.176" v="3977"/>
        <pc:sldMkLst>
          <pc:docMk/>
          <pc:sldMk cId="2463891745" sldId="403"/>
        </pc:sldMkLst>
        <pc:spChg chg="mod">
          <ac:chgData name="Sawkat Ali (2442955)" userId="468e7b66-2e6f-470b-89cc-c84b930037e4" providerId="ADAL" clId="{94E7D564-8DCF-4CC0-A6A4-1F692F4A1E60}" dt="2026-07-19T13:52:01.302" v="3974" actId="20577"/>
          <ac:spMkLst>
            <pc:docMk/>
            <pc:sldMk cId="2463891745" sldId="403"/>
            <ac:spMk id="2" creationId="{01BA4211-AE9F-B154-4C03-030EB63604EA}"/>
          </ac:spMkLst>
        </pc:spChg>
        <pc:spChg chg="mod">
          <ac:chgData name="Sawkat Ali (2442955)" userId="468e7b66-2e6f-470b-89cc-c84b930037e4" providerId="ADAL" clId="{94E7D564-8DCF-4CC0-A6A4-1F692F4A1E60}" dt="2026-07-19T13:52:47.176" v="3977"/>
          <ac:spMkLst>
            <pc:docMk/>
            <pc:sldMk cId="2463891745" sldId="403"/>
            <ac:spMk id="3" creationId="{2997A406-74D9-2196-7D71-7622A0002984}"/>
          </ac:spMkLst>
        </pc:spChg>
      </pc:sldChg>
      <pc:sldChg chg="addSp delSp modSp new mod">
        <pc:chgData name="Sawkat Ali (2442955)" userId="468e7b66-2e6f-470b-89cc-c84b930037e4" providerId="ADAL" clId="{94E7D564-8DCF-4CC0-A6A4-1F692F4A1E60}" dt="2026-07-19T14:11:16.062" v="5034" actId="14100"/>
        <pc:sldMkLst>
          <pc:docMk/>
          <pc:sldMk cId="4091071318" sldId="404"/>
        </pc:sldMkLst>
        <pc:spChg chg="add del">
          <ac:chgData name="Sawkat Ali (2442955)" userId="468e7b66-2e6f-470b-89cc-c84b930037e4" providerId="ADAL" clId="{94E7D564-8DCF-4CC0-A6A4-1F692F4A1E60}" dt="2026-07-19T14:10:49.056" v="5032" actId="26606"/>
          <ac:spMkLst>
            <pc:docMk/>
            <pc:sldMk cId="4091071318" sldId="404"/>
            <ac:spMk id="2" creationId="{ED2E9421-B022-A231-6980-1D8AC0362488}"/>
          </ac:spMkLst>
        </pc:spChg>
        <pc:spChg chg="del">
          <ac:chgData name="Sawkat Ali (2442955)" userId="468e7b66-2e6f-470b-89cc-c84b930037e4" providerId="ADAL" clId="{94E7D564-8DCF-4CC0-A6A4-1F692F4A1E60}" dt="2026-07-19T14:10:41.470" v="5029"/>
          <ac:spMkLst>
            <pc:docMk/>
            <pc:sldMk cId="4091071318" sldId="404"/>
            <ac:spMk id="3" creationId="{8AC6CB10-1173-84A6-2B4D-B67D12545D76}"/>
          </ac:spMkLst>
        </pc:spChg>
        <pc:spChg chg="mod modVis">
          <ac:chgData name="Sawkat Ali (2442955)" userId="468e7b66-2e6f-470b-89cc-c84b930037e4" providerId="ADAL" clId="{94E7D564-8DCF-4CC0-A6A4-1F692F4A1E60}" dt="2026-07-19T14:10:49.056" v="5032" actId="26606"/>
          <ac:spMkLst>
            <pc:docMk/>
            <pc:sldMk cId="4091071318" sldId="404"/>
            <ac:spMk id="4" creationId="{7EDFAD6C-097E-52D0-2688-26A000289D17}"/>
          </ac:spMkLst>
        </pc:spChg>
        <pc:spChg chg="mod modVis">
          <ac:chgData name="Sawkat Ali (2442955)" userId="468e7b66-2e6f-470b-89cc-c84b930037e4" providerId="ADAL" clId="{94E7D564-8DCF-4CC0-A6A4-1F692F4A1E60}" dt="2026-07-19T14:10:49.056" v="5032" actId="26606"/>
          <ac:spMkLst>
            <pc:docMk/>
            <pc:sldMk cId="4091071318" sldId="404"/>
            <ac:spMk id="5" creationId="{67D70313-A716-CC06-7AAC-87BF79EE1480}"/>
          </ac:spMkLst>
        </pc:spChg>
        <pc:picChg chg="add mod">
          <ac:chgData name="Sawkat Ali (2442955)" userId="468e7b66-2e6f-470b-89cc-c84b930037e4" providerId="ADAL" clId="{94E7D564-8DCF-4CC0-A6A4-1F692F4A1E60}" dt="2026-07-19T14:11:16.062" v="5034" actId="14100"/>
          <ac:picMkLst>
            <pc:docMk/>
            <pc:sldMk cId="4091071318" sldId="404"/>
            <ac:picMk id="6" creationId="{0B0F162D-7935-B885-6DCC-72D95D320522}"/>
          </ac:picMkLst>
        </pc:picChg>
      </pc:sldChg>
      <pc:sldChg chg="addSp delSp modSp new mod modClrScheme chgLayout">
        <pc:chgData name="Sawkat Ali (2442955)" userId="468e7b66-2e6f-470b-89cc-c84b930037e4" providerId="ADAL" clId="{94E7D564-8DCF-4CC0-A6A4-1F692F4A1E60}" dt="2026-07-19T14:21:21.077" v="5064" actId="21"/>
        <pc:sldMkLst>
          <pc:docMk/>
          <pc:sldMk cId="509370273" sldId="405"/>
        </pc:sldMkLst>
        <pc:spChg chg="add del">
          <ac:chgData name="Sawkat Ali (2442955)" userId="468e7b66-2e6f-470b-89cc-c84b930037e4" providerId="ADAL" clId="{94E7D564-8DCF-4CC0-A6A4-1F692F4A1E60}" dt="2026-07-19T14:20:50.622" v="5060" actId="26606"/>
          <ac:spMkLst>
            <pc:docMk/>
            <pc:sldMk cId="509370273" sldId="405"/>
            <ac:spMk id="2" creationId="{37862369-849C-183B-25B7-A86D3DDC1088}"/>
          </ac:spMkLst>
        </pc:spChg>
        <pc:spChg chg="add del mod">
          <ac:chgData name="Sawkat Ali (2442955)" userId="468e7b66-2e6f-470b-89cc-c84b930037e4" providerId="ADAL" clId="{94E7D564-8DCF-4CC0-A6A4-1F692F4A1E60}" dt="2026-07-19T14:20:50.622" v="5060" actId="26606"/>
          <ac:spMkLst>
            <pc:docMk/>
            <pc:sldMk cId="509370273" sldId="405"/>
            <ac:spMk id="3" creationId="{D92ED22A-B37A-F644-01E3-F76C035BEE55}"/>
          </ac:spMkLst>
        </pc:spChg>
        <pc:spChg chg="add del">
          <ac:chgData name="Sawkat Ali (2442955)" userId="468e7b66-2e6f-470b-89cc-c84b930037e4" providerId="ADAL" clId="{94E7D564-8DCF-4CC0-A6A4-1F692F4A1E60}" dt="2026-07-19T14:20:50.622" v="5060" actId="26606"/>
          <ac:spMkLst>
            <pc:docMk/>
            <pc:sldMk cId="509370273" sldId="405"/>
            <ac:spMk id="4" creationId="{9FBD89DB-1206-03A7-D031-1BF229E22C3D}"/>
          </ac:spMkLst>
        </pc:spChg>
        <pc:spChg chg="mod">
          <ac:chgData name="Sawkat Ali (2442955)" userId="468e7b66-2e6f-470b-89cc-c84b930037e4" providerId="ADAL" clId="{94E7D564-8DCF-4CC0-A6A4-1F692F4A1E60}" dt="2026-07-19T14:20:50.622" v="5060" actId="26606"/>
          <ac:spMkLst>
            <pc:docMk/>
            <pc:sldMk cId="509370273" sldId="405"/>
            <ac:spMk id="5" creationId="{27840624-21A8-A354-16AB-CFF7ACD9CEC2}"/>
          </ac:spMkLst>
        </pc:spChg>
        <pc:spChg chg="mod">
          <ac:chgData name="Sawkat Ali (2442955)" userId="468e7b66-2e6f-470b-89cc-c84b930037e4" providerId="ADAL" clId="{94E7D564-8DCF-4CC0-A6A4-1F692F4A1E60}" dt="2026-07-19T14:20:50.622" v="5060" actId="26606"/>
          <ac:spMkLst>
            <pc:docMk/>
            <pc:sldMk cId="509370273" sldId="405"/>
            <ac:spMk id="6" creationId="{156AA8D2-C28B-1714-9514-2F7B817CC983}"/>
          </ac:spMkLst>
        </pc:spChg>
        <pc:spChg chg="add del mod">
          <ac:chgData name="Sawkat Ali (2442955)" userId="468e7b66-2e6f-470b-89cc-c84b930037e4" providerId="ADAL" clId="{94E7D564-8DCF-4CC0-A6A4-1F692F4A1E60}" dt="2026-07-19T14:20:50.622" v="5059" actId="26606"/>
          <ac:spMkLst>
            <pc:docMk/>
            <pc:sldMk cId="509370273" sldId="405"/>
            <ac:spMk id="12" creationId="{DA464EB6-3687-2771-98AB-CB9E364213B7}"/>
          </ac:spMkLst>
        </pc:spChg>
        <pc:spChg chg="add del mod">
          <ac:chgData name="Sawkat Ali (2442955)" userId="468e7b66-2e6f-470b-89cc-c84b930037e4" providerId="ADAL" clId="{94E7D564-8DCF-4CC0-A6A4-1F692F4A1E60}" dt="2026-07-19T14:20:50.622" v="5059" actId="26606"/>
          <ac:spMkLst>
            <pc:docMk/>
            <pc:sldMk cId="509370273" sldId="405"/>
            <ac:spMk id="14" creationId="{0384CCAB-01F3-6CD7-9DDE-1E0B0B0F389C}"/>
          </ac:spMkLst>
        </pc:spChg>
        <pc:spChg chg="add del mod">
          <ac:chgData name="Sawkat Ali (2442955)" userId="468e7b66-2e6f-470b-89cc-c84b930037e4" providerId="ADAL" clId="{94E7D564-8DCF-4CC0-A6A4-1F692F4A1E60}" dt="2026-07-19T14:21:12.792" v="5063" actId="21"/>
          <ac:spMkLst>
            <pc:docMk/>
            <pc:sldMk cId="509370273" sldId="405"/>
            <ac:spMk id="16" creationId="{C2B6CA9E-DE32-ED31-F5AE-057A30564688}"/>
          </ac:spMkLst>
        </pc:spChg>
        <pc:spChg chg="add del mod">
          <ac:chgData name="Sawkat Ali (2442955)" userId="468e7b66-2e6f-470b-89cc-c84b930037e4" providerId="ADAL" clId="{94E7D564-8DCF-4CC0-A6A4-1F692F4A1E60}" dt="2026-07-19T14:21:21.077" v="5064" actId="21"/>
          <ac:spMkLst>
            <pc:docMk/>
            <pc:sldMk cId="509370273" sldId="405"/>
            <ac:spMk id="17" creationId="{47687ACA-B834-34E1-EACD-19E855D59E7F}"/>
          </ac:spMkLst>
        </pc:spChg>
        <pc:picChg chg="add mod ord">
          <ac:chgData name="Sawkat Ali (2442955)" userId="468e7b66-2e6f-470b-89cc-c84b930037e4" providerId="ADAL" clId="{94E7D564-8DCF-4CC0-A6A4-1F692F4A1E60}" dt="2026-07-19T14:20:54.942" v="5061" actId="14100"/>
          <ac:picMkLst>
            <pc:docMk/>
            <pc:sldMk cId="509370273" sldId="405"/>
            <ac:picMk id="7" creationId="{6D4D58D8-2101-2CD3-198D-A50F4191C739}"/>
          </ac:picMkLst>
        </pc:picChg>
      </pc:sldChg>
      <pc:sldChg chg="addSp delSp modSp new mod modClrScheme chgLayout">
        <pc:chgData name="Sawkat Ali (2442955)" userId="468e7b66-2e6f-470b-89cc-c84b930037e4" providerId="ADAL" clId="{94E7D564-8DCF-4CC0-A6A4-1F692F4A1E60}" dt="2026-07-19T14:24:54.124" v="5077" actId="14100"/>
        <pc:sldMkLst>
          <pc:docMk/>
          <pc:sldMk cId="682907863" sldId="406"/>
        </pc:sldMkLst>
        <pc:spChg chg="mod modVis">
          <ac:chgData name="Sawkat Ali (2442955)" userId="468e7b66-2e6f-470b-89cc-c84b930037e4" providerId="ADAL" clId="{94E7D564-8DCF-4CC0-A6A4-1F692F4A1E60}" dt="2026-07-19T14:24:10.984" v="5072" actId="26606"/>
          <ac:spMkLst>
            <pc:docMk/>
            <pc:sldMk cId="682907863" sldId="406"/>
            <ac:spMk id="2" creationId="{C358513D-CEF2-D753-0952-B381BFA7ABB9}"/>
          </ac:spMkLst>
        </pc:spChg>
        <pc:spChg chg="mod modVis">
          <ac:chgData name="Sawkat Ali (2442955)" userId="468e7b66-2e6f-470b-89cc-c84b930037e4" providerId="ADAL" clId="{94E7D564-8DCF-4CC0-A6A4-1F692F4A1E60}" dt="2026-07-19T14:24:10.984" v="5072" actId="26606"/>
          <ac:spMkLst>
            <pc:docMk/>
            <pc:sldMk cId="682907863" sldId="406"/>
            <ac:spMk id="3" creationId="{FC7E536B-795F-B986-E1D2-2213805AA606}"/>
          </ac:spMkLst>
        </pc:spChg>
        <pc:spChg chg="add del mod">
          <ac:chgData name="Sawkat Ali (2442955)" userId="468e7b66-2e6f-470b-89cc-c84b930037e4" providerId="ADAL" clId="{94E7D564-8DCF-4CC0-A6A4-1F692F4A1E60}" dt="2026-07-19T14:24:10.984" v="5071" actId="26606"/>
          <ac:spMkLst>
            <pc:docMk/>
            <pc:sldMk cId="682907863" sldId="406"/>
            <ac:spMk id="9" creationId="{F9B39223-A0F8-4782-E2EA-5AAE89E74C1E}"/>
          </ac:spMkLst>
        </pc:spChg>
        <pc:picChg chg="add mod ord">
          <ac:chgData name="Sawkat Ali (2442955)" userId="468e7b66-2e6f-470b-89cc-c84b930037e4" providerId="ADAL" clId="{94E7D564-8DCF-4CC0-A6A4-1F692F4A1E60}" dt="2026-07-19T14:24:54.124" v="5077" actId="14100"/>
          <ac:picMkLst>
            <pc:docMk/>
            <pc:sldMk cId="682907863" sldId="406"/>
            <ac:picMk id="4" creationId="{D02B146E-AFBB-72F7-ADEA-C99F36173E3B}"/>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search?q=%22https%3A%2F%2Fwww.skillsforcare.org.uk%2F%22" TargetMode="External"/><Relationship Id="rId2" Type="http://schemas.openxmlformats.org/officeDocument/2006/relationships/hyperlink" Target="https://www.skillsforcare.org.uk/" TargetMode="External"/><Relationship Id="rId1" Type="http://schemas.openxmlformats.org/officeDocument/2006/relationships/slideLayout" Target="../slideLayouts/slideLayout2.xml"/><Relationship Id="rId6" Type="http://schemas.openxmlformats.org/officeDocument/2006/relationships/hyperlink" Target="https://www.gov.uk/" TargetMode="External"/><Relationship Id="rId5" Type="http://schemas.openxmlformats.org/officeDocument/2006/relationships/hyperlink" Target="https://www.hcpc-uk.org/"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type="subTitle" idx="1"/>
          </p:nvPr>
        </p:nvSpPr>
        <p:spPr>
          <a:xfrm>
            <a:off x="1285461" y="1245704"/>
            <a:ext cx="9978887" cy="4251511"/>
          </a:xfrm>
        </p:spPr>
        <p:txBody>
          <a:bodyPr wrap="square" anchor="t">
            <a:normAutofit/>
          </a:bodyPr>
          <a:lstStyle/>
          <a:p>
            <a:pPr>
              <a:lnSpc>
                <a:spcPct val="90000"/>
              </a:lnSpc>
            </a:pPr>
            <a:r>
              <a:rPr lang="en-GB" altLang="en-US" dirty="0">
                <a:solidFill>
                  <a:schemeClr val="tx2">
                    <a:lumMod val="75000"/>
                  </a:schemeClr>
                </a:solidFill>
                <a:highlight>
                  <a:srgbClr val="4BACC6"/>
                </a:highlight>
              </a:rPr>
              <a:t>Module Title: </a:t>
            </a:r>
            <a:r>
              <a:rPr lang="en-GB" altLang="en-US" b="1" i="1" dirty="0">
                <a:solidFill>
                  <a:schemeClr val="tx2">
                    <a:lumMod val="75000"/>
                  </a:schemeClr>
                </a:solidFill>
                <a:highlight>
                  <a:srgbClr val="4BACC6"/>
                </a:highlight>
              </a:rPr>
              <a:t>Professional Career Development within H&amp;SC</a:t>
            </a:r>
          </a:p>
          <a:p>
            <a:pPr>
              <a:lnSpc>
                <a:spcPct val="90000"/>
              </a:lnSpc>
            </a:pPr>
            <a:r>
              <a:rPr lang="en-GB" altLang="en-US" u="sng" dirty="0">
                <a:solidFill>
                  <a:schemeClr val="tx2">
                    <a:lumMod val="75000"/>
                  </a:schemeClr>
                </a:solidFill>
                <a:highlight>
                  <a:srgbClr val="4BACC6"/>
                </a:highlight>
              </a:rPr>
              <a:t>Module Number</a:t>
            </a:r>
            <a:r>
              <a:rPr lang="en-GB" altLang="en-US" dirty="0">
                <a:solidFill>
                  <a:schemeClr val="tx2">
                    <a:lumMod val="75000"/>
                  </a:schemeClr>
                </a:solidFill>
                <a:highlight>
                  <a:srgbClr val="4BACC6"/>
                </a:highlight>
              </a:rPr>
              <a:t>: </a:t>
            </a:r>
            <a:r>
              <a:rPr lang="en-GB" altLang="en-US" b="1" i="1" dirty="0">
                <a:solidFill>
                  <a:schemeClr val="tx2">
                    <a:lumMod val="75000"/>
                  </a:schemeClr>
                </a:solidFill>
                <a:highlight>
                  <a:srgbClr val="4BACC6"/>
                </a:highlight>
              </a:rPr>
              <a:t>LCHS 4009 (LON)</a:t>
            </a:r>
          </a:p>
          <a:p>
            <a:pPr>
              <a:lnSpc>
                <a:spcPct val="90000"/>
              </a:lnSpc>
            </a:pPr>
            <a:r>
              <a:rPr lang="en-GB" altLang="en-US" u="sng" dirty="0">
                <a:solidFill>
                  <a:schemeClr val="tx2">
                    <a:lumMod val="75000"/>
                  </a:schemeClr>
                </a:solidFill>
                <a:highlight>
                  <a:srgbClr val="4BACC6"/>
                </a:highlight>
              </a:rPr>
              <a:t>Assignment No</a:t>
            </a:r>
            <a:r>
              <a:rPr lang="en-GB" altLang="en-US" b="1" i="1" dirty="0">
                <a:solidFill>
                  <a:schemeClr val="tx2">
                    <a:lumMod val="75000"/>
                  </a:schemeClr>
                </a:solidFill>
                <a:highlight>
                  <a:srgbClr val="4BACC6"/>
                </a:highlight>
              </a:rPr>
              <a:t>:     ASSIGNMENT 1</a:t>
            </a:r>
          </a:p>
          <a:p>
            <a:pPr>
              <a:lnSpc>
                <a:spcPct val="90000"/>
              </a:lnSpc>
            </a:pPr>
            <a:r>
              <a:rPr lang="en-GB" altLang="en-US" u="sng" dirty="0">
                <a:solidFill>
                  <a:schemeClr val="tx2">
                    <a:lumMod val="75000"/>
                  </a:schemeClr>
                </a:solidFill>
                <a:highlight>
                  <a:srgbClr val="4BACC6"/>
                </a:highlight>
              </a:rPr>
              <a:t>Student Name</a:t>
            </a:r>
            <a:r>
              <a:rPr lang="en-GB" altLang="en-US" b="1" i="1" dirty="0">
                <a:solidFill>
                  <a:schemeClr val="tx2">
                    <a:lumMod val="75000"/>
                  </a:schemeClr>
                </a:solidFill>
                <a:highlight>
                  <a:srgbClr val="4BACC6"/>
                </a:highlight>
              </a:rPr>
              <a:t>: Sawkat Ali</a:t>
            </a:r>
          </a:p>
          <a:p>
            <a:pPr>
              <a:lnSpc>
                <a:spcPct val="90000"/>
              </a:lnSpc>
            </a:pPr>
            <a:r>
              <a:rPr lang="en-GB" altLang="en-US" u="sng" dirty="0">
                <a:solidFill>
                  <a:schemeClr val="tx2">
                    <a:lumMod val="75000"/>
                  </a:schemeClr>
                </a:solidFill>
                <a:highlight>
                  <a:srgbClr val="4BACC6"/>
                </a:highlight>
              </a:rPr>
              <a:t>Student ID: 2442955</a:t>
            </a:r>
            <a:endParaRPr lang="en-GB" altLang="en-US" b="1" i="1" dirty="0">
              <a:solidFill>
                <a:schemeClr val="tx2">
                  <a:lumMod val="75000"/>
                </a:schemeClr>
              </a:solidFill>
              <a:highlight>
                <a:srgbClr val="4BACC6"/>
              </a:highlight>
            </a:endParaRPr>
          </a:p>
          <a:p>
            <a:pPr>
              <a:lnSpc>
                <a:spcPct val="90000"/>
              </a:lnSpc>
            </a:pPr>
            <a:r>
              <a:rPr lang="en-GB" altLang="en-US" u="sng" dirty="0">
                <a:solidFill>
                  <a:schemeClr val="tx2">
                    <a:lumMod val="75000"/>
                  </a:schemeClr>
                </a:solidFill>
                <a:highlight>
                  <a:srgbClr val="4BACC6"/>
                </a:highlight>
              </a:rPr>
              <a:t>Lecturer’s Name</a:t>
            </a:r>
            <a:r>
              <a:rPr lang="en-GB" altLang="en-US" b="1" i="1" dirty="0">
                <a:solidFill>
                  <a:schemeClr val="tx2">
                    <a:lumMod val="75000"/>
                  </a:schemeClr>
                </a:solidFill>
                <a:highlight>
                  <a:srgbClr val="4BACC6"/>
                </a:highlight>
              </a:rPr>
              <a:t>: Soban Sadiq</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527051"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19/07/2026</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Communication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a:solidFill>
                <a:srgbClr val="000000"/>
              </a:solidFill>
            </a:endParaRPr>
          </a:p>
          <a:p>
            <a:pPr>
              <a:defRPr/>
            </a:pPr>
            <a:endParaRPr lang="en-GB" altLang="en-US"/>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2</a:t>
            </a:fld>
            <a:endParaRPr lang="en-GB" altLang="en-US" sz="900">
              <a:solidFill>
                <a:srgbClr val="898989"/>
              </a:solidFill>
            </a:endParaRPr>
          </a:p>
        </p:txBody>
      </p:sp>
      <p:sp>
        <p:nvSpPr>
          <p:cNvPr id="9" name="TextBox 8">
            <a:extLst>
              <a:ext uri="{FF2B5EF4-FFF2-40B4-BE49-F238E27FC236}">
                <a16:creationId xmlns:a16="http://schemas.microsoft.com/office/drawing/2014/main" id="{6D3BE73E-8108-5F86-9BBE-6F7F7340374B}"/>
              </a:ext>
            </a:extLst>
          </p:cNvPr>
          <p:cNvSpPr txBox="1"/>
          <p:nvPr/>
        </p:nvSpPr>
        <p:spPr>
          <a:xfrm>
            <a:off x="1152939" y="901148"/>
            <a:ext cx="9051235" cy="3926524"/>
          </a:xfrm>
          <a:prstGeom prst="rect">
            <a:avLst/>
          </a:prstGeom>
          <a:noFill/>
        </p:spPr>
        <p:txBody>
          <a:bodyPr wrap="square">
            <a:spAutoFit/>
          </a:bodyPr>
          <a:lstStyle/>
          <a:p>
            <a:pPr>
              <a:lnSpc>
                <a:spcPct val="116000"/>
              </a:lnSpc>
              <a:spcBef>
                <a:spcPts val="1200"/>
              </a:spcBef>
              <a:spcAft>
                <a:spcPts val="1200"/>
              </a:spcAft>
              <a:buNone/>
            </a:pPr>
            <a:r>
              <a:rPr lang="en-US" sz="2400" dirty="0">
                <a:effectLst/>
                <a:latin typeface="Aptos" panose="020B0004020202020204" pitchFamily="34" charset="0"/>
                <a:ea typeface="Aptos" panose="020B0004020202020204" pitchFamily="34" charset="0"/>
                <a:cs typeface="Aptos" panose="020B0004020202020204" pitchFamily="34" charset="0"/>
              </a:rPr>
              <a:t>“Good afternoon. In this presentation, I will examine </a:t>
            </a:r>
            <a:r>
              <a:rPr lang="en-US" sz="2400" b="1" dirty="0">
                <a:effectLst/>
                <a:latin typeface="Aptos" panose="020B0004020202020204" pitchFamily="34" charset="0"/>
                <a:ea typeface="Aptos" panose="020B0004020202020204" pitchFamily="34" charset="0"/>
                <a:cs typeface="Aptos" panose="020B0004020202020204" pitchFamily="34" charset="0"/>
              </a:rPr>
              <a:t>communication</a:t>
            </a:r>
            <a:r>
              <a:rPr lang="en-US" sz="2400" dirty="0">
                <a:effectLst/>
                <a:latin typeface="Aptos" panose="020B0004020202020204" pitchFamily="34" charset="0"/>
                <a:ea typeface="Aptos" panose="020B0004020202020204" pitchFamily="34" charset="0"/>
                <a:cs typeface="Aptos" panose="020B0004020202020204" pitchFamily="34" charset="0"/>
              </a:rPr>
              <a:t> as a core professional skill within health and social care. Communication is widely recognized as essential for safe, ethical, and person</a:t>
            </a:r>
            <a:r>
              <a:rPr lang="en-US" sz="2400" dirty="0">
                <a:effectLst/>
                <a:latin typeface="Aptos" panose="020B0004020202020204" pitchFamily="34" charset="0"/>
                <a:ea typeface="SimSun" panose="02010600030101010101" pitchFamily="2" charset="-122"/>
                <a:cs typeface="Times New Roman" panose="02020603050405020304" pitchFamily="18" charset="0"/>
              </a:rPr>
              <a:t>‑</a:t>
            </a:r>
            <a:r>
              <a:rPr lang="en-US" sz="2400" dirty="0">
                <a:effectLst/>
                <a:latin typeface="Aptos" panose="020B0004020202020204" pitchFamily="34" charset="0"/>
                <a:ea typeface="Aptos" panose="020B0004020202020204" pitchFamily="34" charset="0"/>
                <a:cs typeface="Aptos" panose="020B0004020202020204" pitchFamily="34" charset="0"/>
              </a:rPr>
              <a:t>centered practice. To deepen this analysis, I will also apply </a:t>
            </a:r>
            <a:r>
              <a:rPr lang="en-US" sz="2400" b="1" dirty="0">
                <a:effectLst/>
                <a:latin typeface="Aptos" panose="020B0004020202020204" pitchFamily="34" charset="0"/>
                <a:ea typeface="Aptos" panose="020B0004020202020204" pitchFamily="34" charset="0"/>
                <a:cs typeface="Aptos" panose="020B0004020202020204" pitchFamily="34" charset="0"/>
              </a:rPr>
              <a:t>Gibbs’ Reflective Cycle</a:t>
            </a:r>
            <a:r>
              <a:rPr lang="en-US" sz="2400" dirty="0">
                <a:effectLst/>
                <a:latin typeface="Aptos" panose="020B0004020202020204" pitchFamily="34" charset="0"/>
                <a:ea typeface="Aptos" panose="020B0004020202020204" pitchFamily="34" charset="0"/>
                <a:cs typeface="Aptos" panose="020B0004020202020204" pitchFamily="34" charset="0"/>
              </a:rPr>
              <a:t> to demonstrate how reflective practice strengthens communication skills in real</a:t>
            </a:r>
            <a:r>
              <a:rPr lang="en-US" sz="2400" dirty="0">
                <a:effectLst/>
                <a:latin typeface="Aptos" panose="020B0004020202020204" pitchFamily="34" charset="0"/>
                <a:ea typeface="SimSun" panose="02010600030101010101" pitchFamily="2" charset="-122"/>
                <a:cs typeface="Times New Roman" panose="02020603050405020304" pitchFamily="18" charset="0"/>
              </a:rPr>
              <a:t>‑</a:t>
            </a:r>
            <a:r>
              <a:rPr lang="en-US" sz="2400" dirty="0">
                <a:effectLst/>
                <a:latin typeface="Aptos" panose="020B0004020202020204" pitchFamily="34" charset="0"/>
                <a:ea typeface="Aptos" panose="020B0004020202020204" pitchFamily="34" charset="0"/>
                <a:cs typeface="Aptos" panose="020B0004020202020204" pitchFamily="34" charset="0"/>
              </a:rPr>
              <a:t>world settings. I will begin by defining communication, then explore its professional relevance, and finally present a practical example supported by reflective analysis.”</a:t>
            </a:r>
            <a:endParaRPr lang="en-GB" sz="2400" dirty="0">
              <a:effectLst/>
              <a:latin typeface="Aptos" panose="020B0004020202020204" pitchFamily="34" charset="0"/>
              <a:ea typeface="SimSun" panose="02010600030101010101" pitchFamily="2" charset="-122"/>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Defining Communication </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rot="21448155">
            <a:off x="-209427" y="2300448"/>
            <a:ext cx="10709163" cy="892552"/>
          </a:xfrm>
          <a:prstGeom prst="rect">
            <a:avLst/>
          </a:prstGeom>
          <a:noFill/>
        </p:spPr>
        <p:txBody>
          <a:bodyPr wrap="square">
            <a:spAutoFit/>
          </a:bodyPr>
          <a:lstStyle/>
          <a:p>
            <a:endParaRPr lang="en-GB" sz="2000" dirty="0"/>
          </a:p>
          <a:p>
            <a:endParaRPr lang="en-GB" sz="2000" dirty="0"/>
          </a:p>
          <a:p>
            <a:endParaRPr lang="en-GB" sz="1200" dirty="0"/>
          </a:p>
        </p:txBody>
      </p:sp>
      <p:sp>
        <p:nvSpPr>
          <p:cNvPr id="7" name="TextBox 6">
            <a:extLst>
              <a:ext uri="{FF2B5EF4-FFF2-40B4-BE49-F238E27FC236}">
                <a16:creationId xmlns:a16="http://schemas.microsoft.com/office/drawing/2014/main" id="{BFB16447-3DDD-84F3-E618-4D177E4D1DF3}"/>
              </a:ext>
            </a:extLst>
          </p:cNvPr>
          <p:cNvSpPr txBox="1"/>
          <p:nvPr/>
        </p:nvSpPr>
        <p:spPr>
          <a:xfrm>
            <a:off x="185530" y="742123"/>
            <a:ext cx="12006470" cy="3805850"/>
          </a:xfrm>
          <a:prstGeom prst="rect">
            <a:avLst/>
          </a:prstGeom>
          <a:noFill/>
        </p:spPr>
        <p:txBody>
          <a:bodyPr wrap="square">
            <a:spAutoFit/>
          </a:bodyPr>
          <a:lstStyle/>
          <a:p>
            <a:pPr>
              <a:lnSpc>
                <a:spcPct val="116000"/>
              </a:lnSpc>
              <a:spcBef>
                <a:spcPts val="1200"/>
              </a:spcBef>
              <a:spcAft>
                <a:spcPts val="1200"/>
              </a:spcAft>
              <a:buNone/>
            </a:pPr>
            <a:r>
              <a:rPr lang="en-US" sz="2400">
                <a:effectLst/>
                <a:latin typeface="Aptos" panose="020B0004020202020204" pitchFamily="34" charset="0"/>
                <a:ea typeface="Aptos" panose="020B0004020202020204" pitchFamily="34" charset="0"/>
                <a:cs typeface="Aptos" panose="020B0004020202020204" pitchFamily="34" charset="0"/>
              </a:rPr>
              <a:t>“Communication is a dynamic process involving the exchange and interpretation of information through verbal, non</a:t>
            </a:r>
            <a:r>
              <a:rPr lang="en-US" sz="2400">
                <a:effectLst/>
                <a:latin typeface="Aptos" panose="020B0004020202020204" pitchFamily="34" charset="0"/>
                <a:ea typeface="SimSun" panose="02010600030101010101" pitchFamily="2" charset="-122"/>
                <a:cs typeface="Times New Roman" panose="02020603050405020304" pitchFamily="18" charset="0"/>
              </a:rPr>
              <a:t>‑</a:t>
            </a:r>
            <a:r>
              <a:rPr lang="en-US" sz="2400">
                <a:effectLst/>
                <a:latin typeface="Aptos" panose="020B0004020202020204" pitchFamily="34" charset="0"/>
                <a:ea typeface="Aptos" panose="020B0004020202020204" pitchFamily="34" charset="0"/>
                <a:cs typeface="Aptos" panose="020B0004020202020204" pitchFamily="34" charset="0"/>
              </a:rPr>
              <a:t>verbal, and written channels. It requires clarity, active listening, emotional intelligence, and adaptability.</a:t>
            </a:r>
            <a:endParaRPr lang="en-GB" sz="2400">
              <a:effectLst/>
              <a:latin typeface="Aptos" panose="020B0004020202020204" pitchFamily="34" charset="0"/>
              <a:ea typeface="SimSun" panose="02010600030101010101" pitchFamily="2" charset="-122"/>
              <a:cs typeface="Times New Roman" panose="02020603050405020304" pitchFamily="18" charset="0"/>
            </a:endParaRPr>
          </a:p>
          <a:p>
            <a:pPr>
              <a:lnSpc>
                <a:spcPct val="116000"/>
              </a:lnSpc>
              <a:spcBef>
                <a:spcPts val="1200"/>
              </a:spcBef>
              <a:spcAft>
                <a:spcPts val="1200"/>
              </a:spcAft>
              <a:buNone/>
            </a:pPr>
            <a:r>
              <a:rPr lang="en-US" sz="2400">
                <a:effectLst/>
                <a:latin typeface="Aptos" panose="020B0004020202020204" pitchFamily="34" charset="0"/>
                <a:ea typeface="Aptos" panose="020B0004020202020204" pitchFamily="34" charset="0"/>
                <a:cs typeface="Aptos" panose="020B0004020202020204" pitchFamily="34" charset="0"/>
              </a:rPr>
              <a:t>Skills for Care (2022) emphasises that effective communication is fundamental to person</a:t>
            </a:r>
            <a:r>
              <a:rPr lang="en-US" sz="2400">
                <a:effectLst/>
                <a:latin typeface="Aptos" panose="020B0004020202020204" pitchFamily="34" charset="0"/>
                <a:ea typeface="SimSun" panose="02010600030101010101" pitchFamily="2" charset="-122"/>
                <a:cs typeface="Times New Roman" panose="02020603050405020304" pitchFamily="18" charset="0"/>
              </a:rPr>
              <a:t>‑</a:t>
            </a:r>
            <a:r>
              <a:rPr lang="en-US" sz="2400">
                <a:effectLst/>
                <a:latin typeface="Aptos" panose="020B0004020202020204" pitchFamily="34" charset="0"/>
                <a:ea typeface="Aptos" panose="020B0004020202020204" pitchFamily="34" charset="0"/>
                <a:cs typeface="Aptos" panose="020B0004020202020204" pitchFamily="34" charset="0"/>
              </a:rPr>
              <a:t>centred care because it enables practitioners to understand individual needs and preferences. Theoretical models such as </a:t>
            </a:r>
            <a:r>
              <a:rPr lang="en-US" sz="2400" b="1">
                <a:effectLst/>
                <a:latin typeface="Aptos" panose="020B0004020202020204" pitchFamily="34" charset="0"/>
                <a:ea typeface="Aptos" panose="020B0004020202020204" pitchFamily="34" charset="0"/>
                <a:cs typeface="Aptos" panose="020B0004020202020204" pitchFamily="34" charset="0"/>
              </a:rPr>
              <a:t>Argyle’s Communication Cycle</a:t>
            </a:r>
            <a:r>
              <a:rPr lang="en-US" sz="2400">
                <a:effectLst/>
                <a:latin typeface="Aptos" panose="020B0004020202020204" pitchFamily="34" charset="0"/>
                <a:ea typeface="Aptos" panose="020B0004020202020204" pitchFamily="34" charset="0"/>
                <a:cs typeface="Aptos" panose="020B0004020202020204" pitchFamily="34" charset="0"/>
              </a:rPr>
              <a:t> illustrate communication as an iterative process requiring continuous feedback and adjustment to achieve shared understanding.”</a:t>
            </a:r>
            <a:endParaRPr lang="en-GB" sz="2400">
              <a:effectLst/>
              <a:latin typeface="Aptos" panose="020B0004020202020204" pitchFamily="34" charset="0"/>
              <a:ea typeface="SimSun" panose="02010600030101010101" pitchFamily="2" charset="-122"/>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he Communication Cycle Handout">
            <a:extLst>
              <a:ext uri="{FF2B5EF4-FFF2-40B4-BE49-F238E27FC236}">
                <a16:creationId xmlns:a16="http://schemas.microsoft.com/office/drawing/2014/main" id="{6D4D58D8-2101-2CD3-198D-A50F4191C739}"/>
              </a:ext>
            </a:extLst>
          </p:cNvPr>
          <p:cNvPicPr>
            <a:picLocks noChangeAspect="1"/>
          </p:cNvPicPr>
          <p:nvPr/>
        </p:nvPicPr>
        <p:blipFill>
          <a:blip r:embed="rId2"/>
          <a:srcRect r="-1" b="9388"/>
          <a:stretch>
            <a:fillRect/>
          </a:stretch>
        </p:blipFill>
        <p:spPr>
          <a:xfrm>
            <a:off x="2544417" y="273050"/>
            <a:ext cx="9037983" cy="5172173"/>
          </a:xfrm>
          <a:prstGeom prst="rect">
            <a:avLst/>
          </a:prstGeom>
          <a:noFill/>
        </p:spPr>
      </p:pic>
      <p:sp>
        <p:nvSpPr>
          <p:cNvPr id="5" name="Date Placeholder 4">
            <a:extLst>
              <a:ext uri="{FF2B5EF4-FFF2-40B4-BE49-F238E27FC236}">
                <a16:creationId xmlns:a16="http://schemas.microsoft.com/office/drawing/2014/main" id="{27840624-21A8-A354-16AB-CFF7ACD9CEC2}"/>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14FA25EF-011C-4B5E-B678-5C09381164A5}" type="datetime1">
              <a:rPr lang="en-GB" altLang="en-US" sz="900" smtClean="0"/>
              <a:pPr>
                <a:lnSpc>
                  <a:spcPct val="90000"/>
                </a:lnSpc>
                <a:spcAft>
                  <a:spcPts val="600"/>
                </a:spcAft>
                <a:defRPr/>
              </a:pPr>
              <a:t>19/07/2026</a:t>
            </a:fld>
            <a:endParaRPr lang="en-GB" altLang="en-US" sz="900"/>
          </a:p>
        </p:txBody>
      </p:sp>
      <p:sp>
        <p:nvSpPr>
          <p:cNvPr id="6" name="Slide Number Placeholder 5">
            <a:extLst>
              <a:ext uri="{FF2B5EF4-FFF2-40B4-BE49-F238E27FC236}">
                <a16:creationId xmlns:a16="http://schemas.microsoft.com/office/drawing/2014/main" id="{156AA8D2-C28B-1714-9514-2F7B817CC983}"/>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C223C29-2C36-480D-8620-E0754310421F}"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509370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Importance in Health and Care</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477079"/>
            <a:ext cx="11332028" cy="5348140"/>
          </a:xfrm>
        </p:spPr>
        <p:txBody>
          <a:bodyPr/>
          <a:lstStyle/>
          <a:p>
            <a:pPr marL="0" indent="0">
              <a:buNone/>
            </a:pPr>
            <a:endParaRPr lang="en-GB" sz="2400" i="1" dirty="0"/>
          </a:p>
          <a:p>
            <a:r>
              <a:rPr lang="en-GB" sz="2400" dirty="0"/>
              <a:t>“Communication is central to high quality care for several reasons.</a:t>
            </a:r>
          </a:p>
          <a:p>
            <a:r>
              <a:rPr lang="en-GB" sz="2400" dirty="0"/>
              <a:t>Firstly, it is essential for patient safety. Clear communication reduces the risk of errors, particularly when sharing information about medication, risk assessments, or safeguarding concerns.</a:t>
            </a:r>
          </a:p>
          <a:p>
            <a:r>
              <a:rPr lang="en-GB" sz="2400" dirty="0"/>
              <a:t>Secondly, communication supports therapeutic relationships. Trust, empathy, and rapport are built through respectful and attentive communication.</a:t>
            </a:r>
          </a:p>
          <a:p>
            <a:r>
              <a:rPr lang="en-GB" sz="2400" dirty="0"/>
              <a:t>Thirdly, communication enhances multidisciplinary collaboration. NHS England (2023) highlights that effective communication improves teamwork, reduces duplication, and leads to better care outcomes.</a:t>
            </a:r>
          </a:p>
          <a:p>
            <a:r>
              <a:rPr lang="en-GB" sz="2400" dirty="0"/>
              <a:t>Finally, communication empowers service users, enabling them to participate in decisions about their care in line with person centred and civil rights-based approaches.”</a:t>
            </a:r>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HS England">
            <a:extLst>
              <a:ext uri="{FF2B5EF4-FFF2-40B4-BE49-F238E27FC236}">
                <a16:creationId xmlns:a16="http://schemas.microsoft.com/office/drawing/2014/main" id="{D02B146E-AFBB-72F7-ADEA-C99F36173E3B}"/>
              </a:ext>
            </a:extLst>
          </p:cNvPr>
          <p:cNvPicPr>
            <a:picLocks noChangeAspect="1"/>
          </p:cNvPicPr>
          <p:nvPr/>
        </p:nvPicPr>
        <p:blipFill>
          <a:blip r:embed="rId2"/>
          <a:stretch>
            <a:fillRect/>
          </a:stretch>
        </p:blipFill>
        <p:spPr>
          <a:xfrm>
            <a:off x="1061187" y="0"/>
            <a:ext cx="10069625" cy="5698435"/>
          </a:xfrm>
          <a:prstGeom prst="rect">
            <a:avLst/>
          </a:prstGeom>
          <a:noFill/>
        </p:spPr>
      </p:pic>
      <p:sp>
        <p:nvSpPr>
          <p:cNvPr id="2" name="Date Placeholder 1" hidden="1">
            <a:extLst>
              <a:ext uri="{FF2B5EF4-FFF2-40B4-BE49-F238E27FC236}">
                <a16:creationId xmlns:a16="http://schemas.microsoft.com/office/drawing/2014/main" id="{C358513D-CEF2-D753-0952-B381BFA7ABB9}"/>
              </a:ext>
            </a:extLst>
          </p:cNvPr>
          <p:cNvSpPr>
            <a:spLocks noGrp="1"/>
          </p:cNvSpPr>
          <p:nvPr>
            <p:ph type="dt" sz="half" idx="10"/>
          </p:nvPr>
        </p:nvSpPr>
        <p:spPr/>
        <p:txBody>
          <a:bodyPr/>
          <a:lstStyle/>
          <a:p>
            <a:pPr>
              <a:spcAft>
                <a:spcPts val="600"/>
              </a:spcAft>
              <a:defRPr/>
            </a:pPr>
            <a:fld id="{5E23D760-A5D6-4408-9293-3816AB405458}" type="datetime1">
              <a:rPr lang="en-GB" altLang="en-US" smtClean="0"/>
              <a:pPr>
                <a:spcAft>
                  <a:spcPts val="600"/>
                </a:spcAft>
                <a:defRPr/>
              </a:pPr>
              <a:t>19/07/2026</a:t>
            </a:fld>
            <a:endParaRPr lang="en-GB" altLang="en-US"/>
          </a:p>
        </p:txBody>
      </p:sp>
      <p:sp>
        <p:nvSpPr>
          <p:cNvPr id="3" name="Slide Number Placeholder 2" hidden="1">
            <a:extLst>
              <a:ext uri="{FF2B5EF4-FFF2-40B4-BE49-F238E27FC236}">
                <a16:creationId xmlns:a16="http://schemas.microsoft.com/office/drawing/2014/main" id="{FC7E536B-795F-B986-E1D2-2213805AA606}"/>
              </a:ext>
            </a:extLst>
          </p:cNvPr>
          <p:cNvSpPr>
            <a:spLocks noGrp="1"/>
          </p:cNvSpPr>
          <p:nvPr>
            <p:ph type="sldNum" sz="quarter" idx="4294967295"/>
          </p:nvPr>
        </p:nvSpPr>
        <p:spPr>
          <a:xfrm>
            <a:off x="10608733" y="6381751"/>
            <a:ext cx="973667" cy="339725"/>
          </a:xfrm>
        </p:spPr>
        <p:txBody>
          <a:bodyPr/>
          <a:lstStyle/>
          <a:p>
            <a:pPr>
              <a:spcAft>
                <a:spcPts val="600"/>
              </a:spcAft>
              <a:defRPr/>
            </a:pPr>
            <a:fld id="{1627DB7A-9E6D-4CCE-BDBB-D06183803CCF}"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682907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4211-AE9F-B154-4C03-030EB63604EA}"/>
              </a:ext>
            </a:extLst>
          </p:cNvPr>
          <p:cNvSpPr>
            <a:spLocks noGrp="1"/>
          </p:cNvSpPr>
          <p:nvPr>
            <p:ph type="title"/>
          </p:nvPr>
        </p:nvSpPr>
        <p:spPr/>
        <p:txBody>
          <a:bodyPr/>
          <a:lstStyle/>
          <a:p>
            <a:r>
              <a:rPr lang="en-US" dirty="0"/>
              <a:t>Professional relevance</a:t>
            </a:r>
          </a:p>
        </p:txBody>
      </p:sp>
      <p:sp>
        <p:nvSpPr>
          <p:cNvPr id="3" name="Content Placeholder 2">
            <a:extLst>
              <a:ext uri="{FF2B5EF4-FFF2-40B4-BE49-F238E27FC236}">
                <a16:creationId xmlns:a16="http://schemas.microsoft.com/office/drawing/2014/main" id="{2997A406-74D9-2196-7D71-7622A0002984}"/>
              </a:ext>
            </a:extLst>
          </p:cNvPr>
          <p:cNvSpPr>
            <a:spLocks noGrp="1"/>
          </p:cNvSpPr>
          <p:nvPr>
            <p:ph idx="1"/>
          </p:nvPr>
        </p:nvSpPr>
        <p:spPr>
          <a:xfrm>
            <a:off x="609600" y="1285461"/>
            <a:ext cx="10972800" cy="4231772"/>
          </a:xfrm>
        </p:spPr>
        <p:txBody>
          <a:bodyPr/>
          <a:lstStyle/>
          <a:p>
            <a:pPr>
              <a:lnSpc>
                <a:spcPct val="116000"/>
              </a:lnSpc>
              <a:spcBef>
                <a:spcPts val="1200"/>
              </a:spcBef>
              <a:spcAft>
                <a:spcPts val="1200"/>
              </a:spcAft>
              <a:buNone/>
            </a:pPr>
            <a:r>
              <a:rPr lang="en-US" sz="2400" dirty="0">
                <a:latin typeface="Aptos" panose="020B0004020202020204" pitchFamily="34" charset="0"/>
                <a:ea typeface="Aptos" panose="020B0004020202020204" pitchFamily="34" charset="0"/>
                <a:cs typeface="Aptos" panose="020B0004020202020204" pitchFamily="34" charset="0"/>
              </a:rPr>
              <a:t>“In professional practice, communication must be adapted to meet diverse needs, including those of individuals with cognitive impairments, learning disabilities, sensory impairments, or emotional distress. Practitioners must demonstrate cultural competence, sensitivity, and flexibility.</a:t>
            </a:r>
            <a:endParaRPr lang="en-GB" sz="2400" dirty="0">
              <a:latin typeface="Aptos" panose="020B0004020202020204" pitchFamily="34" charset="0"/>
              <a:ea typeface="SimSun" panose="02010600030101010101" pitchFamily="2" charset="-122"/>
              <a:cs typeface="Times New Roman" panose="02020603050405020304" pitchFamily="18" charset="0"/>
            </a:endParaRPr>
          </a:p>
          <a:p>
            <a:pPr>
              <a:lnSpc>
                <a:spcPct val="116000"/>
              </a:lnSpc>
              <a:spcBef>
                <a:spcPts val="1200"/>
              </a:spcBef>
              <a:spcAft>
                <a:spcPts val="1200"/>
              </a:spcAft>
              <a:buNone/>
            </a:pPr>
            <a:r>
              <a:rPr lang="en-US" sz="2400" dirty="0">
                <a:latin typeface="Aptos" panose="020B0004020202020204" pitchFamily="34" charset="0"/>
                <a:ea typeface="Aptos" panose="020B0004020202020204" pitchFamily="34" charset="0"/>
                <a:cs typeface="Aptos" panose="020B0004020202020204" pitchFamily="34" charset="0"/>
              </a:rPr>
              <a:t>Communication also intersects with ethical and legal responsibilities. The Health and Care Professions Council (2021) identifies communication as a core ethical requirement, </a:t>
            </a:r>
            <a:r>
              <a:rPr lang="en-US" sz="2400" dirty="0" err="1">
                <a:latin typeface="Aptos" panose="020B0004020202020204" pitchFamily="34" charset="0"/>
                <a:ea typeface="Aptos" panose="020B0004020202020204" pitchFamily="34" charset="0"/>
                <a:cs typeface="Aptos" panose="020B0004020202020204" pitchFamily="34" charset="0"/>
              </a:rPr>
              <a:t>emphasising</a:t>
            </a:r>
            <a:r>
              <a:rPr lang="en-US" sz="2400" dirty="0">
                <a:latin typeface="Aptos" panose="020B0004020202020204" pitchFamily="34" charset="0"/>
                <a:ea typeface="Aptos" panose="020B0004020202020204" pitchFamily="34" charset="0"/>
                <a:cs typeface="Aptos" panose="020B0004020202020204" pitchFamily="34" charset="0"/>
              </a:rPr>
              <a:t> accuracy, confidentiality, and respect. Furthermore, legislation such as the </a:t>
            </a:r>
            <a:r>
              <a:rPr lang="en-US" sz="2400" b="1" dirty="0">
                <a:latin typeface="Aptos" panose="020B0004020202020204" pitchFamily="34" charset="0"/>
                <a:ea typeface="Aptos" panose="020B0004020202020204" pitchFamily="34" charset="0"/>
                <a:cs typeface="Aptos" panose="020B0004020202020204" pitchFamily="34" charset="0"/>
              </a:rPr>
              <a:t>Care Act 2014</a:t>
            </a:r>
            <a:r>
              <a:rPr lang="en-US" sz="2400" dirty="0">
                <a:latin typeface="Aptos" panose="020B0004020202020204" pitchFamily="34" charset="0"/>
                <a:ea typeface="Aptos" panose="020B0004020202020204" pitchFamily="34" charset="0"/>
                <a:cs typeface="Aptos" panose="020B0004020202020204" pitchFamily="34" charset="0"/>
              </a:rPr>
              <a:t> reinforces the importance of communication in promoting wellbeing, choice, and control.”</a:t>
            </a:r>
            <a:endParaRPr lang="en-GB" sz="2400" dirty="0">
              <a:latin typeface="Aptos" panose="020B0004020202020204" pitchFamily="34" charset="0"/>
              <a:ea typeface="SimSun" panose="02010600030101010101" pitchFamily="2" charset="-122"/>
              <a:cs typeface="Times New Roman" panose="02020603050405020304" pitchFamily="18" charset="0"/>
            </a:endParaRPr>
          </a:p>
          <a:p>
            <a:endParaRPr lang="en-US" sz="2400" dirty="0"/>
          </a:p>
        </p:txBody>
      </p:sp>
      <p:sp>
        <p:nvSpPr>
          <p:cNvPr id="4" name="Date Placeholder 3">
            <a:extLst>
              <a:ext uri="{FF2B5EF4-FFF2-40B4-BE49-F238E27FC236}">
                <a16:creationId xmlns:a16="http://schemas.microsoft.com/office/drawing/2014/main" id="{66F19341-528D-7FB5-1627-FA7C88CC19BB}"/>
              </a:ext>
            </a:extLst>
          </p:cNvPr>
          <p:cNvSpPr>
            <a:spLocks noGrp="1"/>
          </p:cNvSpPr>
          <p:nvPr>
            <p:ph type="dt" sz="half" idx="10"/>
          </p:nvPr>
        </p:nvSpPr>
        <p:spPr/>
        <p:txBody>
          <a:bodyPr/>
          <a:lstStyle/>
          <a:p>
            <a:pPr>
              <a:defRPr/>
            </a:pPr>
            <a:fld id="{30226994-B490-4403-8CE4-43D4FD570BBD}" type="datetime1">
              <a:rPr lang="en-GB" altLang="en-US"/>
              <a:pPr>
                <a:defRPr/>
              </a:pPr>
              <a:t>19/07/2026</a:t>
            </a:fld>
            <a:endParaRPr lang="en-GB" altLang="en-US"/>
          </a:p>
        </p:txBody>
      </p:sp>
      <p:sp>
        <p:nvSpPr>
          <p:cNvPr id="5" name="Slide Number Placeholder 4">
            <a:extLst>
              <a:ext uri="{FF2B5EF4-FFF2-40B4-BE49-F238E27FC236}">
                <a16:creationId xmlns:a16="http://schemas.microsoft.com/office/drawing/2014/main" id="{761E7E30-CDAF-BA0F-AD7F-6FEBF6C0B7C4}"/>
              </a:ext>
            </a:extLst>
          </p:cNvPr>
          <p:cNvSpPr>
            <a:spLocks noGrp="1"/>
          </p:cNvSpPr>
          <p:nvPr>
            <p:ph type="sldNum" sz="quarter" idx="12"/>
          </p:nvPr>
        </p:nvSpPr>
        <p:spPr/>
        <p:txBody>
          <a:bodyPr/>
          <a:lstStyle/>
          <a:p>
            <a:pPr>
              <a:defRPr/>
            </a:pPr>
            <a:fld id="{9AFB928A-D6AD-4F2A-B2DD-923741E90643}" type="slidenum">
              <a:rPr lang="en-GB" altLang="en-US"/>
              <a:pPr>
                <a:defRPr/>
              </a:pPr>
              <a:t>7</a:t>
            </a:fld>
            <a:endParaRPr lang="en-GB" altLang="en-US"/>
          </a:p>
        </p:txBody>
      </p:sp>
    </p:spTree>
    <p:extLst>
      <p:ext uri="{BB962C8B-B14F-4D97-AF65-F5344CB8AC3E}">
        <p14:creationId xmlns:p14="http://schemas.microsoft.com/office/powerpoint/2010/main" val="2463891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practice(Scenario)</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pPr>
              <a:lnSpc>
                <a:spcPct val="116000"/>
              </a:lnSpc>
              <a:spcBef>
                <a:spcPts val="1200"/>
              </a:spcBef>
              <a:spcAft>
                <a:spcPts val="1200"/>
              </a:spcAft>
              <a:buNone/>
            </a:pPr>
            <a:r>
              <a:rPr lang="en-US" sz="2000" dirty="0">
                <a:latin typeface="Aptos" panose="020B0004020202020204" pitchFamily="34" charset="0"/>
                <a:ea typeface="Aptos" panose="020B0004020202020204" pitchFamily="34" charset="0"/>
                <a:cs typeface="Aptos" panose="020B0004020202020204" pitchFamily="34" charset="0"/>
              </a:rPr>
              <a:t>“To illustrate communication in practice, consider the following scenario:</a:t>
            </a:r>
            <a:endParaRPr lang="en-GB" sz="2000" dirty="0">
              <a:latin typeface="Aptos" panose="020B0004020202020204" pitchFamily="34" charset="0"/>
              <a:ea typeface="SimSun" panose="02010600030101010101" pitchFamily="2" charset="-122"/>
              <a:cs typeface="Times New Roman" panose="02020603050405020304" pitchFamily="18" charset="0"/>
            </a:endParaRPr>
          </a:p>
          <a:p>
            <a:pPr>
              <a:lnSpc>
                <a:spcPct val="116000"/>
              </a:lnSpc>
              <a:spcBef>
                <a:spcPts val="1200"/>
              </a:spcBef>
              <a:spcAft>
                <a:spcPts val="1200"/>
              </a:spcAft>
              <a:buNone/>
            </a:pPr>
            <a:r>
              <a:rPr lang="en-US" sz="2000" dirty="0">
                <a:latin typeface="Aptos" panose="020B0004020202020204" pitchFamily="34" charset="0"/>
                <a:ea typeface="Aptos" panose="020B0004020202020204" pitchFamily="34" charset="0"/>
                <a:cs typeface="Aptos" panose="020B0004020202020204" pitchFamily="34" charset="0"/>
              </a:rPr>
              <a:t>A support worker in a residential care home encounters a resident with early</a:t>
            </a:r>
            <a:r>
              <a:rPr lang="en-US" sz="2000" dirty="0">
                <a:latin typeface="Aptos" panose="020B0004020202020204" pitchFamily="34" charset="0"/>
                <a:ea typeface="SimSun" panose="02010600030101010101" pitchFamily="2" charset="-122"/>
                <a:cs typeface="Times New Roman" panose="02020603050405020304" pitchFamily="18" charset="0"/>
              </a:rPr>
              <a:t>‑</a:t>
            </a:r>
            <a:r>
              <a:rPr lang="en-US" sz="2000" dirty="0">
                <a:latin typeface="Aptos" panose="020B0004020202020204" pitchFamily="34" charset="0"/>
                <a:ea typeface="Aptos" panose="020B0004020202020204" pitchFamily="34" charset="0"/>
                <a:cs typeface="Aptos" panose="020B0004020202020204" pitchFamily="34" charset="0"/>
              </a:rPr>
              <a:t>stage dementia who is distressed and refusing medication. The practitioner adopts a calm tone, sits at eye level, and uses open</a:t>
            </a:r>
            <a:r>
              <a:rPr lang="en-US" sz="2000" dirty="0">
                <a:latin typeface="Aptos" panose="020B0004020202020204" pitchFamily="34" charset="0"/>
                <a:ea typeface="SimSun" panose="02010600030101010101" pitchFamily="2" charset="-122"/>
                <a:cs typeface="Times New Roman" panose="02020603050405020304" pitchFamily="18" charset="0"/>
              </a:rPr>
              <a:t>‑</a:t>
            </a:r>
            <a:r>
              <a:rPr lang="en-US" sz="2000" dirty="0">
                <a:latin typeface="Aptos" panose="020B0004020202020204" pitchFamily="34" charset="0"/>
                <a:ea typeface="Aptos" panose="020B0004020202020204" pitchFamily="34" charset="0"/>
                <a:cs typeface="Aptos" panose="020B0004020202020204" pitchFamily="34" charset="0"/>
              </a:rPr>
              <a:t>ended questions to explore the resident’s concerns. Active listening allows the practitioner to acknowledge the resident’s emotions. A simplified explanation of the medication is provided, avoiding jargon, and choices are offered to promote autonomy.</a:t>
            </a:r>
            <a:endParaRPr lang="en-GB" sz="2000" dirty="0">
              <a:latin typeface="Aptos" panose="020B0004020202020204" pitchFamily="34" charset="0"/>
              <a:ea typeface="SimSun" panose="02010600030101010101" pitchFamily="2" charset="-122"/>
              <a:cs typeface="Times New Roman" panose="02020603050405020304" pitchFamily="18" charset="0"/>
            </a:endParaRPr>
          </a:p>
          <a:p>
            <a:pPr>
              <a:lnSpc>
                <a:spcPct val="116000"/>
              </a:lnSpc>
              <a:spcBef>
                <a:spcPts val="1200"/>
              </a:spcBef>
              <a:spcAft>
                <a:spcPts val="1200"/>
              </a:spcAft>
              <a:buNone/>
            </a:pPr>
            <a:r>
              <a:rPr lang="en-US" sz="2000" dirty="0">
                <a:latin typeface="Aptos" panose="020B0004020202020204" pitchFamily="34" charset="0"/>
                <a:ea typeface="Aptos" panose="020B0004020202020204" pitchFamily="34" charset="0"/>
                <a:cs typeface="Aptos" panose="020B0004020202020204" pitchFamily="34" charset="0"/>
              </a:rPr>
              <a:t>Skills for Care (2022) emphasizes that adapting communication to individual needs is central to person</a:t>
            </a:r>
            <a:r>
              <a:rPr lang="en-US" sz="2000" dirty="0">
                <a:latin typeface="Aptos" panose="020B0004020202020204" pitchFamily="34" charset="0"/>
                <a:ea typeface="SimSun" panose="02010600030101010101" pitchFamily="2" charset="-122"/>
                <a:cs typeface="Times New Roman" panose="02020603050405020304" pitchFamily="18" charset="0"/>
              </a:rPr>
              <a:t>‑</a:t>
            </a:r>
            <a:r>
              <a:rPr lang="en-US" sz="2000" dirty="0">
                <a:latin typeface="Aptos" panose="020B0004020202020204" pitchFamily="34" charset="0"/>
                <a:ea typeface="Aptos" panose="020B0004020202020204" pitchFamily="34" charset="0"/>
                <a:cs typeface="Aptos" panose="020B0004020202020204" pitchFamily="34" charset="0"/>
              </a:rPr>
              <a:t>centered practice.”</a:t>
            </a:r>
            <a:endParaRPr lang="en-GB" sz="2000" dirty="0">
              <a:latin typeface="Aptos" panose="020B0004020202020204" pitchFamily="34" charset="0"/>
              <a:ea typeface="SimSun" panose="02010600030101010101" pitchFamily="2" charset="-122"/>
              <a:cs typeface="Times New Roman" panose="02020603050405020304" pitchFamily="18" charset="0"/>
            </a:endParaRPr>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Applying Gibbs Reflective Cycle</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060173"/>
            <a:ext cx="11310257" cy="4465983"/>
          </a:xfrm>
        </p:spPr>
        <p:txBody>
          <a:bodyPr/>
          <a:lstStyle/>
          <a:p>
            <a:pPr marL="0" indent="0">
              <a:buNone/>
            </a:pPr>
            <a:r>
              <a:rPr lang="en-GB" sz="2000" dirty="0"/>
              <a:t>This scenario can be analysed using Gibbs’ Reflective Cycle (1988), which consists of six stages: description, feelings, evaluation, analysis, conclusion, and action plan.</a:t>
            </a:r>
          </a:p>
          <a:p>
            <a:pPr marL="0" indent="0">
              <a:buNone/>
            </a:pPr>
            <a:r>
              <a:rPr lang="en-GB" sz="2000" dirty="0"/>
              <a:t>•	Description: The resident was distressed and refused medication.</a:t>
            </a:r>
          </a:p>
          <a:p>
            <a:pPr marL="0" indent="0">
              <a:buNone/>
            </a:pPr>
            <a:r>
              <a:rPr lang="en-GB" sz="2000" dirty="0"/>
              <a:t>•	Feelings: I felt concerned about their wellbeing and aware of the need to respond calmly.</a:t>
            </a:r>
          </a:p>
          <a:p>
            <a:pPr marL="0" indent="0">
              <a:buNone/>
            </a:pPr>
            <a:r>
              <a:rPr lang="en-GB" sz="2000" dirty="0"/>
              <a:t>•	Evaluation: The communication approach was effective in reducing distress and encouraging cooperation.</a:t>
            </a:r>
          </a:p>
          <a:p>
            <a:pPr marL="0" indent="0">
              <a:buNone/>
            </a:pPr>
            <a:r>
              <a:rPr lang="en-GB" sz="2000" dirty="0"/>
              <a:t>•	Analysis: Person centred communication, including active listening and simplified explanations, aligned with best practice guidelines (Skills for Care, 2022).</a:t>
            </a:r>
          </a:p>
          <a:p>
            <a:pPr marL="0" indent="0">
              <a:buNone/>
            </a:pPr>
            <a:r>
              <a:rPr lang="en-GB" sz="2000" dirty="0"/>
              <a:t>•	Conclusion: Effective communication promotes dignity, autonomy, and safety.</a:t>
            </a:r>
          </a:p>
          <a:p>
            <a:pPr marL="0" indent="0">
              <a:buNone/>
            </a:pPr>
            <a:r>
              <a:rPr lang="en-GB" sz="2000" dirty="0"/>
              <a:t>•	Action Plan: In future practice, I would continue developing communication skills through reflective practice, training, and feedback.</a:t>
            </a:r>
          </a:p>
          <a:p>
            <a:pPr marL="0" indent="0">
              <a:buNone/>
            </a:pPr>
            <a:r>
              <a:rPr lang="en-GB" sz="2000" dirty="0"/>
              <a:t>Using Gibbs’ model encourages deeper understanding of communication and supports continuous professional development.”</a:t>
            </a:r>
          </a:p>
          <a:p>
            <a:pPr marL="0" indent="0">
              <a:buNone/>
            </a:pPr>
            <a:endParaRPr lang="en-GB" sz="20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ibbs Reflective Cycle Reflective Teaching | The Centre For The">
            <a:extLst>
              <a:ext uri="{FF2B5EF4-FFF2-40B4-BE49-F238E27FC236}">
                <a16:creationId xmlns:a16="http://schemas.microsoft.com/office/drawing/2014/main" id="{0B0F162D-7935-B885-6DCC-72D95D320522}"/>
              </a:ext>
            </a:extLst>
          </p:cNvPr>
          <p:cNvPicPr>
            <a:picLocks noGrp="1" noChangeAspect="1"/>
          </p:cNvPicPr>
          <p:nvPr>
            <p:ph idx="1"/>
          </p:nvPr>
        </p:nvPicPr>
        <p:blipFill>
          <a:blip r:embed="rId2"/>
          <a:stretch>
            <a:fillRect/>
          </a:stretch>
        </p:blipFill>
        <p:spPr>
          <a:xfrm>
            <a:off x="2841280" y="145774"/>
            <a:ext cx="6721475" cy="5544034"/>
          </a:xfrm>
          <a:prstGeom prst="rect">
            <a:avLst/>
          </a:prstGeom>
          <a:noFill/>
        </p:spPr>
      </p:pic>
      <p:sp>
        <p:nvSpPr>
          <p:cNvPr id="4" name="Date Placeholder 3" hidden="1">
            <a:extLst>
              <a:ext uri="{FF2B5EF4-FFF2-40B4-BE49-F238E27FC236}">
                <a16:creationId xmlns:a16="http://schemas.microsoft.com/office/drawing/2014/main" id="{7EDFAD6C-097E-52D0-2688-26A000289D17}"/>
              </a:ext>
            </a:extLst>
          </p:cNvPr>
          <p:cNvSpPr>
            <a:spLocks noGrp="1"/>
          </p:cNvSpPr>
          <p:nvPr>
            <p:ph type="dt" sz="half" idx="10"/>
          </p:nvPr>
        </p:nvSpPr>
        <p:spPr/>
        <p:txBody>
          <a:bodyPr/>
          <a:lstStyle/>
          <a:p>
            <a:pPr>
              <a:spcAft>
                <a:spcPts val="600"/>
              </a:spcAft>
              <a:defRPr/>
            </a:pPr>
            <a:fld id="{30226994-B490-4403-8CE4-43D4FD570BBD}" type="datetime1">
              <a:rPr lang="en-GB" altLang="en-US" smtClean="0"/>
              <a:pPr>
                <a:spcAft>
                  <a:spcPts val="600"/>
                </a:spcAft>
                <a:defRPr/>
              </a:pPr>
              <a:t>19/07/2026</a:t>
            </a:fld>
            <a:endParaRPr lang="en-GB" altLang="en-US"/>
          </a:p>
        </p:txBody>
      </p:sp>
      <p:sp>
        <p:nvSpPr>
          <p:cNvPr id="5" name="Slide Number Placeholder 4" hidden="1">
            <a:extLst>
              <a:ext uri="{FF2B5EF4-FFF2-40B4-BE49-F238E27FC236}">
                <a16:creationId xmlns:a16="http://schemas.microsoft.com/office/drawing/2014/main" id="{67D70313-A716-CC06-7AAC-87BF79EE1480}"/>
              </a:ext>
            </a:extLst>
          </p:cNvPr>
          <p:cNvSpPr>
            <a:spLocks noGrp="1"/>
          </p:cNvSpPr>
          <p:nvPr>
            <p:ph type="sldNum" sz="quarter" idx="12"/>
          </p:nvPr>
        </p:nvSpPr>
        <p:spPr/>
        <p:txBody>
          <a:bodyPr/>
          <a:lstStyle/>
          <a:p>
            <a:pPr>
              <a:spcAft>
                <a:spcPts val="600"/>
              </a:spcAft>
              <a:defRPr/>
            </a:pPr>
            <a:fld id="{9AFB928A-D6AD-4F2A-B2DD-923741E90643}"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409107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0"/>
            <a:ext cx="6172200" cy="18859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61390" y="1497496"/>
            <a:ext cx="10442713" cy="3497177"/>
          </a:xfrm>
        </p:spPr>
        <p:txBody>
          <a:bodyPr/>
          <a:lstStyle/>
          <a:p>
            <a:pPr marL="0" indent="0" algn="ctr">
              <a:buNone/>
            </a:pPr>
            <a:r>
              <a:rPr lang="en-GB" altLang="en-US" sz="2400" dirty="0"/>
              <a:t>“In conclusion, communication is a critical professional competency that underpins safe, ethical, and person-centred care. It strengthens relationships, enhances teamwork, and improves wellbeing. When combined with reflective models such as Gibbs’ Cycle, communication becomes not only a skill but a continuous learning process that evolves with practice.”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a:solidFill>
                  <a:srgbClr val="000000"/>
                </a:solidFill>
              </a:rPr>
              <a:t>References List</a:t>
            </a:r>
            <a:endParaRPr lang="en-GB" altLang="en-US">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12</a:t>
            </a:fld>
            <a:endParaRPr lang="en-GB" altLang="en-US" sz="900">
              <a:solidFill>
                <a:srgbClr val="898989"/>
              </a:solidFill>
            </a:endParaRPr>
          </a:p>
        </p:txBody>
      </p:sp>
      <p:sp>
        <p:nvSpPr>
          <p:cNvPr id="5" name="Content Placeholder 4">
            <a:extLst>
              <a:ext uri="{FF2B5EF4-FFF2-40B4-BE49-F238E27FC236}">
                <a16:creationId xmlns:a16="http://schemas.microsoft.com/office/drawing/2014/main" id="{8D44D545-8D4E-76D4-439D-5D684157BAB1}"/>
              </a:ext>
            </a:extLst>
          </p:cNvPr>
          <p:cNvSpPr>
            <a:spLocks noGrp="1"/>
          </p:cNvSpPr>
          <p:nvPr>
            <p:ph idx="1"/>
          </p:nvPr>
        </p:nvSpPr>
        <p:spPr>
          <a:xfrm>
            <a:off x="609600" y="1152939"/>
            <a:ext cx="10972800" cy="4585252"/>
          </a:xfrm>
        </p:spPr>
        <p:txBody>
          <a:bodyPr/>
          <a:lstStyle/>
          <a:p>
            <a:pPr>
              <a:lnSpc>
                <a:spcPct val="116000"/>
              </a:lnSpc>
              <a:spcBef>
                <a:spcPts val="1200"/>
              </a:spcBef>
              <a:spcAft>
                <a:spcPts val="1200"/>
              </a:spcAft>
              <a:buNone/>
            </a:pPr>
            <a:r>
              <a:rPr lang="en-US" sz="2000" dirty="0">
                <a:latin typeface="Aptos" panose="020B0004020202020204" pitchFamily="34" charset="0"/>
                <a:ea typeface="Aptos" panose="020B0004020202020204" pitchFamily="34" charset="0"/>
                <a:cs typeface="Aptos" panose="020B0004020202020204" pitchFamily="34" charset="0"/>
              </a:rPr>
              <a:t>Skills for Care (2022) </a:t>
            </a:r>
            <a:r>
              <a:rPr lang="en-US" sz="2000" i="1" dirty="0">
                <a:latin typeface="Aptos" panose="020B0004020202020204" pitchFamily="34" charset="0"/>
                <a:ea typeface="Aptos" panose="020B0004020202020204" pitchFamily="34" charset="0"/>
                <a:cs typeface="Aptos" panose="020B0004020202020204" pitchFamily="34" charset="0"/>
              </a:rPr>
              <a:t>Effective communication</a:t>
            </a:r>
            <a:r>
              <a:rPr lang="en-US" sz="2000" dirty="0">
                <a:latin typeface="Aptos" panose="020B0004020202020204" pitchFamily="34" charset="0"/>
                <a:ea typeface="Aptos" panose="020B0004020202020204" pitchFamily="34" charset="0"/>
                <a:cs typeface="Aptos" panose="020B0004020202020204" pitchFamily="34" charset="0"/>
              </a:rPr>
              <a:t>. Available at: </a:t>
            </a:r>
            <a:r>
              <a:rPr lang="en-US" sz="2000" u="sng" dirty="0">
                <a:solidFill>
                  <a:srgbClr val="467886"/>
                </a:solidFill>
                <a:latin typeface="Aptos" panose="020B0004020202020204" pitchFamily="34" charset="0"/>
                <a:ea typeface="SimSu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https://www.skillsforcare.org.uk</a:t>
            </a:r>
            <a:r>
              <a:rPr lang="en-US" sz="2000" dirty="0">
                <a:latin typeface="Aptos" panose="020B0004020202020204" pitchFamily="34" charset="0"/>
                <a:ea typeface="Aptos" panose="020B0004020202020204" pitchFamily="34" charset="0"/>
                <a:cs typeface="Aptos" panose="020B0004020202020204" pitchFamily="34" charset="0"/>
              </a:rPr>
              <a:t> </a:t>
            </a:r>
            <a:r>
              <a:rPr lang="en-US" sz="2000" u="sng" dirty="0">
                <a:solidFill>
                  <a:srgbClr val="467886"/>
                </a:solidFill>
                <a:latin typeface="Aptos" panose="020B0004020202020204" pitchFamily="34" charset="0"/>
                <a:ea typeface="SimSu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(skillsforcare.org.uk in Bing)</a:t>
            </a:r>
            <a:r>
              <a:rPr lang="en-US" sz="2000" dirty="0">
                <a:latin typeface="Aptos" panose="020B0004020202020204" pitchFamily="34" charset="0"/>
                <a:ea typeface="Aptos" panose="020B0004020202020204" pitchFamily="34" charset="0"/>
                <a:cs typeface="Aptos" panose="020B0004020202020204" pitchFamily="34" charset="0"/>
              </a:rPr>
              <a:t> (Accessed: [insert date]).</a:t>
            </a:r>
            <a:endParaRPr lang="en-GB" sz="2000" dirty="0">
              <a:latin typeface="Aptos" panose="020B0004020202020204" pitchFamily="34" charset="0"/>
              <a:ea typeface="SimSun" panose="02010600030101010101" pitchFamily="2" charset="-122"/>
              <a:cs typeface="Times New Roman" panose="02020603050405020304" pitchFamily="18" charset="0"/>
            </a:endParaRPr>
          </a:p>
          <a:p>
            <a:pPr>
              <a:lnSpc>
                <a:spcPct val="116000"/>
              </a:lnSpc>
              <a:spcBef>
                <a:spcPts val="1200"/>
              </a:spcBef>
              <a:spcAft>
                <a:spcPts val="1200"/>
              </a:spcAft>
              <a:buNone/>
            </a:pPr>
            <a:r>
              <a:rPr lang="en-US" sz="2000" dirty="0">
                <a:latin typeface="Aptos" panose="020B0004020202020204" pitchFamily="34" charset="0"/>
                <a:ea typeface="Aptos" panose="020B0004020202020204" pitchFamily="34" charset="0"/>
                <a:cs typeface="Aptos" panose="020B0004020202020204" pitchFamily="34" charset="0"/>
              </a:rPr>
              <a:t>NHS England (2023) </a:t>
            </a:r>
            <a:r>
              <a:rPr lang="en-US" sz="2000" i="1" dirty="0">
                <a:latin typeface="Aptos" panose="020B0004020202020204" pitchFamily="34" charset="0"/>
                <a:ea typeface="Aptos" panose="020B0004020202020204" pitchFamily="34" charset="0"/>
                <a:cs typeface="Aptos" panose="020B0004020202020204" pitchFamily="34" charset="0"/>
              </a:rPr>
              <a:t>Patient experience and communication guidelines</a:t>
            </a:r>
            <a:r>
              <a:rPr lang="en-US" sz="2000" dirty="0">
                <a:latin typeface="Aptos" panose="020B0004020202020204" pitchFamily="34" charset="0"/>
                <a:ea typeface="Aptos" panose="020B0004020202020204" pitchFamily="34" charset="0"/>
                <a:cs typeface="Aptos" panose="020B0004020202020204" pitchFamily="34" charset="0"/>
              </a:rPr>
              <a:t>. Available at: </a:t>
            </a:r>
            <a:r>
              <a:rPr lang="en-US" sz="2000" u="sng" dirty="0">
                <a:solidFill>
                  <a:srgbClr val="467886"/>
                </a:solidFill>
                <a:latin typeface="Aptos" panose="020B0004020202020204" pitchFamily="34" charset="0"/>
                <a:ea typeface="SimSu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https://www.england.nhs.uk</a:t>
            </a:r>
            <a:r>
              <a:rPr lang="en-US" sz="2000" dirty="0">
                <a:latin typeface="Aptos" panose="020B0004020202020204" pitchFamily="34" charset="0"/>
                <a:ea typeface="Aptos" panose="020B0004020202020204" pitchFamily="34" charset="0"/>
                <a:cs typeface="Aptos" panose="020B0004020202020204" pitchFamily="34" charset="0"/>
              </a:rPr>
              <a:t> (Accessed: [insert date]).</a:t>
            </a:r>
            <a:endParaRPr lang="en-GB" sz="2000" dirty="0">
              <a:latin typeface="Aptos" panose="020B0004020202020204" pitchFamily="34" charset="0"/>
              <a:ea typeface="SimSun" panose="02010600030101010101" pitchFamily="2" charset="-122"/>
              <a:cs typeface="Times New Roman" panose="02020603050405020304" pitchFamily="18" charset="0"/>
            </a:endParaRPr>
          </a:p>
          <a:p>
            <a:pPr>
              <a:lnSpc>
                <a:spcPct val="116000"/>
              </a:lnSpc>
              <a:spcBef>
                <a:spcPts val="1200"/>
              </a:spcBef>
              <a:spcAft>
                <a:spcPts val="1200"/>
              </a:spcAft>
              <a:buNone/>
            </a:pPr>
            <a:r>
              <a:rPr lang="en-US" sz="2000" dirty="0">
                <a:latin typeface="Aptos" panose="020B0004020202020204" pitchFamily="34" charset="0"/>
                <a:ea typeface="Aptos" panose="020B0004020202020204" pitchFamily="34" charset="0"/>
                <a:cs typeface="Aptos" panose="020B0004020202020204" pitchFamily="34" charset="0"/>
              </a:rPr>
              <a:t>Health and Care Professions Council (HCPC) (2021) </a:t>
            </a:r>
            <a:r>
              <a:rPr lang="en-US" sz="2000" i="1" dirty="0">
                <a:latin typeface="Aptos" panose="020B0004020202020204" pitchFamily="34" charset="0"/>
                <a:ea typeface="Aptos" panose="020B0004020202020204" pitchFamily="34" charset="0"/>
                <a:cs typeface="Aptos" panose="020B0004020202020204" pitchFamily="34" charset="0"/>
              </a:rPr>
              <a:t>Standards of conduct, performance and ethics</a:t>
            </a:r>
            <a:r>
              <a:rPr lang="en-US" sz="2000" dirty="0">
                <a:latin typeface="Aptos" panose="020B0004020202020204" pitchFamily="34" charset="0"/>
                <a:ea typeface="Aptos" panose="020B0004020202020204" pitchFamily="34" charset="0"/>
                <a:cs typeface="Aptos" panose="020B0004020202020204" pitchFamily="34" charset="0"/>
              </a:rPr>
              <a:t>. Available at: </a:t>
            </a:r>
            <a:r>
              <a:rPr lang="en-US" sz="2000" u="sng" dirty="0">
                <a:solidFill>
                  <a:srgbClr val="467886"/>
                </a:solidFill>
                <a:latin typeface="Aptos" panose="020B0004020202020204" pitchFamily="34" charset="0"/>
                <a:ea typeface="SimSu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https://www.hcpc-uk.org</a:t>
            </a:r>
            <a:r>
              <a:rPr lang="en-US" sz="2000" dirty="0">
                <a:latin typeface="Aptos" panose="020B0004020202020204" pitchFamily="34" charset="0"/>
                <a:ea typeface="Aptos" panose="020B0004020202020204" pitchFamily="34" charset="0"/>
                <a:cs typeface="Aptos" panose="020B0004020202020204" pitchFamily="34" charset="0"/>
              </a:rPr>
              <a:t> (Accessed: [insert date]).</a:t>
            </a:r>
            <a:endParaRPr lang="en-GB" sz="2000" dirty="0">
              <a:latin typeface="Aptos" panose="020B0004020202020204" pitchFamily="34" charset="0"/>
              <a:ea typeface="SimSun" panose="02010600030101010101" pitchFamily="2" charset="-122"/>
              <a:cs typeface="Times New Roman" panose="02020603050405020304" pitchFamily="18" charset="0"/>
            </a:endParaRPr>
          </a:p>
          <a:p>
            <a:pPr>
              <a:lnSpc>
                <a:spcPct val="116000"/>
              </a:lnSpc>
              <a:spcBef>
                <a:spcPts val="1200"/>
              </a:spcBef>
              <a:spcAft>
                <a:spcPts val="1200"/>
              </a:spcAft>
              <a:buNone/>
            </a:pPr>
            <a:r>
              <a:rPr lang="en-US" sz="2000" dirty="0">
                <a:latin typeface="Aptos" panose="020B0004020202020204" pitchFamily="34" charset="0"/>
                <a:ea typeface="Aptos" panose="020B0004020202020204" pitchFamily="34" charset="0"/>
                <a:cs typeface="Aptos" panose="020B0004020202020204" pitchFamily="34" charset="0"/>
              </a:rPr>
              <a:t>Gibbs, G. (1988) </a:t>
            </a:r>
            <a:r>
              <a:rPr lang="en-US" sz="2000" i="1" dirty="0">
                <a:latin typeface="Aptos" panose="020B0004020202020204" pitchFamily="34" charset="0"/>
                <a:ea typeface="Aptos" panose="020B0004020202020204" pitchFamily="34" charset="0"/>
                <a:cs typeface="Aptos" panose="020B0004020202020204" pitchFamily="34" charset="0"/>
              </a:rPr>
              <a:t>Learning by Doing: A Guide to Teaching and Learning Methods</a:t>
            </a:r>
            <a:r>
              <a:rPr lang="en-US" sz="2000" dirty="0">
                <a:latin typeface="Aptos" panose="020B0004020202020204" pitchFamily="34" charset="0"/>
                <a:ea typeface="Aptos" panose="020B0004020202020204" pitchFamily="34" charset="0"/>
                <a:cs typeface="Aptos" panose="020B0004020202020204" pitchFamily="34" charset="0"/>
              </a:rPr>
              <a:t>. Oxford: Oxford Polytechnic.</a:t>
            </a:r>
            <a:endParaRPr lang="en-GB" sz="2000" dirty="0">
              <a:latin typeface="Aptos" panose="020B0004020202020204" pitchFamily="34" charset="0"/>
              <a:ea typeface="SimSun" panose="02010600030101010101" pitchFamily="2" charset="-122"/>
              <a:cs typeface="Times New Roman" panose="02020603050405020304" pitchFamily="18" charset="0"/>
            </a:endParaRPr>
          </a:p>
          <a:p>
            <a:pPr>
              <a:lnSpc>
                <a:spcPct val="116000"/>
              </a:lnSpc>
              <a:spcBef>
                <a:spcPts val="1200"/>
              </a:spcBef>
              <a:spcAft>
                <a:spcPts val="1200"/>
              </a:spcAft>
              <a:buNone/>
            </a:pPr>
            <a:r>
              <a:rPr lang="en-US" sz="2000" dirty="0">
                <a:latin typeface="Aptos" panose="020B0004020202020204" pitchFamily="34" charset="0"/>
                <a:ea typeface="Aptos" panose="020B0004020202020204" pitchFamily="34" charset="0"/>
                <a:cs typeface="Aptos" panose="020B0004020202020204" pitchFamily="34" charset="0"/>
              </a:rPr>
              <a:t>Care Act (2014) </a:t>
            </a:r>
            <a:r>
              <a:rPr lang="en-US" sz="2000" i="1" dirty="0">
                <a:latin typeface="Aptos" panose="020B0004020202020204" pitchFamily="34" charset="0"/>
                <a:ea typeface="Aptos" panose="020B0004020202020204" pitchFamily="34" charset="0"/>
                <a:cs typeface="Aptos" panose="020B0004020202020204" pitchFamily="34" charset="0"/>
              </a:rPr>
              <a:t>Care Act 2014: Statutory guidance</a:t>
            </a:r>
            <a:r>
              <a:rPr lang="en-US" sz="2000" dirty="0">
                <a:latin typeface="Aptos" panose="020B0004020202020204" pitchFamily="34" charset="0"/>
                <a:ea typeface="Aptos" panose="020B0004020202020204" pitchFamily="34" charset="0"/>
                <a:cs typeface="Aptos" panose="020B0004020202020204" pitchFamily="34" charset="0"/>
              </a:rPr>
              <a:t>. Available at: </a:t>
            </a:r>
            <a:r>
              <a:rPr lang="en-US" sz="2000" u="sng" dirty="0">
                <a:solidFill>
                  <a:srgbClr val="467886"/>
                </a:solidFill>
                <a:latin typeface="Aptos" panose="020B0004020202020204" pitchFamily="34" charset="0"/>
                <a:ea typeface="SimSu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https://www.gov.uk</a:t>
            </a:r>
            <a:r>
              <a:rPr lang="en-US" sz="2000" dirty="0">
                <a:latin typeface="Aptos" panose="020B0004020202020204" pitchFamily="34" charset="0"/>
                <a:ea typeface="Aptos" panose="020B0004020202020204" pitchFamily="34" charset="0"/>
                <a:cs typeface="Aptos" panose="020B0004020202020204" pitchFamily="34" charset="0"/>
              </a:rPr>
              <a:t> (Accessed)</a:t>
            </a:r>
            <a:endParaRPr lang="en-GB" sz="2000" dirty="0">
              <a:latin typeface="Aptos" panose="020B0004020202020204" pitchFamily="34" charset="0"/>
              <a:ea typeface="SimSun" panose="02010600030101010101" pitchFamily="2" charset="-122"/>
              <a:cs typeface="Times New Roman" panose="02020603050405020304" pitchFamily="18" charset="0"/>
            </a:endParaRPr>
          </a:p>
          <a:p>
            <a:endParaRPr lang="en-GB" sz="20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45beacd-59cf-4391-9fac-287989cbaa9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3A78970F13915438067367AC64D1BD3" ma:contentTypeVersion="9" ma:contentTypeDescription="Create a new document." ma:contentTypeScope="" ma:versionID="d361c0ad8a11f02a83d9a3bf6f0308c0">
  <xsd:schema xmlns:xsd="http://www.w3.org/2001/XMLSchema" xmlns:xs="http://www.w3.org/2001/XMLSchema" xmlns:p="http://schemas.microsoft.com/office/2006/metadata/properties" xmlns:ns3="e45beacd-59cf-4391-9fac-287989cbaa94" targetNamespace="http://schemas.microsoft.com/office/2006/metadata/properties" ma:root="true" ma:fieldsID="03cb975f770fa0847dcc52b188df3c2a" ns3:_="">
    <xsd:import namespace="e45beacd-59cf-4391-9fac-287989cbaa94"/>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5beacd-59cf-4391-9fac-287989cbaa94"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EC555A-33AE-49C8-8A29-21BB42B3A465}">
  <ds:schemaRefs>
    <ds:schemaRef ds:uri="http://schemas.microsoft.com/office/2006/documentManagement/types"/>
    <ds:schemaRef ds:uri="http://purl.org/dc/terms/"/>
    <ds:schemaRef ds:uri="http://purl.org/dc/dcmitype/"/>
    <ds:schemaRef ds:uri="e45beacd-59cf-4391-9fac-287989cbaa94"/>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57C7B6D-41E9-4C3C-B3B3-9B1BC4372C26}">
  <ds:schemaRefs>
    <ds:schemaRef ds:uri="e45beacd-59cf-4391-9fac-287989cbaa9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0A08434-B551-45F1-AAD6-B3322A8100A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67</TotalTime>
  <Words>967</Words>
  <Application>Microsoft Office PowerPoint</Application>
  <PresentationFormat>Widescreen</PresentationFormat>
  <Paragraphs>67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Myriad Pro</vt:lpstr>
      <vt:lpstr>Aptos</vt:lpstr>
      <vt:lpstr>Arial</vt:lpstr>
      <vt:lpstr>20140311PresentationUWTSDTemplate</vt:lpstr>
      <vt:lpstr>PowerPoint Presentation</vt:lpstr>
      <vt:lpstr>Communication </vt:lpstr>
      <vt:lpstr>Defining Communication </vt:lpstr>
      <vt:lpstr>PowerPoint Presentation</vt:lpstr>
      <vt:lpstr>Importance in Health and Care</vt:lpstr>
      <vt:lpstr>PowerPoint Presentation</vt:lpstr>
      <vt:lpstr>Professional relevance</vt:lpstr>
      <vt:lpstr>Applying this skill in practice(Scenario) </vt:lpstr>
      <vt:lpstr>Applying Gibbs Reflective Cycle </vt:lpstr>
      <vt:lpstr>PowerPoint Presentation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Sawkat Ali (2442955)</cp:lastModifiedBy>
  <cp:revision>2</cp:revision>
  <dcterms:created xsi:type="dcterms:W3CDTF">2025-02-21T18:28:54Z</dcterms:created>
  <dcterms:modified xsi:type="dcterms:W3CDTF">2026-07-19T14:24:58Z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0x01010003A78970F13915438067367AC64D1BD3</vt:lpwstr>
  </property>
</Properties>
</file>