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532" r:id="rId6"/>
    <p:sldId id="531" r:id="rId7"/>
    <p:sldId id="549" r:id="rId8"/>
    <p:sldId id="551" r:id="rId9"/>
    <p:sldId id="552" r:id="rId10"/>
    <p:sldId id="550" r:id="rId11"/>
    <p:sldId id="535" r:id="rId12"/>
    <p:sldId id="424" r:id="rId13"/>
    <p:sldId id="555" r:id="rId14"/>
    <p:sldId id="329" r:id="rId15"/>
    <p:sldId id="539" r:id="rId16"/>
    <p:sldId id="540" r:id="rId17"/>
    <p:sldId id="338" r:id="rId18"/>
    <p:sldId id="289"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2"/>
            <p14:sldId id="531"/>
            <p14:sldId id="549"/>
            <p14:sldId id="551"/>
            <p14:sldId id="552"/>
            <p14:sldId id="550"/>
            <p14:sldId id="535"/>
            <p14:sldId id="424"/>
            <p14:sldId id="555"/>
            <p14:sldId id="329"/>
            <p14:sldId id="539"/>
            <p14:sldId id="540"/>
            <p14:sldId id="338"/>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44" autoAdjust="0"/>
    <p:restoredTop sz="94660"/>
  </p:normalViewPr>
  <p:slideViewPr>
    <p:cSldViewPr snapToGrid="0">
      <p:cViewPr varScale="1">
        <p:scale>
          <a:sx n="106" d="100"/>
          <a:sy n="106" d="100"/>
        </p:scale>
        <p:origin x="522" y="96"/>
      </p:cViewPr>
      <p:guideLst/>
    </p:cSldViewPr>
  </p:slideViewPr>
  <p:notesTextViewPr>
    <p:cViewPr>
      <p:scale>
        <a:sx n="1" d="1"/>
        <a:sy n="1" d="1"/>
      </p:scale>
      <p:origin x="0" y="0"/>
    </p:cViewPr>
  </p:notesTextViewPr>
  <p:sorterViewPr>
    <p:cViewPr>
      <p:scale>
        <a:sx n="100" d="100"/>
        <a:sy n="100" d="100"/>
      </p:scale>
      <p:origin x="0" y="-285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1416109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10/5/2025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pubs.rsc.org/en/content/articlehtml/2015/cs/c4cs00351a" TargetMode="External"/><Relationship Id="rId7" Type="http://schemas.openxmlformats.org/officeDocument/2006/relationships/hyperlink" Target="https://embeddedsuccess.com/5-simple-tweaks-use-mind-maps-meeting-minutes-mes035/" TargetMode="External"/><Relationship Id="rId2" Type="http://schemas.openxmlformats.org/officeDocument/2006/relationships/image" Target="../media/image8.gi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perplexedprimate.org/2016/05/19/mind-mapping-a-career-path/" TargetMode="External"/><Relationship Id="rId10" Type="http://schemas.openxmlformats.org/officeDocument/2006/relationships/hyperlink" Target="https://creativecommons.org/licenses/by/3.0/" TargetMode="External"/><Relationship Id="rId4" Type="http://schemas.openxmlformats.org/officeDocument/2006/relationships/image" Target="../media/image9.png"/><Relationship Id="rId9"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results?search_query=how+to+create+an+online+mind+map+using+free+cloud+tool" TargetMode="External"/><Relationship Id="rId3" Type="http://schemas.openxmlformats.org/officeDocument/2006/relationships/image" Target="../media/image11.png"/><Relationship Id="rId7" Type="http://schemas.openxmlformats.org/officeDocument/2006/relationships/hyperlink" Target="https://www.youtube.com/results?search_query=how+to+use+mindmeister" TargetMode="External"/><Relationship Id="rId2" Type="http://schemas.openxmlformats.org/officeDocument/2006/relationships/hyperlink" Target="https://www.youtube.com/results?search_query=How+to+create+an+online+e-portfolio+" TargetMode="External"/><Relationship Id="rId1" Type="http://schemas.openxmlformats.org/officeDocument/2006/relationships/slideLayout" Target="../slideLayouts/slideLayout2.xml"/><Relationship Id="rId6" Type="http://schemas.openxmlformats.org/officeDocument/2006/relationships/hyperlink" Target="https://www.youtube.com/" TargetMode="External"/><Relationship Id="rId5" Type="http://schemas.openxmlformats.org/officeDocument/2006/relationships/image" Target="../media/image13.png"/><Relationship Id="rId4" Type="http://schemas.openxmlformats.org/officeDocument/2006/relationships/image" Target="../media/image12.svg"/></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9.xml"/><Relationship Id="rId5" Type="http://schemas.openxmlformats.org/officeDocument/2006/relationships/image" Target="../media/image17.sv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Study Skills </a:t>
            </a:r>
            <a:r>
              <a:rPr lang="en-GB" sz="4800" b="1">
                <a:cs typeface="Calibri Light"/>
              </a:rPr>
              <a:t>for Electronics</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dirty="0"/>
              <a:t>Teamwork and Collaboration</a:t>
            </a:r>
          </a:p>
          <a:p>
            <a:pPr marL="0" indent="0">
              <a:buNone/>
            </a:pPr>
            <a:endParaRPr lang="en-GB" dirty="0"/>
          </a:p>
          <a:p>
            <a:pPr marL="0" indent="0">
              <a:buNone/>
            </a:pPr>
            <a:endParaRPr lang="en-US"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392601" y="818231"/>
            <a:ext cx="4194120"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E23C-0D63-F1EC-4D8A-1F3BB108CF91}"/>
              </a:ext>
            </a:extLst>
          </p:cNvPr>
          <p:cNvSpPr>
            <a:spLocks noGrp="1"/>
          </p:cNvSpPr>
          <p:nvPr>
            <p:ph type="title"/>
          </p:nvPr>
        </p:nvSpPr>
        <p:spPr/>
        <p:txBody>
          <a:bodyPr>
            <a:normAutofit/>
          </a:bodyPr>
          <a:lstStyle/>
          <a:p>
            <a:r>
              <a:rPr lang="en-GB" sz="4800" b="1" u="sng" dirty="0"/>
              <a:t>Tutor: Create Teams of 3-5 members</a:t>
            </a:r>
          </a:p>
        </p:txBody>
      </p:sp>
      <p:pic>
        <p:nvPicPr>
          <p:cNvPr id="5" name="Content Placeholder 4" descr="Group outline">
            <a:extLst>
              <a:ext uri="{FF2B5EF4-FFF2-40B4-BE49-F238E27FC236}">
                <a16:creationId xmlns:a16="http://schemas.microsoft.com/office/drawing/2014/main" id="{665EA81E-B5CC-1A33-32E9-CF6E1D5FC83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5255" y="2899238"/>
            <a:ext cx="3694670" cy="3694670"/>
          </a:xfrm>
        </p:spPr>
      </p:pic>
      <p:pic>
        <p:nvPicPr>
          <p:cNvPr id="7" name="Graphic 6" descr="Meeting outline">
            <a:extLst>
              <a:ext uri="{FF2B5EF4-FFF2-40B4-BE49-F238E27FC236}">
                <a16:creationId xmlns:a16="http://schemas.microsoft.com/office/drawing/2014/main" id="{7634C639-4A2B-F454-34FE-5277054D2C6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70140" y="2738576"/>
            <a:ext cx="3694670" cy="3694670"/>
          </a:xfrm>
          <a:prstGeom prst="rect">
            <a:avLst/>
          </a:prstGeom>
        </p:spPr>
      </p:pic>
      <p:grpSp>
        <p:nvGrpSpPr>
          <p:cNvPr id="8" name="Group 7">
            <a:extLst>
              <a:ext uri="{FF2B5EF4-FFF2-40B4-BE49-F238E27FC236}">
                <a16:creationId xmlns:a16="http://schemas.microsoft.com/office/drawing/2014/main" id="{5626786D-3F39-3838-1FE3-6434A8E612E9}"/>
              </a:ext>
            </a:extLst>
          </p:cNvPr>
          <p:cNvGrpSpPr/>
          <p:nvPr/>
        </p:nvGrpSpPr>
        <p:grpSpPr>
          <a:xfrm>
            <a:off x="380999" y="537626"/>
            <a:ext cx="457201" cy="980560"/>
            <a:chOff x="221907" y="374435"/>
            <a:chExt cx="457201" cy="980560"/>
          </a:xfrm>
        </p:grpSpPr>
        <p:sp>
          <p:nvSpPr>
            <p:cNvPr id="9" name="Rectangle 8">
              <a:extLst>
                <a:ext uri="{FF2B5EF4-FFF2-40B4-BE49-F238E27FC236}">
                  <a16:creationId xmlns:a16="http://schemas.microsoft.com/office/drawing/2014/main" id="{213425A4-B243-A573-6A1D-DE0C706ECF8D}"/>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87F2881-0D1C-AA0F-0772-79EA8EBA08CF}"/>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3401AEF-36A8-9891-F91A-B11DB5D206E1}"/>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B3452B5C-BE09-F96D-57AF-7753EFB7DC2B}"/>
              </a:ext>
            </a:extLst>
          </p:cNvPr>
          <p:cNvSpPr txBox="1"/>
          <p:nvPr/>
        </p:nvSpPr>
        <p:spPr>
          <a:xfrm>
            <a:off x="838200" y="1690688"/>
            <a:ext cx="9936892"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t>Get into Teams of 3-5 members.</a:t>
            </a:r>
          </a:p>
          <a:p>
            <a:pPr marL="285750" indent="-285750">
              <a:buFont typeface="Arial" panose="020B0604020202020204" pitchFamily="34" charset="0"/>
              <a:buChar char="•"/>
            </a:pPr>
            <a:r>
              <a:rPr lang="en-GB" sz="3200" dirty="0"/>
              <a:t>Log-into MS-Teams and message me the members of each group. </a:t>
            </a:r>
          </a:p>
        </p:txBody>
      </p:sp>
    </p:spTree>
    <p:extLst>
      <p:ext uri="{BB962C8B-B14F-4D97-AF65-F5344CB8AC3E}">
        <p14:creationId xmlns:p14="http://schemas.microsoft.com/office/powerpoint/2010/main" val="2752240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370445"/>
            <a:ext cx="10515600" cy="1325563"/>
          </a:xfrm>
        </p:spPr>
        <p:txBody>
          <a:bodyPr/>
          <a:lstStyle/>
          <a:p>
            <a:r>
              <a:rPr lang="en-GB" b="1" u="sng" dirty="0"/>
              <a:t>Activity: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9476" y="54294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063061" y="4319093"/>
            <a:ext cx="3535560"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12" name="Group 11">
            <a:extLst>
              <a:ext uri="{FF2B5EF4-FFF2-40B4-BE49-F238E27FC236}">
                <a16:creationId xmlns:a16="http://schemas.microsoft.com/office/drawing/2014/main" id="{B9929EFB-141B-0DB8-9AF0-9E8500C285E2}"/>
              </a:ext>
            </a:extLst>
          </p:cNvPr>
          <p:cNvGrpSpPr/>
          <p:nvPr/>
        </p:nvGrpSpPr>
        <p:grpSpPr>
          <a:xfrm>
            <a:off x="10181144" y="104781"/>
            <a:ext cx="1888112" cy="1715781"/>
            <a:chOff x="7068710" y="307143"/>
            <a:chExt cx="2266121" cy="1823807"/>
          </a:xfrm>
        </p:grpSpPr>
        <p:sp>
          <p:nvSpPr>
            <p:cNvPr id="11" name="Oval 10">
              <a:extLst>
                <a:ext uri="{FF2B5EF4-FFF2-40B4-BE49-F238E27FC236}">
                  <a16:creationId xmlns:a16="http://schemas.microsoft.com/office/drawing/2014/main" id="{28D294AA-894F-7D19-3E3F-559ACB59E9C0}"/>
                </a:ext>
              </a:extLst>
            </p:cNvPr>
            <p:cNvSpPr/>
            <p:nvPr/>
          </p:nvSpPr>
          <p:spPr>
            <a:xfrm>
              <a:off x="7068710" y="310101"/>
              <a:ext cx="2266121" cy="1820849"/>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descr="Group outline">
              <a:extLst>
                <a:ext uri="{FF2B5EF4-FFF2-40B4-BE49-F238E27FC236}">
                  <a16:creationId xmlns:a16="http://schemas.microsoft.com/office/drawing/2014/main" id="{80B7D912-0DCD-D04C-AD91-9A17BE8023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7310" y="307143"/>
              <a:ext cx="1823807" cy="1823807"/>
            </a:xfrm>
            <a:prstGeom prst="rect">
              <a:avLst/>
            </a:prstGeom>
          </p:spPr>
        </p:pic>
      </p:grpSp>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18077" y="1548154"/>
            <a:ext cx="10515600" cy="4644278"/>
          </a:xfrm>
        </p:spPr>
        <p:txBody>
          <a:bodyPr>
            <a:noAutofit/>
          </a:bodyPr>
          <a:lstStyle/>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b="1" dirty="0">
                <a:effectLst/>
                <a:latin typeface="Arial" panose="020B0604020202020204" pitchFamily="34" charset="0"/>
                <a:ea typeface="Times New Roman" panose="02020603050405020304" pitchFamily="18" charset="0"/>
                <a:cs typeface="Arial" panose="020B0604020202020204" pitchFamily="34" charset="0"/>
              </a:rPr>
              <a:t>mind-map’</a:t>
            </a:r>
            <a:r>
              <a:rPr lang="en-GB"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dirty="0">
                <a:effectLst/>
                <a:latin typeface="Arial" panose="020B0604020202020204" pitchFamily="34" charset="0"/>
                <a:ea typeface="Times New Roman" panose="02020603050405020304" pitchFamily="18" charset="0"/>
                <a:cs typeface="Arial" panose="020B0604020202020204" pitchFamily="34" charset="0"/>
              </a:rPr>
              <a:t>.</a:t>
            </a:r>
            <a:endParaRPr lang="en-GB"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Undertake your own research to complete this activity. Approx.</a:t>
            </a:r>
            <a:r>
              <a:rPr lang="en-GB" b="1" dirty="0">
                <a:effectLst/>
                <a:latin typeface="Arial" panose="020B0604020202020204" pitchFamily="34" charset="0"/>
                <a:ea typeface="Times New Roman" panose="02020603050405020304" pitchFamily="18" charset="0"/>
                <a:cs typeface="Arial" panose="020B0604020202020204" pitchFamily="34" charset="0"/>
              </a:rPr>
              <a:t>150-200 words </a:t>
            </a:r>
            <a:r>
              <a:rPr lang="en-GB" dirty="0">
                <a:effectLst/>
                <a:latin typeface="Arial" panose="020B0604020202020204" pitchFamily="34" charset="0"/>
                <a:ea typeface="Times New Roman" panose="02020603050405020304" pitchFamily="18" charset="0"/>
                <a:cs typeface="Arial" panose="020B0604020202020204" pitchFamily="34" charset="0"/>
              </a:rPr>
              <a:t>per person.</a:t>
            </a:r>
          </a:p>
          <a:p>
            <a:pPr marL="342900" indent="-342900">
              <a:lnSpc>
                <a:spcPct val="100000"/>
              </a:lnSpc>
              <a:spcBef>
                <a:spcPts val="600"/>
              </a:spcBef>
              <a:buFont typeface="Symbol" panose="05050102010706020507" pitchFamily="18" charset="2"/>
              <a:buChar char=""/>
            </a:pPr>
            <a:r>
              <a:rPr lang="en-GB" dirty="0">
                <a:latin typeface="Arial" panose="020B0604020202020204" pitchFamily="34" charset="0"/>
                <a:ea typeface="Times New Roman" panose="02020603050405020304" pitchFamily="18" charset="0"/>
                <a:cs typeface="Arial" panose="020B0604020202020204" pitchFamily="34" charset="0"/>
              </a:rPr>
              <a:t>How you, as a team, complete this activity, is up to the team. Some t</a:t>
            </a:r>
            <a:r>
              <a:rPr lang="en-GB" sz="2800" dirty="0">
                <a:latin typeface="Arial" panose="020B0604020202020204" pitchFamily="34" charset="0"/>
                <a:ea typeface="Times New Roman" panose="02020603050405020304" pitchFamily="18" charset="0"/>
                <a:cs typeface="Arial" panose="020B0604020202020204" pitchFamily="34" charset="0"/>
              </a:rPr>
              <a:t>ips on the next 2 slides.</a:t>
            </a:r>
            <a:endParaRPr lang="en-GB"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46455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370445"/>
            <a:ext cx="10515600" cy="1325563"/>
          </a:xfrm>
        </p:spPr>
        <p:txBody>
          <a:bodyPr/>
          <a:lstStyle/>
          <a:p>
            <a:r>
              <a:rPr lang="en-GB" b="1" u="sng" dirty="0"/>
              <a:t>Activity: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9476" y="54294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186628" y="4368519"/>
            <a:ext cx="3535560"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9929EFB-141B-0DB8-9AF0-9E8500C285E2}"/>
              </a:ext>
            </a:extLst>
          </p:cNvPr>
          <p:cNvGrpSpPr/>
          <p:nvPr/>
        </p:nvGrpSpPr>
        <p:grpSpPr>
          <a:xfrm>
            <a:off x="10181144" y="104781"/>
            <a:ext cx="1888112" cy="1591227"/>
            <a:chOff x="7068710" y="307143"/>
            <a:chExt cx="2266121" cy="1823807"/>
          </a:xfrm>
        </p:grpSpPr>
        <p:sp>
          <p:nvSpPr>
            <p:cNvPr id="11" name="Oval 10">
              <a:extLst>
                <a:ext uri="{FF2B5EF4-FFF2-40B4-BE49-F238E27FC236}">
                  <a16:creationId xmlns:a16="http://schemas.microsoft.com/office/drawing/2014/main" id="{28D294AA-894F-7D19-3E3F-559ACB59E9C0}"/>
                </a:ext>
              </a:extLst>
            </p:cNvPr>
            <p:cNvSpPr/>
            <p:nvPr/>
          </p:nvSpPr>
          <p:spPr>
            <a:xfrm>
              <a:off x="7068710" y="310101"/>
              <a:ext cx="2266121" cy="1820849"/>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4" descr="Group outline">
              <a:extLst>
                <a:ext uri="{FF2B5EF4-FFF2-40B4-BE49-F238E27FC236}">
                  <a16:creationId xmlns:a16="http://schemas.microsoft.com/office/drawing/2014/main" id="{80B7D912-0DCD-D04C-AD91-9A17BE8023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7310" y="307143"/>
              <a:ext cx="1823807" cy="1823807"/>
            </a:xfrm>
            <a:prstGeom prst="rect">
              <a:avLst/>
            </a:prstGeom>
          </p:spPr>
        </p:pic>
      </p:grpSp>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27858" y="1530992"/>
            <a:ext cx="10835723" cy="4644278"/>
          </a:xfrm>
        </p:spPr>
        <p:txBody>
          <a:bodyPr>
            <a:noAutofit/>
          </a:bodyPr>
          <a:lstStyle/>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sz="2300" b="1" dirty="0">
                <a:effectLst/>
                <a:latin typeface="Arial" panose="020B0604020202020204" pitchFamily="34" charset="0"/>
                <a:ea typeface="Times New Roman" panose="02020603050405020304" pitchFamily="18" charset="0"/>
                <a:cs typeface="Arial" panose="020B0604020202020204" pitchFamily="34" charset="0"/>
              </a:rPr>
              <a:t>mind-map’</a:t>
            </a:r>
            <a:r>
              <a:rPr lang="en-GB" sz="2300"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sz="2300"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sz="2300" dirty="0">
                <a:effectLst/>
                <a:latin typeface="Arial" panose="020B0604020202020204" pitchFamily="34" charset="0"/>
                <a:ea typeface="Times New Roman" panose="02020603050405020304" pitchFamily="18" charset="0"/>
                <a:cs typeface="Arial" panose="020B0604020202020204" pitchFamily="34" charset="0"/>
              </a:rPr>
              <a:t>. </a:t>
            </a:r>
            <a:endParaRPr lang="en-GB" sz="2300"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Each team member could cover a different topic related to ‘effective teamworking’. See next slide for some topics.</a:t>
            </a:r>
          </a:p>
          <a:p>
            <a:pPr marL="342900" indent="-342900">
              <a:lnSpc>
                <a:spcPct val="100000"/>
              </a:lnSpc>
              <a:spcBef>
                <a:spcPts val="600"/>
              </a:spcBef>
              <a:buFont typeface="Symbol" panose="05050102010706020507" pitchFamily="18" charset="2"/>
              <a:buChar char=""/>
            </a:pPr>
            <a:r>
              <a:rPr lang="en-GB" sz="2300" dirty="0">
                <a:latin typeface="Arial" panose="020B0604020202020204" pitchFamily="34" charset="0"/>
                <a:ea typeface="Times New Roman" panose="02020603050405020304" pitchFamily="18" charset="0"/>
                <a:cs typeface="Arial" panose="020B0604020202020204" pitchFamily="34" charset="0"/>
              </a:rPr>
              <a:t>Each Team-member could have a different node/branch on the Map.</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800100" lvl="1" indent="-342900">
              <a:lnSpc>
                <a:spcPct val="100000"/>
              </a:lnSpc>
              <a:spcBef>
                <a:spcPts val="6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Each team member could include some citations,</a:t>
            </a:r>
            <a:r>
              <a:rPr lang="en-GB" sz="2000" dirty="0">
                <a:latin typeface="Arial" panose="020B0604020202020204" pitchFamily="34" charset="0"/>
                <a:ea typeface="Times New Roman" panose="02020603050405020304" pitchFamily="18" charset="0"/>
                <a:cs typeface="Arial" panose="020B0604020202020204" pitchFamily="34" charset="0"/>
              </a:rPr>
              <a:t> and</a:t>
            </a:r>
            <a:r>
              <a:rPr lang="en-GB" sz="2000" dirty="0">
                <a:effectLst/>
                <a:latin typeface="Arial" panose="020B0604020202020204" pitchFamily="34" charset="0"/>
                <a:ea typeface="Times New Roman" panose="02020603050405020304" pitchFamily="18" charset="0"/>
                <a:cs typeface="Arial" panose="020B0604020202020204" pitchFamily="34" charset="0"/>
              </a:rPr>
              <a:t> add a reference list node in her/his branch of the Map.</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Your mind map should be clear </a:t>
            </a:r>
            <a:r>
              <a:rPr lang="en-GB" sz="2300" dirty="0">
                <a:latin typeface="Arial" panose="020B0604020202020204" pitchFamily="34" charset="0"/>
                <a:ea typeface="Times New Roman" panose="02020603050405020304" pitchFamily="18" charset="0"/>
                <a:cs typeface="Arial" panose="020B0604020202020204" pitchFamily="34" charset="0"/>
              </a:rPr>
              <a:t>&amp;</a:t>
            </a:r>
            <a:r>
              <a:rPr lang="en-GB" sz="2300" dirty="0">
                <a:effectLst/>
                <a:latin typeface="Arial" panose="020B0604020202020204" pitchFamily="34" charset="0"/>
                <a:ea typeface="Times New Roman" panose="02020603050405020304" pitchFamily="18" charset="0"/>
                <a:cs typeface="Arial" panose="020B0604020202020204" pitchFamily="34" charset="0"/>
              </a:rPr>
              <a:t> concise with approx.</a:t>
            </a:r>
            <a:r>
              <a:rPr lang="en-GB" sz="2300" b="1" dirty="0">
                <a:effectLst/>
                <a:latin typeface="Arial" panose="020B0604020202020204" pitchFamily="34" charset="0"/>
                <a:ea typeface="Times New Roman" panose="02020603050405020304" pitchFamily="18" charset="0"/>
                <a:cs typeface="Arial" panose="020B0604020202020204" pitchFamily="34" charset="0"/>
              </a:rPr>
              <a:t>150 words </a:t>
            </a:r>
            <a:r>
              <a:rPr lang="en-GB" sz="2300" dirty="0">
                <a:effectLst/>
                <a:latin typeface="Arial" panose="020B0604020202020204" pitchFamily="34" charset="0"/>
                <a:ea typeface="Times New Roman" panose="02020603050405020304" pitchFamily="18" charset="0"/>
                <a:cs typeface="Arial" panose="020B0604020202020204" pitchFamily="34" charset="0"/>
              </a:rPr>
              <a:t>per person. </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It can be produced using a freely available Mind Mapping tool of your choice (e.g. Mindmeister.com, Coggle.it, GitMind.com, Ayoa.com) or an O365 App.</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You can complete this activity in class. If needed, you can also collaborate online to complete the activity by next week (e.g. via MS Teams / Zoom).</a:t>
            </a:r>
          </a:p>
          <a:p>
            <a:pPr marL="342900" indent="-342900">
              <a:lnSpc>
                <a:spcPct val="100000"/>
              </a:lnSpc>
              <a:spcBef>
                <a:spcPts val="600"/>
              </a:spcBef>
              <a:buFont typeface="Symbol" panose="05050102010706020507" pitchFamily="18" charset="2"/>
              <a:buChar char=""/>
            </a:pPr>
            <a:endParaRPr lang="en-GB" sz="2300" b="1"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5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270811"/>
            <a:ext cx="10515600" cy="1325563"/>
          </a:xfrm>
        </p:spPr>
        <p:txBody>
          <a:bodyPr>
            <a:normAutofit/>
          </a:bodyPr>
          <a:lstStyle/>
          <a:p>
            <a:r>
              <a:rPr lang="en-GB" sz="4800" b="1" u="sng" dirty="0"/>
              <a:t>Activity tips: Example topics</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43015" y="447352"/>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46374" y="4609238"/>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2879" y="-213451"/>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471616" y="1609796"/>
            <a:ext cx="10978979" cy="4787402"/>
          </a:xfrm>
        </p:spPr>
        <p:txBody>
          <a:bodyPr>
            <a:noAutofit/>
          </a:bodyPr>
          <a:lstStyle/>
          <a:p>
            <a:pPr marL="0" indent="0">
              <a:lnSpc>
                <a:spcPct val="100000"/>
              </a:lnSpc>
              <a:spcBef>
                <a:spcPts val="300"/>
              </a:spcBef>
              <a:buNone/>
            </a:pPr>
            <a:r>
              <a:rPr lang="en-US" sz="3200" dirty="0"/>
              <a:t>Some considerations for effective team-working, could include:</a:t>
            </a:r>
          </a:p>
          <a:p>
            <a:pPr marL="342900" indent="-342900">
              <a:lnSpc>
                <a:spcPct val="100000"/>
              </a:lnSpc>
              <a:spcBef>
                <a:spcPts val="300"/>
              </a:spcBef>
              <a:buFont typeface="Symbol" panose="05050102010706020507" pitchFamily="18" charset="2"/>
              <a:buChar char=""/>
            </a:pPr>
            <a:r>
              <a:rPr lang="en-US" sz="3200" dirty="0"/>
              <a:t>Team Leadership and Strategy e.g. Setting a Mission and goals</a:t>
            </a:r>
          </a:p>
          <a:p>
            <a:pPr marL="342900" indent="-342900">
              <a:lnSpc>
                <a:spcPct val="100000"/>
              </a:lnSpc>
              <a:spcBef>
                <a:spcPts val="300"/>
              </a:spcBef>
              <a:buFont typeface="Symbol" panose="05050102010706020507" pitchFamily="18" charset="2"/>
              <a:buChar char=""/>
            </a:pPr>
            <a:r>
              <a:rPr lang="en-US" sz="3200" dirty="0"/>
              <a:t>Team Management: Assigning roles and setting objectives.</a:t>
            </a:r>
          </a:p>
          <a:p>
            <a:pPr marL="342900" indent="-342900">
              <a:lnSpc>
                <a:spcPct val="100000"/>
              </a:lnSpc>
              <a:spcBef>
                <a:spcPts val="300"/>
              </a:spcBef>
              <a:buFont typeface="Symbol" panose="05050102010706020507" pitchFamily="18" charset="2"/>
              <a:buChar char=""/>
            </a:pPr>
            <a:r>
              <a:rPr lang="en-US" sz="3200" dirty="0"/>
              <a:t>Team Motivation: resourcing and support.</a:t>
            </a:r>
          </a:p>
          <a:p>
            <a:pPr marL="342900" indent="-342900">
              <a:lnSpc>
                <a:spcPct val="100000"/>
              </a:lnSpc>
              <a:spcBef>
                <a:spcPts val="300"/>
              </a:spcBef>
              <a:buFont typeface="Symbol" panose="05050102010706020507" pitchFamily="18" charset="2"/>
              <a:buChar char=""/>
            </a:pPr>
            <a:r>
              <a:rPr lang="en-US" sz="3200" dirty="0"/>
              <a:t>Team relationships: Managing communication, emotions and empathy.</a:t>
            </a:r>
          </a:p>
          <a:p>
            <a:pPr marL="342900" indent="-342900">
              <a:lnSpc>
                <a:spcPct val="100000"/>
              </a:lnSpc>
              <a:spcBef>
                <a:spcPts val="300"/>
              </a:spcBef>
              <a:buFont typeface="Symbol" panose="05050102010706020507" pitchFamily="18" charset="2"/>
              <a:buChar char=""/>
            </a:pPr>
            <a:r>
              <a:rPr lang="en-US" sz="3200" dirty="0"/>
              <a:t>Effective communication: establishing methods &amp; Tools for effective team working.</a:t>
            </a:r>
          </a:p>
          <a:p>
            <a:pPr marL="342900" indent="-342900">
              <a:lnSpc>
                <a:spcPct val="100000"/>
              </a:lnSpc>
              <a:spcBef>
                <a:spcPts val="300"/>
              </a:spcBef>
              <a:buFont typeface="Symbol" panose="05050102010706020507" pitchFamily="18" charset="2"/>
              <a:buChar char=""/>
            </a:pPr>
            <a:endParaRPr lang="en-US" sz="3200" dirty="0"/>
          </a:p>
        </p:txBody>
      </p:sp>
    </p:spTree>
    <p:extLst>
      <p:ext uri="{BB962C8B-B14F-4D97-AF65-F5344CB8AC3E}">
        <p14:creationId xmlns:p14="http://schemas.microsoft.com/office/powerpoint/2010/main" val="1619644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270811"/>
            <a:ext cx="10515600" cy="1325563"/>
          </a:xfrm>
        </p:spPr>
        <p:txBody>
          <a:bodyPr>
            <a:normAutofit/>
          </a:bodyPr>
          <a:lstStyle/>
          <a:p>
            <a:r>
              <a:rPr lang="en-GB" sz="4800" b="1" u="sng" dirty="0"/>
              <a:t>Tips: Digital collaboration</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43015" y="447352"/>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441893" y="4412122"/>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39160" y="-165377"/>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481397" y="1596374"/>
            <a:ext cx="10716397" cy="4787402"/>
          </a:xfrm>
        </p:spPr>
        <p:txBody>
          <a:bodyPr>
            <a:noAutofit/>
          </a:bodyPr>
          <a:lstStyle/>
          <a:p>
            <a:pPr marL="0" indent="0">
              <a:buNone/>
            </a:pPr>
            <a:r>
              <a:rPr lang="en-GB" sz="3200" dirty="0"/>
              <a:t>Tip 2: </a:t>
            </a:r>
            <a:r>
              <a:rPr lang="en-GB" sz="3200" dirty="0" err="1"/>
              <a:t>Mindmeister</a:t>
            </a:r>
            <a:r>
              <a:rPr lang="en-GB" sz="3200" dirty="0"/>
              <a:t> is an online collaborative mind-map tool.</a:t>
            </a:r>
          </a:p>
          <a:p>
            <a:pPr marL="514350" indent="-514350">
              <a:buFont typeface="+mj-lt"/>
              <a:buAutoNum type="arabicPeriod"/>
            </a:pPr>
            <a:r>
              <a:rPr lang="en-GB" sz="3200" dirty="0"/>
              <a:t>Each team member can sign-up and log-in. </a:t>
            </a:r>
          </a:p>
          <a:p>
            <a:pPr marL="514350" indent="-514350">
              <a:buFont typeface="+mj-lt"/>
              <a:buAutoNum type="arabicPeriod"/>
            </a:pPr>
            <a:r>
              <a:rPr lang="en-GB" sz="3200" dirty="0"/>
              <a:t>The Team leader can create the map and share it with other team members so the team can collaborate on the Map together. Although, for ease of editing, you may want use MS-Word to write your 150-200 contribution first, including several citations and add it to the Map later when finished.</a:t>
            </a:r>
          </a:p>
          <a:p>
            <a:pPr lvl="1"/>
            <a:r>
              <a:rPr lang="en-GB" sz="3200" dirty="0"/>
              <a:t> Or email it to the Team leader.</a:t>
            </a:r>
          </a:p>
          <a:p>
            <a:pPr marL="0" indent="0">
              <a:buNone/>
            </a:pPr>
            <a:r>
              <a:rPr lang="en-GB" dirty="0"/>
              <a:t>Or: </a:t>
            </a:r>
            <a:r>
              <a:rPr lang="en-US" sz="2400" dirty="0"/>
              <a:t>You could create a collaborative OneNote document and create a page/section for each team member to add their contribution. The Team leader could</a:t>
            </a:r>
            <a:br>
              <a:rPr lang="en-US" sz="2400" dirty="0"/>
            </a:br>
            <a:r>
              <a:rPr lang="en-US" sz="2400" dirty="0"/>
              <a:t> add all contributions to the mind-map.</a:t>
            </a:r>
          </a:p>
          <a:p>
            <a:pPr marL="0" indent="0">
              <a:buNone/>
            </a:pPr>
            <a:endParaRPr lang="en-GB" sz="3200" dirty="0"/>
          </a:p>
          <a:p>
            <a:pPr marL="342900" indent="-342900">
              <a:lnSpc>
                <a:spcPct val="100000"/>
              </a:lnSpc>
              <a:spcBef>
                <a:spcPts val="300"/>
              </a:spcBef>
              <a:buFont typeface="Symbol" panose="05050102010706020507" pitchFamily="18" charset="2"/>
              <a:buChar char=""/>
            </a:pPr>
            <a:endParaRPr lang="en-US" sz="3200" dirty="0"/>
          </a:p>
          <a:p>
            <a:pPr marL="342900" indent="-342900">
              <a:lnSpc>
                <a:spcPct val="100000"/>
              </a:lnSpc>
              <a:spcBef>
                <a:spcPts val="300"/>
              </a:spcBef>
              <a:buFont typeface="Symbol" panose="05050102010706020507" pitchFamily="18" charset="2"/>
              <a:buChar char=""/>
            </a:pPr>
            <a:endParaRPr lang="en-US" sz="3200" dirty="0"/>
          </a:p>
        </p:txBody>
      </p:sp>
    </p:spTree>
    <p:extLst>
      <p:ext uri="{BB962C8B-B14F-4D97-AF65-F5344CB8AC3E}">
        <p14:creationId xmlns:p14="http://schemas.microsoft.com/office/powerpoint/2010/main" val="19442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838200" y="140772"/>
            <a:ext cx="10515600" cy="1325563"/>
          </a:xfrm>
        </p:spPr>
        <p:txBody>
          <a:bodyPr/>
          <a:lstStyle/>
          <a:p>
            <a:r>
              <a:rPr lang="en-GB" b="1" u="sng" dirty="0"/>
              <a:t>Activity tips: Team 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282146" y="288626"/>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46374" y="4609238"/>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72918" y="-213450"/>
            <a:ext cx="1679786" cy="1679786"/>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20528" y="1219405"/>
            <a:ext cx="10716397" cy="4787402"/>
          </a:xfrm>
        </p:spPr>
        <p:txBody>
          <a:bodyPr>
            <a:noAutofit/>
          </a:bodyPr>
          <a:lstStyle/>
          <a:p>
            <a:pPr marL="342900" indent="-342900">
              <a:lnSpc>
                <a:spcPct val="100000"/>
              </a:lnSpc>
              <a:spcBef>
                <a:spcPts val="300"/>
              </a:spcBef>
              <a:buFont typeface="Symbol" panose="05050102010706020507" pitchFamily="18" charset="2"/>
              <a:buChar char=""/>
            </a:pPr>
            <a:r>
              <a:rPr lang="en-GB" sz="2600" b="1" dirty="0">
                <a:latin typeface="Arial" panose="020B0604020202020204" pitchFamily="34" charset="0"/>
                <a:ea typeface="Times New Roman" panose="02020603050405020304" pitchFamily="18" charset="0"/>
                <a:cs typeface="Arial" panose="020B0604020202020204" pitchFamily="34" charset="0"/>
              </a:rPr>
              <a:t>It is up to you as a team to work out the best way to complete this activity. </a:t>
            </a:r>
          </a:p>
          <a:p>
            <a:pPr marL="342900" indent="-342900">
              <a:lnSpc>
                <a:spcPct val="100000"/>
              </a:lnSpc>
              <a:spcBef>
                <a:spcPts val="300"/>
              </a:spcBef>
              <a:buFont typeface="Symbol" panose="05050102010706020507" pitchFamily="18" charset="2"/>
              <a:buChar char=""/>
            </a:pPr>
            <a:r>
              <a:rPr lang="en-GB" sz="2600" b="1" dirty="0">
                <a:latin typeface="Arial" panose="020B0604020202020204" pitchFamily="34" charset="0"/>
                <a:ea typeface="Times New Roman" panose="02020603050405020304" pitchFamily="18" charset="0"/>
                <a:cs typeface="Arial" panose="020B0604020202020204" pitchFamily="34" charset="0"/>
              </a:rPr>
              <a:t>And to work together to solve any uncertainties and problems.</a:t>
            </a:r>
          </a:p>
          <a:p>
            <a:pPr marL="0" indent="0">
              <a:lnSpc>
                <a:spcPct val="100000"/>
              </a:lnSpc>
              <a:spcBef>
                <a:spcPts val="300"/>
              </a:spcBef>
              <a:buNone/>
            </a:pPr>
            <a:r>
              <a:rPr lang="en-GB" sz="2500" b="1" dirty="0">
                <a:latin typeface="Arial" panose="020B0604020202020204" pitchFamily="34" charset="0"/>
                <a:ea typeface="Times New Roman" panose="02020603050405020304" pitchFamily="18" charset="0"/>
                <a:cs typeface="Arial" panose="020B0604020202020204" pitchFamily="34" charset="0"/>
              </a:rPr>
              <a:t>Example</a:t>
            </a:r>
            <a:r>
              <a:rPr lang="en-GB" sz="2500" dirty="0">
                <a:latin typeface="Arial" panose="020B0604020202020204" pitchFamily="34" charset="0"/>
                <a:ea typeface="Times New Roman" panose="02020603050405020304" pitchFamily="18" charset="0"/>
                <a:cs typeface="Arial" panose="020B0604020202020204" pitchFamily="34" charset="0"/>
              </a:rPr>
              <a:t>: </a:t>
            </a:r>
          </a:p>
          <a:p>
            <a:pPr marL="342900" indent="-342900">
              <a:lnSpc>
                <a:spcPct val="100000"/>
              </a:lnSpc>
              <a:spcBef>
                <a:spcPts val="300"/>
              </a:spcBef>
              <a:buFont typeface="Symbol" panose="05050102010706020507" pitchFamily="18" charset="2"/>
              <a:buChar char=""/>
            </a:pPr>
            <a:r>
              <a:rPr lang="en-US" sz="2600" dirty="0">
                <a:latin typeface="Arial" panose="020B0604020202020204" pitchFamily="34" charset="0"/>
                <a:ea typeface="Times New Roman" panose="02020603050405020304" pitchFamily="18" charset="0"/>
                <a:cs typeface="Arial" panose="020B0604020202020204" pitchFamily="34" charset="0"/>
              </a:rPr>
              <a:t>G</a:t>
            </a:r>
            <a:r>
              <a:rPr lang="en-US" sz="2600" dirty="0"/>
              <a:t>et together in your Teams and spend some time (e.g. 15mins) doing some initial research to identify 'Key considerations of effective Team-working’. </a:t>
            </a:r>
          </a:p>
          <a:p>
            <a:pPr marL="342900" indent="-342900" fontAlgn="base">
              <a:lnSpc>
                <a:spcPct val="100000"/>
              </a:lnSpc>
              <a:spcBef>
                <a:spcPts val="300"/>
              </a:spcBef>
            </a:pPr>
            <a:r>
              <a:rPr lang="en-US" sz="2600" dirty="0"/>
              <a:t>Then each team member can choose a topic for further research and writing of 150-200 words each. </a:t>
            </a:r>
          </a:p>
          <a:p>
            <a:pPr marL="342900" indent="-342900" fontAlgn="base">
              <a:lnSpc>
                <a:spcPct val="100000"/>
              </a:lnSpc>
              <a:spcBef>
                <a:spcPts val="300"/>
              </a:spcBef>
            </a:pPr>
            <a:r>
              <a:rPr lang="en-US" sz="2600" dirty="0"/>
              <a:t>Then after say (e.g. 30mins) come back together to create the mind-map.</a:t>
            </a:r>
          </a:p>
          <a:p>
            <a:pPr marL="800100" lvl="1" indent="-342900" fontAlgn="base">
              <a:lnSpc>
                <a:spcPct val="100000"/>
              </a:lnSpc>
              <a:spcBef>
                <a:spcPts val="300"/>
              </a:spcBef>
            </a:pPr>
            <a:r>
              <a:rPr lang="en-US" dirty="0"/>
              <a:t>Tip: Decide who is going to be the Team leader, this person can help to </a:t>
            </a:r>
            <a:r>
              <a:rPr lang="en-US" dirty="0" err="1"/>
              <a:t>organise</a:t>
            </a:r>
            <a:r>
              <a:rPr lang="en-US" dirty="0"/>
              <a:t> and support the team to complete the activity.</a:t>
            </a:r>
          </a:p>
          <a:p>
            <a:pPr marL="800100" lvl="1" indent="-342900" fontAlgn="base">
              <a:lnSpc>
                <a:spcPct val="100000"/>
              </a:lnSpc>
              <a:spcBef>
                <a:spcPts val="300"/>
              </a:spcBef>
            </a:pPr>
            <a:r>
              <a:rPr lang="en-US" dirty="0"/>
              <a:t>Tip: Remember you can have a Mind-map branch per person.</a:t>
            </a:r>
          </a:p>
        </p:txBody>
      </p:sp>
    </p:spTree>
    <p:extLst>
      <p:ext uri="{BB962C8B-B14F-4D97-AF65-F5344CB8AC3E}">
        <p14:creationId xmlns:p14="http://schemas.microsoft.com/office/powerpoint/2010/main" val="2133240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51D-41F5-371E-BB2A-F6B64306E5A6}"/>
              </a:ext>
            </a:extLst>
          </p:cNvPr>
          <p:cNvSpPr>
            <a:spLocks noGrp="1"/>
          </p:cNvSpPr>
          <p:nvPr>
            <p:ph type="title"/>
          </p:nvPr>
        </p:nvSpPr>
        <p:spPr>
          <a:xfrm>
            <a:off x="708259" y="428537"/>
            <a:ext cx="10515600" cy="1325563"/>
          </a:xfrm>
        </p:spPr>
        <p:txBody>
          <a:bodyPr/>
          <a:lstStyle/>
          <a:p>
            <a:r>
              <a:rPr lang="en-GB" b="1" u="sng" dirty="0"/>
              <a:t>Activity tips: Teamwork</a:t>
            </a:r>
          </a:p>
        </p:txBody>
      </p:sp>
      <p:grpSp>
        <p:nvGrpSpPr>
          <p:cNvPr id="4" name="Group 3">
            <a:extLst>
              <a:ext uri="{FF2B5EF4-FFF2-40B4-BE49-F238E27FC236}">
                <a16:creationId xmlns:a16="http://schemas.microsoft.com/office/drawing/2014/main" id="{C462A7A8-AA56-1860-2F7F-55B4ED77C0FB}"/>
              </a:ext>
            </a:extLst>
          </p:cNvPr>
          <p:cNvGrpSpPr/>
          <p:nvPr/>
        </p:nvGrpSpPr>
        <p:grpSpPr>
          <a:xfrm>
            <a:off x="152205" y="576391"/>
            <a:ext cx="457201" cy="980560"/>
            <a:chOff x="221907" y="374435"/>
            <a:chExt cx="457201" cy="980560"/>
          </a:xfrm>
        </p:grpSpPr>
        <p:sp>
          <p:nvSpPr>
            <p:cNvPr id="5" name="Rectangle 4">
              <a:extLst>
                <a:ext uri="{FF2B5EF4-FFF2-40B4-BE49-F238E27FC236}">
                  <a16:creationId xmlns:a16="http://schemas.microsoft.com/office/drawing/2014/main" id="{CA84E82B-0CBF-D587-5FE7-51356D561F59}"/>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0E6C7D7-9598-B878-259B-8F713F99D863}"/>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C1D8786-83F0-A8B4-E770-77825A3C80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 name="Arc 7">
            <a:extLst>
              <a:ext uri="{FF2B5EF4-FFF2-40B4-BE49-F238E27FC236}">
                <a16:creationId xmlns:a16="http://schemas.microsoft.com/office/drawing/2014/main" id="{F40335A5-561E-B90C-0E81-FA1A5400C806}"/>
              </a:ext>
            </a:extLst>
          </p:cNvPr>
          <p:cNvSpPr/>
          <p:nvPr/>
        </p:nvSpPr>
        <p:spPr>
          <a:xfrm rot="7396625">
            <a:off x="9538136" y="4568049"/>
            <a:ext cx="2974607"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Meeting outline">
            <a:extLst>
              <a:ext uri="{FF2B5EF4-FFF2-40B4-BE49-F238E27FC236}">
                <a16:creationId xmlns:a16="http://schemas.microsoft.com/office/drawing/2014/main" id="{889F5AD1-D97B-3E1F-2476-FF849329F1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11252" y="-100948"/>
            <a:ext cx="1809825" cy="1809825"/>
          </a:xfrm>
          <a:prstGeom prst="rect">
            <a:avLst/>
          </a:prstGeom>
        </p:spPr>
      </p:pic>
      <p:sp>
        <p:nvSpPr>
          <p:cNvPr id="3" name="Content Placeholder 2">
            <a:extLst>
              <a:ext uri="{FF2B5EF4-FFF2-40B4-BE49-F238E27FC236}">
                <a16:creationId xmlns:a16="http://schemas.microsoft.com/office/drawing/2014/main" id="{C9629F62-2E68-85CA-3C42-B0F31264C7DD}"/>
              </a:ext>
            </a:extLst>
          </p:cNvPr>
          <p:cNvSpPr>
            <a:spLocks noGrp="1"/>
          </p:cNvSpPr>
          <p:nvPr>
            <p:ph idx="1"/>
          </p:nvPr>
        </p:nvSpPr>
        <p:spPr>
          <a:xfrm>
            <a:off x="513835" y="1548154"/>
            <a:ext cx="10402332" cy="4787402"/>
          </a:xfrm>
        </p:spPr>
        <p:txBody>
          <a:bodyPr>
            <a:noAutofit/>
          </a:bodyPr>
          <a:lstStyle/>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Task 2 asks you to create a poster ‘individually’. You will need to include an image of the mind-map and a </a:t>
            </a:r>
            <a:r>
              <a:rPr lang="en-GB" b="1" dirty="0">
                <a:effectLst/>
                <a:latin typeface="Arial" panose="020B0604020202020204" pitchFamily="34" charset="0"/>
                <a:ea typeface="Times New Roman" panose="02020603050405020304" pitchFamily="18" charset="0"/>
                <a:cs typeface="Arial" panose="020B0604020202020204" pitchFamily="34" charset="0"/>
              </a:rPr>
              <a:t>brief description </a:t>
            </a:r>
            <a:r>
              <a:rPr lang="en-GB" dirty="0">
                <a:effectLst/>
                <a:latin typeface="Arial" panose="020B0604020202020204" pitchFamily="34" charset="0"/>
                <a:ea typeface="Times New Roman" panose="02020603050405020304" pitchFamily="18" charset="0"/>
                <a:cs typeface="Arial" panose="020B0604020202020204" pitchFamily="34" charset="0"/>
              </a:rPr>
              <a:t>in your poster. </a:t>
            </a:r>
          </a:p>
          <a:p>
            <a:pPr marL="342900" indent="-342900">
              <a:lnSpc>
                <a:spcPct val="100000"/>
              </a:lnSpc>
              <a:spcBef>
                <a:spcPts val="6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brief description can simply state the team members you worked with and how you collaborated </a:t>
            </a:r>
            <a:r>
              <a:rPr lang="en-GB" dirty="0">
                <a:latin typeface="Arial" panose="020B0604020202020204" pitchFamily="34" charset="0"/>
                <a:ea typeface="Times New Roman" panose="02020603050405020304" pitchFamily="18" charset="0"/>
                <a:cs typeface="Arial" panose="020B0604020202020204" pitchFamily="34" charset="0"/>
              </a:rPr>
              <a:t>e.g. on-campus in-person f2f &amp;/or online using collaborative tools (e.g. MS-Teams, Zoom, Discord, Email, WhatsApp etc..)</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0000"/>
              </a:lnSpc>
              <a:spcBef>
                <a:spcPts val="600"/>
              </a:spcBef>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Note: The mind-map is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artefact</a:t>
            </a:r>
            <a:r>
              <a:rPr lang="en-GB" sz="2000" dirty="0">
                <a:effectLst/>
                <a:latin typeface="Arial" panose="020B0604020202020204" pitchFamily="34" charset="0"/>
                <a:ea typeface="Times New Roman" panose="02020603050405020304" pitchFamily="18" charset="0"/>
                <a:cs typeface="Arial" panose="020B0604020202020204" pitchFamily="34" charset="0"/>
              </a:rPr>
              <a:t>’ mentioned in the introductory activity of </a:t>
            </a:r>
            <a:r>
              <a:rPr lang="en-GB" sz="2000" b="1" dirty="0">
                <a:effectLst/>
                <a:latin typeface="Arial" panose="020B0604020202020204" pitchFamily="34" charset="0"/>
                <a:ea typeface="Times New Roman" panose="02020603050405020304" pitchFamily="18" charset="0"/>
                <a:cs typeface="Arial" panose="020B0604020202020204" pitchFamily="34" charset="0"/>
              </a:rPr>
              <a:t>Unit 2 topic 4 ‘Life is a Team Sport’ </a:t>
            </a:r>
            <a:r>
              <a:rPr lang="en-GB" sz="2000" dirty="0">
                <a:effectLst/>
                <a:latin typeface="Arial" panose="020B0604020202020204" pitchFamily="34" charset="0"/>
                <a:ea typeface="Times New Roman" panose="02020603050405020304" pitchFamily="18" charset="0"/>
                <a:cs typeface="Arial" panose="020B0604020202020204" pitchFamily="34" charset="0"/>
              </a:rPr>
              <a:t>on Moodle, that you will be looking at in the next Lecture-tutorial. You are doing the introductory activity now. In the next Lecture-tutorial you will be creating the poster for task 2.</a:t>
            </a:r>
          </a:p>
        </p:txBody>
      </p:sp>
    </p:spTree>
    <p:extLst>
      <p:ext uri="{BB962C8B-B14F-4D97-AF65-F5344CB8AC3E}">
        <p14:creationId xmlns:p14="http://schemas.microsoft.com/office/powerpoint/2010/main" val="3337034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tools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45722" y="1476789"/>
            <a:ext cx="8896730" cy="4595124"/>
          </a:xfrm>
        </p:spPr>
        <p:txBody>
          <a:bodyPr vert="horz" lIns="91440" tIns="45720" rIns="91440" bIns="45720" rtlCol="0" anchor="t">
            <a:noAutofit/>
          </a:bodyPr>
          <a:lstStyle/>
          <a:p>
            <a:r>
              <a:rPr lang="en-US" sz="2800" b="0" i="0" dirty="0">
                <a:effectLst/>
              </a:rPr>
              <a:t>There are many tools including many free ones that allow us to create a Mind map. </a:t>
            </a:r>
            <a:r>
              <a:rPr lang="en-US" sz="2800" dirty="0"/>
              <a:t>Some example tools include</a:t>
            </a:r>
            <a:r>
              <a:rPr lang="en-US" sz="2800" b="0" i="0" dirty="0">
                <a:effectLst/>
              </a:rPr>
              <a:t>:</a:t>
            </a:r>
          </a:p>
          <a:p>
            <a:pPr marL="628650" lvl="1" indent="-342900">
              <a:buFont typeface="Courier New" panose="02070309020205020404" pitchFamily="49" charset="0"/>
              <a:buChar char="o"/>
            </a:pPr>
            <a:r>
              <a:rPr lang="en-US" sz="3200" b="1" i="0" dirty="0">
                <a:effectLst/>
              </a:rPr>
              <a:t>Mindmeister.com</a:t>
            </a:r>
          </a:p>
          <a:p>
            <a:pPr marL="628650" lvl="1" indent="-342900">
              <a:buFont typeface="Courier New" panose="02070309020205020404" pitchFamily="49" charset="0"/>
              <a:buChar char="o"/>
            </a:pPr>
            <a:r>
              <a:rPr lang="en-US" sz="2800" i="0" dirty="0">
                <a:effectLst/>
              </a:rPr>
              <a:t>Coggle.it</a:t>
            </a:r>
            <a:endParaRPr lang="en-US" sz="2800" dirty="0"/>
          </a:p>
          <a:p>
            <a:pPr marL="628650" lvl="1" indent="-342900">
              <a:buFont typeface="Courier New" panose="02070309020205020404" pitchFamily="49" charset="0"/>
              <a:buChar char="o"/>
            </a:pPr>
            <a:r>
              <a:rPr lang="en-US" sz="2800" i="0" dirty="0">
                <a:effectLst/>
              </a:rPr>
              <a:t>GitMind.com</a:t>
            </a:r>
          </a:p>
          <a:p>
            <a:pPr marL="628650" lvl="1" indent="-342900">
              <a:buFont typeface="Courier New" panose="02070309020205020404" pitchFamily="49" charset="0"/>
              <a:buChar char="o"/>
            </a:pPr>
            <a:r>
              <a:rPr lang="en-US" sz="2800" i="0" dirty="0">
                <a:effectLst/>
              </a:rPr>
              <a:t>Ayoa.com</a:t>
            </a:r>
            <a:endParaRPr lang="en-US" sz="2800" dirty="0"/>
          </a:p>
          <a:p>
            <a:pPr marL="628650" lvl="1" indent="-342900">
              <a:buFont typeface="Courier New" panose="02070309020205020404" pitchFamily="49" charset="0"/>
              <a:buChar char="o"/>
            </a:pPr>
            <a:r>
              <a:rPr lang="en-US" sz="2800" i="0" dirty="0">
                <a:effectLst/>
              </a:rPr>
              <a:t>Free Mind Map Apps in Google docs</a:t>
            </a:r>
          </a:p>
          <a:p>
            <a:pPr marL="628650" lvl="1" indent="-342900">
              <a:buFont typeface="Courier New" panose="02070309020205020404" pitchFamily="49" charset="0"/>
              <a:buChar char="o"/>
            </a:pPr>
            <a:r>
              <a:rPr lang="en-US" sz="2800" i="0" dirty="0">
                <a:effectLst/>
              </a:rPr>
              <a:t>Canva.com (see </a:t>
            </a:r>
            <a:r>
              <a:rPr lang="en-US" sz="2800" i="0" dirty="0" err="1">
                <a:effectLst/>
              </a:rPr>
              <a:t>MindMap</a:t>
            </a:r>
            <a:r>
              <a:rPr lang="en-US" sz="2800" i="0" dirty="0">
                <a:effectLst/>
              </a:rPr>
              <a:t> templates)</a:t>
            </a:r>
          </a:p>
          <a:p>
            <a:pPr marL="628650" lvl="1" indent="-342900">
              <a:buFont typeface="Courier New" panose="02070309020205020404" pitchFamily="49" charset="0"/>
              <a:buChar char="o"/>
            </a:pPr>
            <a:r>
              <a:rPr lang="en-US" sz="2800" i="0" dirty="0">
                <a:effectLst/>
              </a:rPr>
              <a:t>Office365 Apps such as PowerPoint, OneNote and even Word can be used, although </a:t>
            </a:r>
            <a:r>
              <a:rPr lang="en-US" sz="2800" b="1" i="0" dirty="0">
                <a:effectLst/>
              </a:rPr>
              <a:t>NOT</a:t>
            </a:r>
            <a:r>
              <a:rPr lang="en-US" sz="2800" i="0" dirty="0">
                <a:effectLst/>
              </a:rPr>
              <a:t> recommended.</a:t>
            </a:r>
          </a:p>
        </p:txBody>
      </p:sp>
      <p:pic>
        <p:nvPicPr>
          <p:cNvPr id="3" name="Graphic 2" descr="Network with solid fill">
            <a:extLst>
              <a:ext uri="{FF2B5EF4-FFF2-40B4-BE49-F238E27FC236}">
                <a16:creationId xmlns:a16="http://schemas.microsoft.com/office/drawing/2014/main" id="{705C7317-C0D2-C253-04E5-D7CB7D13B5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8370389" y="1559599"/>
            <a:ext cx="3502917" cy="3502917"/>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410665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90AB-2B0E-4A4A-5CDB-430E839EFBBC}"/>
              </a:ext>
            </a:extLst>
          </p:cNvPr>
          <p:cNvSpPr>
            <a:spLocks noGrp="1"/>
          </p:cNvSpPr>
          <p:nvPr>
            <p:ph type="title"/>
          </p:nvPr>
        </p:nvSpPr>
        <p:spPr/>
        <p:txBody>
          <a:bodyPr/>
          <a:lstStyle/>
          <a:p>
            <a:r>
              <a:rPr lang="en-GB" b="1" u="sng" dirty="0"/>
              <a:t>Publishing &amp; Marking</a:t>
            </a:r>
          </a:p>
        </p:txBody>
      </p:sp>
      <p:sp>
        <p:nvSpPr>
          <p:cNvPr id="3" name="Content Placeholder 2">
            <a:extLst>
              <a:ext uri="{FF2B5EF4-FFF2-40B4-BE49-F238E27FC236}">
                <a16:creationId xmlns:a16="http://schemas.microsoft.com/office/drawing/2014/main" id="{D45C6EB3-9040-9001-E5D1-D2A12CC7CC64}"/>
              </a:ext>
            </a:extLst>
          </p:cNvPr>
          <p:cNvSpPr>
            <a:spLocks noGrp="1"/>
          </p:cNvSpPr>
          <p:nvPr>
            <p:ph idx="1"/>
          </p:nvPr>
        </p:nvSpPr>
        <p:spPr/>
        <p:txBody>
          <a:bodyPr/>
          <a:lstStyle/>
          <a:p>
            <a:r>
              <a:rPr lang="en-GB" dirty="0"/>
              <a:t>You can add a link to your Mind-map in your poster, portfolio and word submission document.</a:t>
            </a:r>
          </a:p>
          <a:p>
            <a:pPr lvl="1"/>
            <a:r>
              <a:rPr lang="en-GB" dirty="0"/>
              <a:t>In </a:t>
            </a:r>
            <a:r>
              <a:rPr lang="en-GB" dirty="0" err="1"/>
              <a:t>MindMeister</a:t>
            </a:r>
            <a:r>
              <a:rPr lang="en-GB" dirty="0"/>
              <a:t>: With your Map open, click the top right </a:t>
            </a:r>
            <a:r>
              <a:rPr lang="en-GB" dirty="0" err="1"/>
              <a:t>MindMeister</a:t>
            </a:r>
            <a:r>
              <a:rPr lang="en-GB" dirty="0"/>
              <a:t> icon to ‘Publish’ the map to get the URL.</a:t>
            </a:r>
          </a:p>
          <a:p>
            <a:r>
              <a:rPr lang="en-GB" dirty="0"/>
              <a:t>After assignment submission in November, this activity will be marked individually. If a team member does not complete the activity, it will not affect other team members or the team leader.</a:t>
            </a:r>
          </a:p>
          <a:p>
            <a:r>
              <a:rPr lang="en-GB" dirty="0"/>
              <a:t>It is up to each person to collaborate with his/her team and complete the activity.</a:t>
            </a:r>
          </a:p>
        </p:txBody>
      </p:sp>
    </p:spTree>
    <p:extLst>
      <p:ext uri="{BB962C8B-B14F-4D97-AF65-F5344CB8AC3E}">
        <p14:creationId xmlns:p14="http://schemas.microsoft.com/office/powerpoint/2010/main" val="4078879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92138" y="415532"/>
            <a:ext cx="7848261" cy="1508760"/>
          </a:xfrm>
        </p:spPr>
        <p:txBody>
          <a:bodyPr>
            <a:normAutofit/>
          </a:bodyPr>
          <a:lstStyle/>
          <a:p>
            <a:r>
              <a:rPr lang="en-GB" sz="4800" b="1" u="sng" dirty="0"/>
              <a:t>Mind-map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2138" y="1972885"/>
            <a:ext cx="8653786" cy="4206240"/>
          </a:xfrm>
        </p:spPr>
        <p:txBody>
          <a:bodyPr>
            <a:normAutofit/>
          </a:bodyPr>
          <a:lstStyle/>
          <a:p>
            <a:pPr marL="0" lvl="0" indent="0">
              <a:buNone/>
            </a:pPr>
            <a:r>
              <a:rPr lang="en-GB" sz="3200" dirty="0">
                <a:solidFill>
                  <a:schemeClr val="bg1"/>
                </a:solidFill>
                <a:effectLst/>
                <a:highlight>
                  <a:srgbClr val="FFFF00"/>
                </a:highlight>
                <a:latin typeface="+mn-lt"/>
                <a:ea typeface="Times New Roman" panose="02020603050405020304" pitchFamily="18" charset="0"/>
              </a:rPr>
              <a:t>Tutor note:</a:t>
            </a:r>
            <a:r>
              <a:rPr lang="en-GB" sz="3200" dirty="0">
                <a:effectLst/>
                <a:latin typeface="+mn-lt"/>
                <a:ea typeface="Times New Roman" panose="02020603050405020304" pitchFamily="18" charset="0"/>
              </a:rPr>
              <a:t> Show 1/2 example Mind-Maps from previous assignments.</a:t>
            </a:r>
          </a:p>
        </p:txBody>
      </p:sp>
      <p:pic>
        <p:nvPicPr>
          <p:cNvPr id="13" name="Picture 12" descr="Diagram&#10;&#10;Description automatically generated">
            <a:extLst>
              <a:ext uri="{FF2B5EF4-FFF2-40B4-BE49-F238E27FC236}">
                <a16:creationId xmlns:a16="http://schemas.microsoft.com/office/drawing/2014/main" id="{D0F1F062-9C20-4BAA-81B4-DFC87A23956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16787" y="945929"/>
            <a:ext cx="3164222" cy="1976395"/>
          </a:xfrm>
          <a:prstGeom prst="rect">
            <a:avLst/>
          </a:prstGeom>
        </p:spPr>
      </p:pic>
      <p:pic>
        <p:nvPicPr>
          <p:cNvPr id="10" name="Picture 9" descr="Diagram&#10;&#10;Description automatically generated with medium confidence">
            <a:extLst>
              <a:ext uri="{FF2B5EF4-FFF2-40B4-BE49-F238E27FC236}">
                <a16:creationId xmlns:a16="http://schemas.microsoft.com/office/drawing/2014/main" id="{69894AAA-D747-C205-92F6-7EE45B602A7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16786" y="2973031"/>
            <a:ext cx="3164222" cy="1771963"/>
          </a:xfrm>
          <a:prstGeom prst="rect">
            <a:avLst/>
          </a:prstGeom>
        </p:spPr>
      </p:pic>
      <p:pic>
        <p:nvPicPr>
          <p:cNvPr id="7" name="Picture 6" descr="Diagram&#10;&#10;Description automatically generated">
            <a:extLst>
              <a:ext uri="{FF2B5EF4-FFF2-40B4-BE49-F238E27FC236}">
                <a16:creationId xmlns:a16="http://schemas.microsoft.com/office/drawing/2014/main" id="{AD234830-DFE7-3212-56FF-1CFBF5C4E2F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16785" y="4806108"/>
            <a:ext cx="3214075" cy="1878063"/>
          </a:xfrm>
          <a:prstGeom prst="rect">
            <a:avLst/>
          </a:prstGeom>
        </p:spPr>
      </p:pic>
      <p:sp>
        <p:nvSpPr>
          <p:cNvPr id="8" name="TextBox 7">
            <a:extLst>
              <a:ext uri="{FF2B5EF4-FFF2-40B4-BE49-F238E27FC236}">
                <a16:creationId xmlns:a16="http://schemas.microsoft.com/office/drawing/2014/main" id="{3ADABD2F-354B-C5F8-D959-50E9A50077F4}"/>
              </a:ext>
            </a:extLst>
          </p:cNvPr>
          <p:cNvSpPr txBox="1"/>
          <p:nvPr/>
        </p:nvSpPr>
        <p:spPr>
          <a:xfrm>
            <a:off x="9662141" y="6870700"/>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mbeddedsuccess.com/5-simple-tweaks-use-mind-maps-meeting-minutes-mes0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5523F64-B798-031A-6565-68FE420E9D89}"/>
              </a:ext>
            </a:extLst>
          </p:cNvPr>
          <p:cNvSpPr txBox="1"/>
          <p:nvPr/>
        </p:nvSpPr>
        <p:spPr>
          <a:xfrm>
            <a:off x="7135612" y="6870700"/>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erplexedprimate.org/2016/05/19/mind-mapping-a-career-pa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4" name="TextBox 13">
            <a:extLst>
              <a:ext uri="{FF2B5EF4-FFF2-40B4-BE49-F238E27FC236}">
                <a16:creationId xmlns:a16="http://schemas.microsoft.com/office/drawing/2014/main" id="{39E2675F-00C9-488E-63B1-18376BF5EE05}"/>
              </a:ext>
            </a:extLst>
          </p:cNvPr>
          <p:cNvSpPr txBox="1"/>
          <p:nvPr/>
        </p:nvSpPr>
        <p:spPr>
          <a:xfrm>
            <a:off x="4892814" y="6870700"/>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bs.rsc.org/en/content/articlehtml/2015/cs/c4cs00351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8460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a:xfrm>
            <a:off x="376710" y="398076"/>
            <a:ext cx="10515600" cy="1325563"/>
          </a:xfrm>
        </p:spPr>
        <p:txBody>
          <a:bodyPr>
            <a:normAutofit/>
          </a:bodyPr>
          <a:lstStyle/>
          <a:p>
            <a:r>
              <a:rPr lang="en-GB" sz="6000" b="1" u="sng" dirty="0"/>
              <a:t>Show:</a:t>
            </a:r>
            <a:r>
              <a:rPr lang="en-GB" sz="6000" b="1" dirty="0"/>
              <a:t> </a:t>
            </a:r>
            <a:r>
              <a:rPr lang="en-GB" sz="6000" dirty="0"/>
              <a:t>MindMeister.com</a:t>
            </a:r>
            <a:endParaRPr lang="en-GB" sz="6000" b="1" dirty="0"/>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1723639"/>
            <a:ext cx="11189214" cy="4206240"/>
          </a:xfrm>
        </p:spPr>
        <p:txBody>
          <a:bodyPr>
            <a:normAutofit/>
          </a:bodyPr>
          <a:lstStyle/>
          <a:p>
            <a:pPr marL="0" indent="0">
              <a:buNone/>
            </a:pPr>
            <a:r>
              <a:rPr lang="en-GB" sz="3600" dirty="0"/>
              <a:t>Show existing map or create map on mind-meister.</a:t>
            </a:r>
          </a:p>
        </p:txBody>
      </p:sp>
      <p:pic>
        <p:nvPicPr>
          <p:cNvPr id="6" name="Graphic 5" descr="Network with solid fill">
            <a:extLst>
              <a:ext uri="{FF2B5EF4-FFF2-40B4-BE49-F238E27FC236}">
                <a16:creationId xmlns:a16="http://schemas.microsoft.com/office/drawing/2014/main" id="{389FA13C-726C-34BA-ED69-9F55D4F47C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7566939" y="1929786"/>
            <a:ext cx="4744849" cy="4744849"/>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1859535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D1A5E2-504B-2E91-41E4-E86838B3D469}"/>
              </a:ext>
            </a:extLst>
          </p:cNvPr>
          <p:cNvGrpSpPr/>
          <p:nvPr/>
        </p:nvGrpSpPr>
        <p:grpSpPr>
          <a:xfrm rot="978432">
            <a:off x="9614387" y="2953662"/>
            <a:ext cx="3064285" cy="3063925"/>
            <a:chOff x="9767575" y="2535707"/>
            <a:chExt cx="2702436" cy="2702436"/>
          </a:xfrm>
        </p:grpSpPr>
        <p:pic>
          <p:nvPicPr>
            <p:cNvPr id="6" name="Graphic 5" descr="Cursor with solid fill">
              <a:hlinkClick r:id="rId2"/>
              <a:extLst>
                <a:ext uri="{FF2B5EF4-FFF2-40B4-BE49-F238E27FC236}">
                  <a16:creationId xmlns:a16="http://schemas.microsoft.com/office/drawing/2014/main" id="{FD3BC78D-D749-3E49-86AB-6CA472B93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876198">
              <a:off x="9767575" y="2535707"/>
              <a:ext cx="2702436" cy="2702436"/>
            </a:xfrm>
            <a:prstGeom prst="rect">
              <a:avLst/>
            </a:prstGeom>
          </p:spPr>
        </p:pic>
        <p:pic>
          <p:nvPicPr>
            <p:cNvPr id="2050" name="Picture 2">
              <a:extLst>
                <a:ext uri="{FF2B5EF4-FFF2-40B4-BE49-F238E27FC236}">
                  <a16:creationId xmlns:a16="http://schemas.microsoft.com/office/drawing/2014/main" id="{86AC76AF-AC7C-780E-1CE5-2E6F397E2B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sz="5400" b="1" u="sng" dirty="0"/>
              <a:t>Mind-map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8800" y="1694185"/>
            <a:ext cx="10577729" cy="4432582"/>
          </a:xfrm>
        </p:spPr>
        <p:txBody>
          <a:bodyPr anchor="t">
            <a:noAutofit/>
          </a:bodyPr>
          <a:lstStyle/>
          <a:p>
            <a:pPr>
              <a:lnSpc>
                <a:spcPct val="100000"/>
              </a:lnSpc>
              <a:spcBef>
                <a:spcPts val="600"/>
              </a:spcBef>
              <a:spcAft>
                <a:spcPts val="0"/>
              </a:spcAft>
            </a:pPr>
            <a:r>
              <a:rPr lang="en-GB" sz="3200" dirty="0">
                <a:ea typeface="Times New Roman" panose="02020603050405020304" pitchFamily="18" charset="0"/>
                <a:cs typeface="Arial" panose="020B0604020202020204" pitchFamily="34" charset="0"/>
              </a:rPr>
              <a:t>If you are struggling and</a:t>
            </a:r>
            <a:r>
              <a:rPr lang="en-GB" sz="3200" dirty="0">
                <a:effectLst/>
                <a:ea typeface="Times New Roman" panose="02020603050405020304" pitchFamily="18" charset="0"/>
                <a:cs typeface="Arial" panose="020B0604020202020204" pitchFamily="34" charset="0"/>
              </a:rPr>
              <a:t> not sure how to create </a:t>
            </a:r>
            <a:r>
              <a:rPr lang="en-GB" sz="3200" dirty="0">
                <a:ea typeface="Times New Roman" panose="02020603050405020304" pitchFamily="18" charset="0"/>
                <a:cs typeface="Arial" panose="020B0604020202020204" pitchFamily="34" charset="0"/>
              </a:rPr>
              <a:t>a mind-map, click the links below, or go to </a:t>
            </a:r>
            <a:r>
              <a:rPr lang="en-GB" sz="3200" dirty="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US" sz="2400" dirty="0">
                <a:ea typeface="Times New Roman" panose="02020603050405020304" pitchFamily="18" charset="0"/>
                <a:cs typeface="Arial" panose="020B0604020202020204" pitchFamily="34" charset="0"/>
              </a:rPr>
              <a:t> </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How to use </a:t>
            </a:r>
            <a:r>
              <a:rPr lang="en-US" sz="3200" dirty="0" err="1">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MindMeister</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to create a Mind Map</a:t>
            </a:r>
            <a:r>
              <a:rPr lang="en-US" sz="3200" dirty="0">
                <a:solidFill>
                  <a:srgbClr val="6915FF"/>
                </a:solidFill>
                <a:highlight>
                  <a:srgbClr val="FFFF00"/>
                </a:highlight>
                <a:ea typeface="Times New Roman" panose="02020603050405020304" pitchFamily="18" charset="0"/>
                <a:cs typeface="Arial" panose="020B0604020202020204" pitchFamily="34" charset="0"/>
              </a:rPr>
              <a:t>? </a:t>
            </a:r>
            <a:r>
              <a:rPr lang="en-US" sz="3200" dirty="0">
                <a:ea typeface="Times New Roman" panose="02020603050405020304" pitchFamily="18" charset="0"/>
                <a:cs typeface="Arial" panose="020B0604020202020204" pitchFamily="34" charset="0"/>
              </a:rPr>
              <a:t>or</a:t>
            </a:r>
          </a:p>
          <a:p>
            <a:pPr lvl="1">
              <a:lnSpc>
                <a:spcPct val="100000"/>
              </a:lnSpc>
              <a:spcBef>
                <a:spcPts val="600"/>
              </a:spcBef>
              <a:spcAft>
                <a:spcPts val="0"/>
              </a:spcAft>
              <a:buFont typeface="Wingdings" panose="05000000000000000000" pitchFamily="2" charset="2"/>
              <a:buChar char="Ø"/>
            </a:pPr>
            <a:r>
              <a:rPr lang="en-US" sz="3200" dirty="0">
                <a:solidFill>
                  <a:srgbClr val="6915FF"/>
                </a:solidFill>
                <a:highlight>
                  <a:srgbClr val="FFFF00"/>
                </a:highlight>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How to create an online mind map using a free cloud tool</a:t>
            </a:r>
            <a:r>
              <a:rPr lang="en-US" sz="3200" dirty="0">
                <a:solidFill>
                  <a:srgbClr val="6915FF"/>
                </a:solidFill>
                <a:highlight>
                  <a:srgbClr val="FFFF00"/>
                </a:highlight>
                <a:ea typeface="Times New Roman" panose="02020603050405020304" pitchFamily="18" charset="0"/>
                <a:cs typeface="Arial" panose="020B0604020202020204" pitchFamily="34" charset="0"/>
              </a:rPr>
              <a:t>?</a:t>
            </a:r>
            <a:br>
              <a:rPr lang="en-GB" sz="2400" dirty="0">
                <a:solidFill>
                  <a:srgbClr val="6915FF"/>
                </a:solidFill>
                <a:highlight>
                  <a:srgbClr val="FFFF00"/>
                </a:highlight>
                <a:ea typeface="Times New Roman" panose="02020603050405020304" pitchFamily="18" charset="0"/>
                <a:cs typeface="Arial" panose="020B0604020202020204" pitchFamily="34" charset="0"/>
              </a:rPr>
            </a:br>
            <a:endParaRPr lang="en-GB" sz="2400" dirty="0">
              <a:solidFill>
                <a:srgbClr val="6915FF"/>
              </a:solidFill>
              <a:highlight>
                <a:srgbClr val="FFFF00"/>
              </a:highlight>
              <a:ea typeface="Times New Roman" panose="02020603050405020304" pitchFamily="18" charset="0"/>
              <a:cs typeface="Arial" panose="020B0604020202020204" pitchFamily="34" charset="0"/>
            </a:endParaRPr>
          </a:p>
          <a:p>
            <a:pPr marL="228600" lvl="1" indent="0">
              <a:lnSpc>
                <a:spcPct val="100000"/>
              </a:lnSpc>
              <a:spcBef>
                <a:spcPts val="600"/>
              </a:spcBef>
              <a:spcAft>
                <a:spcPts val="0"/>
              </a:spcAft>
              <a:buNone/>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to learn how to create an online mind-map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5821"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26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D28B8D-C1C5-4905-9AC6-2D657D2475F1}"/>
              </a:ext>
            </a:extLst>
          </p:cNvPr>
          <p:cNvSpPr txBox="1"/>
          <p:nvPr/>
        </p:nvSpPr>
        <p:spPr>
          <a:xfrm>
            <a:off x="954941" y="179793"/>
            <a:ext cx="10073518" cy="1282459"/>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u="sng" dirty="0"/>
              <a:t>Activity: </a:t>
            </a:r>
            <a:r>
              <a:rPr lang="en-GB" sz="4400" b="1" u="sng" dirty="0"/>
              <a:t>Collaborative Mind-map</a:t>
            </a: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72049" y="1556386"/>
            <a:ext cx="11239302" cy="4683175"/>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600"/>
              </a:spcBef>
            </a:pPr>
            <a:r>
              <a:rPr lang="en-GB" sz="2300" b="1" dirty="0">
                <a:latin typeface="Arial" panose="020B0604020202020204" pitchFamily="34" charset="0"/>
                <a:cs typeface="Arial" panose="020B0604020202020204" pitchFamily="34" charset="0"/>
              </a:rPr>
              <a:t>2. </a:t>
            </a:r>
            <a:r>
              <a:rPr lang="en-GB" sz="2300" dirty="0">
                <a:effectLst/>
                <a:latin typeface="Arial" panose="020B0604020202020204" pitchFamily="34" charset="0"/>
                <a:ea typeface="Times New Roman" panose="02020603050405020304" pitchFamily="18" charset="0"/>
                <a:cs typeface="Arial" panose="020B0604020202020204" pitchFamily="34" charset="0"/>
              </a:rPr>
              <a:t>In a small team (3-5 members), work together to produce a ‘</a:t>
            </a:r>
            <a:r>
              <a:rPr lang="en-GB" sz="2300" b="1" dirty="0">
                <a:latin typeface="Arial" panose="020B0604020202020204" pitchFamily="34" charset="0"/>
                <a:ea typeface="Times New Roman" panose="02020603050405020304" pitchFamily="18" charset="0"/>
                <a:cs typeface="Arial" panose="020B0604020202020204" pitchFamily="34" charset="0"/>
              </a:rPr>
              <a:t>M</a:t>
            </a:r>
            <a:r>
              <a:rPr lang="en-GB" sz="2300" b="1" dirty="0">
                <a:effectLst/>
                <a:latin typeface="Arial" panose="020B0604020202020204" pitchFamily="34" charset="0"/>
                <a:ea typeface="Times New Roman" panose="02020603050405020304" pitchFamily="18" charset="0"/>
                <a:cs typeface="Arial" panose="020B0604020202020204" pitchFamily="34" charset="0"/>
              </a:rPr>
              <a:t>ind-map’</a:t>
            </a:r>
            <a:r>
              <a:rPr lang="en-GB" sz="2300" dirty="0">
                <a:effectLst/>
                <a:latin typeface="Arial" panose="020B0604020202020204" pitchFamily="34" charset="0"/>
                <a:ea typeface="Times New Roman" panose="02020603050405020304" pitchFamily="18" charset="0"/>
                <a:cs typeface="Arial" panose="020B0604020202020204" pitchFamily="34" charset="0"/>
              </a:rPr>
              <a:t> that summarises ‘</a:t>
            </a:r>
            <a:r>
              <a:rPr lang="en-GB" sz="2300" b="1" dirty="0">
                <a:effectLst/>
                <a:latin typeface="Arial" panose="020B0604020202020204" pitchFamily="34" charset="0"/>
                <a:ea typeface="Times New Roman" panose="02020603050405020304" pitchFamily="18" charset="0"/>
                <a:cs typeface="Arial" panose="020B0604020202020204" pitchFamily="34" charset="0"/>
              </a:rPr>
              <a:t>key considerations of effective teamwork’</a:t>
            </a:r>
            <a:r>
              <a:rPr lang="en-GB" sz="2300" dirty="0">
                <a:effectLst/>
                <a:latin typeface="Arial" panose="020B0604020202020204" pitchFamily="34" charset="0"/>
                <a:ea typeface="Times New Roman" panose="02020603050405020304" pitchFamily="18" charset="0"/>
                <a:cs typeface="Arial" panose="020B0604020202020204" pitchFamily="34" charset="0"/>
              </a:rPr>
              <a:t>. </a:t>
            </a:r>
            <a:endParaRPr lang="en-GB" sz="2300"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Undertake research to complete this activity. Approx. </a:t>
            </a:r>
            <a:r>
              <a:rPr lang="en-GB" sz="2300" b="1" dirty="0">
                <a:effectLst/>
                <a:latin typeface="Arial" panose="020B0604020202020204" pitchFamily="34" charset="0"/>
                <a:ea typeface="Times New Roman" panose="02020603050405020304" pitchFamily="18" charset="0"/>
                <a:cs typeface="Arial" panose="020B0604020202020204" pitchFamily="34" charset="0"/>
              </a:rPr>
              <a:t>150-200 words </a:t>
            </a:r>
            <a:r>
              <a:rPr lang="en-GB" sz="2300" dirty="0">
                <a:effectLst/>
                <a:latin typeface="Arial" panose="020B0604020202020204" pitchFamily="34" charset="0"/>
                <a:ea typeface="Times New Roman" panose="02020603050405020304" pitchFamily="18" charset="0"/>
                <a:cs typeface="Arial" panose="020B0604020202020204" pitchFamily="34" charset="0"/>
              </a:rPr>
              <a:t>per person</a:t>
            </a:r>
            <a:r>
              <a:rPr lang="en-GB" sz="2300" dirty="0">
                <a:latin typeface="Arial" panose="020B0604020202020204" pitchFamily="34" charset="0"/>
                <a:ea typeface="Times New Roman" panose="02020603050405020304" pitchFamily="18" charset="0"/>
                <a:cs typeface="Arial" panose="020B0604020202020204" pitchFamily="34" charset="0"/>
              </a:rPr>
              <a:t>.</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00000"/>
              </a:lnSpc>
              <a:spcBef>
                <a:spcPts val="600"/>
              </a:spcBef>
              <a:buFont typeface="Symbol" panose="05050102010706020507" pitchFamily="18" charset="2"/>
              <a:buChar char=""/>
            </a:pPr>
            <a:r>
              <a:rPr lang="en-GB" sz="2300" b="1" dirty="0">
                <a:latin typeface="Arial" panose="020B0604020202020204" pitchFamily="34" charset="0"/>
                <a:ea typeface="Times New Roman" panose="02020603050405020304" pitchFamily="18" charset="0"/>
                <a:cs typeface="Arial" panose="020B0604020202020204" pitchFamily="34" charset="0"/>
              </a:rPr>
              <a:t>It is up to you as a team to work out the best way to complete this activity.</a:t>
            </a:r>
          </a:p>
          <a:p>
            <a:pPr marL="800100" lvl="1" indent="-342900">
              <a:lnSpc>
                <a:spcPct val="100000"/>
              </a:lnSpc>
              <a:spcBef>
                <a:spcPts val="600"/>
              </a:spcBef>
              <a:buFont typeface="Symbol" panose="05050102010706020507" pitchFamily="18" charset="2"/>
              <a:buChar char=""/>
            </a:pPr>
            <a:r>
              <a:rPr lang="en-US" sz="2200" dirty="0"/>
              <a:t>Tip: Decide who is going to the Team leader, this person can help to </a:t>
            </a:r>
            <a:r>
              <a:rPr lang="en-US" sz="2200" dirty="0" err="1"/>
              <a:t>organise</a:t>
            </a:r>
            <a:r>
              <a:rPr lang="en-US" sz="2200" dirty="0"/>
              <a:t> and support the team to complete the activity.</a:t>
            </a:r>
            <a:endParaRPr lang="en-GB" sz="2300" b="1" dirty="0">
              <a:latin typeface="Arial" panose="020B0604020202020204" pitchFamily="34" charset="0"/>
              <a:ea typeface="Times New Roman" panose="02020603050405020304" pitchFamily="18" charset="0"/>
              <a:cs typeface="Arial" panose="020B0604020202020204" pitchFamily="34" charset="0"/>
            </a:endParaRPr>
          </a:p>
          <a:p>
            <a:pPr marL="800100" lvl="1" indent="-342900" fontAlgn="base">
              <a:lnSpc>
                <a:spcPct val="100000"/>
              </a:lnSpc>
              <a:spcBef>
                <a:spcPts val="600"/>
              </a:spcBef>
              <a:buFont typeface="Arial" panose="020B0604020202020204" pitchFamily="34" charset="0"/>
              <a:buChar char="•"/>
            </a:pPr>
            <a:r>
              <a:rPr lang="en-GB" sz="2100" b="1" dirty="0">
                <a:latin typeface="Arial" panose="020B0604020202020204" pitchFamily="34" charset="0"/>
                <a:ea typeface="Times New Roman" panose="02020603050405020304" pitchFamily="18" charset="0"/>
                <a:cs typeface="Arial" panose="020B0604020202020204" pitchFamily="34" charset="0"/>
              </a:rPr>
              <a:t>Example</a:t>
            </a:r>
            <a:r>
              <a:rPr lang="en-GB" sz="2100" dirty="0">
                <a:latin typeface="Arial" panose="020B0604020202020204" pitchFamily="34" charset="0"/>
                <a:ea typeface="Times New Roman" panose="02020603050405020304" pitchFamily="18" charset="0"/>
                <a:cs typeface="Arial" panose="020B0604020202020204" pitchFamily="34" charset="0"/>
              </a:rPr>
              <a:t>: </a:t>
            </a:r>
            <a:r>
              <a:rPr lang="en-US" sz="2200" dirty="0">
                <a:latin typeface="Arial" panose="020B0604020202020204" pitchFamily="34" charset="0"/>
                <a:ea typeface="Times New Roman" panose="02020603050405020304" pitchFamily="18" charset="0"/>
                <a:cs typeface="Arial" panose="020B0604020202020204" pitchFamily="34" charset="0"/>
              </a:rPr>
              <a:t>G</a:t>
            </a:r>
            <a:r>
              <a:rPr lang="en-US" sz="2200" dirty="0"/>
              <a:t>et together in your Teams and spend some time (e.g. 15mins) doing some initial research </a:t>
            </a:r>
            <a:r>
              <a:rPr lang="en-US" sz="2200" b="1" dirty="0"/>
              <a:t>together</a:t>
            </a:r>
            <a:r>
              <a:rPr lang="en-US" sz="2200" dirty="0"/>
              <a:t> to identify 'Key considerations' of Team-working. Then each team member to choose a topic to for further </a:t>
            </a:r>
            <a:r>
              <a:rPr lang="en-US" sz="2200" b="1" dirty="0"/>
              <a:t>individual</a:t>
            </a:r>
            <a:r>
              <a:rPr lang="en-US" sz="2200" dirty="0"/>
              <a:t> research and writing of 150-200 words. Then after say (e.g. 30mins) come back together to create the mind-map. </a:t>
            </a:r>
          </a:p>
          <a:p>
            <a:pPr marL="342900" indent="-342900">
              <a:lnSpc>
                <a:spcPct val="100000"/>
              </a:lnSpc>
              <a:spcBef>
                <a:spcPts val="600"/>
              </a:spcBef>
              <a:buFont typeface="Symbol" panose="05050102010706020507" pitchFamily="18" charset="2"/>
              <a:buChar char=""/>
            </a:pPr>
            <a:r>
              <a:rPr lang="en-GB" sz="2300" dirty="0">
                <a:effectLst/>
                <a:latin typeface="Arial" panose="020B0604020202020204" pitchFamily="34" charset="0"/>
                <a:ea typeface="Times New Roman" panose="02020603050405020304" pitchFamily="18" charset="0"/>
                <a:cs typeface="Arial" panose="020B0604020202020204" pitchFamily="34" charset="0"/>
              </a:rPr>
              <a:t>Include some citations</a:t>
            </a:r>
            <a:r>
              <a:rPr lang="en-GB" sz="2300" dirty="0">
                <a:latin typeface="Arial" panose="020B0604020202020204" pitchFamily="34" charset="0"/>
                <a:ea typeface="Times New Roman" panose="02020603050405020304" pitchFamily="18" charset="0"/>
                <a:cs typeface="Arial" panose="020B0604020202020204" pitchFamily="34" charset="0"/>
              </a:rPr>
              <a:t> and</a:t>
            </a:r>
            <a:r>
              <a:rPr lang="en-GB" sz="2300" dirty="0">
                <a:effectLst/>
                <a:latin typeface="Arial" panose="020B0604020202020204" pitchFamily="34" charset="0"/>
                <a:ea typeface="Times New Roman" panose="02020603050405020304" pitchFamily="18" charset="0"/>
                <a:cs typeface="Arial" panose="020B0604020202020204" pitchFamily="34" charset="0"/>
              </a:rPr>
              <a:t> a reference list node</a:t>
            </a:r>
            <a:r>
              <a:rPr lang="en-GB" sz="2300" dirty="0">
                <a:latin typeface="Arial" panose="020B0604020202020204" pitchFamily="34" charset="0"/>
                <a:ea typeface="Times New Roman" panose="02020603050405020304" pitchFamily="18" charset="0"/>
                <a:cs typeface="Arial" panose="020B0604020202020204" pitchFamily="34" charset="0"/>
              </a:rPr>
              <a:t>, per person</a:t>
            </a:r>
            <a:r>
              <a:rPr lang="en-GB" sz="2300" dirty="0">
                <a:effectLst/>
                <a:latin typeface="Arial" panose="020B0604020202020204" pitchFamily="34" charset="0"/>
                <a:ea typeface="Times New Roman" panose="02020603050405020304" pitchFamily="18" charset="0"/>
                <a:cs typeface="Arial" panose="020B0604020202020204" pitchFamily="34" charset="0"/>
              </a:rPr>
              <a:t>. It’s ok for each team member to have a reference list node, in their section of the map.</a:t>
            </a:r>
            <a:endParaRPr lang="en-US" sz="1200" dirty="0"/>
          </a:p>
        </p:txBody>
      </p:sp>
      <p:pic>
        <p:nvPicPr>
          <p:cNvPr id="4" name="Graphic 3" descr="Document with solid fill">
            <a:extLst>
              <a:ext uri="{FF2B5EF4-FFF2-40B4-BE49-F238E27FC236}">
                <a16:creationId xmlns:a16="http://schemas.microsoft.com/office/drawing/2014/main" id="{E1B1BC1E-426B-8A5C-52D1-B2ABFD88B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05" y="273927"/>
            <a:ext cx="914400" cy="914400"/>
          </a:xfrm>
          <a:prstGeom prst="rect">
            <a:avLst/>
          </a:prstGeom>
        </p:spPr>
      </p:pic>
      <p:pic>
        <p:nvPicPr>
          <p:cNvPr id="3" name="Graphic 2" descr="Network outline">
            <a:extLst>
              <a:ext uri="{FF2B5EF4-FFF2-40B4-BE49-F238E27FC236}">
                <a16:creationId xmlns:a16="http://schemas.microsoft.com/office/drawing/2014/main" id="{4A9170F5-1958-E8B9-E8F6-6491E41200A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737329">
            <a:off x="9715620" y="-192157"/>
            <a:ext cx="2315829" cy="2315829"/>
          </a:xfrm>
          <a:prstGeom prst="rect">
            <a:avLst/>
          </a:prstGeom>
        </p:spPr>
      </p:pic>
    </p:spTree>
    <p:extLst>
      <p:ext uri="{BB962C8B-B14F-4D97-AF65-F5344CB8AC3E}">
        <p14:creationId xmlns:p14="http://schemas.microsoft.com/office/powerpoint/2010/main" val="2900813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1456</TotalTime>
  <Words>1245</Words>
  <Application>Microsoft Office PowerPoint</Application>
  <PresentationFormat>Widescreen</PresentationFormat>
  <Paragraphs>80</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Courier New</vt:lpstr>
      <vt:lpstr>Symbol</vt:lpstr>
      <vt:lpstr>Times New Roman</vt:lpstr>
      <vt:lpstr>Wingdings</vt:lpstr>
      <vt:lpstr>Office Theme</vt:lpstr>
      <vt:lpstr>Study Skills for Electronics</vt:lpstr>
      <vt:lpstr>Tutor: Create Teams of 3-5 members</vt:lpstr>
      <vt:lpstr>Activity: Teamwork</vt:lpstr>
      <vt:lpstr>Activity: Teamwork</vt:lpstr>
      <vt:lpstr>Activity tips: Example topics</vt:lpstr>
      <vt:lpstr>Tips: Digital collaboration</vt:lpstr>
      <vt:lpstr>Activity tips: Team work</vt:lpstr>
      <vt:lpstr>Activity tips: Teamwork</vt:lpstr>
      <vt:lpstr>Mind Map tools</vt:lpstr>
      <vt:lpstr>Publishing &amp; Marking</vt:lpstr>
      <vt:lpstr>Mind-map example</vt:lpstr>
      <vt:lpstr>Show: MindMeister.com</vt:lpstr>
      <vt:lpstr>Mind-map tutorials</vt:lpstr>
      <vt:lpstr>PowerPoint Presentation</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Jenni Steen</cp:lastModifiedBy>
  <cp:revision>79</cp:revision>
  <dcterms:created xsi:type="dcterms:W3CDTF">2020-11-05T16:30:01Z</dcterms:created>
  <dcterms:modified xsi:type="dcterms:W3CDTF">2025-10-05T18:33:40Z</dcterms:modified>
</cp:coreProperties>
</file>