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275"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BAD52C-86B1-4746-81F2-767183A05AB2}" v="23" dt="2025-10-12T12:19:59.1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65" d="100"/>
          <a:sy n="65" d="100"/>
        </p:scale>
        <p:origin x="68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A1A5D7-3EC6-44AB-A45E-0515C8EEB18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2E6390F-4E9D-4A01-A211-DE64CE1CBDF2}">
      <dgm:prSet/>
      <dgm:spPr/>
      <dgm:t>
        <a:bodyPr/>
        <a:lstStyle/>
        <a:p>
          <a:r>
            <a:rPr lang="en-GB" b="1"/>
            <a:t>Student Name:	Vitali Terzi</a:t>
          </a:r>
          <a:endParaRPr lang="en-US"/>
        </a:p>
      </dgm:t>
    </dgm:pt>
    <dgm:pt modelId="{67F7F8E5-BA08-4618-AADC-AF180DE9AD0F}" type="parTrans" cxnId="{D1862AB4-71B3-4393-9501-C52BE8B2087D}">
      <dgm:prSet/>
      <dgm:spPr/>
      <dgm:t>
        <a:bodyPr/>
        <a:lstStyle/>
        <a:p>
          <a:endParaRPr lang="en-US"/>
        </a:p>
      </dgm:t>
    </dgm:pt>
    <dgm:pt modelId="{76D0F551-60BF-4054-ABFE-D26E9A8FBEDE}" type="sibTrans" cxnId="{D1862AB4-71B3-4393-9501-C52BE8B2087D}">
      <dgm:prSet/>
      <dgm:spPr/>
      <dgm:t>
        <a:bodyPr/>
        <a:lstStyle/>
        <a:p>
          <a:endParaRPr lang="en-US"/>
        </a:p>
      </dgm:t>
    </dgm:pt>
    <dgm:pt modelId="{F328E8D6-B97D-4DD4-87A2-43B08AA966CE}">
      <dgm:prSet/>
      <dgm:spPr/>
      <dgm:t>
        <a:bodyPr/>
        <a:lstStyle/>
        <a:p>
          <a:r>
            <a:rPr lang="en-GB" b="1"/>
            <a:t>Student ID:		2439599</a:t>
          </a:r>
          <a:endParaRPr lang="en-US"/>
        </a:p>
      </dgm:t>
    </dgm:pt>
    <dgm:pt modelId="{C7A7A58D-6F77-4507-AE4E-F08B5ED849C7}" type="parTrans" cxnId="{EE4CC637-6CC1-4DBC-AAFA-238AA12381C1}">
      <dgm:prSet/>
      <dgm:spPr/>
      <dgm:t>
        <a:bodyPr/>
        <a:lstStyle/>
        <a:p>
          <a:endParaRPr lang="en-US"/>
        </a:p>
      </dgm:t>
    </dgm:pt>
    <dgm:pt modelId="{EC505C27-5392-4150-A648-4EF39357CB61}" type="sibTrans" cxnId="{EE4CC637-6CC1-4DBC-AAFA-238AA12381C1}">
      <dgm:prSet/>
      <dgm:spPr/>
      <dgm:t>
        <a:bodyPr/>
        <a:lstStyle/>
        <a:p>
          <a:endParaRPr lang="en-US"/>
        </a:p>
      </dgm:t>
    </dgm:pt>
    <dgm:pt modelId="{04060F86-3BAD-43AB-855E-0156741CFCE8}">
      <dgm:prSet/>
      <dgm:spPr/>
      <dgm:t>
        <a:bodyPr/>
        <a:lstStyle/>
        <a:p>
          <a:r>
            <a:rPr lang="en-GB" b="1"/>
            <a:t>Lecturer’s Name:	Abdullah Sodiq</a:t>
          </a:r>
          <a:endParaRPr lang="en-US"/>
        </a:p>
      </dgm:t>
    </dgm:pt>
    <dgm:pt modelId="{143EA44E-BEA3-450F-970F-B1BD484F4C5D}" type="parTrans" cxnId="{9D86A4BA-B4C9-4733-8E62-FD880EC8D265}">
      <dgm:prSet/>
      <dgm:spPr/>
      <dgm:t>
        <a:bodyPr/>
        <a:lstStyle/>
        <a:p>
          <a:endParaRPr lang="en-US"/>
        </a:p>
      </dgm:t>
    </dgm:pt>
    <dgm:pt modelId="{3D473815-DA59-417B-8F0C-7EBF13E0E18B}" type="sibTrans" cxnId="{9D86A4BA-B4C9-4733-8E62-FD880EC8D265}">
      <dgm:prSet/>
      <dgm:spPr/>
      <dgm:t>
        <a:bodyPr/>
        <a:lstStyle/>
        <a:p>
          <a:endParaRPr lang="en-US"/>
        </a:p>
      </dgm:t>
    </dgm:pt>
    <dgm:pt modelId="{1CDAAF27-544B-4C74-803B-A91FD64EFF78}">
      <dgm:prSet/>
      <dgm:spPr/>
      <dgm:t>
        <a:bodyPr/>
        <a:lstStyle/>
        <a:p>
          <a:r>
            <a:rPr lang="en-GB" b="1"/>
            <a:t>Module Code: 	</a:t>
          </a:r>
          <a:r>
            <a:rPr lang="en-GB"/>
            <a:t>LCLM 4004</a:t>
          </a:r>
          <a:endParaRPr lang="en-US"/>
        </a:p>
      </dgm:t>
    </dgm:pt>
    <dgm:pt modelId="{E2FD0559-59F0-48E1-BE52-90661E824BE5}" type="parTrans" cxnId="{C334F76C-8092-4A61-AF31-2C7AB7894483}">
      <dgm:prSet/>
      <dgm:spPr/>
      <dgm:t>
        <a:bodyPr/>
        <a:lstStyle/>
        <a:p>
          <a:endParaRPr lang="en-US"/>
        </a:p>
      </dgm:t>
    </dgm:pt>
    <dgm:pt modelId="{86128459-D7E1-4272-AD24-C38D4A2CC145}" type="sibTrans" cxnId="{C334F76C-8092-4A61-AF31-2C7AB7894483}">
      <dgm:prSet/>
      <dgm:spPr/>
      <dgm:t>
        <a:bodyPr/>
        <a:lstStyle/>
        <a:p>
          <a:endParaRPr lang="en-US"/>
        </a:p>
      </dgm:t>
    </dgm:pt>
    <dgm:pt modelId="{1FC9B044-B49F-4536-8892-CB43E0A5659F}">
      <dgm:prSet/>
      <dgm:spPr/>
      <dgm:t>
        <a:bodyPr/>
        <a:lstStyle/>
        <a:p>
          <a:r>
            <a:rPr lang="en-GB" b="1" dirty="0"/>
            <a:t>Module Name: 	</a:t>
          </a:r>
          <a:r>
            <a:rPr lang="en-GB" dirty="0"/>
            <a:t>Problem Solving and Decision-Making</a:t>
          </a:r>
          <a:endParaRPr lang="en-US" dirty="0"/>
        </a:p>
      </dgm:t>
    </dgm:pt>
    <dgm:pt modelId="{D694937A-CB63-4918-90DB-E4C047288DEC}" type="parTrans" cxnId="{5FA542BA-9207-446C-99D6-21E61C3DB8B2}">
      <dgm:prSet/>
      <dgm:spPr/>
      <dgm:t>
        <a:bodyPr/>
        <a:lstStyle/>
        <a:p>
          <a:endParaRPr lang="en-US"/>
        </a:p>
      </dgm:t>
    </dgm:pt>
    <dgm:pt modelId="{4F99D3C4-AD24-44A3-814C-9EBFFB8A3DC7}" type="sibTrans" cxnId="{5FA542BA-9207-446C-99D6-21E61C3DB8B2}">
      <dgm:prSet/>
      <dgm:spPr/>
      <dgm:t>
        <a:bodyPr/>
        <a:lstStyle/>
        <a:p>
          <a:endParaRPr lang="en-US"/>
        </a:p>
      </dgm:t>
    </dgm:pt>
    <dgm:pt modelId="{10844A31-5071-46AE-AD65-AB2C166CB778}">
      <dgm:prSet/>
      <dgm:spPr/>
      <dgm:t>
        <a:bodyPr/>
        <a:lstStyle/>
        <a:p>
          <a:r>
            <a:rPr lang="en-GB" b="1"/>
            <a:t>Component 1: 	</a:t>
          </a:r>
          <a:r>
            <a:rPr lang="en-GB"/>
            <a:t>Green Haven Florists</a:t>
          </a:r>
          <a:endParaRPr lang="en-US"/>
        </a:p>
      </dgm:t>
    </dgm:pt>
    <dgm:pt modelId="{71E25FDB-F9C6-4DE7-A4E7-AA6EC03D0E46}" type="parTrans" cxnId="{ACA5606B-11CD-4492-BA51-08E9F17FED32}">
      <dgm:prSet/>
      <dgm:spPr/>
      <dgm:t>
        <a:bodyPr/>
        <a:lstStyle/>
        <a:p>
          <a:endParaRPr lang="en-US"/>
        </a:p>
      </dgm:t>
    </dgm:pt>
    <dgm:pt modelId="{9180CEEE-9F30-4DB2-A91D-57C8F587AFED}" type="sibTrans" cxnId="{ACA5606B-11CD-4492-BA51-08E9F17FED32}">
      <dgm:prSet/>
      <dgm:spPr/>
      <dgm:t>
        <a:bodyPr/>
        <a:lstStyle/>
        <a:p>
          <a:endParaRPr lang="en-US"/>
        </a:p>
      </dgm:t>
    </dgm:pt>
    <dgm:pt modelId="{2231784D-43E7-4CF1-A7E1-0FF03436D335}" type="pres">
      <dgm:prSet presAssocID="{B5A1A5D7-3EC6-44AB-A45E-0515C8EEB182}" presName="linear" presStyleCnt="0">
        <dgm:presLayoutVars>
          <dgm:animLvl val="lvl"/>
          <dgm:resizeHandles val="exact"/>
        </dgm:presLayoutVars>
      </dgm:prSet>
      <dgm:spPr/>
    </dgm:pt>
    <dgm:pt modelId="{5317B6C8-FF1C-4561-BC73-551049210C62}" type="pres">
      <dgm:prSet presAssocID="{82E6390F-4E9D-4A01-A211-DE64CE1CBDF2}" presName="parentText" presStyleLbl="node1" presStyleIdx="0" presStyleCnt="6">
        <dgm:presLayoutVars>
          <dgm:chMax val="0"/>
          <dgm:bulletEnabled val="1"/>
        </dgm:presLayoutVars>
      </dgm:prSet>
      <dgm:spPr/>
    </dgm:pt>
    <dgm:pt modelId="{03F82198-104A-4C5D-BCE6-38AB6C7DFA58}" type="pres">
      <dgm:prSet presAssocID="{76D0F551-60BF-4054-ABFE-D26E9A8FBEDE}" presName="spacer" presStyleCnt="0"/>
      <dgm:spPr/>
    </dgm:pt>
    <dgm:pt modelId="{9D025934-627D-4281-85BA-6D0891C21D49}" type="pres">
      <dgm:prSet presAssocID="{F328E8D6-B97D-4DD4-87A2-43B08AA966CE}" presName="parentText" presStyleLbl="node1" presStyleIdx="1" presStyleCnt="6">
        <dgm:presLayoutVars>
          <dgm:chMax val="0"/>
          <dgm:bulletEnabled val="1"/>
        </dgm:presLayoutVars>
      </dgm:prSet>
      <dgm:spPr/>
    </dgm:pt>
    <dgm:pt modelId="{F375EC4D-8084-442C-9329-889BA16BEEBB}" type="pres">
      <dgm:prSet presAssocID="{EC505C27-5392-4150-A648-4EF39357CB61}" presName="spacer" presStyleCnt="0"/>
      <dgm:spPr/>
    </dgm:pt>
    <dgm:pt modelId="{00DC763F-8FA2-48BA-A8F5-84768CF4FDFC}" type="pres">
      <dgm:prSet presAssocID="{04060F86-3BAD-43AB-855E-0156741CFCE8}" presName="parentText" presStyleLbl="node1" presStyleIdx="2" presStyleCnt="6">
        <dgm:presLayoutVars>
          <dgm:chMax val="0"/>
          <dgm:bulletEnabled val="1"/>
        </dgm:presLayoutVars>
      </dgm:prSet>
      <dgm:spPr/>
    </dgm:pt>
    <dgm:pt modelId="{F7B6DAA1-979A-401C-BDE5-177C4CB70D65}" type="pres">
      <dgm:prSet presAssocID="{3D473815-DA59-417B-8F0C-7EBF13E0E18B}" presName="spacer" presStyleCnt="0"/>
      <dgm:spPr/>
    </dgm:pt>
    <dgm:pt modelId="{F3012D17-EACB-478A-9A6D-0117BCF716D1}" type="pres">
      <dgm:prSet presAssocID="{1CDAAF27-544B-4C74-803B-A91FD64EFF78}" presName="parentText" presStyleLbl="node1" presStyleIdx="3" presStyleCnt="6">
        <dgm:presLayoutVars>
          <dgm:chMax val="0"/>
          <dgm:bulletEnabled val="1"/>
        </dgm:presLayoutVars>
      </dgm:prSet>
      <dgm:spPr/>
    </dgm:pt>
    <dgm:pt modelId="{DF03481A-95D3-4D2E-AF46-1D08192B8215}" type="pres">
      <dgm:prSet presAssocID="{86128459-D7E1-4272-AD24-C38D4A2CC145}" presName="spacer" presStyleCnt="0"/>
      <dgm:spPr/>
    </dgm:pt>
    <dgm:pt modelId="{818D7DCE-5EC5-4C70-B2D8-EABBBEC3209A}" type="pres">
      <dgm:prSet presAssocID="{1FC9B044-B49F-4536-8892-CB43E0A5659F}" presName="parentText" presStyleLbl="node1" presStyleIdx="4" presStyleCnt="6">
        <dgm:presLayoutVars>
          <dgm:chMax val="0"/>
          <dgm:bulletEnabled val="1"/>
        </dgm:presLayoutVars>
      </dgm:prSet>
      <dgm:spPr/>
    </dgm:pt>
    <dgm:pt modelId="{018F2410-75AF-47A8-AC63-4799E82B8C23}" type="pres">
      <dgm:prSet presAssocID="{4F99D3C4-AD24-44A3-814C-9EBFFB8A3DC7}" presName="spacer" presStyleCnt="0"/>
      <dgm:spPr/>
    </dgm:pt>
    <dgm:pt modelId="{0C166F8F-3DA7-47C0-B69B-503B78300724}" type="pres">
      <dgm:prSet presAssocID="{10844A31-5071-46AE-AD65-AB2C166CB778}" presName="parentText" presStyleLbl="node1" presStyleIdx="5" presStyleCnt="6">
        <dgm:presLayoutVars>
          <dgm:chMax val="0"/>
          <dgm:bulletEnabled val="1"/>
        </dgm:presLayoutVars>
      </dgm:prSet>
      <dgm:spPr/>
    </dgm:pt>
  </dgm:ptLst>
  <dgm:cxnLst>
    <dgm:cxn modelId="{EE4CC637-6CC1-4DBC-AAFA-238AA12381C1}" srcId="{B5A1A5D7-3EC6-44AB-A45E-0515C8EEB182}" destId="{F328E8D6-B97D-4DD4-87A2-43B08AA966CE}" srcOrd="1" destOrd="0" parTransId="{C7A7A58D-6F77-4507-AE4E-F08B5ED849C7}" sibTransId="{EC505C27-5392-4150-A648-4EF39357CB61}"/>
    <dgm:cxn modelId="{ACA5606B-11CD-4492-BA51-08E9F17FED32}" srcId="{B5A1A5D7-3EC6-44AB-A45E-0515C8EEB182}" destId="{10844A31-5071-46AE-AD65-AB2C166CB778}" srcOrd="5" destOrd="0" parTransId="{71E25FDB-F9C6-4DE7-A4E7-AA6EC03D0E46}" sibTransId="{9180CEEE-9F30-4DB2-A91D-57C8F587AFED}"/>
    <dgm:cxn modelId="{40B0574B-C8CA-4514-8DF1-7EF21C9159DE}" type="presOf" srcId="{10844A31-5071-46AE-AD65-AB2C166CB778}" destId="{0C166F8F-3DA7-47C0-B69B-503B78300724}" srcOrd="0" destOrd="0" presId="urn:microsoft.com/office/officeart/2005/8/layout/vList2"/>
    <dgm:cxn modelId="{C334F76C-8092-4A61-AF31-2C7AB7894483}" srcId="{B5A1A5D7-3EC6-44AB-A45E-0515C8EEB182}" destId="{1CDAAF27-544B-4C74-803B-A91FD64EFF78}" srcOrd="3" destOrd="0" parTransId="{E2FD0559-59F0-48E1-BE52-90661E824BE5}" sibTransId="{86128459-D7E1-4272-AD24-C38D4A2CC145}"/>
    <dgm:cxn modelId="{8C4EF158-7D0D-45FA-AED6-E92111C68277}" type="presOf" srcId="{82E6390F-4E9D-4A01-A211-DE64CE1CBDF2}" destId="{5317B6C8-FF1C-4561-BC73-551049210C62}" srcOrd="0" destOrd="0" presId="urn:microsoft.com/office/officeart/2005/8/layout/vList2"/>
    <dgm:cxn modelId="{BB798694-5CA8-4BDE-A57E-DA65DF37ADA8}" type="presOf" srcId="{1FC9B044-B49F-4536-8892-CB43E0A5659F}" destId="{818D7DCE-5EC5-4C70-B2D8-EABBBEC3209A}" srcOrd="0" destOrd="0" presId="urn:microsoft.com/office/officeart/2005/8/layout/vList2"/>
    <dgm:cxn modelId="{986D68AF-42D7-4A33-B15A-33507F34B156}" type="presOf" srcId="{04060F86-3BAD-43AB-855E-0156741CFCE8}" destId="{00DC763F-8FA2-48BA-A8F5-84768CF4FDFC}" srcOrd="0" destOrd="0" presId="urn:microsoft.com/office/officeart/2005/8/layout/vList2"/>
    <dgm:cxn modelId="{D1862AB4-71B3-4393-9501-C52BE8B2087D}" srcId="{B5A1A5D7-3EC6-44AB-A45E-0515C8EEB182}" destId="{82E6390F-4E9D-4A01-A211-DE64CE1CBDF2}" srcOrd="0" destOrd="0" parTransId="{67F7F8E5-BA08-4618-AADC-AF180DE9AD0F}" sibTransId="{76D0F551-60BF-4054-ABFE-D26E9A8FBEDE}"/>
    <dgm:cxn modelId="{77A2C8B9-A3D3-443E-AF9C-BF58F6548D59}" type="presOf" srcId="{1CDAAF27-544B-4C74-803B-A91FD64EFF78}" destId="{F3012D17-EACB-478A-9A6D-0117BCF716D1}" srcOrd="0" destOrd="0" presId="urn:microsoft.com/office/officeart/2005/8/layout/vList2"/>
    <dgm:cxn modelId="{5FA542BA-9207-446C-99D6-21E61C3DB8B2}" srcId="{B5A1A5D7-3EC6-44AB-A45E-0515C8EEB182}" destId="{1FC9B044-B49F-4536-8892-CB43E0A5659F}" srcOrd="4" destOrd="0" parTransId="{D694937A-CB63-4918-90DB-E4C047288DEC}" sibTransId="{4F99D3C4-AD24-44A3-814C-9EBFFB8A3DC7}"/>
    <dgm:cxn modelId="{9D86A4BA-B4C9-4733-8E62-FD880EC8D265}" srcId="{B5A1A5D7-3EC6-44AB-A45E-0515C8EEB182}" destId="{04060F86-3BAD-43AB-855E-0156741CFCE8}" srcOrd="2" destOrd="0" parTransId="{143EA44E-BEA3-450F-970F-B1BD484F4C5D}" sibTransId="{3D473815-DA59-417B-8F0C-7EBF13E0E18B}"/>
    <dgm:cxn modelId="{E759DADE-B17C-436C-AF27-32091A9AE4C0}" type="presOf" srcId="{B5A1A5D7-3EC6-44AB-A45E-0515C8EEB182}" destId="{2231784D-43E7-4CF1-A7E1-0FF03436D335}" srcOrd="0" destOrd="0" presId="urn:microsoft.com/office/officeart/2005/8/layout/vList2"/>
    <dgm:cxn modelId="{F07F45E5-4948-4548-9F62-8EF077E5D773}" type="presOf" srcId="{F328E8D6-B97D-4DD4-87A2-43B08AA966CE}" destId="{9D025934-627D-4281-85BA-6D0891C21D49}" srcOrd="0" destOrd="0" presId="urn:microsoft.com/office/officeart/2005/8/layout/vList2"/>
    <dgm:cxn modelId="{DD0F8FC2-A4CB-42E3-85CD-B910A1EC07BF}" type="presParOf" srcId="{2231784D-43E7-4CF1-A7E1-0FF03436D335}" destId="{5317B6C8-FF1C-4561-BC73-551049210C62}" srcOrd="0" destOrd="0" presId="urn:microsoft.com/office/officeart/2005/8/layout/vList2"/>
    <dgm:cxn modelId="{F6E48736-C9D5-46FA-9EE4-FD533A027421}" type="presParOf" srcId="{2231784D-43E7-4CF1-A7E1-0FF03436D335}" destId="{03F82198-104A-4C5D-BCE6-38AB6C7DFA58}" srcOrd="1" destOrd="0" presId="urn:microsoft.com/office/officeart/2005/8/layout/vList2"/>
    <dgm:cxn modelId="{85A58248-CAB9-453D-99B9-CD8F4E3395A4}" type="presParOf" srcId="{2231784D-43E7-4CF1-A7E1-0FF03436D335}" destId="{9D025934-627D-4281-85BA-6D0891C21D49}" srcOrd="2" destOrd="0" presId="urn:microsoft.com/office/officeart/2005/8/layout/vList2"/>
    <dgm:cxn modelId="{6C155217-56B2-4A45-AB7C-62A542318621}" type="presParOf" srcId="{2231784D-43E7-4CF1-A7E1-0FF03436D335}" destId="{F375EC4D-8084-442C-9329-889BA16BEEBB}" srcOrd="3" destOrd="0" presId="urn:microsoft.com/office/officeart/2005/8/layout/vList2"/>
    <dgm:cxn modelId="{E5D9CA88-5759-4285-890A-A6E36110CF57}" type="presParOf" srcId="{2231784D-43E7-4CF1-A7E1-0FF03436D335}" destId="{00DC763F-8FA2-48BA-A8F5-84768CF4FDFC}" srcOrd="4" destOrd="0" presId="urn:microsoft.com/office/officeart/2005/8/layout/vList2"/>
    <dgm:cxn modelId="{5D5F7892-0531-42D6-8F57-1714BDDBAFF5}" type="presParOf" srcId="{2231784D-43E7-4CF1-A7E1-0FF03436D335}" destId="{F7B6DAA1-979A-401C-BDE5-177C4CB70D65}" srcOrd="5" destOrd="0" presId="urn:microsoft.com/office/officeart/2005/8/layout/vList2"/>
    <dgm:cxn modelId="{BB31C5DE-E45D-4EF5-82EE-FCDB31948729}" type="presParOf" srcId="{2231784D-43E7-4CF1-A7E1-0FF03436D335}" destId="{F3012D17-EACB-478A-9A6D-0117BCF716D1}" srcOrd="6" destOrd="0" presId="urn:microsoft.com/office/officeart/2005/8/layout/vList2"/>
    <dgm:cxn modelId="{83DBEE98-BD18-492F-AC5D-103AEB0A995F}" type="presParOf" srcId="{2231784D-43E7-4CF1-A7E1-0FF03436D335}" destId="{DF03481A-95D3-4D2E-AF46-1D08192B8215}" srcOrd="7" destOrd="0" presId="urn:microsoft.com/office/officeart/2005/8/layout/vList2"/>
    <dgm:cxn modelId="{B6CB1E61-557C-455F-9ABA-1ECDC978BB8E}" type="presParOf" srcId="{2231784D-43E7-4CF1-A7E1-0FF03436D335}" destId="{818D7DCE-5EC5-4C70-B2D8-EABBBEC3209A}" srcOrd="8" destOrd="0" presId="urn:microsoft.com/office/officeart/2005/8/layout/vList2"/>
    <dgm:cxn modelId="{61EB2C28-8FDA-47AE-99AC-DF21C2C704B2}" type="presParOf" srcId="{2231784D-43E7-4CF1-A7E1-0FF03436D335}" destId="{018F2410-75AF-47A8-AC63-4799E82B8C23}" srcOrd="9" destOrd="0" presId="urn:microsoft.com/office/officeart/2005/8/layout/vList2"/>
    <dgm:cxn modelId="{593CC056-F1E7-47E8-84B0-228FD04C880E}" type="presParOf" srcId="{2231784D-43E7-4CF1-A7E1-0FF03436D335}" destId="{0C166F8F-3DA7-47C0-B69B-503B7830072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019493-F4BE-41DC-A648-1B24A029E32A}"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B6117A0A-30E2-42B2-AF22-F3B321BE4389}">
      <dgm:prSet/>
      <dgm:spPr/>
      <dgm:t>
        <a:bodyPr/>
        <a:lstStyle/>
        <a:p>
          <a:r>
            <a:rPr lang="en-GB"/>
            <a:t>Overview of Green Haven Florists and the nature and scope of their current challenges.</a:t>
          </a:r>
          <a:endParaRPr lang="en-US"/>
        </a:p>
      </dgm:t>
    </dgm:pt>
    <dgm:pt modelId="{A5B538CC-E9CF-46E2-9BD9-62B8D13CA97E}" type="parTrans" cxnId="{0C664C18-755D-4DAA-ACF2-57925F5229A7}">
      <dgm:prSet/>
      <dgm:spPr/>
      <dgm:t>
        <a:bodyPr/>
        <a:lstStyle/>
        <a:p>
          <a:endParaRPr lang="en-US"/>
        </a:p>
      </dgm:t>
    </dgm:pt>
    <dgm:pt modelId="{A2D445DB-F6B7-4191-BB16-7093F13BB801}" type="sibTrans" cxnId="{0C664C18-755D-4DAA-ACF2-57925F5229A7}">
      <dgm:prSet/>
      <dgm:spPr/>
      <dgm:t>
        <a:bodyPr/>
        <a:lstStyle/>
        <a:p>
          <a:endParaRPr lang="en-US"/>
        </a:p>
      </dgm:t>
    </dgm:pt>
    <dgm:pt modelId="{5523AF7F-42C3-4F54-91BA-FE2230C11AAF}">
      <dgm:prSet/>
      <dgm:spPr/>
      <dgm:t>
        <a:bodyPr/>
        <a:lstStyle/>
        <a:p>
          <a:r>
            <a:rPr lang="en-GB"/>
            <a:t>Application of the 5W2H model to summarise key issues.</a:t>
          </a:r>
          <a:endParaRPr lang="en-US"/>
        </a:p>
      </dgm:t>
    </dgm:pt>
    <dgm:pt modelId="{BD90CDAC-0EFB-4813-9ABF-C8C6A61997FA}" type="parTrans" cxnId="{185D2C17-58DA-42D2-83E3-5D447790A736}">
      <dgm:prSet/>
      <dgm:spPr/>
      <dgm:t>
        <a:bodyPr/>
        <a:lstStyle/>
        <a:p>
          <a:endParaRPr lang="en-US"/>
        </a:p>
      </dgm:t>
    </dgm:pt>
    <dgm:pt modelId="{6A58184D-AB6F-41E9-9C88-A1610C870EDC}" type="sibTrans" cxnId="{185D2C17-58DA-42D2-83E3-5D447790A736}">
      <dgm:prSet/>
      <dgm:spPr/>
      <dgm:t>
        <a:bodyPr/>
        <a:lstStyle/>
        <a:p>
          <a:endParaRPr lang="en-US"/>
        </a:p>
      </dgm:t>
    </dgm:pt>
    <dgm:pt modelId="{6A8DDC68-D922-42E7-9A1A-F23655398FCA}">
      <dgm:prSet/>
      <dgm:spPr/>
      <dgm:t>
        <a:bodyPr/>
        <a:lstStyle/>
        <a:p>
          <a:r>
            <a:rPr lang="en-GB"/>
            <a:t>Critique and application of the PESTEL framework to explore external factors.</a:t>
          </a:r>
          <a:endParaRPr lang="en-US"/>
        </a:p>
      </dgm:t>
    </dgm:pt>
    <dgm:pt modelId="{F44C0F58-50F3-4E1D-B4B9-0E9E68246040}" type="parTrans" cxnId="{08C04115-26B4-4F39-8129-D8DC3FE5550C}">
      <dgm:prSet/>
      <dgm:spPr/>
      <dgm:t>
        <a:bodyPr/>
        <a:lstStyle/>
        <a:p>
          <a:endParaRPr lang="en-US"/>
        </a:p>
      </dgm:t>
    </dgm:pt>
    <dgm:pt modelId="{63CEC072-DFD0-453F-9630-E85EA674A29E}" type="sibTrans" cxnId="{08C04115-26B4-4F39-8129-D8DC3FE5550C}">
      <dgm:prSet/>
      <dgm:spPr/>
      <dgm:t>
        <a:bodyPr/>
        <a:lstStyle/>
        <a:p>
          <a:endParaRPr lang="en-US"/>
        </a:p>
      </dgm:t>
    </dgm:pt>
    <dgm:pt modelId="{088313A8-8A96-4CA6-B83F-5359DD51FFF1}">
      <dgm:prSet/>
      <dgm:spPr/>
      <dgm:t>
        <a:bodyPr/>
        <a:lstStyle/>
        <a:p>
          <a:r>
            <a:rPr lang="en-GB"/>
            <a:t>Critique and application of the Cause-and-Effect model to identify root causes.</a:t>
          </a:r>
          <a:endParaRPr lang="en-US"/>
        </a:p>
      </dgm:t>
    </dgm:pt>
    <dgm:pt modelId="{E644855A-0451-476F-B3B2-D7BBB9BD6B79}" type="parTrans" cxnId="{CCB1E580-CEDB-43D3-9C67-69F9E39733B2}">
      <dgm:prSet/>
      <dgm:spPr/>
      <dgm:t>
        <a:bodyPr/>
        <a:lstStyle/>
        <a:p>
          <a:endParaRPr lang="en-US"/>
        </a:p>
      </dgm:t>
    </dgm:pt>
    <dgm:pt modelId="{23CDD4F6-020D-49C0-A95C-A2A513FCC4B7}" type="sibTrans" cxnId="{CCB1E580-CEDB-43D3-9C67-69F9E39733B2}">
      <dgm:prSet/>
      <dgm:spPr/>
      <dgm:t>
        <a:bodyPr/>
        <a:lstStyle/>
        <a:p>
          <a:endParaRPr lang="en-US"/>
        </a:p>
      </dgm:t>
    </dgm:pt>
    <dgm:pt modelId="{408F7E4C-1519-4BE7-8CEF-13F905EF5B73}">
      <dgm:prSet/>
      <dgm:spPr/>
      <dgm:t>
        <a:bodyPr/>
        <a:lstStyle/>
        <a:p>
          <a:r>
            <a:rPr lang="en-GB"/>
            <a:t>Summary of the key findings drawn form the analysis.</a:t>
          </a:r>
          <a:endParaRPr lang="en-US"/>
        </a:p>
      </dgm:t>
    </dgm:pt>
    <dgm:pt modelId="{94CFF51C-CC8F-4983-8B23-A4C4284F558C}" type="parTrans" cxnId="{332E2841-B58C-4CAD-8E0A-DE1C894F6765}">
      <dgm:prSet/>
      <dgm:spPr/>
      <dgm:t>
        <a:bodyPr/>
        <a:lstStyle/>
        <a:p>
          <a:endParaRPr lang="en-US"/>
        </a:p>
      </dgm:t>
    </dgm:pt>
    <dgm:pt modelId="{D292519A-D7AE-4BC1-BBE7-740C5AE016B4}" type="sibTrans" cxnId="{332E2841-B58C-4CAD-8E0A-DE1C894F6765}">
      <dgm:prSet/>
      <dgm:spPr/>
      <dgm:t>
        <a:bodyPr/>
        <a:lstStyle/>
        <a:p>
          <a:endParaRPr lang="en-US"/>
        </a:p>
      </dgm:t>
    </dgm:pt>
    <dgm:pt modelId="{DF3BCDEB-F7F3-4ADC-9B81-C6840A552859}" type="pres">
      <dgm:prSet presAssocID="{65019493-F4BE-41DC-A648-1B24A029E32A}" presName="diagram" presStyleCnt="0">
        <dgm:presLayoutVars>
          <dgm:dir/>
          <dgm:resizeHandles val="exact"/>
        </dgm:presLayoutVars>
      </dgm:prSet>
      <dgm:spPr/>
    </dgm:pt>
    <dgm:pt modelId="{B1DDAC2E-4B69-46E9-AB42-4B5CC68CC2E2}" type="pres">
      <dgm:prSet presAssocID="{B6117A0A-30E2-42B2-AF22-F3B321BE4389}" presName="node" presStyleLbl="node1" presStyleIdx="0" presStyleCnt="5">
        <dgm:presLayoutVars>
          <dgm:bulletEnabled val="1"/>
        </dgm:presLayoutVars>
      </dgm:prSet>
      <dgm:spPr/>
    </dgm:pt>
    <dgm:pt modelId="{E3965A82-0889-49D6-AD10-6E306A5143BD}" type="pres">
      <dgm:prSet presAssocID="{A2D445DB-F6B7-4191-BB16-7093F13BB801}" presName="sibTrans" presStyleCnt="0"/>
      <dgm:spPr/>
    </dgm:pt>
    <dgm:pt modelId="{2ADF36D3-3D9D-4DD6-A73E-21C95B2B5365}" type="pres">
      <dgm:prSet presAssocID="{5523AF7F-42C3-4F54-91BA-FE2230C11AAF}" presName="node" presStyleLbl="node1" presStyleIdx="1" presStyleCnt="5">
        <dgm:presLayoutVars>
          <dgm:bulletEnabled val="1"/>
        </dgm:presLayoutVars>
      </dgm:prSet>
      <dgm:spPr/>
    </dgm:pt>
    <dgm:pt modelId="{447AF9C6-F95F-4246-907F-1BAA60B9C7EA}" type="pres">
      <dgm:prSet presAssocID="{6A58184D-AB6F-41E9-9C88-A1610C870EDC}" presName="sibTrans" presStyleCnt="0"/>
      <dgm:spPr/>
    </dgm:pt>
    <dgm:pt modelId="{976BD219-DA07-43B3-922A-9CA6EF34DCE5}" type="pres">
      <dgm:prSet presAssocID="{6A8DDC68-D922-42E7-9A1A-F23655398FCA}" presName="node" presStyleLbl="node1" presStyleIdx="2" presStyleCnt="5">
        <dgm:presLayoutVars>
          <dgm:bulletEnabled val="1"/>
        </dgm:presLayoutVars>
      </dgm:prSet>
      <dgm:spPr/>
    </dgm:pt>
    <dgm:pt modelId="{D0055DDF-C4E8-4817-8392-231A40EBB195}" type="pres">
      <dgm:prSet presAssocID="{63CEC072-DFD0-453F-9630-E85EA674A29E}" presName="sibTrans" presStyleCnt="0"/>
      <dgm:spPr/>
    </dgm:pt>
    <dgm:pt modelId="{C7C4C2C0-4FEF-4EF6-B1FD-466B94346DEA}" type="pres">
      <dgm:prSet presAssocID="{088313A8-8A96-4CA6-B83F-5359DD51FFF1}" presName="node" presStyleLbl="node1" presStyleIdx="3" presStyleCnt="5">
        <dgm:presLayoutVars>
          <dgm:bulletEnabled val="1"/>
        </dgm:presLayoutVars>
      </dgm:prSet>
      <dgm:spPr/>
    </dgm:pt>
    <dgm:pt modelId="{EFCC6B81-ECA3-4BC6-8B8A-997DC7C57B3C}" type="pres">
      <dgm:prSet presAssocID="{23CDD4F6-020D-49C0-A95C-A2A513FCC4B7}" presName="sibTrans" presStyleCnt="0"/>
      <dgm:spPr/>
    </dgm:pt>
    <dgm:pt modelId="{96DF4974-E7FD-4A58-8C01-9AE63909DBE2}" type="pres">
      <dgm:prSet presAssocID="{408F7E4C-1519-4BE7-8CEF-13F905EF5B73}" presName="node" presStyleLbl="node1" presStyleIdx="4" presStyleCnt="5">
        <dgm:presLayoutVars>
          <dgm:bulletEnabled val="1"/>
        </dgm:presLayoutVars>
      </dgm:prSet>
      <dgm:spPr/>
    </dgm:pt>
  </dgm:ptLst>
  <dgm:cxnLst>
    <dgm:cxn modelId="{73A8860B-C511-4B6E-AB1C-01307F7E1C4E}" type="presOf" srcId="{408F7E4C-1519-4BE7-8CEF-13F905EF5B73}" destId="{96DF4974-E7FD-4A58-8C01-9AE63909DBE2}" srcOrd="0" destOrd="0" presId="urn:microsoft.com/office/officeart/2005/8/layout/default"/>
    <dgm:cxn modelId="{08C04115-26B4-4F39-8129-D8DC3FE5550C}" srcId="{65019493-F4BE-41DC-A648-1B24A029E32A}" destId="{6A8DDC68-D922-42E7-9A1A-F23655398FCA}" srcOrd="2" destOrd="0" parTransId="{F44C0F58-50F3-4E1D-B4B9-0E9E68246040}" sibTransId="{63CEC072-DFD0-453F-9630-E85EA674A29E}"/>
    <dgm:cxn modelId="{185D2C17-58DA-42D2-83E3-5D447790A736}" srcId="{65019493-F4BE-41DC-A648-1B24A029E32A}" destId="{5523AF7F-42C3-4F54-91BA-FE2230C11AAF}" srcOrd="1" destOrd="0" parTransId="{BD90CDAC-0EFB-4813-9ABF-C8C6A61997FA}" sibTransId="{6A58184D-AB6F-41E9-9C88-A1610C870EDC}"/>
    <dgm:cxn modelId="{0C664C18-755D-4DAA-ACF2-57925F5229A7}" srcId="{65019493-F4BE-41DC-A648-1B24A029E32A}" destId="{B6117A0A-30E2-42B2-AF22-F3B321BE4389}" srcOrd="0" destOrd="0" parTransId="{A5B538CC-E9CF-46E2-9BD9-62B8D13CA97E}" sibTransId="{A2D445DB-F6B7-4191-BB16-7093F13BB801}"/>
    <dgm:cxn modelId="{E617ED18-9B94-424C-9605-9275121F5747}" type="presOf" srcId="{088313A8-8A96-4CA6-B83F-5359DD51FFF1}" destId="{C7C4C2C0-4FEF-4EF6-B1FD-466B94346DEA}" srcOrd="0" destOrd="0" presId="urn:microsoft.com/office/officeart/2005/8/layout/default"/>
    <dgm:cxn modelId="{E7E01331-96B1-42E6-B03B-1930FB353E4D}" type="presOf" srcId="{65019493-F4BE-41DC-A648-1B24A029E32A}" destId="{DF3BCDEB-F7F3-4ADC-9B81-C6840A552859}" srcOrd="0" destOrd="0" presId="urn:microsoft.com/office/officeart/2005/8/layout/default"/>
    <dgm:cxn modelId="{332E2841-B58C-4CAD-8E0A-DE1C894F6765}" srcId="{65019493-F4BE-41DC-A648-1B24A029E32A}" destId="{408F7E4C-1519-4BE7-8CEF-13F905EF5B73}" srcOrd="4" destOrd="0" parTransId="{94CFF51C-CC8F-4983-8B23-A4C4284F558C}" sibTransId="{D292519A-D7AE-4BC1-BBE7-740C5AE016B4}"/>
    <dgm:cxn modelId="{CCB1E580-CEDB-43D3-9C67-69F9E39733B2}" srcId="{65019493-F4BE-41DC-A648-1B24A029E32A}" destId="{088313A8-8A96-4CA6-B83F-5359DD51FFF1}" srcOrd="3" destOrd="0" parTransId="{E644855A-0451-476F-B3B2-D7BBB9BD6B79}" sibTransId="{23CDD4F6-020D-49C0-A95C-A2A513FCC4B7}"/>
    <dgm:cxn modelId="{2A80FAAF-C4C2-48C7-AA7D-5D85E1139055}" type="presOf" srcId="{6A8DDC68-D922-42E7-9A1A-F23655398FCA}" destId="{976BD219-DA07-43B3-922A-9CA6EF34DCE5}" srcOrd="0" destOrd="0" presId="urn:microsoft.com/office/officeart/2005/8/layout/default"/>
    <dgm:cxn modelId="{28CC9EDF-15E4-433D-9321-A08A92908931}" type="presOf" srcId="{5523AF7F-42C3-4F54-91BA-FE2230C11AAF}" destId="{2ADF36D3-3D9D-4DD6-A73E-21C95B2B5365}" srcOrd="0" destOrd="0" presId="urn:microsoft.com/office/officeart/2005/8/layout/default"/>
    <dgm:cxn modelId="{FB9A89F3-367E-424B-B6DA-96D7178E5870}" type="presOf" srcId="{B6117A0A-30E2-42B2-AF22-F3B321BE4389}" destId="{B1DDAC2E-4B69-46E9-AB42-4B5CC68CC2E2}" srcOrd="0" destOrd="0" presId="urn:microsoft.com/office/officeart/2005/8/layout/default"/>
    <dgm:cxn modelId="{8850D500-D1A1-4197-B44F-D0357EC090E7}" type="presParOf" srcId="{DF3BCDEB-F7F3-4ADC-9B81-C6840A552859}" destId="{B1DDAC2E-4B69-46E9-AB42-4B5CC68CC2E2}" srcOrd="0" destOrd="0" presId="urn:microsoft.com/office/officeart/2005/8/layout/default"/>
    <dgm:cxn modelId="{231ACEE4-CCB1-46E7-9989-081E3B747B8D}" type="presParOf" srcId="{DF3BCDEB-F7F3-4ADC-9B81-C6840A552859}" destId="{E3965A82-0889-49D6-AD10-6E306A5143BD}" srcOrd="1" destOrd="0" presId="urn:microsoft.com/office/officeart/2005/8/layout/default"/>
    <dgm:cxn modelId="{358EAA70-91E0-4117-BE1F-B60CD79D7522}" type="presParOf" srcId="{DF3BCDEB-F7F3-4ADC-9B81-C6840A552859}" destId="{2ADF36D3-3D9D-4DD6-A73E-21C95B2B5365}" srcOrd="2" destOrd="0" presId="urn:microsoft.com/office/officeart/2005/8/layout/default"/>
    <dgm:cxn modelId="{195187F7-6CB8-4734-A8F8-856197C6C5B1}" type="presParOf" srcId="{DF3BCDEB-F7F3-4ADC-9B81-C6840A552859}" destId="{447AF9C6-F95F-4246-907F-1BAA60B9C7EA}" srcOrd="3" destOrd="0" presId="urn:microsoft.com/office/officeart/2005/8/layout/default"/>
    <dgm:cxn modelId="{AC3FCFA0-D01A-4994-ACE4-A9AAE498FB7D}" type="presParOf" srcId="{DF3BCDEB-F7F3-4ADC-9B81-C6840A552859}" destId="{976BD219-DA07-43B3-922A-9CA6EF34DCE5}" srcOrd="4" destOrd="0" presId="urn:microsoft.com/office/officeart/2005/8/layout/default"/>
    <dgm:cxn modelId="{003D0573-DDDB-4264-AF14-E55664AA7C9A}" type="presParOf" srcId="{DF3BCDEB-F7F3-4ADC-9B81-C6840A552859}" destId="{D0055DDF-C4E8-4817-8392-231A40EBB195}" srcOrd="5" destOrd="0" presId="urn:microsoft.com/office/officeart/2005/8/layout/default"/>
    <dgm:cxn modelId="{2DB74009-AA2E-4326-B3F8-4A1DD04DBB09}" type="presParOf" srcId="{DF3BCDEB-F7F3-4ADC-9B81-C6840A552859}" destId="{C7C4C2C0-4FEF-4EF6-B1FD-466B94346DEA}" srcOrd="6" destOrd="0" presId="urn:microsoft.com/office/officeart/2005/8/layout/default"/>
    <dgm:cxn modelId="{5C0862AF-2616-4FC2-A1A6-9EAA0132A486}" type="presParOf" srcId="{DF3BCDEB-F7F3-4ADC-9B81-C6840A552859}" destId="{EFCC6B81-ECA3-4BC6-8B8A-997DC7C57B3C}" srcOrd="7" destOrd="0" presId="urn:microsoft.com/office/officeart/2005/8/layout/default"/>
    <dgm:cxn modelId="{DC012E10-A9F0-43B4-900A-EA16E1BFD4C5}" type="presParOf" srcId="{DF3BCDEB-F7F3-4ADC-9B81-C6840A552859}" destId="{96DF4974-E7FD-4A58-8C01-9AE63909DBE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EED029-4541-4860-A842-AC0E491479D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24D86B2-D8B5-410D-A313-07CC6C864F89}">
      <dgm:prSet/>
      <dgm:spPr/>
      <dgm:t>
        <a:bodyPr/>
        <a:lstStyle/>
        <a:p>
          <a:r>
            <a:rPr lang="en-GB"/>
            <a:t>It is a visual tool used to identify, explore, and display possible causes of a specific problem (Ishikawa, 1986).</a:t>
          </a:r>
          <a:endParaRPr lang="en-US"/>
        </a:p>
      </dgm:t>
    </dgm:pt>
    <dgm:pt modelId="{B331770D-28F0-445F-89F7-DE9169546861}" type="parTrans" cxnId="{83EC14D7-E140-4355-B76B-E302565D9EC3}">
      <dgm:prSet/>
      <dgm:spPr/>
      <dgm:t>
        <a:bodyPr/>
        <a:lstStyle/>
        <a:p>
          <a:endParaRPr lang="en-US"/>
        </a:p>
      </dgm:t>
    </dgm:pt>
    <dgm:pt modelId="{F2F12534-B68D-456D-8CDF-EF581844AE7E}" type="sibTrans" cxnId="{83EC14D7-E140-4355-B76B-E302565D9EC3}">
      <dgm:prSet/>
      <dgm:spPr/>
      <dgm:t>
        <a:bodyPr/>
        <a:lstStyle/>
        <a:p>
          <a:endParaRPr lang="en-US"/>
        </a:p>
      </dgm:t>
    </dgm:pt>
    <dgm:pt modelId="{FCFC56E0-D5EB-4257-A0FE-8BA415810D00}">
      <dgm:prSet/>
      <dgm:spPr/>
      <dgm:t>
        <a:bodyPr/>
        <a:lstStyle/>
        <a:p>
          <a:r>
            <a:rPr lang="en-GB"/>
            <a:t>It is used to systematically analyse the root causes of a problem rather than focusing only on its symptoms (Brassard &amp; Ritter, 2010).</a:t>
          </a:r>
          <a:endParaRPr lang="en-US"/>
        </a:p>
      </dgm:t>
    </dgm:pt>
    <dgm:pt modelId="{83B3766B-20C4-4AE2-B938-E6A4D29CDD85}" type="parTrans" cxnId="{EC6C3B03-ED68-4F47-A42F-02B9239B9D39}">
      <dgm:prSet/>
      <dgm:spPr/>
      <dgm:t>
        <a:bodyPr/>
        <a:lstStyle/>
        <a:p>
          <a:endParaRPr lang="en-US"/>
        </a:p>
      </dgm:t>
    </dgm:pt>
    <dgm:pt modelId="{FC7A8C8B-D38C-4039-96E7-74B53A4585A7}" type="sibTrans" cxnId="{EC6C3B03-ED68-4F47-A42F-02B9239B9D39}">
      <dgm:prSet/>
      <dgm:spPr/>
      <dgm:t>
        <a:bodyPr/>
        <a:lstStyle/>
        <a:p>
          <a:endParaRPr lang="en-US"/>
        </a:p>
      </dgm:t>
    </dgm:pt>
    <dgm:pt modelId="{0A4081EB-FDA2-49C3-8C6C-5622CF557668}">
      <dgm:prSet/>
      <dgm:spPr/>
      <dgm:t>
        <a:bodyPr/>
        <a:lstStyle/>
        <a:p>
          <a:r>
            <a:rPr lang="en-GB"/>
            <a:t>It is commonly applied in quality management, process improvement, and business analysis to identify internal and external sources of issues. (Tague, 2005). Causes are grouped into key categories such as People, Equipment, Materials, Environment, and Management.</a:t>
          </a:r>
          <a:endParaRPr lang="en-US"/>
        </a:p>
      </dgm:t>
    </dgm:pt>
    <dgm:pt modelId="{ACE7AAFF-5E9F-494C-ACF1-CB75EA84CDF5}" type="parTrans" cxnId="{B7889376-72FA-479A-B871-24723A1D5AA1}">
      <dgm:prSet/>
      <dgm:spPr/>
      <dgm:t>
        <a:bodyPr/>
        <a:lstStyle/>
        <a:p>
          <a:endParaRPr lang="en-US"/>
        </a:p>
      </dgm:t>
    </dgm:pt>
    <dgm:pt modelId="{6796E40F-2DE7-4DC6-B747-C0BA5380C834}" type="sibTrans" cxnId="{B7889376-72FA-479A-B871-24723A1D5AA1}">
      <dgm:prSet/>
      <dgm:spPr/>
      <dgm:t>
        <a:bodyPr/>
        <a:lstStyle/>
        <a:p>
          <a:endParaRPr lang="en-US"/>
        </a:p>
      </dgm:t>
    </dgm:pt>
    <dgm:pt modelId="{377BABB7-3FA0-4917-B785-C409F550CA9A}">
      <dgm:prSet/>
      <dgm:spPr/>
      <dgm:t>
        <a:bodyPr/>
        <a:lstStyle/>
        <a:p>
          <a:r>
            <a:rPr lang="en-GB"/>
            <a:t>It encourages structured problem solving and team collaboration (Tague, 2005). It also helps visualise complex relationships between factors affecting performance (Brassard &amp; Ritter, 2010).</a:t>
          </a:r>
          <a:endParaRPr lang="en-US"/>
        </a:p>
      </dgm:t>
    </dgm:pt>
    <dgm:pt modelId="{CB12C9C9-08D0-405A-ADE0-71DA11AB8302}" type="parTrans" cxnId="{D8D3BE12-E3D8-4F4B-9011-329BF1C9F100}">
      <dgm:prSet/>
      <dgm:spPr/>
      <dgm:t>
        <a:bodyPr/>
        <a:lstStyle/>
        <a:p>
          <a:endParaRPr lang="en-US"/>
        </a:p>
      </dgm:t>
    </dgm:pt>
    <dgm:pt modelId="{64C463D9-8694-4B0C-B386-56341CAE72EF}" type="sibTrans" cxnId="{D8D3BE12-E3D8-4F4B-9011-329BF1C9F100}">
      <dgm:prSet/>
      <dgm:spPr/>
      <dgm:t>
        <a:bodyPr/>
        <a:lstStyle/>
        <a:p>
          <a:endParaRPr lang="en-US"/>
        </a:p>
      </dgm:t>
    </dgm:pt>
    <dgm:pt modelId="{7E66DD44-A780-4C75-904D-E4C19DC9E2DA}">
      <dgm:prSet/>
      <dgm:spPr/>
      <dgm:t>
        <a:bodyPr/>
        <a:lstStyle/>
        <a:p>
          <a:r>
            <a:rPr lang="en-GB"/>
            <a:t>But it may oversimplify complex issues by forcing causes by forcing causes into set categories (Ahmed &amp; Machold, 2004). It also relies heavily on subjective judgement – which can lead to bias or incomplete analysis (Antony &amp; Gupta, 2019).</a:t>
          </a:r>
          <a:endParaRPr lang="en-US"/>
        </a:p>
      </dgm:t>
    </dgm:pt>
    <dgm:pt modelId="{9B4788DF-84A9-4764-BAFC-14FFDFE4048D}" type="parTrans" cxnId="{584E5121-D9B0-487E-9796-4043D113988E}">
      <dgm:prSet/>
      <dgm:spPr/>
      <dgm:t>
        <a:bodyPr/>
        <a:lstStyle/>
        <a:p>
          <a:endParaRPr lang="en-US"/>
        </a:p>
      </dgm:t>
    </dgm:pt>
    <dgm:pt modelId="{85111363-D905-475D-AD2C-72859ACFB668}" type="sibTrans" cxnId="{584E5121-D9B0-487E-9796-4043D113988E}">
      <dgm:prSet/>
      <dgm:spPr/>
      <dgm:t>
        <a:bodyPr/>
        <a:lstStyle/>
        <a:p>
          <a:endParaRPr lang="en-US"/>
        </a:p>
      </dgm:t>
    </dgm:pt>
    <dgm:pt modelId="{60CBEA09-D667-4F11-9611-9AF42FD87E8F}" type="pres">
      <dgm:prSet presAssocID="{A0EED029-4541-4860-A842-AC0E491479DF}" presName="outerComposite" presStyleCnt="0">
        <dgm:presLayoutVars>
          <dgm:chMax val="5"/>
          <dgm:dir/>
          <dgm:resizeHandles val="exact"/>
        </dgm:presLayoutVars>
      </dgm:prSet>
      <dgm:spPr/>
    </dgm:pt>
    <dgm:pt modelId="{50302B5B-5EC7-4C87-AF2A-C4A3A1291619}" type="pres">
      <dgm:prSet presAssocID="{A0EED029-4541-4860-A842-AC0E491479DF}" presName="dummyMaxCanvas" presStyleCnt="0">
        <dgm:presLayoutVars/>
      </dgm:prSet>
      <dgm:spPr/>
    </dgm:pt>
    <dgm:pt modelId="{D62A18D1-BB73-42A0-8D95-FCFA68A96775}" type="pres">
      <dgm:prSet presAssocID="{A0EED029-4541-4860-A842-AC0E491479DF}" presName="FiveNodes_1" presStyleLbl="node1" presStyleIdx="0" presStyleCnt="5">
        <dgm:presLayoutVars>
          <dgm:bulletEnabled val="1"/>
        </dgm:presLayoutVars>
      </dgm:prSet>
      <dgm:spPr/>
    </dgm:pt>
    <dgm:pt modelId="{0DCDD7A2-0C94-4F79-B4FE-72A098563C4B}" type="pres">
      <dgm:prSet presAssocID="{A0EED029-4541-4860-A842-AC0E491479DF}" presName="FiveNodes_2" presStyleLbl="node1" presStyleIdx="1" presStyleCnt="5">
        <dgm:presLayoutVars>
          <dgm:bulletEnabled val="1"/>
        </dgm:presLayoutVars>
      </dgm:prSet>
      <dgm:spPr/>
    </dgm:pt>
    <dgm:pt modelId="{0F0568D7-01D9-42FC-A97D-E628424E76F9}" type="pres">
      <dgm:prSet presAssocID="{A0EED029-4541-4860-A842-AC0E491479DF}" presName="FiveNodes_3" presStyleLbl="node1" presStyleIdx="2" presStyleCnt="5">
        <dgm:presLayoutVars>
          <dgm:bulletEnabled val="1"/>
        </dgm:presLayoutVars>
      </dgm:prSet>
      <dgm:spPr/>
    </dgm:pt>
    <dgm:pt modelId="{20C1B2E3-1441-473A-8D06-A8516792AD27}" type="pres">
      <dgm:prSet presAssocID="{A0EED029-4541-4860-A842-AC0E491479DF}" presName="FiveNodes_4" presStyleLbl="node1" presStyleIdx="3" presStyleCnt="5">
        <dgm:presLayoutVars>
          <dgm:bulletEnabled val="1"/>
        </dgm:presLayoutVars>
      </dgm:prSet>
      <dgm:spPr/>
    </dgm:pt>
    <dgm:pt modelId="{540041FC-2674-4B3D-9826-A0C3F0F4B9D2}" type="pres">
      <dgm:prSet presAssocID="{A0EED029-4541-4860-A842-AC0E491479DF}" presName="FiveNodes_5" presStyleLbl="node1" presStyleIdx="4" presStyleCnt="5">
        <dgm:presLayoutVars>
          <dgm:bulletEnabled val="1"/>
        </dgm:presLayoutVars>
      </dgm:prSet>
      <dgm:spPr/>
    </dgm:pt>
    <dgm:pt modelId="{7B5BED34-E541-4930-AA56-1238563F7284}" type="pres">
      <dgm:prSet presAssocID="{A0EED029-4541-4860-A842-AC0E491479DF}" presName="FiveConn_1-2" presStyleLbl="fgAccFollowNode1" presStyleIdx="0" presStyleCnt="4">
        <dgm:presLayoutVars>
          <dgm:bulletEnabled val="1"/>
        </dgm:presLayoutVars>
      </dgm:prSet>
      <dgm:spPr/>
    </dgm:pt>
    <dgm:pt modelId="{0002E3FE-74BA-42CD-BA9D-DA3062C37EE9}" type="pres">
      <dgm:prSet presAssocID="{A0EED029-4541-4860-A842-AC0E491479DF}" presName="FiveConn_2-3" presStyleLbl="fgAccFollowNode1" presStyleIdx="1" presStyleCnt="4">
        <dgm:presLayoutVars>
          <dgm:bulletEnabled val="1"/>
        </dgm:presLayoutVars>
      </dgm:prSet>
      <dgm:spPr/>
    </dgm:pt>
    <dgm:pt modelId="{36E16C4D-498F-4DFF-BABB-BA2547FD584A}" type="pres">
      <dgm:prSet presAssocID="{A0EED029-4541-4860-A842-AC0E491479DF}" presName="FiveConn_3-4" presStyleLbl="fgAccFollowNode1" presStyleIdx="2" presStyleCnt="4">
        <dgm:presLayoutVars>
          <dgm:bulletEnabled val="1"/>
        </dgm:presLayoutVars>
      </dgm:prSet>
      <dgm:spPr/>
    </dgm:pt>
    <dgm:pt modelId="{6DE3C1D7-59CB-4701-B586-A27155D55693}" type="pres">
      <dgm:prSet presAssocID="{A0EED029-4541-4860-A842-AC0E491479DF}" presName="FiveConn_4-5" presStyleLbl="fgAccFollowNode1" presStyleIdx="3" presStyleCnt="4">
        <dgm:presLayoutVars>
          <dgm:bulletEnabled val="1"/>
        </dgm:presLayoutVars>
      </dgm:prSet>
      <dgm:spPr/>
    </dgm:pt>
    <dgm:pt modelId="{A851C195-6A8C-4279-B1FC-142BD0370B5C}" type="pres">
      <dgm:prSet presAssocID="{A0EED029-4541-4860-A842-AC0E491479DF}" presName="FiveNodes_1_text" presStyleLbl="node1" presStyleIdx="4" presStyleCnt="5">
        <dgm:presLayoutVars>
          <dgm:bulletEnabled val="1"/>
        </dgm:presLayoutVars>
      </dgm:prSet>
      <dgm:spPr/>
    </dgm:pt>
    <dgm:pt modelId="{AFA05A66-C052-4DF9-8D62-C4D7E78A2FBC}" type="pres">
      <dgm:prSet presAssocID="{A0EED029-4541-4860-A842-AC0E491479DF}" presName="FiveNodes_2_text" presStyleLbl="node1" presStyleIdx="4" presStyleCnt="5">
        <dgm:presLayoutVars>
          <dgm:bulletEnabled val="1"/>
        </dgm:presLayoutVars>
      </dgm:prSet>
      <dgm:spPr/>
    </dgm:pt>
    <dgm:pt modelId="{76CE3F2D-4E51-4A3C-AB35-BF39D939BF9C}" type="pres">
      <dgm:prSet presAssocID="{A0EED029-4541-4860-A842-AC0E491479DF}" presName="FiveNodes_3_text" presStyleLbl="node1" presStyleIdx="4" presStyleCnt="5">
        <dgm:presLayoutVars>
          <dgm:bulletEnabled val="1"/>
        </dgm:presLayoutVars>
      </dgm:prSet>
      <dgm:spPr/>
    </dgm:pt>
    <dgm:pt modelId="{1D96B1E9-3376-4EB4-B45E-8BFCD8027274}" type="pres">
      <dgm:prSet presAssocID="{A0EED029-4541-4860-A842-AC0E491479DF}" presName="FiveNodes_4_text" presStyleLbl="node1" presStyleIdx="4" presStyleCnt="5">
        <dgm:presLayoutVars>
          <dgm:bulletEnabled val="1"/>
        </dgm:presLayoutVars>
      </dgm:prSet>
      <dgm:spPr/>
    </dgm:pt>
    <dgm:pt modelId="{B4892D24-A1BF-42F2-B7AE-C9174B0F25F1}" type="pres">
      <dgm:prSet presAssocID="{A0EED029-4541-4860-A842-AC0E491479DF}" presName="FiveNodes_5_text" presStyleLbl="node1" presStyleIdx="4" presStyleCnt="5">
        <dgm:presLayoutVars>
          <dgm:bulletEnabled val="1"/>
        </dgm:presLayoutVars>
      </dgm:prSet>
      <dgm:spPr/>
    </dgm:pt>
  </dgm:ptLst>
  <dgm:cxnLst>
    <dgm:cxn modelId="{7152D900-5857-4325-A66D-FF0BD14F85CC}" type="presOf" srcId="{FCFC56E0-D5EB-4257-A0FE-8BA415810D00}" destId="{AFA05A66-C052-4DF9-8D62-C4D7E78A2FBC}" srcOrd="1" destOrd="0" presId="urn:microsoft.com/office/officeart/2005/8/layout/vProcess5"/>
    <dgm:cxn modelId="{EC6C3B03-ED68-4F47-A42F-02B9239B9D39}" srcId="{A0EED029-4541-4860-A842-AC0E491479DF}" destId="{FCFC56E0-D5EB-4257-A0FE-8BA415810D00}" srcOrd="1" destOrd="0" parTransId="{83B3766B-20C4-4AE2-B938-E6A4D29CDD85}" sibTransId="{FC7A8C8B-D38C-4039-96E7-74B53A4585A7}"/>
    <dgm:cxn modelId="{30294A07-263B-4464-956C-EB1A107725AD}" type="presOf" srcId="{FC7A8C8B-D38C-4039-96E7-74B53A4585A7}" destId="{0002E3FE-74BA-42CD-BA9D-DA3062C37EE9}" srcOrd="0" destOrd="0" presId="urn:microsoft.com/office/officeart/2005/8/layout/vProcess5"/>
    <dgm:cxn modelId="{D8D3BE12-E3D8-4F4B-9011-329BF1C9F100}" srcId="{A0EED029-4541-4860-A842-AC0E491479DF}" destId="{377BABB7-3FA0-4917-B785-C409F550CA9A}" srcOrd="3" destOrd="0" parTransId="{CB12C9C9-08D0-405A-ADE0-71DA11AB8302}" sibTransId="{64C463D9-8694-4B0C-B386-56341CAE72EF}"/>
    <dgm:cxn modelId="{584E5121-D9B0-487E-9796-4043D113988E}" srcId="{A0EED029-4541-4860-A842-AC0E491479DF}" destId="{7E66DD44-A780-4C75-904D-E4C19DC9E2DA}" srcOrd="4" destOrd="0" parTransId="{9B4788DF-84A9-4764-BAFC-14FFDFE4048D}" sibTransId="{85111363-D905-475D-AD2C-72859ACFB668}"/>
    <dgm:cxn modelId="{DDCBB339-7BF1-4367-B76F-80CD2BB96D4F}" type="presOf" srcId="{0A4081EB-FDA2-49C3-8C6C-5622CF557668}" destId="{76CE3F2D-4E51-4A3C-AB35-BF39D939BF9C}" srcOrd="1" destOrd="0" presId="urn:microsoft.com/office/officeart/2005/8/layout/vProcess5"/>
    <dgm:cxn modelId="{D593113B-E7B9-40E8-B035-C0E3B82A9441}" type="presOf" srcId="{A0EED029-4541-4860-A842-AC0E491479DF}" destId="{60CBEA09-D667-4F11-9611-9AF42FD87E8F}" srcOrd="0" destOrd="0" presId="urn:microsoft.com/office/officeart/2005/8/layout/vProcess5"/>
    <dgm:cxn modelId="{53D6655B-82D6-4DEC-BE7E-EE493A9080DD}" type="presOf" srcId="{724D86B2-D8B5-410D-A313-07CC6C864F89}" destId="{A851C195-6A8C-4279-B1FC-142BD0370B5C}" srcOrd="1" destOrd="0" presId="urn:microsoft.com/office/officeart/2005/8/layout/vProcess5"/>
    <dgm:cxn modelId="{CD334B60-CDF8-45E1-8B93-A5844602C6BA}" type="presOf" srcId="{6796E40F-2DE7-4DC6-B747-C0BA5380C834}" destId="{36E16C4D-498F-4DFF-BABB-BA2547FD584A}" srcOrd="0" destOrd="0" presId="urn:microsoft.com/office/officeart/2005/8/layout/vProcess5"/>
    <dgm:cxn modelId="{CEEABB4E-9D36-49F7-95D3-B4B62775720F}" type="presOf" srcId="{377BABB7-3FA0-4917-B785-C409F550CA9A}" destId="{1D96B1E9-3376-4EB4-B45E-8BFCD8027274}" srcOrd="1" destOrd="0" presId="urn:microsoft.com/office/officeart/2005/8/layout/vProcess5"/>
    <dgm:cxn modelId="{B7889376-72FA-479A-B871-24723A1D5AA1}" srcId="{A0EED029-4541-4860-A842-AC0E491479DF}" destId="{0A4081EB-FDA2-49C3-8C6C-5622CF557668}" srcOrd="2" destOrd="0" parTransId="{ACE7AAFF-5E9F-494C-ACF1-CB75EA84CDF5}" sibTransId="{6796E40F-2DE7-4DC6-B747-C0BA5380C834}"/>
    <dgm:cxn modelId="{1F25D682-E6B1-4803-813C-7E8C40868298}" type="presOf" srcId="{377BABB7-3FA0-4917-B785-C409F550CA9A}" destId="{20C1B2E3-1441-473A-8D06-A8516792AD27}" srcOrd="0" destOrd="0" presId="urn:microsoft.com/office/officeart/2005/8/layout/vProcess5"/>
    <dgm:cxn modelId="{A37F6C8F-4278-427E-A313-1C3CAF909E80}" type="presOf" srcId="{FCFC56E0-D5EB-4257-A0FE-8BA415810D00}" destId="{0DCDD7A2-0C94-4F79-B4FE-72A098563C4B}" srcOrd="0" destOrd="0" presId="urn:microsoft.com/office/officeart/2005/8/layout/vProcess5"/>
    <dgm:cxn modelId="{30B09CC7-21B2-4D82-85F9-FA5FADA3A8B0}" type="presOf" srcId="{F2F12534-B68D-456D-8CDF-EF581844AE7E}" destId="{7B5BED34-E541-4930-AA56-1238563F7284}" srcOrd="0" destOrd="0" presId="urn:microsoft.com/office/officeart/2005/8/layout/vProcess5"/>
    <dgm:cxn modelId="{83EC14D7-E140-4355-B76B-E302565D9EC3}" srcId="{A0EED029-4541-4860-A842-AC0E491479DF}" destId="{724D86B2-D8B5-410D-A313-07CC6C864F89}" srcOrd="0" destOrd="0" parTransId="{B331770D-28F0-445F-89F7-DE9169546861}" sibTransId="{F2F12534-B68D-456D-8CDF-EF581844AE7E}"/>
    <dgm:cxn modelId="{E1B071D7-A31B-4B81-B384-5F4947C5B08C}" type="presOf" srcId="{7E66DD44-A780-4C75-904D-E4C19DC9E2DA}" destId="{540041FC-2674-4B3D-9826-A0C3F0F4B9D2}" srcOrd="0" destOrd="0" presId="urn:microsoft.com/office/officeart/2005/8/layout/vProcess5"/>
    <dgm:cxn modelId="{FD8490F0-BDFB-4209-BEC5-9A79006A03F7}" type="presOf" srcId="{724D86B2-D8B5-410D-A313-07CC6C864F89}" destId="{D62A18D1-BB73-42A0-8D95-FCFA68A96775}" srcOrd="0" destOrd="0" presId="urn:microsoft.com/office/officeart/2005/8/layout/vProcess5"/>
    <dgm:cxn modelId="{4D068FF4-A21C-4DD5-8112-5E5E7109CD86}" type="presOf" srcId="{0A4081EB-FDA2-49C3-8C6C-5622CF557668}" destId="{0F0568D7-01D9-42FC-A97D-E628424E76F9}" srcOrd="0" destOrd="0" presId="urn:microsoft.com/office/officeart/2005/8/layout/vProcess5"/>
    <dgm:cxn modelId="{567C65F6-6D49-487C-B142-59E06E29CAB6}" type="presOf" srcId="{64C463D9-8694-4B0C-B386-56341CAE72EF}" destId="{6DE3C1D7-59CB-4701-B586-A27155D55693}" srcOrd="0" destOrd="0" presId="urn:microsoft.com/office/officeart/2005/8/layout/vProcess5"/>
    <dgm:cxn modelId="{DFAE45F6-1BE2-4715-88FA-736E61483C12}" type="presOf" srcId="{7E66DD44-A780-4C75-904D-E4C19DC9E2DA}" destId="{B4892D24-A1BF-42F2-B7AE-C9174B0F25F1}" srcOrd="1" destOrd="0" presId="urn:microsoft.com/office/officeart/2005/8/layout/vProcess5"/>
    <dgm:cxn modelId="{2021D196-88DB-43EC-9789-204655B7F73E}" type="presParOf" srcId="{60CBEA09-D667-4F11-9611-9AF42FD87E8F}" destId="{50302B5B-5EC7-4C87-AF2A-C4A3A1291619}" srcOrd="0" destOrd="0" presId="urn:microsoft.com/office/officeart/2005/8/layout/vProcess5"/>
    <dgm:cxn modelId="{6E5CE4B9-0B27-4DC5-B4FB-2EE6B8083ABE}" type="presParOf" srcId="{60CBEA09-D667-4F11-9611-9AF42FD87E8F}" destId="{D62A18D1-BB73-42A0-8D95-FCFA68A96775}" srcOrd="1" destOrd="0" presId="urn:microsoft.com/office/officeart/2005/8/layout/vProcess5"/>
    <dgm:cxn modelId="{E393C169-7EB9-42EB-91DD-FA16C63E5AAF}" type="presParOf" srcId="{60CBEA09-D667-4F11-9611-9AF42FD87E8F}" destId="{0DCDD7A2-0C94-4F79-B4FE-72A098563C4B}" srcOrd="2" destOrd="0" presId="urn:microsoft.com/office/officeart/2005/8/layout/vProcess5"/>
    <dgm:cxn modelId="{E4DB20FB-99A8-46E1-A6AA-2FBAB45E87C0}" type="presParOf" srcId="{60CBEA09-D667-4F11-9611-9AF42FD87E8F}" destId="{0F0568D7-01D9-42FC-A97D-E628424E76F9}" srcOrd="3" destOrd="0" presId="urn:microsoft.com/office/officeart/2005/8/layout/vProcess5"/>
    <dgm:cxn modelId="{1D06F1ED-FF55-44BF-BBF3-FC37317CED4B}" type="presParOf" srcId="{60CBEA09-D667-4F11-9611-9AF42FD87E8F}" destId="{20C1B2E3-1441-473A-8D06-A8516792AD27}" srcOrd="4" destOrd="0" presId="urn:microsoft.com/office/officeart/2005/8/layout/vProcess5"/>
    <dgm:cxn modelId="{6D965032-C339-4C53-85D1-4A9F440F8DAB}" type="presParOf" srcId="{60CBEA09-D667-4F11-9611-9AF42FD87E8F}" destId="{540041FC-2674-4B3D-9826-A0C3F0F4B9D2}" srcOrd="5" destOrd="0" presId="urn:microsoft.com/office/officeart/2005/8/layout/vProcess5"/>
    <dgm:cxn modelId="{C9D025ED-E0CE-4C85-A053-DA8260B2C9AE}" type="presParOf" srcId="{60CBEA09-D667-4F11-9611-9AF42FD87E8F}" destId="{7B5BED34-E541-4930-AA56-1238563F7284}" srcOrd="6" destOrd="0" presId="urn:microsoft.com/office/officeart/2005/8/layout/vProcess5"/>
    <dgm:cxn modelId="{E0F2D2CD-03F5-447A-82C2-A6445CB7E9EC}" type="presParOf" srcId="{60CBEA09-D667-4F11-9611-9AF42FD87E8F}" destId="{0002E3FE-74BA-42CD-BA9D-DA3062C37EE9}" srcOrd="7" destOrd="0" presId="urn:microsoft.com/office/officeart/2005/8/layout/vProcess5"/>
    <dgm:cxn modelId="{F770ABD4-C614-436B-9EEE-ADEE4BAC998B}" type="presParOf" srcId="{60CBEA09-D667-4F11-9611-9AF42FD87E8F}" destId="{36E16C4D-498F-4DFF-BABB-BA2547FD584A}" srcOrd="8" destOrd="0" presId="urn:microsoft.com/office/officeart/2005/8/layout/vProcess5"/>
    <dgm:cxn modelId="{1858CB7E-E1D9-43A6-9498-5297BBC7C6D9}" type="presParOf" srcId="{60CBEA09-D667-4F11-9611-9AF42FD87E8F}" destId="{6DE3C1D7-59CB-4701-B586-A27155D55693}" srcOrd="9" destOrd="0" presId="urn:microsoft.com/office/officeart/2005/8/layout/vProcess5"/>
    <dgm:cxn modelId="{99A8718F-6B09-4E71-911E-E3432578440D}" type="presParOf" srcId="{60CBEA09-D667-4F11-9611-9AF42FD87E8F}" destId="{A851C195-6A8C-4279-B1FC-142BD0370B5C}" srcOrd="10" destOrd="0" presId="urn:microsoft.com/office/officeart/2005/8/layout/vProcess5"/>
    <dgm:cxn modelId="{39C046BF-E354-4E2A-AFBB-7ED435103CE3}" type="presParOf" srcId="{60CBEA09-D667-4F11-9611-9AF42FD87E8F}" destId="{AFA05A66-C052-4DF9-8D62-C4D7E78A2FBC}" srcOrd="11" destOrd="0" presId="urn:microsoft.com/office/officeart/2005/8/layout/vProcess5"/>
    <dgm:cxn modelId="{CF744B4C-4415-4E96-B1A3-20AEB1BFAD33}" type="presParOf" srcId="{60CBEA09-D667-4F11-9611-9AF42FD87E8F}" destId="{76CE3F2D-4E51-4A3C-AB35-BF39D939BF9C}" srcOrd="12" destOrd="0" presId="urn:microsoft.com/office/officeart/2005/8/layout/vProcess5"/>
    <dgm:cxn modelId="{766F8703-7875-43EB-ABB2-1B1155E2947E}" type="presParOf" srcId="{60CBEA09-D667-4F11-9611-9AF42FD87E8F}" destId="{1D96B1E9-3376-4EB4-B45E-8BFCD8027274}" srcOrd="13" destOrd="0" presId="urn:microsoft.com/office/officeart/2005/8/layout/vProcess5"/>
    <dgm:cxn modelId="{C28DC634-6111-4BD3-B999-49BB94B6BB8B}" type="presParOf" srcId="{60CBEA09-D667-4F11-9611-9AF42FD87E8F}" destId="{B4892D24-A1BF-42F2-B7AE-C9174B0F25F1}"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1F310F-4D8E-45D0-A32B-C4C75401453E}"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1F27AB61-77E0-4A5E-A9C6-9FBF92C6E8BE}">
      <dgm:prSet/>
      <dgm:spPr/>
      <dgm:t>
        <a:bodyPr/>
        <a:lstStyle/>
        <a:p>
          <a:r>
            <a:rPr lang="en-GB"/>
            <a:t>Declining Sales: In-store sales have fallen by 30%, mainly due to reduced foot traffic and rising competition from online florists.</a:t>
          </a:r>
          <a:endParaRPr lang="en-US"/>
        </a:p>
      </dgm:t>
    </dgm:pt>
    <dgm:pt modelId="{4C0A7C25-1F93-4ABC-9EDD-50CE82D380B8}" type="parTrans" cxnId="{1FE49F13-E4A5-4F44-86DB-A5D8A45CCE3E}">
      <dgm:prSet/>
      <dgm:spPr/>
      <dgm:t>
        <a:bodyPr/>
        <a:lstStyle/>
        <a:p>
          <a:endParaRPr lang="en-US"/>
        </a:p>
      </dgm:t>
    </dgm:pt>
    <dgm:pt modelId="{6F5F7F30-67A6-480D-9B27-FF5D2217C67A}" type="sibTrans" cxnId="{1FE49F13-E4A5-4F44-86DB-A5D8A45CCE3E}">
      <dgm:prSet/>
      <dgm:spPr/>
      <dgm:t>
        <a:bodyPr/>
        <a:lstStyle/>
        <a:p>
          <a:endParaRPr lang="en-US"/>
        </a:p>
      </dgm:t>
    </dgm:pt>
    <dgm:pt modelId="{ED54F202-3F8D-4399-B438-B7ADD3A58EFA}">
      <dgm:prSet/>
      <dgm:spPr/>
      <dgm:t>
        <a:bodyPr/>
        <a:lstStyle/>
        <a:p>
          <a:r>
            <a:rPr lang="en-GB"/>
            <a:t>Limited Digital Presence: Green Haven’s outdated website and weak social-media marketing restrict customer reach and engagement.</a:t>
          </a:r>
          <a:endParaRPr lang="en-US"/>
        </a:p>
      </dgm:t>
    </dgm:pt>
    <dgm:pt modelId="{CCA90EBE-AE69-4FF6-BB7B-C0F1B5B05497}" type="parTrans" cxnId="{B8F8156E-5A9A-480E-A7E8-A5046E52B3C3}">
      <dgm:prSet/>
      <dgm:spPr/>
      <dgm:t>
        <a:bodyPr/>
        <a:lstStyle/>
        <a:p>
          <a:endParaRPr lang="en-US"/>
        </a:p>
      </dgm:t>
    </dgm:pt>
    <dgm:pt modelId="{597EABD2-1FDA-43BC-BCBB-0FC4F49A6A16}" type="sibTrans" cxnId="{B8F8156E-5A9A-480E-A7E8-A5046E52B3C3}">
      <dgm:prSet/>
      <dgm:spPr/>
      <dgm:t>
        <a:bodyPr/>
        <a:lstStyle/>
        <a:p>
          <a:endParaRPr lang="en-US"/>
        </a:p>
      </dgm:t>
    </dgm:pt>
    <dgm:pt modelId="{F2E8C646-B57A-4198-85C1-046B947413E3}">
      <dgm:prSet/>
      <dgm:spPr/>
      <dgm:t>
        <a:bodyPr/>
        <a:lstStyle/>
        <a:p>
          <a:r>
            <a:rPr lang="en-GB"/>
            <a:t>Operational Inefficiencies: Manual systems and staff shortages reduce productivity and service quality.</a:t>
          </a:r>
          <a:endParaRPr lang="en-US"/>
        </a:p>
      </dgm:t>
    </dgm:pt>
    <dgm:pt modelId="{D43C89F2-C831-4102-9BE8-3A98D34119D5}" type="parTrans" cxnId="{CDE0A9A7-4007-461C-AC63-5A919C569F5F}">
      <dgm:prSet/>
      <dgm:spPr/>
      <dgm:t>
        <a:bodyPr/>
        <a:lstStyle/>
        <a:p>
          <a:endParaRPr lang="en-US"/>
        </a:p>
      </dgm:t>
    </dgm:pt>
    <dgm:pt modelId="{8D3F9B29-A3F2-4408-81A7-63A5F8484FA6}" type="sibTrans" cxnId="{CDE0A9A7-4007-461C-AC63-5A919C569F5F}">
      <dgm:prSet/>
      <dgm:spPr/>
      <dgm:t>
        <a:bodyPr/>
        <a:lstStyle/>
        <a:p>
          <a:endParaRPr lang="en-US"/>
        </a:p>
      </dgm:t>
    </dgm:pt>
    <dgm:pt modelId="{C24F9F0A-6DE5-4C48-AD15-857FDD0D8880}">
      <dgm:prSet/>
      <dgm:spPr/>
      <dgm:t>
        <a:bodyPr/>
        <a:lstStyle/>
        <a:p>
          <a:r>
            <a:rPr lang="en-GB"/>
            <a:t>External Pressures: Economic inflation, changing customer behaviour, and sustainability demands increase costs and reduce local demand.</a:t>
          </a:r>
          <a:endParaRPr lang="en-US"/>
        </a:p>
      </dgm:t>
    </dgm:pt>
    <dgm:pt modelId="{E630C245-6A90-4A74-B1C6-FE4E96445F7A}" type="parTrans" cxnId="{673646DB-97E2-406E-85E6-89B864303943}">
      <dgm:prSet/>
      <dgm:spPr/>
      <dgm:t>
        <a:bodyPr/>
        <a:lstStyle/>
        <a:p>
          <a:endParaRPr lang="en-US"/>
        </a:p>
      </dgm:t>
    </dgm:pt>
    <dgm:pt modelId="{30901EBB-025E-4DA4-B88E-BDBCC76908BF}" type="sibTrans" cxnId="{673646DB-97E2-406E-85E6-89B864303943}">
      <dgm:prSet/>
      <dgm:spPr/>
      <dgm:t>
        <a:bodyPr/>
        <a:lstStyle/>
        <a:p>
          <a:endParaRPr lang="en-US"/>
        </a:p>
      </dgm:t>
    </dgm:pt>
    <dgm:pt modelId="{FDDDDB89-371B-4924-A473-864A8CD2A45B}" type="pres">
      <dgm:prSet presAssocID="{911F310F-4D8E-45D0-A32B-C4C75401453E}" presName="matrix" presStyleCnt="0">
        <dgm:presLayoutVars>
          <dgm:chMax val="1"/>
          <dgm:dir/>
          <dgm:resizeHandles val="exact"/>
        </dgm:presLayoutVars>
      </dgm:prSet>
      <dgm:spPr/>
    </dgm:pt>
    <dgm:pt modelId="{007B6646-D1BD-4708-AF79-FA93627B6332}" type="pres">
      <dgm:prSet presAssocID="{911F310F-4D8E-45D0-A32B-C4C75401453E}" presName="diamond" presStyleLbl="bgShp" presStyleIdx="0" presStyleCnt="1"/>
      <dgm:spPr/>
    </dgm:pt>
    <dgm:pt modelId="{FABBB322-79F3-4E32-8B98-0843E87FA9E2}" type="pres">
      <dgm:prSet presAssocID="{911F310F-4D8E-45D0-A32B-C4C75401453E}" presName="quad1" presStyleLbl="node1" presStyleIdx="0" presStyleCnt="4">
        <dgm:presLayoutVars>
          <dgm:chMax val="0"/>
          <dgm:chPref val="0"/>
          <dgm:bulletEnabled val="1"/>
        </dgm:presLayoutVars>
      </dgm:prSet>
      <dgm:spPr/>
    </dgm:pt>
    <dgm:pt modelId="{32740577-8EB9-4581-9075-255A21AA08F7}" type="pres">
      <dgm:prSet presAssocID="{911F310F-4D8E-45D0-A32B-C4C75401453E}" presName="quad2" presStyleLbl="node1" presStyleIdx="1" presStyleCnt="4">
        <dgm:presLayoutVars>
          <dgm:chMax val="0"/>
          <dgm:chPref val="0"/>
          <dgm:bulletEnabled val="1"/>
        </dgm:presLayoutVars>
      </dgm:prSet>
      <dgm:spPr/>
    </dgm:pt>
    <dgm:pt modelId="{A8928B49-56A7-44F4-8229-00832D5C21C5}" type="pres">
      <dgm:prSet presAssocID="{911F310F-4D8E-45D0-A32B-C4C75401453E}" presName="quad3" presStyleLbl="node1" presStyleIdx="2" presStyleCnt="4">
        <dgm:presLayoutVars>
          <dgm:chMax val="0"/>
          <dgm:chPref val="0"/>
          <dgm:bulletEnabled val="1"/>
        </dgm:presLayoutVars>
      </dgm:prSet>
      <dgm:spPr/>
    </dgm:pt>
    <dgm:pt modelId="{A81EEDDD-7D4F-43D3-B683-FACB03CF1FF1}" type="pres">
      <dgm:prSet presAssocID="{911F310F-4D8E-45D0-A32B-C4C75401453E}" presName="quad4" presStyleLbl="node1" presStyleIdx="3" presStyleCnt="4">
        <dgm:presLayoutVars>
          <dgm:chMax val="0"/>
          <dgm:chPref val="0"/>
          <dgm:bulletEnabled val="1"/>
        </dgm:presLayoutVars>
      </dgm:prSet>
      <dgm:spPr/>
    </dgm:pt>
  </dgm:ptLst>
  <dgm:cxnLst>
    <dgm:cxn modelId="{1FE49F13-E4A5-4F44-86DB-A5D8A45CCE3E}" srcId="{911F310F-4D8E-45D0-A32B-C4C75401453E}" destId="{1F27AB61-77E0-4A5E-A9C6-9FBF92C6E8BE}" srcOrd="0" destOrd="0" parTransId="{4C0A7C25-1F93-4ABC-9EDD-50CE82D380B8}" sibTransId="{6F5F7F30-67A6-480D-9B27-FF5D2217C67A}"/>
    <dgm:cxn modelId="{B8F8156E-5A9A-480E-A7E8-A5046E52B3C3}" srcId="{911F310F-4D8E-45D0-A32B-C4C75401453E}" destId="{ED54F202-3F8D-4399-B438-B7ADD3A58EFA}" srcOrd="1" destOrd="0" parTransId="{CCA90EBE-AE69-4FF6-BB7B-C0F1B5B05497}" sibTransId="{597EABD2-1FDA-43BC-BCBB-0FC4F49A6A16}"/>
    <dgm:cxn modelId="{D7BA459B-69F6-45B2-A04D-C24F396EACEA}" type="presOf" srcId="{911F310F-4D8E-45D0-A32B-C4C75401453E}" destId="{FDDDDB89-371B-4924-A473-864A8CD2A45B}" srcOrd="0" destOrd="0" presId="urn:microsoft.com/office/officeart/2005/8/layout/matrix3"/>
    <dgm:cxn modelId="{DD6257A1-CA5E-451C-9C5D-E58E96B1809D}" type="presOf" srcId="{F2E8C646-B57A-4198-85C1-046B947413E3}" destId="{A8928B49-56A7-44F4-8229-00832D5C21C5}" srcOrd="0" destOrd="0" presId="urn:microsoft.com/office/officeart/2005/8/layout/matrix3"/>
    <dgm:cxn modelId="{CDE0A9A7-4007-461C-AC63-5A919C569F5F}" srcId="{911F310F-4D8E-45D0-A32B-C4C75401453E}" destId="{F2E8C646-B57A-4198-85C1-046B947413E3}" srcOrd="2" destOrd="0" parTransId="{D43C89F2-C831-4102-9BE8-3A98D34119D5}" sibTransId="{8D3F9B29-A3F2-4408-81A7-63A5F8484FA6}"/>
    <dgm:cxn modelId="{F4D5E2B9-1FFA-44B5-BC74-BF8E6451DF3E}" type="presOf" srcId="{C24F9F0A-6DE5-4C48-AD15-857FDD0D8880}" destId="{A81EEDDD-7D4F-43D3-B683-FACB03CF1FF1}" srcOrd="0" destOrd="0" presId="urn:microsoft.com/office/officeart/2005/8/layout/matrix3"/>
    <dgm:cxn modelId="{673646DB-97E2-406E-85E6-89B864303943}" srcId="{911F310F-4D8E-45D0-A32B-C4C75401453E}" destId="{C24F9F0A-6DE5-4C48-AD15-857FDD0D8880}" srcOrd="3" destOrd="0" parTransId="{E630C245-6A90-4A74-B1C6-FE4E96445F7A}" sibTransId="{30901EBB-025E-4DA4-B88E-BDBCC76908BF}"/>
    <dgm:cxn modelId="{669D1BDD-AC20-49BE-9326-A3771380C349}" type="presOf" srcId="{1F27AB61-77E0-4A5E-A9C6-9FBF92C6E8BE}" destId="{FABBB322-79F3-4E32-8B98-0843E87FA9E2}" srcOrd="0" destOrd="0" presId="urn:microsoft.com/office/officeart/2005/8/layout/matrix3"/>
    <dgm:cxn modelId="{0999B8DD-EF84-4FAF-9420-41DB18EC4AA8}" type="presOf" srcId="{ED54F202-3F8D-4399-B438-B7ADD3A58EFA}" destId="{32740577-8EB9-4581-9075-255A21AA08F7}" srcOrd="0" destOrd="0" presId="urn:microsoft.com/office/officeart/2005/8/layout/matrix3"/>
    <dgm:cxn modelId="{40B0D901-1617-4A10-A229-45C8974C6E64}" type="presParOf" srcId="{FDDDDB89-371B-4924-A473-864A8CD2A45B}" destId="{007B6646-D1BD-4708-AF79-FA93627B6332}" srcOrd="0" destOrd="0" presId="urn:microsoft.com/office/officeart/2005/8/layout/matrix3"/>
    <dgm:cxn modelId="{B28B3101-CFC4-468F-8741-244D1DBAAFFE}" type="presParOf" srcId="{FDDDDB89-371B-4924-A473-864A8CD2A45B}" destId="{FABBB322-79F3-4E32-8B98-0843E87FA9E2}" srcOrd="1" destOrd="0" presId="urn:microsoft.com/office/officeart/2005/8/layout/matrix3"/>
    <dgm:cxn modelId="{3AAF053F-1E9F-4EF3-B004-ECABFF6674F5}" type="presParOf" srcId="{FDDDDB89-371B-4924-A473-864A8CD2A45B}" destId="{32740577-8EB9-4581-9075-255A21AA08F7}" srcOrd="2" destOrd="0" presId="urn:microsoft.com/office/officeart/2005/8/layout/matrix3"/>
    <dgm:cxn modelId="{5D209582-B2D4-45D4-9DDD-95CCE591BA19}" type="presParOf" srcId="{FDDDDB89-371B-4924-A473-864A8CD2A45B}" destId="{A8928B49-56A7-44F4-8229-00832D5C21C5}" srcOrd="3" destOrd="0" presId="urn:microsoft.com/office/officeart/2005/8/layout/matrix3"/>
    <dgm:cxn modelId="{70945B11-7CFC-4DF8-A089-E22AFA5A9447}" type="presParOf" srcId="{FDDDDB89-371B-4924-A473-864A8CD2A45B}" destId="{A81EEDDD-7D4F-43D3-B683-FACB03CF1FF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7B6C8-FF1C-4561-BC73-551049210C62}">
      <dsp:nvSpPr>
        <dsp:cNvPr id="0" name=""/>
        <dsp:cNvSpPr/>
      </dsp:nvSpPr>
      <dsp:spPr>
        <a:xfrm>
          <a:off x="0" y="14413"/>
          <a:ext cx="6245265" cy="8739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Student Name:	Vitali Terzi</a:t>
          </a:r>
          <a:endParaRPr lang="en-US" sz="2200" kern="1200"/>
        </a:p>
      </dsp:txBody>
      <dsp:txXfrm>
        <a:off x="42663" y="57076"/>
        <a:ext cx="6159939" cy="788627"/>
      </dsp:txXfrm>
    </dsp:sp>
    <dsp:sp modelId="{9D025934-627D-4281-85BA-6D0891C21D49}">
      <dsp:nvSpPr>
        <dsp:cNvPr id="0" name=""/>
        <dsp:cNvSpPr/>
      </dsp:nvSpPr>
      <dsp:spPr>
        <a:xfrm>
          <a:off x="0" y="951726"/>
          <a:ext cx="6245265" cy="873953"/>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Student ID:		2439599</a:t>
          </a:r>
          <a:endParaRPr lang="en-US" sz="2200" kern="1200"/>
        </a:p>
      </dsp:txBody>
      <dsp:txXfrm>
        <a:off x="42663" y="994389"/>
        <a:ext cx="6159939" cy="788627"/>
      </dsp:txXfrm>
    </dsp:sp>
    <dsp:sp modelId="{00DC763F-8FA2-48BA-A8F5-84768CF4FDFC}">
      <dsp:nvSpPr>
        <dsp:cNvPr id="0" name=""/>
        <dsp:cNvSpPr/>
      </dsp:nvSpPr>
      <dsp:spPr>
        <a:xfrm>
          <a:off x="0" y="1889040"/>
          <a:ext cx="6245265" cy="873953"/>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Lecturer’s Name:	Abdullah Sodiq</a:t>
          </a:r>
          <a:endParaRPr lang="en-US" sz="2200" kern="1200"/>
        </a:p>
      </dsp:txBody>
      <dsp:txXfrm>
        <a:off x="42663" y="1931703"/>
        <a:ext cx="6159939" cy="788627"/>
      </dsp:txXfrm>
    </dsp:sp>
    <dsp:sp modelId="{F3012D17-EACB-478A-9A6D-0117BCF716D1}">
      <dsp:nvSpPr>
        <dsp:cNvPr id="0" name=""/>
        <dsp:cNvSpPr/>
      </dsp:nvSpPr>
      <dsp:spPr>
        <a:xfrm>
          <a:off x="0" y="2826353"/>
          <a:ext cx="6245265" cy="873953"/>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Module Code: 	</a:t>
          </a:r>
          <a:r>
            <a:rPr lang="en-GB" sz="2200" kern="1200"/>
            <a:t>LCLM 4004</a:t>
          </a:r>
          <a:endParaRPr lang="en-US" sz="2200" kern="1200"/>
        </a:p>
      </dsp:txBody>
      <dsp:txXfrm>
        <a:off x="42663" y="2869016"/>
        <a:ext cx="6159939" cy="788627"/>
      </dsp:txXfrm>
    </dsp:sp>
    <dsp:sp modelId="{818D7DCE-5EC5-4C70-B2D8-EABBBEC3209A}">
      <dsp:nvSpPr>
        <dsp:cNvPr id="0" name=""/>
        <dsp:cNvSpPr/>
      </dsp:nvSpPr>
      <dsp:spPr>
        <a:xfrm>
          <a:off x="0" y="3763666"/>
          <a:ext cx="6245265" cy="873953"/>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Module Name: 	</a:t>
          </a:r>
          <a:r>
            <a:rPr lang="en-GB" sz="2200" kern="1200" dirty="0"/>
            <a:t>Problem Solving and Decision-Making</a:t>
          </a:r>
          <a:endParaRPr lang="en-US" sz="2200" kern="1200" dirty="0"/>
        </a:p>
      </dsp:txBody>
      <dsp:txXfrm>
        <a:off x="42663" y="3806329"/>
        <a:ext cx="6159939" cy="788627"/>
      </dsp:txXfrm>
    </dsp:sp>
    <dsp:sp modelId="{0C166F8F-3DA7-47C0-B69B-503B78300724}">
      <dsp:nvSpPr>
        <dsp:cNvPr id="0" name=""/>
        <dsp:cNvSpPr/>
      </dsp:nvSpPr>
      <dsp:spPr>
        <a:xfrm>
          <a:off x="0" y="4700980"/>
          <a:ext cx="6245265" cy="87395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Component 1: 	</a:t>
          </a:r>
          <a:r>
            <a:rPr lang="en-GB" sz="2200" kern="1200"/>
            <a:t>Green Haven Florists</a:t>
          </a:r>
          <a:endParaRPr lang="en-US" sz="2200" kern="1200"/>
        </a:p>
      </dsp:txBody>
      <dsp:txXfrm>
        <a:off x="42663" y="4743643"/>
        <a:ext cx="6159939" cy="788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DAC2E-4B69-46E9-AB42-4B5CC68CC2E2}">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Overview of Green Haven Florists and the nature and scope of their current challenges.</a:t>
          </a:r>
          <a:endParaRPr lang="en-US" sz="2500" kern="1200"/>
        </a:p>
      </dsp:txBody>
      <dsp:txXfrm>
        <a:off x="0" y="39687"/>
        <a:ext cx="3286125" cy="1971675"/>
      </dsp:txXfrm>
    </dsp:sp>
    <dsp:sp modelId="{2ADF36D3-3D9D-4DD6-A73E-21C95B2B5365}">
      <dsp:nvSpPr>
        <dsp:cNvPr id="0" name=""/>
        <dsp:cNvSpPr/>
      </dsp:nvSpPr>
      <dsp:spPr>
        <a:xfrm>
          <a:off x="3614737" y="39687"/>
          <a:ext cx="3286125" cy="1971675"/>
        </a:xfrm>
        <a:prstGeom prst="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Application of the 5W2H model to summarise key issues.</a:t>
          </a:r>
          <a:endParaRPr lang="en-US" sz="2500" kern="1200"/>
        </a:p>
      </dsp:txBody>
      <dsp:txXfrm>
        <a:off x="3614737" y="39687"/>
        <a:ext cx="3286125" cy="1971675"/>
      </dsp:txXfrm>
    </dsp:sp>
    <dsp:sp modelId="{976BD219-DA07-43B3-922A-9CA6EF34DCE5}">
      <dsp:nvSpPr>
        <dsp:cNvPr id="0" name=""/>
        <dsp:cNvSpPr/>
      </dsp:nvSpPr>
      <dsp:spPr>
        <a:xfrm>
          <a:off x="7229475" y="39687"/>
          <a:ext cx="3286125" cy="1971675"/>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Critique and application of the PESTEL framework to explore external factors.</a:t>
          </a:r>
          <a:endParaRPr lang="en-US" sz="2500" kern="1200"/>
        </a:p>
      </dsp:txBody>
      <dsp:txXfrm>
        <a:off x="7229475" y="39687"/>
        <a:ext cx="3286125" cy="1971675"/>
      </dsp:txXfrm>
    </dsp:sp>
    <dsp:sp modelId="{C7C4C2C0-4FEF-4EF6-B1FD-466B94346DEA}">
      <dsp:nvSpPr>
        <dsp:cNvPr id="0" name=""/>
        <dsp:cNvSpPr/>
      </dsp:nvSpPr>
      <dsp:spPr>
        <a:xfrm>
          <a:off x="1807368" y="2339975"/>
          <a:ext cx="3286125" cy="1971675"/>
        </a:xfrm>
        <a:prstGeom prst="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Critique and application of the Cause-and-Effect model to identify root causes.</a:t>
          </a:r>
          <a:endParaRPr lang="en-US" sz="2500" kern="1200"/>
        </a:p>
      </dsp:txBody>
      <dsp:txXfrm>
        <a:off x="1807368" y="2339975"/>
        <a:ext cx="3286125" cy="1971675"/>
      </dsp:txXfrm>
    </dsp:sp>
    <dsp:sp modelId="{96DF4974-E7FD-4A58-8C01-9AE63909DBE2}">
      <dsp:nvSpPr>
        <dsp:cNvPr id="0" name=""/>
        <dsp:cNvSpPr/>
      </dsp:nvSpPr>
      <dsp:spPr>
        <a:xfrm>
          <a:off x="5422106"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Summary of the key findings drawn form the analysis.</a:t>
          </a:r>
          <a:endParaRPr lang="en-US" sz="2500" kern="1200"/>
        </a:p>
      </dsp:txBody>
      <dsp:txXfrm>
        <a:off x="5422106"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A18D1-BB73-42A0-8D95-FCFA68A96775}">
      <dsp:nvSpPr>
        <dsp:cNvPr id="0" name=""/>
        <dsp:cNvSpPr/>
      </dsp:nvSpPr>
      <dsp:spPr>
        <a:xfrm>
          <a:off x="0" y="0"/>
          <a:ext cx="8414428" cy="6640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It is a visual tool used to identify, explore, and display possible causes of a specific problem (Ishikawa, 1986).</a:t>
          </a:r>
          <a:endParaRPr lang="en-US" sz="1200" kern="1200"/>
        </a:p>
      </dsp:txBody>
      <dsp:txXfrm>
        <a:off x="19451" y="19451"/>
        <a:ext cx="7620120" cy="625190"/>
      </dsp:txXfrm>
    </dsp:sp>
    <dsp:sp modelId="{0DCDD7A2-0C94-4F79-B4FE-72A098563C4B}">
      <dsp:nvSpPr>
        <dsp:cNvPr id="0" name=""/>
        <dsp:cNvSpPr/>
      </dsp:nvSpPr>
      <dsp:spPr>
        <a:xfrm>
          <a:off x="628350" y="756328"/>
          <a:ext cx="8414428" cy="664092"/>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It is used to systematically analyse the root causes of a problem rather than focusing only on its symptoms (Brassard &amp; Ritter, 2010).</a:t>
          </a:r>
          <a:endParaRPr lang="en-US" sz="1200" kern="1200"/>
        </a:p>
      </dsp:txBody>
      <dsp:txXfrm>
        <a:off x="647801" y="775779"/>
        <a:ext cx="7315515" cy="625190"/>
      </dsp:txXfrm>
    </dsp:sp>
    <dsp:sp modelId="{0F0568D7-01D9-42FC-A97D-E628424E76F9}">
      <dsp:nvSpPr>
        <dsp:cNvPr id="0" name=""/>
        <dsp:cNvSpPr/>
      </dsp:nvSpPr>
      <dsp:spPr>
        <a:xfrm>
          <a:off x="1256700" y="1512656"/>
          <a:ext cx="8414428" cy="664092"/>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It is commonly applied in quality management, process improvement, and business analysis to identify internal and external sources of issues. (Tague, 2005). Causes are grouped into key categories such as People, Equipment, Materials, Environment, and Management.</a:t>
          </a:r>
          <a:endParaRPr lang="en-US" sz="1200" kern="1200"/>
        </a:p>
      </dsp:txBody>
      <dsp:txXfrm>
        <a:off x="1276151" y="1532107"/>
        <a:ext cx="7315515" cy="625190"/>
      </dsp:txXfrm>
    </dsp:sp>
    <dsp:sp modelId="{20C1B2E3-1441-473A-8D06-A8516792AD27}">
      <dsp:nvSpPr>
        <dsp:cNvPr id="0" name=""/>
        <dsp:cNvSpPr/>
      </dsp:nvSpPr>
      <dsp:spPr>
        <a:xfrm>
          <a:off x="1885050" y="2268984"/>
          <a:ext cx="8414428" cy="664092"/>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It encourages structured problem solving and team collaboration (Tague, 2005). It also helps visualise complex relationships between factors affecting performance (Brassard &amp; Ritter, 2010).</a:t>
          </a:r>
          <a:endParaRPr lang="en-US" sz="1200" kern="1200"/>
        </a:p>
      </dsp:txBody>
      <dsp:txXfrm>
        <a:off x="1904501" y="2288435"/>
        <a:ext cx="7315515" cy="625190"/>
      </dsp:txXfrm>
    </dsp:sp>
    <dsp:sp modelId="{540041FC-2674-4B3D-9826-A0C3F0F4B9D2}">
      <dsp:nvSpPr>
        <dsp:cNvPr id="0" name=""/>
        <dsp:cNvSpPr/>
      </dsp:nvSpPr>
      <dsp:spPr>
        <a:xfrm>
          <a:off x="2513400" y="3025312"/>
          <a:ext cx="8414428" cy="66409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But it may oversimplify complex issues by forcing causes by forcing causes into set categories (Ahmed &amp; Machold, 2004). It also relies heavily on subjective judgement – which can lead to bias or incomplete analysis (Antony &amp; Gupta, 2019).</a:t>
          </a:r>
          <a:endParaRPr lang="en-US" sz="1200" kern="1200"/>
        </a:p>
      </dsp:txBody>
      <dsp:txXfrm>
        <a:off x="2532851" y="3044763"/>
        <a:ext cx="7315515" cy="625190"/>
      </dsp:txXfrm>
    </dsp:sp>
    <dsp:sp modelId="{7B5BED34-E541-4930-AA56-1238563F7284}">
      <dsp:nvSpPr>
        <dsp:cNvPr id="0" name=""/>
        <dsp:cNvSpPr/>
      </dsp:nvSpPr>
      <dsp:spPr>
        <a:xfrm>
          <a:off x="7982767"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890" y="485156"/>
        <a:ext cx="237414" cy="324824"/>
      </dsp:txXfrm>
    </dsp:sp>
    <dsp:sp modelId="{0002E3FE-74BA-42CD-BA9D-DA3062C37EE9}">
      <dsp:nvSpPr>
        <dsp:cNvPr id="0" name=""/>
        <dsp:cNvSpPr/>
      </dsp:nvSpPr>
      <dsp:spPr>
        <a:xfrm>
          <a:off x="8611118" y="1241484"/>
          <a:ext cx="431660" cy="431660"/>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708241" y="1241484"/>
        <a:ext cx="237414" cy="324824"/>
      </dsp:txXfrm>
    </dsp:sp>
    <dsp:sp modelId="{36E16C4D-498F-4DFF-BABB-BA2547FD584A}">
      <dsp:nvSpPr>
        <dsp:cNvPr id="0" name=""/>
        <dsp:cNvSpPr/>
      </dsp:nvSpPr>
      <dsp:spPr>
        <a:xfrm>
          <a:off x="9239468" y="1986744"/>
          <a:ext cx="431660" cy="431660"/>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336591" y="1986744"/>
        <a:ext cx="237414" cy="324824"/>
      </dsp:txXfrm>
    </dsp:sp>
    <dsp:sp modelId="{6DE3C1D7-59CB-4701-B586-A27155D55693}">
      <dsp:nvSpPr>
        <dsp:cNvPr id="0" name=""/>
        <dsp:cNvSpPr/>
      </dsp:nvSpPr>
      <dsp:spPr>
        <a:xfrm>
          <a:off x="9867818" y="2750451"/>
          <a:ext cx="431660" cy="43166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964941" y="2750451"/>
        <a:ext cx="237414" cy="3248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B6646-D1BD-4708-AF79-FA93627B6332}">
      <dsp:nvSpPr>
        <dsp:cNvPr id="0" name=""/>
        <dsp:cNvSpPr/>
      </dsp:nvSpPr>
      <dsp:spPr>
        <a:xfrm>
          <a:off x="606456" y="0"/>
          <a:ext cx="5453920" cy="5453920"/>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ABBB322-79F3-4E32-8B98-0843E87FA9E2}">
      <dsp:nvSpPr>
        <dsp:cNvPr id="0" name=""/>
        <dsp:cNvSpPr/>
      </dsp:nvSpPr>
      <dsp:spPr>
        <a:xfrm>
          <a:off x="1124578" y="518122"/>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Declining Sales: In-store sales have fallen by 30%, mainly due to reduced foot traffic and rising competition from online florists.</a:t>
          </a:r>
          <a:endParaRPr lang="en-US" sz="1600" kern="1200"/>
        </a:p>
      </dsp:txBody>
      <dsp:txXfrm>
        <a:off x="1228411" y="621955"/>
        <a:ext cx="1919362" cy="1919362"/>
      </dsp:txXfrm>
    </dsp:sp>
    <dsp:sp modelId="{32740577-8EB9-4581-9075-255A21AA08F7}">
      <dsp:nvSpPr>
        <dsp:cNvPr id="0" name=""/>
        <dsp:cNvSpPr/>
      </dsp:nvSpPr>
      <dsp:spPr>
        <a:xfrm>
          <a:off x="3415225" y="518122"/>
          <a:ext cx="2127028" cy="2127028"/>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Limited Digital Presence: Green Haven’s outdated website and weak social-media marketing restrict customer reach and engagement.</a:t>
          </a:r>
          <a:endParaRPr lang="en-US" sz="1600" kern="1200"/>
        </a:p>
      </dsp:txBody>
      <dsp:txXfrm>
        <a:off x="3519058" y="621955"/>
        <a:ext cx="1919362" cy="1919362"/>
      </dsp:txXfrm>
    </dsp:sp>
    <dsp:sp modelId="{A8928B49-56A7-44F4-8229-00832D5C21C5}">
      <dsp:nvSpPr>
        <dsp:cNvPr id="0" name=""/>
        <dsp:cNvSpPr/>
      </dsp:nvSpPr>
      <dsp:spPr>
        <a:xfrm>
          <a:off x="1124578" y="2808768"/>
          <a:ext cx="2127028" cy="2127028"/>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Operational Inefficiencies: Manual systems and staff shortages reduce productivity and service quality.</a:t>
          </a:r>
          <a:endParaRPr lang="en-US" sz="1600" kern="1200"/>
        </a:p>
      </dsp:txBody>
      <dsp:txXfrm>
        <a:off x="1228411" y="2912601"/>
        <a:ext cx="1919362" cy="1919362"/>
      </dsp:txXfrm>
    </dsp:sp>
    <dsp:sp modelId="{A81EEDDD-7D4F-43D3-B683-FACB03CF1FF1}">
      <dsp:nvSpPr>
        <dsp:cNvPr id="0" name=""/>
        <dsp:cNvSpPr/>
      </dsp:nvSpPr>
      <dsp:spPr>
        <a:xfrm>
          <a:off x="3415225" y="2808768"/>
          <a:ext cx="2127028" cy="212702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External Pressures: Economic inflation, changing customer behaviour, and sustainability demands increase costs and reduce local demand.</a:t>
          </a:r>
          <a:endParaRPr lang="en-US" sz="1600" kern="1200"/>
        </a:p>
      </dsp:txBody>
      <dsp:txXfrm>
        <a:off x="3519058" y="2912601"/>
        <a:ext cx="1919362" cy="19193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9" name="Straight Connector 1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TextBox 3">
            <a:extLst>
              <a:ext uri="{FF2B5EF4-FFF2-40B4-BE49-F238E27FC236}">
                <a16:creationId xmlns:a16="http://schemas.microsoft.com/office/drawing/2014/main" id="{ECA80466-DBAE-1994-9B4F-73BE8EBA7A97}"/>
              </a:ext>
            </a:extLst>
          </p:cNvPr>
          <p:cNvGraphicFramePr/>
          <p:nvPr>
            <p:extLst>
              <p:ext uri="{D42A27DB-BD31-4B8C-83A1-F6EECF244321}">
                <p14:modId xmlns:p14="http://schemas.microsoft.com/office/powerpoint/2010/main" val="261684205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hand holding a pencil&#10;&#10;AI-generated content may be incorrect.">
            <a:extLst>
              <a:ext uri="{FF2B5EF4-FFF2-40B4-BE49-F238E27FC236}">
                <a16:creationId xmlns:a16="http://schemas.microsoft.com/office/drawing/2014/main" id="{C7A853DC-D2D0-FA71-FD7D-72394939D5D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598" y="83741"/>
            <a:ext cx="4675455" cy="6729846"/>
          </a:xfrm>
          <a:prstGeom prst="rect">
            <a:avLst/>
          </a:prstGeom>
        </p:spPr>
      </p:pic>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51098396-E448-5927-7C0A-A8434385487A}"/>
              </a:ext>
            </a:extLst>
          </p:cNvPr>
          <p:cNvPicPr>
            <a:picLocks noChangeAspect="1"/>
          </p:cNvPicPr>
          <p:nvPr/>
        </p:nvPicPr>
        <p:blipFill>
          <a:blip r:embed="rId2">
            <a:duotone>
              <a:schemeClr val="bg2">
                <a:shade val="45000"/>
                <a:satMod val="135000"/>
              </a:schemeClr>
              <a:prstClr val="white"/>
            </a:duotone>
          </a:blip>
          <a:srcRect b="6250"/>
          <a:stretch>
            <a:fillRect/>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838200" y="365125"/>
            <a:ext cx="10515600" cy="1325563"/>
          </a:xfrm>
        </p:spPr>
        <p:txBody>
          <a:bodyPr>
            <a:normAutofit/>
          </a:bodyPr>
          <a:lstStyle/>
          <a:p>
            <a:r>
              <a:rPr lang="en-GB" b="1" u="sng">
                <a:latin typeface="Arial" panose="020B0604020202020204" pitchFamily="34" charset="0"/>
                <a:cs typeface="Arial" panose="020B0604020202020204" pitchFamily="34" charset="0"/>
              </a:rPr>
              <a:t>Presentation Overview</a:t>
            </a:r>
          </a:p>
        </p:txBody>
      </p:sp>
      <p:graphicFrame>
        <p:nvGraphicFramePr>
          <p:cNvPr id="33" name="Content Placeholder 2">
            <a:extLst>
              <a:ext uri="{FF2B5EF4-FFF2-40B4-BE49-F238E27FC236}">
                <a16:creationId xmlns:a16="http://schemas.microsoft.com/office/drawing/2014/main" id="{205AD0E3-9FDE-E048-A9DE-51CFFC622B3D}"/>
              </a:ext>
            </a:extLst>
          </p:cNvPr>
          <p:cNvGraphicFramePr>
            <a:graphicFrameLocks noGrp="1"/>
          </p:cNvGraphicFramePr>
          <p:nvPr>
            <p:ph idx="1"/>
            <p:extLst>
              <p:ext uri="{D42A27DB-BD31-4B8C-83A1-F6EECF244321}">
                <p14:modId xmlns:p14="http://schemas.microsoft.com/office/powerpoint/2010/main" val="30868120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Overview of Green Haven Florists</a:t>
            </a: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4810259" y="649480"/>
            <a:ext cx="6555347" cy="5546047"/>
          </a:xfrm>
        </p:spPr>
        <p:txBody>
          <a:bodyPr anchor="ctr">
            <a:normAutofit/>
          </a:bodyPr>
          <a:lstStyle/>
          <a:p>
            <a:r>
              <a:rPr lang="en-GB" sz="2000">
                <a:latin typeface="Arial" panose="020B0604020202020204" pitchFamily="34" charset="0"/>
                <a:cs typeface="Arial" panose="020B0604020202020204" pitchFamily="34" charset="0"/>
              </a:rPr>
              <a:t>Green Haven Florists is a small, family-run business based in Norwich (founded in 2016) by business partners Liam and Priya Patel.</a:t>
            </a:r>
          </a:p>
          <a:p>
            <a:r>
              <a:rPr lang="en-GB" sz="2000">
                <a:latin typeface="Arial" panose="020B0604020202020204" pitchFamily="34" charset="0"/>
                <a:cs typeface="Arial" panose="020B0604020202020204" pitchFamily="34" charset="0"/>
              </a:rPr>
              <a:t>The company specializes in fresh floral arrangements, wedding and event décor, and bespoke gift bouquets. </a:t>
            </a:r>
          </a:p>
          <a:p>
            <a:r>
              <a:rPr lang="en-GB" sz="2000">
                <a:latin typeface="Arial" panose="020B0604020202020204" pitchFamily="34" charset="0"/>
                <a:cs typeface="Arial" panose="020B0604020202020204" pitchFamily="34" charset="0"/>
              </a:rPr>
              <a:t>It operates both a local shop and an online ordering service catering to customers across Norwich and nearby areas.</a:t>
            </a:r>
          </a:p>
          <a:p>
            <a:r>
              <a:rPr lang="en-GB" sz="2000">
                <a:latin typeface="Arial" panose="020B0604020202020204" pitchFamily="34" charset="0"/>
                <a:cs typeface="Arial" panose="020B0604020202020204" pitchFamily="34" charset="0"/>
              </a:rPr>
              <a:t>Initially successful due to personalized service and strong community reputation, the business has recently faced declining performance. </a:t>
            </a:r>
          </a:p>
          <a:p>
            <a:r>
              <a:rPr lang="en-GB" sz="2000">
                <a:latin typeface="Arial" panose="020B0604020202020204" pitchFamily="34" charset="0"/>
                <a:cs typeface="Arial" panose="020B0604020202020204" pitchFamily="34" charset="0"/>
              </a:rPr>
              <a:t>Liam and Priya are now assessing the root causes of this decline and exploring strategies for long-term sustainability.</a:t>
            </a:r>
          </a:p>
          <a:p>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Nature and Scope of the Problem</a:t>
            </a: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4810259" y="649480"/>
            <a:ext cx="6555347" cy="5546047"/>
          </a:xfrm>
        </p:spPr>
        <p:txBody>
          <a:bodyPr anchor="ctr">
            <a:normAutofit/>
          </a:bodyPr>
          <a:lstStyle/>
          <a:p>
            <a:r>
              <a:rPr lang="en-GB" sz="1900">
                <a:latin typeface="Arial" panose="020B0604020202020204" pitchFamily="34" charset="0"/>
                <a:cs typeface="Arial" panose="020B0604020202020204" pitchFamily="34" charset="0"/>
              </a:rPr>
              <a:t>Green Haven Florists has experienced a 30% decline in in-store sales over the past year.</a:t>
            </a:r>
          </a:p>
          <a:p>
            <a:r>
              <a:rPr lang="en-GB" sz="1900">
                <a:latin typeface="Arial" panose="020B0604020202020204" pitchFamily="34" charset="0"/>
                <a:cs typeface="Arial" panose="020B0604020202020204" pitchFamily="34" charset="0"/>
              </a:rPr>
              <a:t>Reduced footfall in the local area due to increased online shopping trends and digital competition.</a:t>
            </a:r>
          </a:p>
          <a:p>
            <a:r>
              <a:rPr lang="en-GB" sz="1900">
                <a:latin typeface="Arial" panose="020B0604020202020204" pitchFamily="34" charset="0"/>
                <a:cs typeface="Arial" panose="020B0604020202020204" pitchFamily="34" charset="0"/>
              </a:rPr>
              <a:t>Limited social media presence and outdated marketing strategies – reducing visibility amongst younger consumers.</a:t>
            </a:r>
          </a:p>
          <a:p>
            <a:r>
              <a:rPr lang="en-GB" sz="1900">
                <a:latin typeface="Arial" panose="020B0604020202020204" pitchFamily="34" charset="0"/>
                <a:cs typeface="Arial" panose="020B0604020202020204" pitchFamily="34" charset="0"/>
              </a:rPr>
              <a:t>Rising costs of fresh flowers, utilities, and rent have reduced profit margins.</a:t>
            </a:r>
          </a:p>
          <a:p>
            <a:r>
              <a:rPr lang="en-GB" sz="1900">
                <a:latin typeface="Arial" panose="020B0604020202020204" pitchFamily="34" charset="0"/>
                <a:cs typeface="Arial" panose="020B0604020202020204" pitchFamily="34" charset="0"/>
              </a:rPr>
              <a:t>Staff shortages and increased workload have affected customer service quality and operational efficiency.</a:t>
            </a:r>
          </a:p>
          <a:p>
            <a:r>
              <a:rPr lang="en-GB" sz="1900">
                <a:latin typeface="Arial" panose="020B0604020202020204" pitchFamily="34" charset="0"/>
                <a:cs typeface="Arial" panose="020B0604020202020204" pitchFamily="34" charset="0"/>
              </a:rPr>
              <a:t>Internal issues (outdated systems and limited digital skills) and external factors (economic pressures and changing consumer behaviour) are both contributing factors.</a:t>
            </a:r>
          </a:p>
          <a:p>
            <a:r>
              <a:rPr lang="en-GB" sz="1900">
                <a:latin typeface="Arial" panose="020B0604020202020204" pitchFamily="34" charset="0"/>
                <a:cs typeface="Arial" panose="020B0604020202020204" pitchFamily="34" charset="0"/>
              </a:rPr>
              <a:t>Green Haven has some control over internal challenges (marketing, staffing, and operations) but less control over external factors (inflation, competition, and market shifts). </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3566881705"/>
              </p:ext>
            </p:extLst>
          </p:nvPr>
        </p:nvGraphicFramePr>
        <p:xfrm>
          <a:off x="1899904" y="1393723"/>
          <a:ext cx="9171218" cy="4663440"/>
        </p:xfrm>
        <a:graphic>
          <a:graphicData uri="http://schemas.openxmlformats.org/drawingml/2006/table">
            <a:tbl>
              <a:tblPr firstRow="1" bandRow="1">
                <a:tableStyleId>{93296810-A885-4BE3-A3E7-6D5BEEA58F35}</a:tableStyleId>
              </a:tblPr>
              <a:tblGrid>
                <a:gridCol w="1246013">
                  <a:extLst>
                    <a:ext uri="{9D8B030D-6E8A-4147-A177-3AD203B41FA5}">
                      <a16:colId xmlns:a16="http://schemas.microsoft.com/office/drawing/2014/main" val="516700139"/>
                    </a:ext>
                  </a:extLst>
                </a:gridCol>
                <a:gridCol w="1246013">
                  <a:extLst>
                    <a:ext uri="{9D8B030D-6E8A-4147-A177-3AD203B41FA5}">
                      <a16:colId xmlns:a16="http://schemas.microsoft.com/office/drawing/2014/main" val="1482979515"/>
                    </a:ext>
                  </a:extLst>
                </a:gridCol>
                <a:gridCol w="1246013">
                  <a:extLst>
                    <a:ext uri="{9D8B030D-6E8A-4147-A177-3AD203B41FA5}">
                      <a16:colId xmlns:a16="http://schemas.microsoft.com/office/drawing/2014/main" val="1537974666"/>
                    </a:ext>
                  </a:extLst>
                </a:gridCol>
                <a:gridCol w="1246013">
                  <a:extLst>
                    <a:ext uri="{9D8B030D-6E8A-4147-A177-3AD203B41FA5}">
                      <a16:colId xmlns:a16="http://schemas.microsoft.com/office/drawing/2014/main" val="2616223528"/>
                    </a:ext>
                  </a:extLst>
                </a:gridCol>
                <a:gridCol w="1445358">
                  <a:extLst>
                    <a:ext uri="{9D8B030D-6E8A-4147-A177-3AD203B41FA5}">
                      <a16:colId xmlns:a16="http://schemas.microsoft.com/office/drawing/2014/main" val="3425015451"/>
                    </a:ext>
                  </a:extLst>
                </a:gridCol>
                <a:gridCol w="1356852">
                  <a:extLst>
                    <a:ext uri="{9D8B030D-6E8A-4147-A177-3AD203B41FA5}">
                      <a16:colId xmlns:a16="http://schemas.microsoft.com/office/drawing/2014/main" val="1430925739"/>
                    </a:ext>
                  </a:extLst>
                </a:gridCol>
                <a:gridCol w="1384956">
                  <a:extLst>
                    <a:ext uri="{9D8B030D-6E8A-4147-A177-3AD203B41FA5}">
                      <a16:colId xmlns:a16="http://schemas.microsoft.com/office/drawing/2014/main" val="283900714"/>
                    </a:ext>
                  </a:extLst>
                </a:gridCol>
              </a:tblGrid>
              <a:tr h="389467">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dirty="0"/>
                        <a:t>30% decline in in-store sales at Green Haven</a:t>
                      </a:r>
                    </a:p>
                  </a:txBody>
                  <a:tcPr>
                    <a:solidFill>
                      <a:srgbClr val="FF0000"/>
                    </a:solidFill>
                  </a:tcPr>
                </a:tc>
                <a:tc>
                  <a:txBody>
                    <a:bodyPr/>
                    <a:lstStyle/>
                    <a:p>
                      <a:r>
                        <a:rPr lang="en-GB" dirty="0"/>
                        <a:t>Mainly occurring at the Norwich physical store – though some impact seen online</a:t>
                      </a:r>
                    </a:p>
                  </a:txBody>
                  <a:tcPr>
                    <a:solidFill>
                      <a:srgbClr val="FFC000"/>
                    </a:solidFill>
                  </a:tcPr>
                </a:tc>
                <a:tc>
                  <a:txBody>
                    <a:bodyPr/>
                    <a:lstStyle/>
                    <a:p>
                      <a:r>
                        <a:rPr lang="en-GB" dirty="0"/>
                        <a:t>Sales have been declining steadily over the past 12-18 months</a:t>
                      </a:r>
                    </a:p>
                  </a:txBody>
                  <a:tcPr>
                    <a:solidFill>
                      <a:srgbClr val="FFFF00"/>
                    </a:solidFill>
                  </a:tcPr>
                </a:tc>
                <a:tc>
                  <a:txBody>
                    <a:bodyPr/>
                    <a:lstStyle/>
                    <a:p>
                      <a:r>
                        <a:rPr lang="en-GB" dirty="0"/>
                        <a:t>Primarily affects the business owners, staff, and local customers</a:t>
                      </a:r>
                    </a:p>
                  </a:txBody>
                  <a:tcPr>
                    <a:solidFill>
                      <a:srgbClr val="92D050"/>
                    </a:solidFill>
                  </a:tcPr>
                </a:tc>
                <a:tc>
                  <a:txBody>
                    <a:bodyPr/>
                    <a:lstStyle/>
                    <a:p>
                      <a:r>
                        <a:rPr lang="en-GB" dirty="0"/>
                        <a:t>Increased digital competition, changing customer preferences, limited marketing reach, and higher operational costs.</a:t>
                      </a:r>
                    </a:p>
                  </a:txBody>
                  <a:tcPr>
                    <a:solidFill>
                      <a:srgbClr val="00B0F0"/>
                    </a:solidFill>
                  </a:tcPr>
                </a:tc>
                <a:tc>
                  <a:txBody>
                    <a:bodyPr/>
                    <a:lstStyle/>
                    <a:p>
                      <a:r>
                        <a:rPr lang="en-GB" dirty="0"/>
                        <a:t>Reduced customer visits, fewer repeat purchases, and loss of market share to online competitions.</a:t>
                      </a:r>
                    </a:p>
                  </a:txBody>
                  <a:tcPr>
                    <a:solidFill>
                      <a:srgbClr val="0070C0"/>
                    </a:solidFill>
                  </a:tcPr>
                </a:tc>
                <a:tc>
                  <a:txBody>
                    <a:bodyPr/>
                    <a:lstStyle/>
                    <a:p>
                      <a:r>
                        <a:rPr lang="en-GB" dirty="0"/>
                        <a:t>Approximately a 30% drop in in-store revenue – leading to lower profit margins and financial strain.</a:t>
                      </a:r>
                    </a:p>
                  </a:txBody>
                  <a:tcPr>
                    <a:solidFill>
                      <a:srgbClr val="7030A0"/>
                    </a:solidFill>
                  </a:tcPr>
                </a:tc>
                <a:extLst>
                  <a:ext uri="{0D108BD9-81ED-4DB2-BD59-A6C34878D82A}">
                    <a16:rowId xmlns:a16="http://schemas.microsoft.com/office/drawing/2014/main" val="2046650194"/>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584775"/>
          </a:xfrm>
          <a:prstGeom prst="rect">
            <a:avLst/>
          </a:prstGeom>
          <a:noFill/>
        </p:spPr>
        <p:txBody>
          <a:bodyPr wrap="square">
            <a:spAutoFit/>
          </a:bodyPr>
          <a:lstStyle/>
          <a:p>
            <a:r>
              <a:rPr lang="en-GB" sz="3200" b="1" u="sng" dirty="0"/>
              <a:t>5W2H Analysis – Understanding the Decline in Sales</a:t>
            </a: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Freeform: Shape 5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 name="Rectangle 6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466722" y="586855"/>
            <a:ext cx="3201366" cy="3387497"/>
          </a:xfrm>
        </p:spPr>
        <p:txBody>
          <a:bodyPr anchor="b">
            <a:normAutofit/>
          </a:bodyPr>
          <a:lstStyle/>
          <a:p>
            <a:pPr algn="r"/>
            <a:r>
              <a:rPr lang="en-GB" sz="3100" b="1" u="sng">
                <a:solidFill>
                  <a:srgbClr val="FFFFFF"/>
                </a:solidFill>
                <a:latin typeface="Arial" panose="020B0604020202020204" pitchFamily="34" charset="0"/>
                <a:cs typeface="Arial" panose="020B0604020202020204" pitchFamily="34" charset="0"/>
              </a:rPr>
              <a:t>Understanding the PESTEL Framework</a:t>
            </a:r>
          </a:p>
        </p:txBody>
      </p:sp>
      <p:sp>
        <p:nvSpPr>
          <p:cNvPr id="62"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810259" y="649480"/>
            <a:ext cx="6555347" cy="5546047"/>
          </a:xfrm>
        </p:spPr>
        <p:txBody>
          <a:bodyPr anchor="ctr">
            <a:normAutofit/>
          </a:bodyPr>
          <a:lstStyle/>
          <a:p>
            <a:pPr marL="0" indent="0">
              <a:buNone/>
            </a:pPr>
            <a:r>
              <a:rPr lang="en-GB" sz="1700">
                <a:latin typeface="Arial" panose="020B0604020202020204" pitchFamily="34" charset="0"/>
                <a:cs typeface="Arial" panose="020B0604020202020204" pitchFamily="34" charset="0"/>
              </a:rPr>
              <a:t>PESTEL is a strategic analysis tool used to assess external macro-environmental factors that impact an organisation. The acronym stands for Political, Economic, Social, Technological, Environmental, and Legal factors (Johnson et al., 2017)</a:t>
            </a:r>
          </a:p>
          <a:p>
            <a:pPr marL="0" indent="0">
              <a:buNone/>
            </a:pPr>
            <a:r>
              <a:rPr lang="en-GB" sz="1700">
                <a:latin typeface="Arial" panose="020B0604020202020204" pitchFamily="34" charset="0"/>
                <a:cs typeface="Arial" panose="020B0604020202020204" pitchFamily="34" charset="0"/>
              </a:rPr>
              <a:t>It is used to identify opportunities and threats in the external environment that could affect a business’s performance and strategy (Yuksel, 2012).</a:t>
            </a:r>
          </a:p>
          <a:p>
            <a:pPr marL="0" indent="0">
              <a:buNone/>
            </a:pPr>
            <a:r>
              <a:rPr lang="en-GB" sz="1700">
                <a:latin typeface="Arial" panose="020B0604020202020204" pitchFamily="34" charset="0"/>
                <a:cs typeface="Arial" panose="020B0604020202020204" pitchFamily="34" charset="0"/>
              </a:rPr>
              <a:t>It is commonly applied in strategic planning and market analysis to help managers understand broad trends that influence their operations. It is often combined with SWOT analysis to link external factors to internal capabilities.</a:t>
            </a:r>
          </a:p>
          <a:p>
            <a:pPr marL="0" indent="0">
              <a:buNone/>
            </a:pPr>
            <a:r>
              <a:rPr lang="en-GB" sz="1700">
                <a:latin typeface="Arial" panose="020B0604020202020204" pitchFamily="34" charset="0"/>
                <a:cs typeface="Arial" panose="020B0604020202020204" pitchFamily="34" charset="0"/>
              </a:rPr>
              <a:t>The benefits are that it encourages long-term thinking and awareness to external changes. It also helps in risk management and strategic decision making (Gupta, 2013).</a:t>
            </a:r>
          </a:p>
          <a:p>
            <a:pPr marL="0" indent="0">
              <a:buNone/>
            </a:pPr>
            <a:r>
              <a:rPr lang="en-GB" sz="1700">
                <a:latin typeface="Arial" panose="020B0604020202020204" pitchFamily="34" charset="0"/>
                <a:cs typeface="Arial" panose="020B0604020202020204" pitchFamily="34" charset="0"/>
              </a:rPr>
              <a:t>However, it can be too broad and general – making it difficult to prioritise key factors. As well as it needs regular updates as external conditions change rapidly (Rastogi &amp; Trivedi, 2016) </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a:bodyPr>
          <a:lstStyle/>
          <a:p>
            <a:r>
              <a:rPr lang="en-GB" b="1" dirty="0"/>
              <a:t>PESTEL Analysis – Green Haven Florists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147219480"/>
              </p:ext>
            </p:extLst>
          </p:nvPr>
        </p:nvGraphicFramePr>
        <p:xfrm>
          <a:off x="948904" y="2123386"/>
          <a:ext cx="9782355" cy="4529696"/>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502612">
                  <a:extLst>
                    <a:ext uri="{9D8B030D-6E8A-4147-A177-3AD203B41FA5}">
                      <a16:colId xmlns:a16="http://schemas.microsoft.com/office/drawing/2014/main" val="3644160467"/>
                    </a:ext>
                  </a:extLst>
                </a:gridCol>
                <a:gridCol w="1685582">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Local council business rates and taxation policies affect small retail margins.</a:t>
                      </a:r>
                    </a:p>
                    <a:p>
                      <a:pPr marL="285750" indent="-285750">
                        <a:buFont typeface="Wingdings" panose="05000000000000000000" pitchFamily="2" charset="2"/>
                        <a:buChar char="§"/>
                      </a:pPr>
                      <a:r>
                        <a:rPr lang="en-GB" sz="1400" b="1" dirty="0"/>
                        <a:t>Import regulations influence flower supply and costs from overseas suppliers (Johnson et al., 2017).</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Inflation and rising energy costs have increased operating expenses.</a:t>
                      </a:r>
                    </a:p>
                    <a:p>
                      <a:pPr marL="285750" indent="-285750">
                        <a:buFont typeface="Wingdings" panose="05000000000000000000" pitchFamily="2" charset="2"/>
                        <a:buChar char="§"/>
                      </a:pPr>
                      <a:r>
                        <a:rPr lang="en-GB" sz="1400" b="1" dirty="0"/>
                        <a:t>Reduced consumer spending due to cost-of-living pressures limit purchases (Gupta, 2013).</a:t>
                      </a:r>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Growing preference for online shopping over local stores.</a:t>
                      </a:r>
                    </a:p>
                    <a:p>
                      <a:pPr marL="285750" indent="-285750">
                        <a:buFont typeface="Wingdings" panose="05000000000000000000" pitchFamily="2" charset="2"/>
                        <a:buChar char="§"/>
                      </a:pPr>
                      <a:r>
                        <a:rPr lang="en-GB" sz="1400" b="1" dirty="0"/>
                        <a:t>Increased demand for eco-friendly and ethically sourced flowers (Yuksel, 2012)</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Rapid development of e-commerce and delivery apps increases competition.</a:t>
                      </a:r>
                    </a:p>
                    <a:p>
                      <a:pPr marL="285750" indent="-285750">
                        <a:buFont typeface="Wingdings" panose="05000000000000000000" pitchFamily="2" charset="2"/>
                        <a:buChar char="§"/>
                      </a:pPr>
                      <a:r>
                        <a:rPr lang="en-GB" sz="1400" b="1" dirty="0"/>
                        <a:t>Green Haven’s outdated website limits online visibility and digital engagement (Rastogi &amp; Trivedi, 2016).</a:t>
                      </a:r>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Pressure to adopt sustainable packaging and reduce plastic waste. </a:t>
                      </a:r>
                    </a:p>
                    <a:p>
                      <a:pPr marL="285750" indent="-285750">
                        <a:buFont typeface="Wingdings" panose="05000000000000000000" pitchFamily="2" charset="2"/>
                        <a:buChar char="§"/>
                      </a:pPr>
                      <a:r>
                        <a:rPr lang="en-GB" sz="1400" b="1" dirty="0"/>
                        <a:t>Dependence on imported flowers raises the company’s carbon footprint (Gupta, 2013).</a:t>
                      </a:r>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Compliance with health and safety regulations for staff and premises.</a:t>
                      </a:r>
                    </a:p>
                    <a:p>
                      <a:pPr marL="285750" indent="-285750">
                        <a:buFont typeface="Wingdings" panose="05000000000000000000" pitchFamily="2" charset="2"/>
                        <a:buChar char="§"/>
                      </a:pPr>
                      <a:r>
                        <a:rPr lang="en-GB" sz="1400" b="1" dirty="0"/>
                        <a:t>Consumer protection laws affecting refund and delivery policies (Johnson et al., 2017).</a:t>
                      </a: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383564" y="348865"/>
            <a:ext cx="9718111" cy="1576446"/>
          </a:xfrm>
        </p:spPr>
        <p:txBody>
          <a:bodyPr anchor="ctr">
            <a:normAutofit/>
          </a:bodyPr>
          <a:lstStyle/>
          <a:p>
            <a:r>
              <a:rPr lang="en-GB" sz="4000" b="1" u="sng">
                <a:solidFill>
                  <a:srgbClr val="FFFFFF"/>
                </a:solidFill>
                <a:latin typeface="Arial" panose="020B0604020202020204" pitchFamily="34" charset="0"/>
                <a:cs typeface="Arial" panose="020B0604020202020204" pitchFamily="34" charset="0"/>
              </a:rPr>
              <a:t>Understanding the Cause-and-Effect Fishbone Model</a:t>
            </a:r>
          </a:p>
        </p:txBody>
      </p:sp>
      <p:graphicFrame>
        <p:nvGraphicFramePr>
          <p:cNvPr id="18" name="Content Placeholder 2">
            <a:extLst>
              <a:ext uri="{FF2B5EF4-FFF2-40B4-BE49-F238E27FC236}">
                <a16:creationId xmlns:a16="http://schemas.microsoft.com/office/drawing/2014/main" id="{BEAFD0A7-C658-C9B5-4D58-872A45315E1D}"/>
              </a:ext>
            </a:extLst>
          </p:cNvPr>
          <p:cNvGraphicFramePr>
            <a:graphicFrameLocks noGrp="1"/>
          </p:cNvGraphicFramePr>
          <p:nvPr>
            <p:ph idx="1"/>
            <p:extLst>
              <p:ext uri="{D42A27DB-BD31-4B8C-83A1-F6EECF244321}">
                <p14:modId xmlns:p14="http://schemas.microsoft.com/office/powerpoint/2010/main" val="403988036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What is a Fishbone Diagram? A Guide to Problem-Solving – HKMLC Smart Board">
            <a:extLst>
              <a:ext uri="{FF2B5EF4-FFF2-40B4-BE49-F238E27FC236}">
                <a16:creationId xmlns:a16="http://schemas.microsoft.com/office/drawing/2014/main" id="{1798DD34-A1DE-B2C0-3EA4-13491D3F844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86" r="1899"/>
          <a:stretch>
            <a:fillRect/>
          </a:stretch>
        </p:blipFill>
        <p:spPr bwMode="auto">
          <a:xfrm>
            <a:off x="265818" y="1179870"/>
            <a:ext cx="11410258" cy="5584721"/>
          </a:xfrm>
          <a:prstGeom prst="rect">
            <a:avLst/>
          </a:prstGeom>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05395B-EB6B-5ED1-186D-E017DA15A205}"/>
              </a:ext>
            </a:extLst>
          </p:cNvPr>
          <p:cNvSpPr txBox="1"/>
          <p:nvPr/>
        </p:nvSpPr>
        <p:spPr>
          <a:xfrm>
            <a:off x="827129" y="275265"/>
            <a:ext cx="10287636" cy="584775"/>
          </a:xfrm>
          <a:prstGeom prst="rect">
            <a:avLst/>
          </a:prstGeom>
          <a:noFill/>
        </p:spPr>
        <p:txBody>
          <a:bodyPr wrap="square">
            <a:spAutoFit/>
          </a:bodyPr>
          <a:lstStyle/>
          <a:p>
            <a:r>
              <a:rPr lang="en-GB" sz="3200" b="1" u="sng" dirty="0"/>
              <a:t>Cause-and-Effect (Fishbone) Analysis – Green Haven Florists</a:t>
            </a:r>
          </a:p>
        </p:txBody>
      </p:sp>
      <p:sp>
        <p:nvSpPr>
          <p:cNvPr id="8" name="TextBox 7">
            <a:extLst>
              <a:ext uri="{FF2B5EF4-FFF2-40B4-BE49-F238E27FC236}">
                <a16:creationId xmlns:a16="http://schemas.microsoft.com/office/drawing/2014/main" id="{8945A82A-043D-3087-38CE-0365EA342AE0}"/>
              </a:ext>
            </a:extLst>
          </p:cNvPr>
          <p:cNvSpPr txBox="1"/>
          <p:nvPr/>
        </p:nvSpPr>
        <p:spPr>
          <a:xfrm>
            <a:off x="5970947" y="1771628"/>
            <a:ext cx="2163096" cy="2308324"/>
          </a:xfrm>
          <a:prstGeom prst="rect">
            <a:avLst/>
          </a:prstGeom>
          <a:noFill/>
        </p:spPr>
        <p:txBody>
          <a:bodyPr wrap="square">
            <a:spAutoFit/>
          </a:bodyPr>
          <a:lstStyle/>
          <a:p>
            <a:pPr marL="342900" indent="-342900">
              <a:buFont typeface="Arial" panose="020B0604020202020204" pitchFamily="34" charset="0"/>
              <a:buChar char="•"/>
            </a:pPr>
            <a:r>
              <a:rPr lang="en-GB" sz="1600" b="1"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Limited staff training in customer engagement.</a:t>
            </a:r>
          </a:p>
          <a:p>
            <a:pPr marL="342900" indent="-342900">
              <a:buFont typeface="Arial" panose="020B0604020202020204" pitchFamily="34" charset="0"/>
              <a:buChar char="•"/>
            </a:pPr>
            <a:r>
              <a:rPr lang="en-GB" sz="1600" b="1"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Staff shortages during peak periods reduce service quality (Tague, 2015).</a:t>
            </a:r>
          </a:p>
        </p:txBody>
      </p:sp>
      <p:sp>
        <p:nvSpPr>
          <p:cNvPr id="2" name="TextBox 1">
            <a:extLst>
              <a:ext uri="{FF2B5EF4-FFF2-40B4-BE49-F238E27FC236}">
                <a16:creationId xmlns:a16="http://schemas.microsoft.com/office/drawing/2014/main" id="{87B7D80D-4E7C-6D55-4083-83FBFD453601}"/>
              </a:ext>
            </a:extLst>
          </p:cNvPr>
          <p:cNvSpPr txBox="1"/>
          <p:nvPr/>
        </p:nvSpPr>
        <p:spPr>
          <a:xfrm>
            <a:off x="1421180" y="1879350"/>
            <a:ext cx="2064774" cy="2092881"/>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accent1">
                    <a:lumMod val="75000"/>
                  </a:schemeClr>
                </a:solidFill>
              </a:rPr>
              <a:t>Inefficient stock management leads to waste or shortages.</a:t>
            </a:r>
          </a:p>
          <a:p>
            <a:pPr marL="285750" indent="-285750">
              <a:buFont typeface="Arial" panose="020B0604020202020204" pitchFamily="34" charset="0"/>
              <a:buChar char="•"/>
            </a:pPr>
            <a:r>
              <a:rPr lang="en-GB" sz="1600" b="1" dirty="0">
                <a:solidFill>
                  <a:schemeClr val="accent1">
                    <a:lumMod val="75000"/>
                  </a:schemeClr>
                </a:solidFill>
              </a:rPr>
              <a:t>Manual systems slow down order handling (Antony &amp; Gupta, 2019</a:t>
            </a:r>
            <a:r>
              <a:rPr lang="en-GB" b="1" dirty="0"/>
              <a:t>)</a:t>
            </a:r>
          </a:p>
        </p:txBody>
      </p:sp>
      <p:sp>
        <p:nvSpPr>
          <p:cNvPr id="3" name="TextBox 2">
            <a:extLst>
              <a:ext uri="{FF2B5EF4-FFF2-40B4-BE49-F238E27FC236}">
                <a16:creationId xmlns:a16="http://schemas.microsoft.com/office/drawing/2014/main" id="{D6C0445D-0B73-2F74-EF75-068A98F5401A}"/>
              </a:ext>
            </a:extLst>
          </p:cNvPr>
          <p:cNvSpPr txBox="1"/>
          <p:nvPr/>
        </p:nvSpPr>
        <p:spPr>
          <a:xfrm>
            <a:off x="3518358" y="1879350"/>
            <a:ext cx="2300749" cy="1815882"/>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accent1">
                    <a:lumMod val="75000"/>
                  </a:schemeClr>
                </a:solidFill>
              </a:rPr>
              <a:t>Outdated website limits online orders.</a:t>
            </a:r>
          </a:p>
          <a:p>
            <a:pPr marL="285750" indent="-285750">
              <a:buFont typeface="Arial" panose="020B0604020202020204" pitchFamily="34" charset="0"/>
              <a:buChar char="•"/>
            </a:pPr>
            <a:r>
              <a:rPr lang="en-GB" sz="1600" b="1" dirty="0">
                <a:solidFill>
                  <a:schemeClr val="accent1">
                    <a:lumMod val="75000"/>
                  </a:schemeClr>
                </a:solidFill>
              </a:rPr>
              <a:t>Lack of social media marketing and digital advertising tools (Brassard &amp; Ritter, 2010).</a:t>
            </a:r>
          </a:p>
        </p:txBody>
      </p:sp>
      <p:sp>
        <p:nvSpPr>
          <p:cNvPr id="5" name="TextBox 4">
            <a:extLst>
              <a:ext uri="{FF2B5EF4-FFF2-40B4-BE49-F238E27FC236}">
                <a16:creationId xmlns:a16="http://schemas.microsoft.com/office/drawing/2014/main" id="{D161476F-A86E-1911-4A15-04565495CFB6}"/>
              </a:ext>
            </a:extLst>
          </p:cNvPr>
          <p:cNvSpPr txBox="1"/>
          <p:nvPr/>
        </p:nvSpPr>
        <p:spPr>
          <a:xfrm>
            <a:off x="1571571" y="4168878"/>
            <a:ext cx="2458064" cy="1815882"/>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accent1">
                    <a:lumMod val="75000"/>
                  </a:schemeClr>
                </a:solidFill>
              </a:rPr>
              <a:t>Weak online presence and inconsistent brand messaging.</a:t>
            </a:r>
          </a:p>
          <a:p>
            <a:pPr marL="285750" indent="-285750">
              <a:buFont typeface="Arial" panose="020B0604020202020204" pitchFamily="34" charset="0"/>
              <a:buChar char="•"/>
            </a:pPr>
            <a:r>
              <a:rPr lang="en-GB" sz="1600" b="1" dirty="0">
                <a:solidFill>
                  <a:schemeClr val="accent1">
                    <a:lumMod val="75000"/>
                  </a:schemeClr>
                </a:solidFill>
              </a:rPr>
              <a:t>Poor local promotion and community outreach (Ahmed &amp; Machold, 2004).</a:t>
            </a:r>
          </a:p>
        </p:txBody>
      </p:sp>
      <p:sp>
        <p:nvSpPr>
          <p:cNvPr id="7" name="TextBox 6">
            <a:extLst>
              <a:ext uri="{FF2B5EF4-FFF2-40B4-BE49-F238E27FC236}">
                <a16:creationId xmlns:a16="http://schemas.microsoft.com/office/drawing/2014/main" id="{8666583E-5375-C59B-8007-1B2915409D13}"/>
              </a:ext>
            </a:extLst>
          </p:cNvPr>
          <p:cNvSpPr txBox="1"/>
          <p:nvPr/>
        </p:nvSpPr>
        <p:spPr>
          <a:xfrm>
            <a:off x="5970947" y="4149213"/>
            <a:ext cx="2163097" cy="1815882"/>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accent1">
                    <a:lumMod val="75000"/>
                  </a:schemeClr>
                </a:solidFill>
              </a:rPr>
              <a:t>Increased competition from online florists.</a:t>
            </a:r>
          </a:p>
          <a:p>
            <a:pPr marL="285750" indent="-285750">
              <a:buFont typeface="Arial" panose="020B0604020202020204" pitchFamily="34" charset="0"/>
              <a:buChar char="•"/>
            </a:pPr>
            <a:r>
              <a:rPr lang="en-GB" sz="1600" b="1" dirty="0">
                <a:solidFill>
                  <a:schemeClr val="accent1">
                    <a:lumMod val="75000"/>
                  </a:schemeClr>
                </a:solidFill>
              </a:rPr>
              <a:t>Reduced foot traffic due to high street decline (Johnson et al., 2017)</a:t>
            </a:r>
          </a:p>
        </p:txBody>
      </p:sp>
      <p:sp>
        <p:nvSpPr>
          <p:cNvPr id="9" name="TextBox 8">
            <a:extLst>
              <a:ext uri="{FF2B5EF4-FFF2-40B4-BE49-F238E27FC236}">
                <a16:creationId xmlns:a16="http://schemas.microsoft.com/office/drawing/2014/main" id="{AF3ED0D9-14AA-8E9C-2240-C97F8BB8DC24}"/>
              </a:ext>
            </a:extLst>
          </p:cNvPr>
          <p:cNvSpPr txBox="1"/>
          <p:nvPr/>
        </p:nvSpPr>
        <p:spPr>
          <a:xfrm>
            <a:off x="3837928" y="4079952"/>
            <a:ext cx="2324726" cy="1815882"/>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accent1">
                    <a:lumMod val="75000"/>
                  </a:schemeClr>
                </a:solidFill>
              </a:rPr>
              <a:t>Slow adaptation to changing consumer trends.</a:t>
            </a:r>
          </a:p>
          <a:p>
            <a:pPr marL="285750" indent="-285750">
              <a:buFont typeface="Arial" panose="020B0604020202020204" pitchFamily="34" charset="0"/>
              <a:buChar char="•"/>
            </a:pPr>
            <a:r>
              <a:rPr lang="en-GB" sz="1600" b="1" dirty="0">
                <a:solidFill>
                  <a:schemeClr val="accent1">
                    <a:lumMod val="75000"/>
                  </a:schemeClr>
                </a:solidFill>
              </a:rPr>
              <a:t>Limited investment in innovation or staff development (Ishikawa, 1986).</a:t>
            </a:r>
          </a:p>
        </p:txBody>
      </p:sp>
    </p:spTree>
    <p:extLst>
      <p:ext uri="{BB962C8B-B14F-4D97-AF65-F5344CB8AC3E}">
        <p14:creationId xmlns:p14="http://schemas.microsoft.com/office/powerpoint/2010/main" val="1780730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586478" y="1683756"/>
            <a:ext cx="3115265" cy="2396359"/>
          </a:xfrm>
        </p:spPr>
        <p:txBody>
          <a:bodyPr anchor="b">
            <a:normAutofit/>
          </a:bodyPr>
          <a:lstStyle/>
          <a:p>
            <a:pPr algn="r"/>
            <a:r>
              <a:rPr lang="en-GB" sz="4000" b="1" u="sng">
                <a:solidFill>
                  <a:srgbClr val="FFFFFF"/>
                </a:solidFill>
                <a:latin typeface="Arial" panose="020B0604020202020204" pitchFamily="34" charset="0"/>
                <a:cs typeface="Arial" panose="020B0604020202020204" pitchFamily="34" charset="0"/>
              </a:rPr>
              <a:t>Summary of Key Findings</a:t>
            </a:r>
          </a:p>
        </p:txBody>
      </p:sp>
      <p:graphicFrame>
        <p:nvGraphicFramePr>
          <p:cNvPr id="5" name="Content Placeholder 2">
            <a:extLst>
              <a:ext uri="{FF2B5EF4-FFF2-40B4-BE49-F238E27FC236}">
                <a16:creationId xmlns:a16="http://schemas.microsoft.com/office/drawing/2014/main" id="{CB6062F4-C68F-F37E-A170-29FBABA6F183}"/>
              </a:ext>
            </a:extLst>
          </p:cNvPr>
          <p:cNvGraphicFramePr>
            <a:graphicFrameLocks noGrp="1"/>
          </p:cNvGraphicFramePr>
          <p:nvPr>
            <p:ph idx="1"/>
            <p:extLst>
              <p:ext uri="{D42A27DB-BD31-4B8C-83A1-F6EECF244321}">
                <p14:modId xmlns:p14="http://schemas.microsoft.com/office/powerpoint/2010/main" val="369433375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Arial" panose="020B0604020202020204" pitchFamily="34" charset="0"/>
                <a:cs typeface="Arial" panose="020B0604020202020204" pitchFamily="34" charset="0"/>
              </a:rPr>
              <a:t>Reference List:</a:t>
            </a:r>
            <a:endParaRPr lang="en-GB" sz="4000">
              <a:solidFill>
                <a:srgbClr val="FFFFFF"/>
              </a:solidFill>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810259" y="649480"/>
            <a:ext cx="6555347" cy="5546047"/>
          </a:xfrm>
        </p:spPr>
        <p:txBody>
          <a:bodyPr anchor="ctr">
            <a:normAutofit/>
          </a:bodyPr>
          <a:lstStyle/>
          <a:p>
            <a:r>
              <a:rPr lang="en-GB" sz="1400">
                <a:latin typeface="Arial" panose="020B0604020202020204" pitchFamily="34" charset="0"/>
                <a:ea typeface="DengXian" panose="02010600030101010101" pitchFamily="2" charset="-122"/>
                <a:cs typeface="Arial" panose="020B0604020202020204" pitchFamily="34" charset="0"/>
              </a:rPr>
              <a:t>Ahmed, P. K., &amp; Machold, S. (2004). </a:t>
            </a:r>
            <a:r>
              <a:rPr lang="en-GB" sz="1400" i="1">
                <a:latin typeface="Arial" panose="020B0604020202020204" pitchFamily="34" charset="0"/>
                <a:ea typeface="DengXian" panose="02010600030101010101" pitchFamily="2" charset="-122"/>
                <a:cs typeface="Arial" panose="020B0604020202020204" pitchFamily="34" charset="0"/>
              </a:rPr>
              <a:t>The Fishbone Diagram: Problems and Limitations. International Journal of Quality &amp; Reliability Management</a:t>
            </a:r>
            <a:r>
              <a:rPr lang="en-GB" sz="1400">
                <a:latin typeface="Arial" panose="020B0604020202020204" pitchFamily="34" charset="0"/>
                <a:ea typeface="DengXian" panose="02010600030101010101" pitchFamily="2" charset="-122"/>
                <a:cs typeface="Arial" panose="020B0604020202020204" pitchFamily="34" charset="0"/>
              </a:rPr>
              <a:t>, 21(3), 304 – 308.</a:t>
            </a:r>
          </a:p>
          <a:p>
            <a:r>
              <a:rPr lang="en-GB" sz="1400">
                <a:latin typeface="Arial" panose="020B0604020202020204" pitchFamily="34" charset="0"/>
                <a:ea typeface="DengXian" panose="02010600030101010101" pitchFamily="2" charset="-122"/>
                <a:cs typeface="Arial" panose="020B0604020202020204" pitchFamily="34" charset="0"/>
              </a:rPr>
              <a:t>Antony, J., &amp; Gupta, S. (2019). </a:t>
            </a:r>
            <a:r>
              <a:rPr lang="en-GB" sz="1400" i="1">
                <a:latin typeface="Arial" panose="020B0604020202020204" pitchFamily="34" charset="0"/>
                <a:ea typeface="DengXian" panose="02010600030101010101" pitchFamily="2" charset="-122"/>
                <a:cs typeface="Arial" panose="020B0604020202020204" pitchFamily="34" charset="0"/>
              </a:rPr>
              <a:t>Continuous Improvement Strategies: Tools for Operational Excellence</a:t>
            </a:r>
            <a:r>
              <a:rPr lang="en-GB" sz="1400">
                <a:latin typeface="Arial" panose="020B0604020202020204" pitchFamily="34" charset="0"/>
                <a:ea typeface="DengXian" panose="02010600030101010101" pitchFamily="2" charset="-122"/>
                <a:cs typeface="Arial" panose="020B0604020202020204" pitchFamily="34" charset="0"/>
              </a:rPr>
              <a:t>. Routledge. </a:t>
            </a:r>
          </a:p>
          <a:p>
            <a:r>
              <a:rPr lang="en-GB" sz="1400">
                <a:latin typeface="Arial" panose="020B0604020202020204" pitchFamily="34" charset="0"/>
                <a:ea typeface="DengXian" panose="02010600030101010101" pitchFamily="2" charset="-122"/>
                <a:cs typeface="Arial" panose="020B0604020202020204" pitchFamily="34" charset="0"/>
              </a:rPr>
              <a:t>Brassard, M., &amp; Ritter, D. (2010). </a:t>
            </a:r>
            <a:r>
              <a:rPr lang="en-GB" sz="1400" i="1">
                <a:latin typeface="Arial" panose="020B0604020202020204" pitchFamily="34" charset="0"/>
                <a:ea typeface="DengXian" panose="02010600030101010101" pitchFamily="2" charset="-122"/>
                <a:cs typeface="Arial" panose="020B0604020202020204" pitchFamily="34" charset="0"/>
              </a:rPr>
              <a:t>The Memory Jogger 2: Tools for Continuous Improvement and Effective Planning.</a:t>
            </a:r>
            <a:r>
              <a:rPr lang="en-GB" sz="1400">
                <a:latin typeface="Arial" panose="020B0604020202020204" pitchFamily="34" charset="0"/>
                <a:ea typeface="DengXian" panose="02010600030101010101" pitchFamily="2" charset="-122"/>
                <a:cs typeface="Arial" panose="020B0604020202020204" pitchFamily="34" charset="0"/>
              </a:rPr>
              <a:t> GOAL/QPC.</a:t>
            </a:r>
          </a:p>
          <a:p>
            <a:r>
              <a:rPr lang="en-GB" sz="1400">
                <a:latin typeface="Arial" panose="020B0604020202020204" pitchFamily="34" charset="0"/>
                <a:ea typeface="DengXian" panose="02010600030101010101" pitchFamily="2" charset="-122"/>
                <a:cs typeface="Arial" panose="020B0604020202020204" pitchFamily="34" charset="0"/>
              </a:rPr>
              <a:t>Gupta, A. (2013). “Environmental and PEST Analysis: An Approach to External Business Environment.” </a:t>
            </a:r>
            <a:r>
              <a:rPr lang="en-GB" sz="1400" i="1">
                <a:latin typeface="Arial" panose="020B0604020202020204" pitchFamily="34" charset="0"/>
                <a:ea typeface="DengXian" panose="02010600030101010101" pitchFamily="2" charset="-122"/>
                <a:cs typeface="Arial" panose="020B0604020202020204" pitchFamily="34" charset="0"/>
              </a:rPr>
              <a:t>International Journal of Modern Social Sciences</a:t>
            </a:r>
            <a:r>
              <a:rPr lang="en-GB" sz="1400">
                <a:latin typeface="Arial" panose="020B0604020202020204" pitchFamily="34" charset="0"/>
                <a:ea typeface="DengXian" panose="02010600030101010101" pitchFamily="2" charset="-122"/>
                <a:cs typeface="Arial" panose="020B0604020202020204" pitchFamily="34" charset="0"/>
              </a:rPr>
              <a:t>, 2(1), 34 – 43.</a:t>
            </a:r>
          </a:p>
          <a:p>
            <a:r>
              <a:rPr lang="en-GB" sz="1400">
                <a:latin typeface="Arial" panose="020B0604020202020204" pitchFamily="34" charset="0"/>
                <a:ea typeface="DengXian" panose="02010600030101010101" pitchFamily="2" charset="-122"/>
                <a:cs typeface="Arial" panose="020B0604020202020204" pitchFamily="34" charset="0"/>
              </a:rPr>
              <a:t>Ishikawa, K. (1986). </a:t>
            </a:r>
            <a:r>
              <a:rPr lang="en-GB" sz="1400" i="1">
                <a:latin typeface="Arial" panose="020B0604020202020204" pitchFamily="34" charset="0"/>
                <a:ea typeface="DengXian" panose="02010600030101010101" pitchFamily="2" charset="-122"/>
                <a:cs typeface="Arial" panose="020B0604020202020204" pitchFamily="34" charset="0"/>
              </a:rPr>
              <a:t>Guide to Quality Control</a:t>
            </a:r>
            <a:r>
              <a:rPr lang="en-GB" sz="1400">
                <a:latin typeface="Arial" panose="020B0604020202020204" pitchFamily="34" charset="0"/>
                <a:ea typeface="DengXian" panose="02010600030101010101" pitchFamily="2" charset="-122"/>
                <a:cs typeface="Arial" panose="020B0604020202020204" pitchFamily="34" charset="0"/>
              </a:rPr>
              <a:t>. Asian Productivity Organisation.</a:t>
            </a:r>
          </a:p>
          <a:p>
            <a:r>
              <a:rPr lang="en-GB" sz="1400">
                <a:latin typeface="Arial" panose="020B0604020202020204" pitchFamily="34" charset="0"/>
                <a:ea typeface="DengXian" panose="02010600030101010101" pitchFamily="2" charset="-122"/>
                <a:cs typeface="Arial" panose="020B0604020202020204" pitchFamily="34" charset="0"/>
              </a:rPr>
              <a:t>Johnson, G., Scholes, K., &amp; Whittington, R. (2017). </a:t>
            </a:r>
            <a:r>
              <a:rPr lang="en-GB" sz="1400" i="1">
                <a:latin typeface="Arial" panose="020B0604020202020204" pitchFamily="34" charset="0"/>
                <a:ea typeface="DengXian" panose="02010600030101010101" pitchFamily="2" charset="-122"/>
                <a:cs typeface="Arial" panose="020B0604020202020204" pitchFamily="34" charset="0"/>
              </a:rPr>
              <a:t>Exploring Corporate Strategy </a:t>
            </a:r>
            <a:r>
              <a:rPr lang="en-GB" sz="1400">
                <a:latin typeface="Arial" panose="020B0604020202020204" pitchFamily="34" charset="0"/>
                <a:ea typeface="DengXian" panose="02010600030101010101" pitchFamily="2" charset="-122"/>
                <a:cs typeface="Arial" panose="020B0604020202020204" pitchFamily="34" charset="0"/>
              </a:rPr>
              <a:t>(10</a:t>
            </a:r>
            <a:r>
              <a:rPr lang="en-GB" sz="1400" baseline="30000">
                <a:latin typeface="Arial" panose="020B0604020202020204" pitchFamily="34" charset="0"/>
                <a:ea typeface="DengXian" panose="02010600030101010101" pitchFamily="2" charset="-122"/>
                <a:cs typeface="Arial" panose="020B0604020202020204" pitchFamily="34" charset="0"/>
              </a:rPr>
              <a:t>th</a:t>
            </a:r>
            <a:r>
              <a:rPr lang="en-GB" sz="1400">
                <a:latin typeface="Arial" panose="020B0604020202020204" pitchFamily="34" charset="0"/>
                <a:ea typeface="DengXian" panose="02010600030101010101" pitchFamily="2" charset="-122"/>
                <a:cs typeface="Arial" panose="020B0604020202020204" pitchFamily="34" charset="0"/>
              </a:rPr>
              <a:t> ed.). Pearson Education.</a:t>
            </a:r>
          </a:p>
          <a:p>
            <a:r>
              <a:rPr lang="en-GB" sz="1400">
                <a:latin typeface="Arial" panose="020B0604020202020204" pitchFamily="34" charset="0"/>
                <a:ea typeface="DengXian" panose="02010600030101010101" pitchFamily="2" charset="-122"/>
                <a:cs typeface="Arial" panose="020B0604020202020204" pitchFamily="34" charset="0"/>
              </a:rPr>
              <a:t>Rastogi, N., &amp; Trivedi, M. (2016). “PESTLE Technique – A Tool to Identify External Risks in Construction Projects.” </a:t>
            </a:r>
            <a:r>
              <a:rPr lang="en-GB" sz="1400" i="1">
                <a:latin typeface="Arial" panose="020B0604020202020204" pitchFamily="34" charset="0"/>
                <a:ea typeface="DengXian" panose="02010600030101010101" pitchFamily="2" charset="-122"/>
                <a:cs typeface="Arial" panose="020B0604020202020204" pitchFamily="34" charset="0"/>
              </a:rPr>
              <a:t>International Research Journal of Engineering and Technology</a:t>
            </a:r>
            <a:r>
              <a:rPr lang="en-GB" sz="1400">
                <a:latin typeface="Arial" panose="020B0604020202020204" pitchFamily="34" charset="0"/>
                <a:ea typeface="DengXian" panose="02010600030101010101" pitchFamily="2" charset="-122"/>
                <a:cs typeface="Arial" panose="020B0604020202020204" pitchFamily="34" charset="0"/>
              </a:rPr>
              <a:t>, 3(1), 384 – 388.</a:t>
            </a:r>
          </a:p>
          <a:p>
            <a:r>
              <a:rPr lang="en-GB" sz="1400">
                <a:latin typeface="Arial" panose="020B0604020202020204" pitchFamily="34" charset="0"/>
                <a:ea typeface="DengXian" panose="02010600030101010101" pitchFamily="2" charset="-122"/>
                <a:cs typeface="Arial" panose="020B0604020202020204" pitchFamily="34" charset="0"/>
              </a:rPr>
              <a:t> Tague, N. R. (2005). </a:t>
            </a:r>
            <a:r>
              <a:rPr lang="en-GB" sz="1400" i="1">
                <a:latin typeface="Arial" panose="020B0604020202020204" pitchFamily="34" charset="0"/>
                <a:ea typeface="DengXian" panose="02010600030101010101" pitchFamily="2" charset="-122"/>
                <a:cs typeface="Arial" panose="020B0604020202020204" pitchFamily="34" charset="0"/>
              </a:rPr>
              <a:t>The Quality Toolbox</a:t>
            </a:r>
            <a:r>
              <a:rPr lang="en-GB" sz="1400">
                <a:latin typeface="Arial" panose="020B0604020202020204" pitchFamily="34" charset="0"/>
                <a:ea typeface="DengXian" panose="02010600030101010101" pitchFamily="2" charset="-122"/>
                <a:cs typeface="Arial" panose="020B0604020202020204" pitchFamily="34" charset="0"/>
              </a:rPr>
              <a:t> (2</a:t>
            </a:r>
            <a:r>
              <a:rPr lang="en-GB" sz="1400" baseline="30000">
                <a:latin typeface="Arial" panose="020B0604020202020204" pitchFamily="34" charset="0"/>
                <a:ea typeface="DengXian" panose="02010600030101010101" pitchFamily="2" charset="-122"/>
                <a:cs typeface="Arial" panose="020B0604020202020204" pitchFamily="34" charset="0"/>
              </a:rPr>
              <a:t>nd</a:t>
            </a:r>
            <a:r>
              <a:rPr lang="en-GB" sz="1400">
                <a:latin typeface="Arial" panose="020B0604020202020204" pitchFamily="34" charset="0"/>
                <a:ea typeface="DengXian" panose="02010600030101010101" pitchFamily="2" charset="-122"/>
                <a:cs typeface="Arial" panose="020B0604020202020204" pitchFamily="34" charset="0"/>
              </a:rPr>
              <a:t> ed.). ASQ Quality Press. </a:t>
            </a:r>
          </a:p>
          <a:p>
            <a:r>
              <a:rPr lang="en-GB" sz="1400">
                <a:latin typeface="Arial" panose="020B0604020202020204" pitchFamily="34" charset="0"/>
                <a:ea typeface="DengXian" panose="02010600030101010101" pitchFamily="2" charset="-122"/>
                <a:cs typeface="Arial" panose="020B0604020202020204" pitchFamily="34" charset="0"/>
              </a:rPr>
              <a:t>Yuksel, I. (2012). “Developing a Multi-Criteria Decision-Making Model for PESTEL Analysis.” </a:t>
            </a:r>
            <a:r>
              <a:rPr lang="en-GB" sz="1400" i="1">
                <a:latin typeface="Arial" panose="020B0604020202020204" pitchFamily="34" charset="0"/>
                <a:ea typeface="DengXian" panose="02010600030101010101" pitchFamily="2" charset="-122"/>
                <a:cs typeface="Arial" panose="020B0604020202020204" pitchFamily="34" charset="0"/>
              </a:rPr>
              <a:t>International Journal of Business and Management Studies</a:t>
            </a:r>
            <a:r>
              <a:rPr lang="en-GB" sz="1400">
                <a:latin typeface="Arial" panose="020B0604020202020204" pitchFamily="34" charset="0"/>
                <a:ea typeface="DengXian" panose="02010600030101010101" pitchFamily="2" charset="-122"/>
                <a:cs typeface="Arial" panose="020B0604020202020204" pitchFamily="34" charset="0"/>
              </a:rPr>
              <a:t>, 4(2), 1 – 12.</a:t>
            </a: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5369"/>
            <a:ext cx="4368602" cy="1956841"/>
          </a:xfrm>
        </p:spPr>
        <p:txBody>
          <a:bodyPr anchor="b">
            <a:normAutofit/>
          </a:bodyPr>
          <a:lstStyle/>
          <a:p>
            <a:br>
              <a:rPr lang="en-GB" sz="5400" b="1" dirty="0">
                <a:latin typeface="Arial" panose="020B0604020202020204" pitchFamily="34" charset="0"/>
                <a:cs typeface="Arial" panose="020B0604020202020204" pitchFamily="34" charset="0"/>
              </a:rPr>
            </a:br>
            <a:endParaRPr lang="en-GB" sz="5400" b="1" dirty="0">
              <a:latin typeface="Arial" panose="020B0604020202020204" pitchFamily="34" charset="0"/>
              <a:cs typeface="Arial" panose="020B0604020202020204" pitchFamily="34" charset="0"/>
            </a:endParaRP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0080" y="2872899"/>
            <a:ext cx="4243589" cy="3320668"/>
          </a:xfrm>
        </p:spPr>
        <p:txBody>
          <a:bodyPr>
            <a:normAutofit/>
          </a:bodyPr>
          <a:lstStyle/>
          <a:p>
            <a:endParaRPr lang="en-GB" sz="2200" dirty="0">
              <a:latin typeface="Arial" panose="020B0604020202020204" pitchFamily="34" charset="0"/>
              <a:cs typeface="Arial" panose="020B0604020202020204" pitchFamily="34" charset="0"/>
            </a:endParaRPr>
          </a:p>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Thank you for listening</a:t>
            </a:r>
          </a:p>
        </p:txBody>
      </p:sp>
      <p:pic>
        <p:nvPicPr>
          <p:cNvPr id="6" name="Picture 5">
            <a:extLst>
              <a:ext uri="{FF2B5EF4-FFF2-40B4-BE49-F238E27FC236}">
                <a16:creationId xmlns:a16="http://schemas.microsoft.com/office/drawing/2014/main" id="{4255F553-B4D6-5E29-A2D0-F2A61A47CC0E}"/>
              </a:ext>
            </a:extLst>
          </p:cNvPr>
          <p:cNvPicPr>
            <a:picLocks noChangeAspect="1"/>
          </p:cNvPicPr>
          <p:nvPr/>
        </p:nvPicPr>
        <p:blipFill>
          <a:blip r:embed="rId2"/>
          <a:srcRect t="14690" b="1028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AutoShape 4" descr="Image result for green haven florists">
            <a:extLst>
              <a:ext uri="{FF2B5EF4-FFF2-40B4-BE49-F238E27FC236}">
                <a16:creationId xmlns:a16="http://schemas.microsoft.com/office/drawing/2014/main" id="{97DEDC9C-56AB-0C4D-6065-11DB8A2F70A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48759" y="402570"/>
            <a:ext cx="7694480" cy="321527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1940256" y="3833199"/>
            <a:ext cx="8332826" cy="1119982"/>
          </a:xfrm>
        </p:spPr>
        <p:txBody>
          <a:bodyPr anchor="ctr">
            <a:normAutofit/>
          </a:bodyPr>
          <a:lstStyle/>
          <a:p>
            <a:endParaRPr lang="en-GB"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5a3d419-01ea-4841-b8ef-480492e3d4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3E9939A45E3D64DBCDF6D4E44947630" ma:contentTypeVersion="5" ma:contentTypeDescription="Create a new document." ma:contentTypeScope="" ma:versionID="2b269b1d8d6f306ac1be0ce850f32cca">
  <xsd:schema xmlns:xsd="http://www.w3.org/2001/XMLSchema" xmlns:xs="http://www.w3.org/2001/XMLSchema" xmlns:p="http://schemas.microsoft.com/office/2006/metadata/properties" xmlns:ns3="a5a3d419-01ea-4841-b8ef-480492e3d4da" targetNamespace="http://schemas.microsoft.com/office/2006/metadata/properties" ma:root="true" ma:fieldsID="44dbc9a8cb3c255446654db16488cc20" ns3:_="">
    <xsd:import namespace="a5a3d419-01ea-4841-b8ef-480492e3d4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a3d419-01ea-4841-b8ef-480492e3d4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purl.org/dc/elements/1.1/"/>
    <ds:schemaRef ds:uri="a5a3d419-01ea-4841-b8ef-480492e3d4da"/>
    <ds:schemaRef ds:uri="http://www.w3.org/XML/1998/namespace"/>
    <ds:schemaRef ds:uri="http://purl.org/dc/terms/"/>
    <ds:schemaRef ds:uri="http://schemas.microsoft.com/office/infopath/2007/PartnerControls"/>
    <ds:schemaRef ds:uri="http://schemas.openxmlformats.org/package/2006/metadata/core-properties"/>
    <ds:schemaRef ds:uri="http://schemas.microsoft.com/office/2006/documentManagement/type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E249E03C-32EC-4C5F-AF9A-1F496EE185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a3d419-01ea-4841-b8ef-480492e3d4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1474</Words>
  <Application>Microsoft Office PowerPoint</Application>
  <PresentationFormat>Widescreen</PresentationFormat>
  <Paragraphs>122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PowerPoint Presentation</vt:lpstr>
      <vt:lpstr>Presentation Overview</vt:lpstr>
      <vt:lpstr>Overview of Green Haven Florists</vt:lpstr>
      <vt:lpstr>Nature and Scope of the Problem</vt:lpstr>
      <vt:lpstr>PowerPoint Presentation</vt:lpstr>
      <vt:lpstr>Understanding the PESTEL Framework</vt:lpstr>
      <vt:lpstr>PESTEL Analysis – Green Haven Florists</vt:lpstr>
      <vt:lpstr>Understanding the Cause-and-Effect Fishbone Model</vt:lpstr>
      <vt:lpstr>PowerPoint Presentation</vt:lpstr>
      <vt:lpstr>Summary of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Vitali Terzi (2439599)</cp:lastModifiedBy>
  <cp:revision>88</cp:revision>
  <dcterms:created xsi:type="dcterms:W3CDTF">2024-01-29T11:42:05Z</dcterms:created>
  <dcterms:modified xsi:type="dcterms:W3CDTF">2025-10-12T14:15:29Z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0x010100E3E9939A45E3D64DBCDF6D4E44947630</vt:lpwstr>
  </property>
</Properties>
</file>