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56" r:id="rId2"/>
    <p:sldId id="257" r:id="rId3"/>
    <p:sldId id="258" r:id="rId4"/>
    <p:sldId id="259" r:id="rId5"/>
    <p:sldId id="260" r:id="rId6"/>
    <p:sldId id="261" r:id="rId7"/>
    <p:sldId id="263" r:id="rId8"/>
    <p:sldId id="267" r:id="rId9"/>
    <p:sldId id="262"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7451" autoAdjust="0"/>
  </p:normalViewPr>
  <p:slideViewPr>
    <p:cSldViewPr snapToGrid="0">
      <p:cViewPr>
        <p:scale>
          <a:sx n="60" d="100"/>
          <a:sy n="60" d="100"/>
        </p:scale>
        <p:origin x="1140" y="-174"/>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D78088-D8BA-4946-A8E3-BFBC781BA8C8}" type="datetimeFigureOut">
              <a:rPr lang="en-GB" smtClean="0"/>
              <a:t>25/02/2015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647B29-2136-449B-8F10-3504B8014725}" type="slidenum">
              <a:rPr lang="en-GB" smtClean="0"/>
              <a:t>‹#›</a:t>
            </a:fld>
            <a:endParaRPr lang="en-GB"/>
          </a:p>
        </p:txBody>
      </p:sp>
    </p:spTree>
    <p:extLst>
      <p:ext uri="{BB962C8B-B14F-4D97-AF65-F5344CB8AC3E}">
        <p14:creationId xmlns:p14="http://schemas.microsoft.com/office/powerpoint/2010/main" val="571210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2</a:t>
            </a:fld>
            <a:endParaRPr lang="en-GB"/>
          </a:p>
        </p:txBody>
      </p:sp>
    </p:spTree>
    <p:extLst>
      <p:ext uri="{BB962C8B-B14F-4D97-AF65-F5344CB8AC3E}">
        <p14:creationId xmlns:p14="http://schemas.microsoft.com/office/powerpoint/2010/main" val="2434803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Some commentators have suggested that for Hume ‘… belief in the causal regularity of the world is a product of custom: we are habituated by experience to expect natural sequences to repeat themselves … the belief is a product of our indolent preferences for smooth sequences of related impressions, whose separateness we elect to ignore’ (Terence Penelhum in Mautner 2005: 285). This quote identifies Hume’s difficulties with the ‘problem of induction’  - establishing any robust form of link between cause and effect and his equally fractured and sceptical view of the ‘mind’.</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short: while Kant found Hume’s suggestions to be a seductive and occasionally illuminating, they were (for Kant at least) ultimately unacceptable. What could such scepticism mean when viewed along side the physical sciences (see Newton and his physical laws) and their extraordinary progress? It looked cynical and trivial contrasted with the advent of the sciences even though Hume was a hugely insightful writer his conclusions belied this fact.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Kant was perhaps the first </a:t>
            </a:r>
            <a:r>
              <a:rPr lang="en-GB" dirty="0" smtClean="0"/>
              <a:t>modern philosopher </a:t>
            </a:r>
            <a:r>
              <a:rPr lang="en-GB" dirty="0" smtClean="0"/>
              <a:t>to wrestle with the concept of </a:t>
            </a:r>
            <a:r>
              <a:rPr lang="en-GB" i="1" dirty="0" smtClean="0"/>
              <a:t>Naturphilosophie</a:t>
            </a:r>
            <a:r>
              <a:rPr lang="en-GB" dirty="0" smtClean="0"/>
              <a:t> and come down in certain key respects on the side of science.   </a:t>
            </a:r>
          </a:p>
          <a:p>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3</a:t>
            </a:fld>
            <a:endParaRPr lang="en-GB"/>
          </a:p>
        </p:txBody>
      </p:sp>
    </p:spTree>
    <p:extLst>
      <p:ext uri="{BB962C8B-B14F-4D97-AF65-F5344CB8AC3E}">
        <p14:creationId xmlns:p14="http://schemas.microsoft.com/office/powerpoint/2010/main" val="1768520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Key ideas: Kant argued that rather than grasping the world solely via the ‘Sensation’ or ‘Perception’ of physical objects </a:t>
            </a:r>
            <a:r>
              <a:rPr lang="en-GB" dirty="0" smtClean="0"/>
              <a:t>(via imaginative </a:t>
            </a:r>
            <a:r>
              <a:rPr lang="en-GB" dirty="0" smtClean="0"/>
              <a:t>‘associations’ </a:t>
            </a:r>
            <a:r>
              <a:rPr lang="en-GB" dirty="0" smtClean="0"/>
              <a:t>) </a:t>
            </a:r>
            <a:r>
              <a:rPr lang="en-GB" dirty="0" smtClean="0"/>
              <a:t>the mind </a:t>
            </a:r>
            <a:r>
              <a:rPr lang="en-GB" dirty="0" smtClean="0"/>
              <a:t>is fundamentally CONSTITUATIVE in so far as it furnishes </a:t>
            </a:r>
            <a:r>
              <a:rPr lang="en-GB" dirty="0" smtClean="0"/>
              <a:t>our experiences of ‘objects</a:t>
            </a:r>
            <a:r>
              <a:rPr lang="en-GB" dirty="0" smtClean="0"/>
              <a:t>’ apriori </a:t>
            </a:r>
            <a:r>
              <a:rPr lang="en-GB" dirty="0" smtClean="0"/>
              <a:t>in ‘space’ and ‘time’ </a:t>
            </a:r>
            <a:r>
              <a:rPr lang="en-GB" dirty="0" smtClean="0"/>
              <a:t>and structures them apriori through application </a:t>
            </a:r>
            <a:r>
              <a:rPr lang="en-GB" dirty="0" smtClean="0"/>
              <a:t>of unalterable and universal apriori </a:t>
            </a:r>
            <a:r>
              <a:rPr lang="en-GB" dirty="0" smtClean="0"/>
              <a:t>‘categories’ of </a:t>
            </a:r>
            <a:r>
              <a:rPr lang="en-GB" dirty="0" smtClean="0"/>
              <a:t>‘Understanding’. </a:t>
            </a:r>
            <a:r>
              <a:rPr lang="en-GB" dirty="0" smtClean="0"/>
              <a:t>Moreover, to be an </a:t>
            </a:r>
            <a:r>
              <a:rPr lang="en-GB" dirty="0" smtClean="0"/>
              <a:t>object is merely to bear the ‘categories’. Physical objects are constituted as phenomena in </a:t>
            </a:r>
            <a:r>
              <a:rPr lang="en-GB" dirty="0" smtClean="0"/>
              <a:t>pure thought or reason.  </a:t>
            </a:r>
            <a:r>
              <a:rPr lang="en-GB" dirty="0" smtClean="0"/>
              <a:t>These  ‘forms of thought’ (12x Categories) ‘presuppose’ our understanding of the world apriori (in modern sense or idiom, we </a:t>
            </a:r>
            <a:r>
              <a:rPr lang="en-GB" dirty="0" smtClean="0"/>
              <a:t>might say that we are </a:t>
            </a:r>
            <a:r>
              <a:rPr lang="en-GB" dirty="0" smtClean="0"/>
              <a:t>‘hardwired’ to structure the world in that way and though it could of course be otherwise, this holds only as a ‘possibility’). These epistemological and ontological claims are asserted and deduced boldly and innovatively from and within Kant’s ‘Critique’. </a:t>
            </a:r>
          </a:p>
          <a:p>
            <a:endParaRPr lang="en-GB" dirty="0" smtClean="0"/>
          </a:p>
          <a:p>
            <a:r>
              <a:rPr lang="en-GB" dirty="0" smtClean="0"/>
              <a:t>Kant’s transcendental Idealism is both a development AND a radical break from Hume’s empiricism and has been termed as Kant’s ‘Copernican Revolution</a:t>
            </a:r>
            <a:r>
              <a:rPr lang="en-GB" dirty="0" smtClean="0"/>
              <a:t>’. It is a ‘revolution’ </a:t>
            </a:r>
            <a:r>
              <a:rPr lang="en-GB" dirty="0" smtClean="0"/>
              <a:t>whereat it was asserted of Kant as it was of Copernicus that ‘…he tried whether he might not have better success if he made the spectator to revolve and the stars to remain at rest’ (Flew et al 1984). </a:t>
            </a:r>
            <a:endParaRPr lang="en-GB" dirty="0" smtClean="0"/>
          </a:p>
          <a:p>
            <a:endParaRPr lang="en-GB" dirty="0" smtClean="0"/>
          </a:p>
          <a:p>
            <a:r>
              <a:rPr lang="en-GB" dirty="0" smtClean="0"/>
              <a:t>In a modern context, Kant’s thought ushers in modern cognitive psychology and key elements of modern phenomenology.</a:t>
            </a:r>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5</a:t>
            </a:fld>
            <a:endParaRPr lang="en-GB"/>
          </a:p>
        </p:txBody>
      </p:sp>
    </p:spTree>
    <p:extLst>
      <p:ext uri="{BB962C8B-B14F-4D97-AF65-F5344CB8AC3E}">
        <p14:creationId xmlns:p14="http://schemas.microsoft.com/office/powerpoint/2010/main" val="4253819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introductory passages of the ‘Critique’ Kant reprises and outlines an important distinction between ‘analytic statements’ (apriori) and ‘synthetic’ (aposteriori) judgements and statements.    </a:t>
            </a:r>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6</a:t>
            </a:fld>
            <a:endParaRPr lang="en-GB"/>
          </a:p>
        </p:txBody>
      </p:sp>
    </p:spTree>
    <p:extLst>
      <p:ext uri="{BB962C8B-B14F-4D97-AF65-F5344CB8AC3E}">
        <p14:creationId xmlns:p14="http://schemas.microsoft.com/office/powerpoint/2010/main" val="3562955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Famously, in order to demonstrate how in mathematics synthetic apriori rather than ‘analytic’ statements were ‘legion’  AND entirely plausible, Kant took the simple addition of  7plus(+)5 and demonstrated that it was striking (if we deliberate on it)  how the concept of ‘7+5’ does not contain the number/numeral 12. It cannot be an analytic statement derived from its constituent elements </a:t>
            </a:r>
            <a:r>
              <a:rPr lang="en-GB" dirty="0" smtClean="0"/>
              <a:t>(relations of ideas) as </a:t>
            </a:r>
            <a:r>
              <a:rPr lang="en-GB" dirty="0" smtClean="0"/>
              <a:t>Hume </a:t>
            </a:r>
            <a:r>
              <a:rPr lang="en-GB" dirty="0" smtClean="0"/>
              <a:t>had intimated </a:t>
            </a:r>
            <a:r>
              <a:rPr lang="en-GB" dirty="0" smtClean="0"/>
              <a:t>all </a:t>
            </a:r>
            <a:r>
              <a:rPr lang="en-GB" dirty="0" smtClean="0"/>
              <a:t>mathematical axioms and proofs fell </a:t>
            </a:r>
            <a:r>
              <a:rPr lang="en-GB" dirty="0" smtClean="0"/>
              <a:t>under. We must make a ‘leap of intuition’ to reach 12. Similarly if we look at geometry and the ‘axiom’ ‘the shortest distance between two points is a straight line’: the ‘axiom’ is not contained in the concept of straight line – it requires an intuitive leap. These </a:t>
            </a:r>
            <a:r>
              <a:rPr lang="en-GB" dirty="0" smtClean="0"/>
              <a:t>leaps of intuition are ‘synthetic apriori’ </a:t>
            </a:r>
            <a:r>
              <a:rPr lang="en-GB" dirty="0" smtClean="0"/>
              <a:t>and insofar as they shore up science and mathematics must have a validity NOT derived from experience but from our ‘UNDERSTANDING’ which Kant argued was provided from the mind ‘… categorizing perceptual material located in space and time’ (Korner in Urmson and Ree 1989).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a crucial feature of Kant’s emancipatory and enlightenment project. Namely, taken in toto it boldly reinstates our cognitive and elsewhere in his writing, ethical autonomy from scepticism and religious dogma.   </a:t>
            </a:r>
            <a:endParaRPr lang="en-GB" dirty="0" smtClean="0"/>
          </a:p>
          <a:p>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8</a:t>
            </a:fld>
            <a:endParaRPr lang="en-GB"/>
          </a:p>
        </p:txBody>
      </p:sp>
    </p:spTree>
    <p:extLst>
      <p:ext uri="{BB962C8B-B14F-4D97-AF65-F5344CB8AC3E}">
        <p14:creationId xmlns:p14="http://schemas.microsoft.com/office/powerpoint/2010/main" val="1738500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Moving on from Kant’s twofold demarcating of judgements as either ‘analytic; or ‘synthetic’ </a:t>
            </a:r>
            <a:r>
              <a:rPr lang="en-GB" dirty="0" smtClean="0"/>
              <a:t>and the establishing of ‘synthetic apriori’ judgements we </a:t>
            </a:r>
            <a:r>
              <a:rPr lang="en-GB" dirty="0" smtClean="0"/>
              <a:t>find Kant in the opening passages of the ‘analytic’ establishing’ or rather intuiting the ‘…apriori particulars of time and space’ (Korner in Urmson and Ree eds. 1989).  </a:t>
            </a:r>
            <a:r>
              <a:rPr lang="en-GB" dirty="0" smtClean="0"/>
              <a:t>This is the beginnings of Kant’s resolution of the ‘problem of knowledge’ in the form of these enigmatic ‘synthetic apriori’ judgments. The hitherto undisclosed and STRUCTURING and CONSTITUATIVE role of the mind.    </a:t>
            </a:r>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9</a:t>
            </a:fld>
            <a:endParaRPr lang="en-GB"/>
          </a:p>
        </p:txBody>
      </p:sp>
    </p:spTree>
    <p:extLst>
      <p:ext uri="{BB962C8B-B14F-4D97-AF65-F5344CB8AC3E}">
        <p14:creationId xmlns:p14="http://schemas.microsoft.com/office/powerpoint/2010/main" val="3806914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Further on into the ‘Critique’ a further tier of reason is deduced in the form of the ‘categories’ </a:t>
            </a:r>
            <a:r>
              <a:rPr lang="en-GB" dirty="0" smtClean="0"/>
              <a:t>of apriori </a:t>
            </a:r>
            <a:r>
              <a:rPr lang="en-GB" dirty="0" smtClean="0"/>
              <a:t>judgement. </a:t>
            </a:r>
            <a:r>
              <a:rPr lang="en-GB" dirty="0" smtClean="0"/>
              <a:t>Their application is only warranted when </a:t>
            </a:r>
            <a:r>
              <a:rPr lang="en-GB" dirty="0" smtClean="0"/>
              <a:t>applied </a:t>
            </a:r>
            <a:r>
              <a:rPr lang="en-GB" dirty="0" smtClean="0"/>
              <a:t>apriori to the ‘manifold of experience’ and where </a:t>
            </a:r>
            <a:r>
              <a:rPr lang="en-GB" dirty="0" smtClean="0"/>
              <a:t>they are applied </a:t>
            </a:r>
            <a:r>
              <a:rPr lang="en-GB" dirty="0" smtClean="0"/>
              <a:t>to the perceptual </a:t>
            </a:r>
            <a:r>
              <a:rPr lang="en-GB" dirty="0" smtClean="0"/>
              <a:t>or phenomenal content </a:t>
            </a:r>
            <a:r>
              <a:rPr lang="en-GB" dirty="0" smtClean="0"/>
              <a:t>in time and space. </a:t>
            </a:r>
            <a:r>
              <a:rPr lang="en-GB" dirty="0" smtClean="0"/>
              <a:t>Their application </a:t>
            </a:r>
            <a:r>
              <a:rPr lang="en-GB" dirty="0" smtClean="0"/>
              <a:t>(categorizing) </a:t>
            </a:r>
            <a:r>
              <a:rPr lang="en-GB" dirty="0" smtClean="0"/>
              <a:t>and structuring on elements outside </a:t>
            </a:r>
            <a:r>
              <a:rPr lang="en-GB" dirty="0" smtClean="0"/>
              <a:t>of these </a:t>
            </a:r>
            <a:r>
              <a:rPr lang="en-GB" dirty="0" smtClean="0"/>
              <a:t>strictly delimited </a:t>
            </a:r>
            <a:r>
              <a:rPr lang="en-GB" dirty="0" smtClean="0"/>
              <a:t>synthetic areas </a:t>
            </a:r>
            <a:r>
              <a:rPr lang="en-GB" dirty="0" smtClean="0"/>
              <a:t>(i.e. noumenon) is deemed by Kant as metaphysically problematic. His philosophy is therefore TRANSCENDENTAL in so far as it posits items we can think but can never truly know; i.e. that everything has an ‘essence’. It is a metaphysics rooted in epistemic boundaries.</a:t>
            </a:r>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10</a:t>
            </a:fld>
            <a:endParaRPr lang="en-GB"/>
          </a:p>
        </p:txBody>
      </p:sp>
    </p:spTree>
    <p:extLst>
      <p:ext uri="{BB962C8B-B14F-4D97-AF65-F5344CB8AC3E}">
        <p14:creationId xmlns:p14="http://schemas.microsoft.com/office/powerpoint/2010/main" val="423390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clues and hints as to how this is all possible. For example, Kant argued that when we contrast and compare objective judgements with subjective statements and subtract the latter from the former, we are left with a ‘category’ – which </a:t>
            </a:r>
            <a:r>
              <a:rPr lang="en-GB" dirty="0" smtClean="0"/>
              <a:t>(he deduced) the </a:t>
            </a:r>
            <a:r>
              <a:rPr lang="en-GB" dirty="0" smtClean="0"/>
              <a:t>UNDERSTANDING </a:t>
            </a:r>
            <a:r>
              <a:rPr lang="en-GB" dirty="0" smtClean="0"/>
              <a:t>must provide </a:t>
            </a:r>
            <a:r>
              <a:rPr lang="en-GB" dirty="0" smtClean="0"/>
              <a:t>(imposes on the subject) or whereat one might say that  knowledge is the synthesis of ‘perceiving and thinking’. Notoriously </a:t>
            </a:r>
            <a:r>
              <a:rPr lang="en-GB" dirty="0" smtClean="0"/>
              <a:t>however, this </a:t>
            </a:r>
            <a:r>
              <a:rPr lang="en-GB" dirty="0" smtClean="0"/>
              <a:t>led Kant to argue that ‘we can only think what cannot be perceived; we cannot know it’   (Korner 1989: 161). This is something that cannot be helped (Kant believed) and we end up with the unknowable ‘ground’ of all phenomena : the ‘thing in itself’ or ‘noumenon’. Much of next weeks lecture wrestles with this </a:t>
            </a:r>
            <a:r>
              <a:rPr lang="en-GB" dirty="0" smtClean="0"/>
              <a:t>transcendental difficulty of </a:t>
            </a:r>
            <a:r>
              <a:rPr lang="en-GB" smtClean="0"/>
              <a:t>the ‘noumenon’ </a:t>
            </a:r>
            <a:r>
              <a:rPr lang="en-GB" dirty="0" smtClean="0"/>
              <a:t>in </a:t>
            </a:r>
            <a:r>
              <a:rPr lang="en-GB" dirty="0" smtClean="0"/>
              <a:t>the work of Kant’s students and successors i.e. </a:t>
            </a:r>
            <a:r>
              <a:rPr lang="en-GB" dirty="0" smtClean="0"/>
              <a:t>Fichte, Schelling </a:t>
            </a:r>
            <a:r>
              <a:rPr lang="en-GB" dirty="0" smtClean="0"/>
              <a:t>and ultimately Hegel. </a:t>
            </a:r>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11</a:t>
            </a:fld>
            <a:endParaRPr lang="en-GB"/>
          </a:p>
        </p:txBody>
      </p:sp>
    </p:spTree>
    <p:extLst>
      <p:ext uri="{BB962C8B-B14F-4D97-AF65-F5344CB8AC3E}">
        <p14:creationId xmlns:p14="http://schemas.microsoft.com/office/powerpoint/2010/main" val="1770389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Finally we arrive at </a:t>
            </a:r>
            <a:r>
              <a:rPr lang="en-GB" dirty="0" smtClean="0"/>
              <a:t>a further ‘species’ </a:t>
            </a:r>
            <a:r>
              <a:rPr lang="en-GB" dirty="0" smtClean="0"/>
              <a:t>of </a:t>
            </a:r>
            <a:r>
              <a:rPr lang="en-GB" dirty="0" smtClean="0"/>
              <a:t>thought </a:t>
            </a:r>
            <a:r>
              <a:rPr lang="en-GB" dirty="0" smtClean="0"/>
              <a:t>in Kant’s schema, that of the ‘</a:t>
            </a:r>
            <a:r>
              <a:rPr lang="en-GB" i="1" dirty="0" smtClean="0"/>
              <a:t>Ideas of Reason’</a:t>
            </a:r>
            <a:r>
              <a:rPr lang="en-GB" dirty="0" smtClean="0"/>
              <a:t> (regulative) but which Kant maintained were not ‘constitutive’  (as the 12x categories are/were). In the main, Kant intuited three Ideas that we are compelled to assume : they are 1) ‘… the absolute unity of the </a:t>
            </a:r>
            <a:r>
              <a:rPr lang="en-GB" dirty="0" smtClean="0"/>
              <a:t>thinking subject’ 2) ‘… the absolute unity of the sequence of the conditions of objects of thoughts in general’ and 3) ‘… the absolute unity of the conditions of objects of thought in general’ (Korner 1989: 161). </a:t>
            </a:r>
            <a:endParaRPr lang="en-GB" dirty="0" smtClean="0"/>
          </a:p>
          <a:p>
            <a:endParaRPr lang="en-GB" dirty="0" smtClean="0"/>
          </a:p>
          <a:p>
            <a:r>
              <a:rPr lang="en-GB" dirty="0" smtClean="0"/>
              <a:t>The </a:t>
            </a:r>
            <a:r>
              <a:rPr lang="en-GB" dirty="0" smtClean="0"/>
              <a:t>‘Ideas </a:t>
            </a:r>
            <a:r>
              <a:rPr lang="en-GB" dirty="0" smtClean="0"/>
              <a:t>of </a:t>
            </a:r>
            <a:r>
              <a:rPr lang="en-GB" dirty="0" smtClean="0"/>
              <a:t>Reason’ </a:t>
            </a:r>
            <a:r>
              <a:rPr lang="en-GB" dirty="0" smtClean="0"/>
              <a:t>as Kant lays them out are </a:t>
            </a:r>
            <a:r>
              <a:rPr lang="en-GB" dirty="0" smtClean="0"/>
              <a:t>somewhat </a:t>
            </a:r>
            <a:r>
              <a:rPr lang="en-GB" dirty="0" smtClean="0"/>
              <a:t>slippery’ and form </a:t>
            </a:r>
            <a:r>
              <a:rPr lang="en-GB" dirty="0" smtClean="0"/>
              <a:t>part of our </a:t>
            </a:r>
            <a:r>
              <a:rPr lang="en-GB" dirty="0" smtClean="0"/>
              <a:t>‘natural predisposition’ toward Metaphysics. Moreover, as ASSUMPTIONS they lead us into error </a:t>
            </a:r>
            <a:r>
              <a:rPr lang="en-GB" dirty="0" smtClean="0"/>
              <a:t>in so far as an assumption that there obtains ‘The like ‘that (they </a:t>
            </a:r>
            <a:r>
              <a:rPr lang="en-GB" dirty="0" smtClean="0"/>
              <a:t>cannot be constitutive or derived from our experiences’) but viewed as DEMANDS on our faculty of reason and or judgement they do hone our thoughts and have some ‘regulative’ </a:t>
            </a:r>
            <a:r>
              <a:rPr lang="en-GB" dirty="0" smtClean="0"/>
              <a:t>value/function (1989: 161).  </a:t>
            </a:r>
          </a:p>
          <a:p>
            <a:endParaRPr lang="en-GB" dirty="0" smtClean="0"/>
          </a:p>
          <a:p>
            <a:r>
              <a:rPr lang="en-GB" dirty="0" smtClean="0"/>
              <a:t>When we enter the dialectical part of the ‘Critique’ our thoughts according to Kant are beset with ‘antinomies’ or intractable knots in our reason and judgement. This is resolved through Kant’s subsequent thoughts on human autonomy, freedom and ethics in works such as ‘The Critique of Practical Reason’ and ‘The Critique of Judgement’. </a:t>
            </a:r>
            <a:endParaRPr lang="en-GB" dirty="0"/>
          </a:p>
        </p:txBody>
      </p:sp>
      <p:sp>
        <p:nvSpPr>
          <p:cNvPr id="4" name="Slide Number Placeholder 3"/>
          <p:cNvSpPr>
            <a:spLocks noGrp="1"/>
          </p:cNvSpPr>
          <p:nvPr>
            <p:ph type="sldNum" sz="quarter" idx="10"/>
          </p:nvPr>
        </p:nvSpPr>
        <p:spPr/>
        <p:txBody>
          <a:bodyPr/>
          <a:lstStyle/>
          <a:p>
            <a:fld id="{44647B29-2136-449B-8F10-3504B8014725}" type="slidenum">
              <a:rPr lang="en-GB" smtClean="0"/>
              <a:t>12</a:t>
            </a:fld>
            <a:endParaRPr lang="en-GB"/>
          </a:p>
        </p:txBody>
      </p:sp>
    </p:spTree>
    <p:extLst>
      <p:ext uri="{BB962C8B-B14F-4D97-AF65-F5344CB8AC3E}">
        <p14:creationId xmlns:p14="http://schemas.microsoft.com/office/powerpoint/2010/main" val="2873408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3FE4D6D-4D9B-4EC9-BB07-94B499361B7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3924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spTree>
    <p:extLst>
      <p:ext uri="{BB962C8B-B14F-4D97-AF65-F5344CB8AC3E}">
        <p14:creationId xmlns:p14="http://schemas.microsoft.com/office/powerpoint/2010/main" val="2520736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8446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4400ED-EC4B-428A-B283-BA10AEA28882}" type="datetimeFigureOut">
              <a:rPr lang="en-GB" smtClean="0"/>
              <a:t>25/02/2015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E4D6D-4D9B-4EC9-BB07-94B499361B7D}" type="slidenum">
              <a:rPr lang="en-GB" smtClean="0"/>
              <a:t>‹#›</a:t>
            </a:fld>
            <a:endParaRPr lang="en-GB"/>
          </a:p>
        </p:txBody>
      </p:sp>
    </p:spTree>
    <p:extLst>
      <p:ext uri="{BB962C8B-B14F-4D97-AF65-F5344CB8AC3E}">
        <p14:creationId xmlns:p14="http://schemas.microsoft.com/office/powerpoint/2010/main" val="3676142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4400ED-EC4B-428A-B283-BA10AEA28882}" type="datetimeFigureOut">
              <a:rPr lang="en-GB" smtClean="0"/>
              <a:t>25/02/2015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FE4D6D-4D9B-4EC9-BB07-94B499361B7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6375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94400ED-EC4B-428A-B283-BA10AEA28882}" type="datetimeFigureOut">
              <a:rPr lang="en-GB" smtClean="0"/>
              <a:t>25/02/2015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FE4D6D-4D9B-4EC9-BB07-94B499361B7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5069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4400ED-EC4B-428A-B283-BA10AEA28882}" type="datetimeFigureOut">
              <a:rPr lang="en-GB" smtClean="0"/>
              <a:t>25/02/2015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FE4D6D-4D9B-4EC9-BB07-94B499361B7D}" type="slidenum">
              <a:rPr lang="en-GB" smtClean="0"/>
              <a:t>‹#›</a:t>
            </a:fld>
            <a:endParaRPr lang="en-GB"/>
          </a:p>
        </p:txBody>
      </p:sp>
    </p:spTree>
    <p:extLst>
      <p:ext uri="{BB962C8B-B14F-4D97-AF65-F5344CB8AC3E}">
        <p14:creationId xmlns:p14="http://schemas.microsoft.com/office/powerpoint/2010/main" val="869845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4400ED-EC4B-428A-B283-BA10AEA28882}" type="datetimeFigureOut">
              <a:rPr lang="en-GB" smtClean="0"/>
              <a:t>25/02/2015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E4D6D-4D9B-4EC9-BB07-94B499361B7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3924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4400ED-EC4B-428A-B283-BA10AEA28882}" type="datetimeFigureOut">
              <a:rPr lang="en-GB" smtClean="0"/>
              <a:t>25/02/2015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E4D6D-4D9B-4EC9-BB07-94B499361B7D}" type="slidenum">
              <a:rPr lang="en-GB" smtClean="0"/>
              <a:t>‹#›</a:t>
            </a:fld>
            <a:endParaRPr lang="en-GB"/>
          </a:p>
        </p:txBody>
      </p:sp>
    </p:spTree>
    <p:extLst>
      <p:ext uri="{BB962C8B-B14F-4D97-AF65-F5344CB8AC3E}">
        <p14:creationId xmlns:p14="http://schemas.microsoft.com/office/powerpoint/2010/main" val="696504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4400ED-EC4B-428A-B283-BA10AEA28882}" type="datetimeFigureOut">
              <a:rPr lang="en-GB" smtClean="0"/>
              <a:t>25/02/2015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E4D6D-4D9B-4EC9-BB07-94B499361B7D}" type="slidenum">
              <a:rPr lang="en-GB" smtClean="0"/>
              <a:t>‹#›</a:t>
            </a:fld>
            <a:endParaRPr lang="en-GB"/>
          </a:p>
        </p:txBody>
      </p:sp>
    </p:spTree>
    <p:extLst>
      <p:ext uri="{BB962C8B-B14F-4D97-AF65-F5344CB8AC3E}">
        <p14:creationId xmlns:p14="http://schemas.microsoft.com/office/powerpoint/2010/main" val="569315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9765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6891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spTree>
    <p:extLst>
      <p:ext uri="{BB962C8B-B14F-4D97-AF65-F5344CB8AC3E}">
        <p14:creationId xmlns:p14="http://schemas.microsoft.com/office/powerpoint/2010/main" val="1089968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4088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85562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4940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4400ED-EC4B-428A-B283-BA10AEA28882}" type="datetimeFigureOut">
              <a:rPr lang="en-GB" smtClean="0"/>
              <a:t>25/02/2015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E4D6D-4D9B-4EC9-BB07-94B499361B7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426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94400ED-EC4B-428A-B283-BA10AEA28882}" type="datetimeFigureOut">
              <a:rPr lang="en-GB" smtClean="0"/>
              <a:t>25/02/2015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3FE4D6D-4D9B-4EC9-BB07-94B499361B7D}" type="slidenum">
              <a:rPr lang="en-GB" smtClean="0"/>
              <a:t>‹#›</a:t>
            </a:fld>
            <a:endParaRPr lang="en-GB"/>
          </a:p>
        </p:txBody>
      </p:sp>
    </p:spTree>
    <p:extLst>
      <p:ext uri="{BB962C8B-B14F-4D97-AF65-F5344CB8AC3E}">
        <p14:creationId xmlns:p14="http://schemas.microsoft.com/office/powerpoint/2010/main" val="21550078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Kant </a:t>
            </a:r>
            <a:br>
              <a:rPr lang="en-GB" dirty="0" smtClean="0"/>
            </a:br>
            <a:r>
              <a:rPr lang="en-GB" sz="1800" dirty="0" smtClean="0"/>
              <a:t>Dr Adrian Davis </a:t>
            </a:r>
            <a:endParaRPr lang="en-GB" sz="1800" dirty="0"/>
          </a:p>
        </p:txBody>
      </p:sp>
      <p:sp>
        <p:nvSpPr>
          <p:cNvPr id="3" name="Subtitle 2"/>
          <p:cNvSpPr>
            <a:spLocks noGrp="1"/>
          </p:cNvSpPr>
          <p:nvPr>
            <p:ph type="subTitle" idx="1"/>
          </p:nvPr>
        </p:nvSpPr>
        <p:spPr/>
        <p:txBody>
          <a:bodyPr/>
          <a:lstStyle/>
          <a:p>
            <a:r>
              <a:rPr lang="en-GB" b="1" dirty="0" smtClean="0"/>
              <a:t>The redemption and persistence of Metaphysics</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5943" y="4122058"/>
            <a:ext cx="4281714" cy="2569028"/>
          </a:xfrm>
          <a:prstGeom prst="rect">
            <a:avLst/>
          </a:prstGeom>
        </p:spPr>
      </p:pic>
    </p:spTree>
    <p:extLst>
      <p:ext uri="{BB962C8B-B14F-4D97-AF65-F5344CB8AC3E}">
        <p14:creationId xmlns:p14="http://schemas.microsoft.com/office/powerpoint/2010/main" val="42386532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Immanuel </a:t>
            </a:r>
            <a:r>
              <a:rPr lang="en-GB" dirty="0"/>
              <a:t>Kant: Born Konigsberg (1724 – 1804).</a:t>
            </a:r>
          </a:p>
          <a:p>
            <a:r>
              <a:rPr lang="en-GB" dirty="0" smtClean="0"/>
              <a:t>‘Two </a:t>
            </a:r>
            <a:r>
              <a:rPr lang="en-GB" dirty="0"/>
              <a:t>things move the mind with ever-increasing admiration and awe, the oftener and more steadily we reflect on them: the starry heavens above and the moral law within’ Kant cited in Blackburn (2005: 198</a:t>
            </a:r>
            <a:r>
              <a:rPr lang="en-GB" dirty="0" smtClean="0"/>
              <a:t>).</a:t>
            </a:r>
          </a:p>
          <a:p>
            <a:r>
              <a:rPr lang="en-GB" dirty="0" smtClean="0"/>
              <a:t>Philosophical work divided into his ‘Pre-Critical’ period up to 1770 and thereafter his ‘Critical period’.  </a:t>
            </a:r>
          </a:p>
          <a:p>
            <a:r>
              <a:rPr lang="en-GB" dirty="0" smtClean="0"/>
              <a:t>Kant’s philosophy in his Critique of Pure Reason (1781/7) addresses what he refers to as ‘The General Problem of Pure Reason’, which might be reasonably paraphrased as ‘how are ‘synthetic apriori judgements’ ‘possible?’.</a:t>
            </a:r>
          </a:p>
          <a:p>
            <a:r>
              <a:rPr lang="en-GB" dirty="0" smtClean="0"/>
              <a:t>Kant </a:t>
            </a:r>
            <a:r>
              <a:rPr lang="en-GB" dirty="0" smtClean="0"/>
              <a:t>identifies the </a:t>
            </a:r>
            <a:r>
              <a:rPr lang="en-GB" dirty="0" smtClean="0"/>
              <a:t>‘General Problem of Reason’ elsewhere in the scepticism of David Hume toward the veracity of metaphysics on key questions of ‘causality’ and the ‘mind’.  </a:t>
            </a:r>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08922" y="701225"/>
            <a:ext cx="1781175" cy="1584774"/>
          </a:xfrm>
          <a:prstGeom prst="rect">
            <a:avLst/>
          </a:prstGeom>
        </p:spPr>
      </p:pic>
    </p:spTree>
    <p:extLst>
      <p:ext uri="{BB962C8B-B14F-4D97-AF65-F5344CB8AC3E}">
        <p14:creationId xmlns:p14="http://schemas.microsoft.com/office/powerpoint/2010/main" val="12255153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59810"/>
            <a:ext cx="9601196" cy="1037230"/>
          </a:xfrm>
        </p:spPr>
        <p:txBody>
          <a:bodyPr/>
          <a:lstStyle/>
          <a:p>
            <a:r>
              <a:rPr lang="en-GB" dirty="0" smtClean="0"/>
              <a:t>Philosophical Antecedents</a:t>
            </a:r>
            <a:endParaRPr lang="en-GB" dirty="0"/>
          </a:p>
        </p:txBody>
      </p:sp>
      <p:sp>
        <p:nvSpPr>
          <p:cNvPr id="3" name="Content Placeholder 2"/>
          <p:cNvSpPr>
            <a:spLocks noGrp="1"/>
          </p:cNvSpPr>
          <p:nvPr>
            <p:ph idx="1"/>
          </p:nvPr>
        </p:nvSpPr>
        <p:spPr>
          <a:xfrm>
            <a:off x="1295401" y="2101755"/>
            <a:ext cx="9601196" cy="4053385"/>
          </a:xfrm>
        </p:spPr>
        <p:txBody>
          <a:bodyPr>
            <a:normAutofit/>
          </a:bodyPr>
          <a:lstStyle/>
          <a:p>
            <a:endParaRPr lang="en-GB" dirty="0" smtClean="0"/>
          </a:p>
          <a:p>
            <a:r>
              <a:rPr lang="en-GB" dirty="0"/>
              <a:t>David Hume (1711 – 1776)</a:t>
            </a:r>
          </a:p>
          <a:p>
            <a:r>
              <a:rPr lang="en-GB" dirty="0" smtClean="0"/>
              <a:t>Speculative Metaphysics, scepticism and ‘the problem of induction’</a:t>
            </a:r>
          </a:p>
          <a:p>
            <a:r>
              <a:rPr lang="en-GB" dirty="0" smtClean="0"/>
              <a:t>From the 1730s onwards Hume discusses and develops an uncompromising and twofold conception of the world comprising of    ‘Relations of Ideas’ vs. ‘Matters of fact’ or as it became known: ‘Hume’s fork’.  </a:t>
            </a:r>
          </a:p>
          <a:p>
            <a:r>
              <a:rPr lang="en-GB" dirty="0" smtClean="0"/>
              <a:t>The ‘problem of induction’.</a:t>
            </a:r>
          </a:p>
          <a:p>
            <a:r>
              <a:rPr lang="en-GB" dirty="0" smtClean="0"/>
              <a:t>The Mind as a ‘bundle’.           </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8591" y="711199"/>
            <a:ext cx="1856095" cy="1547283"/>
          </a:xfrm>
          <a:prstGeom prst="rect">
            <a:avLst/>
          </a:prstGeom>
        </p:spPr>
      </p:pic>
    </p:spTree>
    <p:extLst>
      <p:ext uri="{BB962C8B-B14F-4D97-AF65-F5344CB8AC3E}">
        <p14:creationId xmlns:p14="http://schemas.microsoft.com/office/powerpoint/2010/main" val="27269671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401" y="817032"/>
            <a:ext cx="9601196" cy="1303867"/>
          </a:xfrm>
        </p:spPr>
        <p:txBody>
          <a:bodyPr/>
          <a:lstStyle/>
          <a:p>
            <a:r>
              <a:rPr lang="en-GB" dirty="0" smtClean="0"/>
              <a:t>Kant’s response to Hume</a:t>
            </a:r>
            <a:endParaRPr lang="en-GB" dirty="0"/>
          </a:p>
        </p:txBody>
      </p:sp>
      <p:sp>
        <p:nvSpPr>
          <p:cNvPr id="5" name="Content Placeholder 4"/>
          <p:cNvSpPr>
            <a:spLocks noGrp="1"/>
          </p:cNvSpPr>
          <p:nvPr>
            <p:ph idx="1"/>
          </p:nvPr>
        </p:nvSpPr>
        <p:spPr>
          <a:xfrm>
            <a:off x="1295401" y="2514599"/>
            <a:ext cx="9601196" cy="3653369"/>
          </a:xfrm>
        </p:spPr>
        <p:txBody>
          <a:bodyPr>
            <a:normAutofit fontScale="92500" lnSpcReduction="20000"/>
          </a:bodyPr>
          <a:lstStyle/>
          <a:p>
            <a:r>
              <a:rPr lang="en-GB" dirty="0" smtClean="0"/>
              <a:t>Kant (1783) thought it a ‘scandal’ that serious minded philosophy was still entertaining doubts toward what would count as a ‘proof’ of the existence of the material world.</a:t>
            </a:r>
          </a:p>
          <a:p>
            <a:r>
              <a:rPr lang="en-GB" dirty="0" smtClean="0"/>
              <a:t>While Kant acknowledged Hume’s masterful demolition of the claim that we derive from </a:t>
            </a:r>
            <a:r>
              <a:rPr lang="en-GB" i="1" dirty="0" smtClean="0"/>
              <a:t>experience</a:t>
            </a:r>
            <a:r>
              <a:rPr lang="en-GB" dirty="0" smtClean="0"/>
              <a:t> the ‘principium causalitatis’ or ‘…the connection of an effect with its causes’ Kant questioned whether ‘…everything which we call metaphysic would turn out to be a mere delusion of reason, fancying that it knows by itself what in reality is borrowed from experience and has assumed by mere habit the appearance of necessity’ (Kant 1787: B19 – B20). </a:t>
            </a:r>
          </a:p>
          <a:p>
            <a:r>
              <a:rPr lang="en-GB" dirty="0" smtClean="0"/>
              <a:t>Kant thought this misguided and famously awoke him from his ‘dogmatic slumbers’ (Kant 1783).   </a:t>
            </a:r>
          </a:p>
          <a:p>
            <a:endParaRPr lang="en-GB" dirty="0" smtClean="0"/>
          </a:p>
          <a:p>
            <a:endParaRPr lang="en-GB" dirty="0"/>
          </a:p>
        </p:txBody>
      </p:sp>
    </p:spTree>
    <p:extLst>
      <p:ext uri="{BB962C8B-B14F-4D97-AF65-F5344CB8AC3E}">
        <p14:creationId xmlns:p14="http://schemas.microsoft.com/office/powerpoint/2010/main" val="1150682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Critique of Pure Reason (1781) </a:t>
            </a:r>
            <a:endParaRPr lang="en-GB" dirty="0"/>
          </a:p>
        </p:txBody>
      </p:sp>
      <p:sp>
        <p:nvSpPr>
          <p:cNvPr id="3" name="Content Placeholder 2"/>
          <p:cNvSpPr>
            <a:spLocks noGrp="1"/>
          </p:cNvSpPr>
          <p:nvPr>
            <p:ph idx="1"/>
          </p:nvPr>
        </p:nvSpPr>
        <p:spPr>
          <a:xfrm>
            <a:off x="1295401" y="2476500"/>
            <a:ext cx="9601196" cy="3683000"/>
          </a:xfrm>
        </p:spPr>
        <p:txBody>
          <a:bodyPr>
            <a:normAutofit fontScale="92500"/>
          </a:bodyPr>
          <a:lstStyle/>
          <a:p>
            <a:endParaRPr lang="en-GB" dirty="0" smtClean="0"/>
          </a:p>
          <a:p>
            <a:r>
              <a:rPr lang="en-GB" dirty="0" smtClean="0"/>
              <a:t>Kant’s response to these problems are tackled in his </a:t>
            </a:r>
            <a:r>
              <a:rPr lang="en-GB" i="1" dirty="0" smtClean="0"/>
              <a:t>The Critique of Pure Reason</a:t>
            </a:r>
            <a:r>
              <a:rPr lang="en-GB" dirty="0" smtClean="0"/>
              <a:t> – 1</a:t>
            </a:r>
            <a:r>
              <a:rPr lang="en-GB" baseline="30000" dirty="0" smtClean="0"/>
              <a:t>st</a:t>
            </a:r>
            <a:r>
              <a:rPr lang="en-GB" dirty="0" smtClean="0"/>
              <a:t> edition in 1781 and revised significantly in the 2</a:t>
            </a:r>
            <a:r>
              <a:rPr lang="en-GB" baseline="30000" dirty="0" smtClean="0"/>
              <a:t>nd</a:t>
            </a:r>
            <a:r>
              <a:rPr lang="en-GB" dirty="0" smtClean="0"/>
              <a:t> edition 1787 wherein he addresses these issues through  the application of ‘Transcendental Idealism’ as a corrective to Hume’s ‘Empiricism’ and resultant scepticism.</a:t>
            </a:r>
          </a:p>
          <a:p>
            <a:r>
              <a:rPr lang="en-GB" dirty="0" smtClean="0"/>
              <a:t>The ‘Critique’ is most often divided into the ‘analytic’ sections – in which </a:t>
            </a:r>
            <a:r>
              <a:rPr lang="en-GB" dirty="0" smtClean="0"/>
              <a:t>a defence of ‘objectivity’ contra Hume is outlined and the ‘dialectic’ passages where the intractable elements of metaphysics in the form of ‘antinomies’ or knots in our reason unavoidably detain our intellectual progress (resolved by Hegel).    </a:t>
            </a:r>
            <a:endParaRPr lang="en-GB" dirty="0" smtClean="0"/>
          </a:p>
          <a:p>
            <a:endParaRPr lang="en-GB" dirty="0" smtClean="0"/>
          </a:p>
          <a:p>
            <a:endParaRPr lang="en-GB" dirty="0"/>
          </a:p>
        </p:txBody>
      </p:sp>
    </p:spTree>
    <p:extLst>
      <p:ext uri="{BB962C8B-B14F-4D97-AF65-F5344CB8AC3E}">
        <p14:creationId xmlns:p14="http://schemas.microsoft.com/office/powerpoint/2010/main" val="2788436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Analytic/Synthetic divide </a:t>
            </a:r>
            <a:endParaRPr lang="en-GB" dirty="0"/>
          </a:p>
        </p:txBody>
      </p:sp>
      <p:sp>
        <p:nvSpPr>
          <p:cNvPr id="5" name="Text Placeholder 4"/>
          <p:cNvSpPr>
            <a:spLocks noGrp="1"/>
          </p:cNvSpPr>
          <p:nvPr>
            <p:ph type="body" idx="1"/>
          </p:nvPr>
        </p:nvSpPr>
        <p:spPr/>
        <p:txBody>
          <a:bodyPr/>
          <a:lstStyle/>
          <a:p>
            <a:r>
              <a:rPr lang="en-GB" dirty="0" smtClean="0"/>
              <a:t>Analytic statements</a:t>
            </a:r>
            <a:endParaRPr lang="en-GB" dirty="0"/>
          </a:p>
        </p:txBody>
      </p:sp>
      <p:sp>
        <p:nvSpPr>
          <p:cNvPr id="6" name="Content Placeholder 5"/>
          <p:cNvSpPr>
            <a:spLocks noGrp="1"/>
          </p:cNvSpPr>
          <p:nvPr>
            <p:ph sz="half" idx="2"/>
          </p:nvPr>
        </p:nvSpPr>
        <p:spPr/>
        <p:txBody>
          <a:bodyPr>
            <a:normAutofit fontScale="70000" lnSpcReduction="20000"/>
          </a:bodyPr>
          <a:lstStyle/>
          <a:p>
            <a:r>
              <a:rPr lang="en-GB" dirty="0" smtClean="0"/>
              <a:t>‘An analytic proposition is sometimes said to be one the denial of which would be self contradictory’ (P. H. Nowell-Smith in J. O.Urmson &amp; Ree 1989)</a:t>
            </a:r>
          </a:p>
          <a:p>
            <a:r>
              <a:rPr lang="en-GB" dirty="0" smtClean="0"/>
              <a:t>I.e. ‘All unmarried men are bachelors’ or ‘a square has four sides’</a:t>
            </a:r>
          </a:p>
          <a:p>
            <a:r>
              <a:rPr lang="en-GB" dirty="0" smtClean="0"/>
              <a:t>These analytic </a:t>
            </a:r>
            <a:r>
              <a:rPr lang="en-GB" dirty="0" smtClean="0"/>
              <a:t>truths or proofs are derived from the actual contents or meaning of constituent parts within the statements themselves.  </a:t>
            </a:r>
          </a:p>
          <a:p>
            <a:endParaRPr lang="en-GB" dirty="0"/>
          </a:p>
        </p:txBody>
      </p:sp>
      <p:sp>
        <p:nvSpPr>
          <p:cNvPr id="7" name="Text Placeholder 6"/>
          <p:cNvSpPr>
            <a:spLocks noGrp="1"/>
          </p:cNvSpPr>
          <p:nvPr>
            <p:ph type="body" sz="quarter" idx="3"/>
          </p:nvPr>
        </p:nvSpPr>
        <p:spPr/>
        <p:txBody>
          <a:bodyPr/>
          <a:lstStyle/>
          <a:p>
            <a:r>
              <a:rPr lang="en-GB" dirty="0" smtClean="0"/>
              <a:t>Synthetic Statements</a:t>
            </a:r>
            <a:endParaRPr lang="en-GB" dirty="0"/>
          </a:p>
        </p:txBody>
      </p:sp>
      <p:sp>
        <p:nvSpPr>
          <p:cNvPr id="8" name="Content Placeholder 7"/>
          <p:cNvSpPr>
            <a:spLocks noGrp="1"/>
          </p:cNvSpPr>
          <p:nvPr>
            <p:ph sz="quarter" idx="4"/>
          </p:nvPr>
        </p:nvSpPr>
        <p:spPr/>
        <p:txBody>
          <a:bodyPr>
            <a:normAutofit fontScale="85000" lnSpcReduction="20000"/>
          </a:bodyPr>
          <a:lstStyle/>
          <a:p>
            <a:r>
              <a:rPr lang="en-GB" dirty="0" smtClean="0"/>
              <a:t>The truth however of </a:t>
            </a:r>
            <a:r>
              <a:rPr lang="en-GB" dirty="0" smtClean="0"/>
              <a:t>‘synthetic statements’ are derived (or falsified) from the courts of experience. </a:t>
            </a:r>
          </a:p>
          <a:p>
            <a:r>
              <a:rPr lang="en-GB" dirty="0" smtClean="0"/>
              <a:t>I.e. ‘All YOUNG unmarried men are bachelors’ or this four-sided object (square) is bigger than this four-sided  object’. The truth (or </a:t>
            </a:r>
            <a:r>
              <a:rPr lang="en-GB" dirty="0" smtClean="0"/>
              <a:t>falsity ) </a:t>
            </a:r>
            <a:r>
              <a:rPr lang="en-GB" dirty="0" smtClean="0"/>
              <a:t>of these statements are ‘synthetic’ or are derived from experience.     </a:t>
            </a:r>
            <a:endParaRPr lang="en-GB" dirty="0"/>
          </a:p>
        </p:txBody>
      </p:sp>
    </p:spTree>
    <p:extLst>
      <p:ext uri="{BB962C8B-B14F-4D97-AF65-F5344CB8AC3E}">
        <p14:creationId xmlns:p14="http://schemas.microsoft.com/office/powerpoint/2010/main" val="77698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Synthetic Apriori</a:t>
            </a:r>
            <a:endParaRPr lang="en-GB" dirty="0"/>
          </a:p>
        </p:txBody>
      </p:sp>
      <p:sp>
        <p:nvSpPr>
          <p:cNvPr id="7" name="Content Placeholder 6"/>
          <p:cNvSpPr>
            <a:spLocks noGrp="1"/>
          </p:cNvSpPr>
          <p:nvPr>
            <p:ph idx="1"/>
          </p:nvPr>
        </p:nvSpPr>
        <p:spPr/>
        <p:txBody>
          <a:bodyPr>
            <a:normAutofit fontScale="85000" lnSpcReduction="20000"/>
          </a:bodyPr>
          <a:lstStyle/>
          <a:p>
            <a:r>
              <a:rPr lang="en-GB" dirty="0" smtClean="0"/>
              <a:t>Kant identifies a crucial third category of statement (what he calls a ‘distinction) within the ‘metaphysic’ - in addition to analytic apriori and synthetic aposteriori, and hitherto dismissed by Hume and consigned to the ‘fire’. Kant coins these ‘Synthetic Apriori’. These peculiar statements or judgements prompt his ‘Critique’. </a:t>
            </a:r>
          </a:p>
          <a:p>
            <a:r>
              <a:rPr lang="en-GB" dirty="0" smtClean="0"/>
              <a:t>Kant in the Introductory passages asks ‘How are synthetical judgements a priori possible’</a:t>
            </a:r>
          </a:p>
          <a:p>
            <a:r>
              <a:rPr lang="en-GB" dirty="0" smtClean="0"/>
              <a:t>Newton – whom Kant admired greatly had founded his ‘Laws of motion’ on these Synthetic apriori metaphysics i.e. the Third Law of Motions states: ‘For every action there is an equal and opposite reaction’. </a:t>
            </a:r>
          </a:p>
          <a:p>
            <a:r>
              <a:rPr lang="en-GB" dirty="0" smtClean="0"/>
              <a:t>Kant understood that we intuit this to be true but conceded that it could not be derived from experience – ‘synthetic’ (Hume) and yet was not ‘analytic’ or self evidently derived from its constituent parts or premises and further; was not senseless to us if contradicted.    </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3472" y="651934"/>
            <a:ext cx="2143125" cy="1735666"/>
          </a:xfrm>
          <a:prstGeom prst="rect">
            <a:avLst/>
          </a:prstGeom>
        </p:spPr>
      </p:pic>
    </p:spTree>
    <p:extLst>
      <p:ext uri="{BB962C8B-B14F-4D97-AF65-F5344CB8AC3E}">
        <p14:creationId xmlns:p14="http://schemas.microsoft.com/office/powerpoint/2010/main" val="324062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7+5 =12</a:t>
            </a:r>
            <a:endParaRPr lang="en-GB" dirty="0"/>
          </a:p>
        </p:txBody>
      </p:sp>
      <p:sp>
        <p:nvSpPr>
          <p:cNvPr id="3" name="Content Placeholder 2"/>
          <p:cNvSpPr>
            <a:spLocks noGrp="1"/>
          </p:cNvSpPr>
          <p:nvPr>
            <p:ph idx="1"/>
          </p:nvPr>
        </p:nvSpPr>
        <p:spPr/>
        <p:txBody>
          <a:bodyPr>
            <a:normAutofit/>
          </a:bodyPr>
          <a:lstStyle/>
          <a:p>
            <a:r>
              <a:rPr lang="en-GB" dirty="0" smtClean="0"/>
              <a:t>Kant (1783) felt that while the conventions and rules of mathematics were entailed in one and other and ran smoothly and independently of experience in a manner akin to analytic judgements he uses this simple calculation in his ‘Prolegomena to Any Future Metaphysics’ (1784) to assert that </a:t>
            </a:r>
            <a:r>
              <a:rPr lang="en-GB" dirty="0" smtClean="0"/>
              <a:t>their </a:t>
            </a:r>
            <a:r>
              <a:rPr lang="en-GB" dirty="0" smtClean="0"/>
              <a:t>‘truths’ are ones we have to intuit rather than a) put before the court of experience – aposteriori or b) we derive from their premises and content – ‘analytic’.</a:t>
            </a:r>
          </a:p>
        </p:txBody>
      </p:sp>
    </p:spTree>
    <p:extLst>
      <p:ext uri="{BB962C8B-B14F-4D97-AF65-F5344CB8AC3E}">
        <p14:creationId xmlns:p14="http://schemas.microsoft.com/office/powerpoint/2010/main" val="2642230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Analytic: Transcendental Aesthetic(sense)</a:t>
            </a:r>
            <a:endParaRPr lang="en-GB" dirty="0"/>
          </a:p>
        </p:txBody>
      </p:sp>
      <p:sp>
        <p:nvSpPr>
          <p:cNvPr id="3" name="Text Placeholder 2"/>
          <p:cNvSpPr>
            <a:spLocks noGrp="1"/>
          </p:cNvSpPr>
          <p:nvPr>
            <p:ph type="body" idx="1"/>
          </p:nvPr>
        </p:nvSpPr>
        <p:spPr/>
        <p:txBody>
          <a:bodyPr/>
          <a:lstStyle/>
          <a:p>
            <a:r>
              <a:rPr lang="en-GB" dirty="0" smtClean="0"/>
              <a:t>The apriori ‘Intuition’ of Space</a:t>
            </a:r>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651000" y="3429000"/>
            <a:ext cx="3136900" cy="2158999"/>
          </a:xfrm>
        </p:spPr>
      </p:pic>
      <p:sp>
        <p:nvSpPr>
          <p:cNvPr id="5" name="Text Placeholder 4"/>
          <p:cNvSpPr>
            <a:spLocks noGrp="1"/>
          </p:cNvSpPr>
          <p:nvPr>
            <p:ph type="body" sz="quarter" idx="3"/>
          </p:nvPr>
        </p:nvSpPr>
        <p:spPr/>
        <p:txBody>
          <a:bodyPr/>
          <a:lstStyle/>
          <a:p>
            <a:r>
              <a:rPr lang="en-GB" dirty="0" smtClean="0"/>
              <a:t>The apriori ‘Intuition’ of Time</a:t>
            </a:r>
            <a:endParaRPr lang="en-GB" dirty="0"/>
          </a:p>
        </p:txBody>
      </p:sp>
      <p:pic>
        <p:nvPicPr>
          <p:cNvPr id="8" name="Content Placeholder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158038" y="3429000"/>
            <a:ext cx="2011362" cy="1558925"/>
          </a:xfrm>
        </p:spPr>
      </p:pic>
    </p:spTree>
    <p:extLst>
      <p:ext uri="{BB962C8B-B14F-4D97-AF65-F5344CB8AC3E}">
        <p14:creationId xmlns:p14="http://schemas.microsoft.com/office/powerpoint/2010/main" val="2926684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The ‘Transcendental deduction’: The twelve categories of judgement</a:t>
            </a:r>
            <a:endParaRPr lang="en-GB" dirty="0"/>
          </a:p>
        </p:txBody>
      </p:sp>
      <p:sp>
        <p:nvSpPr>
          <p:cNvPr id="8" name="Content Placeholder 7"/>
          <p:cNvSpPr>
            <a:spLocks noGrp="1"/>
          </p:cNvSpPr>
          <p:nvPr>
            <p:ph idx="1"/>
          </p:nvPr>
        </p:nvSpPr>
        <p:spPr/>
        <p:txBody>
          <a:bodyPr>
            <a:normAutofit fontScale="85000" lnSpcReduction="10000"/>
          </a:bodyPr>
          <a:lstStyle/>
          <a:p>
            <a:r>
              <a:rPr lang="en-GB" dirty="0" smtClean="0"/>
              <a:t>Quantity: Unity, Plurality, Totality</a:t>
            </a:r>
          </a:p>
          <a:p>
            <a:r>
              <a:rPr lang="en-GB" dirty="0" smtClean="0"/>
              <a:t>Quality: Reality, Negation, Limitation</a:t>
            </a:r>
          </a:p>
          <a:p>
            <a:r>
              <a:rPr lang="en-GB" dirty="0" smtClean="0"/>
              <a:t>Modality: Possibility/Impossibility; Existence/Non-existence; Necessity/Contingency</a:t>
            </a:r>
          </a:p>
          <a:p>
            <a:r>
              <a:rPr lang="en-GB" dirty="0" smtClean="0"/>
              <a:t>Relation: Inherence and Subsistence; Causality and Dependence (Cause and effect); Community (reciprocity between the active and the passive).  </a:t>
            </a:r>
          </a:p>
          <a:p>
            <a:r>
              <a:rPr lang="en-GB" dirty="0" smtClean="0"/>
              <a:t>Kant argued that these could only be applied to ‘spatiotemporal’ phenomenon and when applied to the ‘noumenon’ or ‘thing in itself’ results in confusion. I.e. search for essences or apply ‘existence’ to God then metaphysics of the unwanted variety occurred. </a:t>
            </a:r>
            <a:endParaRPr lang="en-GB" dirty="0"/>
          </a:p>
        </p:txBody>
      </p:sp>
    </p:spTree>
    <p:extLst>
      <p:ext uri="{BB962C8B-B14F-4D97-AF65-F5344CB8AC3E}">
        <p14:creationId xmlns:p14="http://schemas.microsoft.com/office/powerpoint/2010/main" val="827625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‘clues’ from which Kant deduced the ‘forms of thought’</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Kant contrasted our ‘subjective’ judgements and ‘objective judgements</a:t>
            </a:r>
          </a:p>
          <a:p>
            <a:endParaRPr lang="en-GB" dirty="0"/>
          </a:p>
          <a:p>
            <a:r>
              <a:rPr lang="en-GB" dirty="0" smtClean="0"/>
              <a:t>I.e. If one </a:t>
            </a:r>
            <a:r>
              <a:rPr lang="en-GB" dirty="0" smtClean="0"/>
              <a:t>contrasts </a:t>
            </a:r>
            <a:r>
              <a:rPr lang="en-GB" dirty="0" smtClean="0"/>
              <a:t>the subjective impression ‘what now appears to me is green’ with the objective judgement ‘this is a green object’ . ‘The first remark  does not claim to be about a public thing independent of my perception’ whereas for both ‘the subjective perceptual judgement and the objective empirical one have the same perceptual content’ ergo argued Kant the concept of category ‘substance’ is not being applied in the subjective remark whereas in the objective ‘judgement’ or ‘knowledge claim’ the ‘category’ of ‘substance’ is being applied (Korner 1989: 160 -1). </a:t>
            </a:r>
            <a:endParaRPr lang="en-GB" dirty="0"/>
          </a:p>
        </p:txBody>
      </p:sp>
    </p:spTree>
    <p:extLst>
      <p:ext uri="{BB962C8B-B14F-4D97-AF65-F5344CB8AC3E}">
        <p14:creationId xmlns:p14="http://schemas.microsoft.com/office/powerpoint/2010/main" val="4153606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The ‘Ideas of Reason’ and the seeds of metaphysical illusion</a:t>
            </a:r>
            <a:endParaRPr lang="en-GB" dirty="0"/>
          </a:p>
        </p:txBody>
      </p:sp>
      <p:sp>
        <p:nvSpPr>
          <p:cNvPr id="5" name="Text Placeholder 4"/>
          <p:cNvSpPr>
            <a:spLocks noGrp="1"/>
          </p:cNvSpPr>
          <p:nvPr>
            <p:ph type="body" idx="1"/>
          </p:nvPr>
        </p:nvSpPr>
        <p:spPr/>
        <p:txBody>
          <a:bodyPr/>
          <a:lstStyle/>
          <a:p>
            <a:r>
              <a:rPr lang="en-GB" dirty="0" smtClean="0"/>
              <a:t>The ‘Ideas of Reason’ </a:t>
            </a:r>
            <a:endParaRPr lang="en-GB" dirty="0"/>
          </a:p>
        </p:txBody>
      </p:sp>
      <p:sp>
        <p:nvSpPr>
          <p:cNvPr id="6" name="Content Placeholder 5"/>
          <p:cNvSpPr>
            <a:spLocks noGrp="1"/>
          </p:cNvSpPr>
          <p:nvPr>
            <p:ph sz="half" idx="2"/>
          </p:nvPr>
        </p:nvSpPr>
        <p:spPr/>
        <p:txBody>
          <a:bodyPr>
            <a:normAutofit fontScale="92500" lnSpcReduction="10000"/>
          </a:bodyPr>
          <a:lstStyle/>
          <a:p>
            <a:r>
              <a:rPr lang="en-GB" dirty="0" smtClean="0"/>
              <a:t>‘The absolute unity of the thinking subject ‘I’ (closely related to his formulation of ‘apperception’)’</a:t>
            </a:r>
          </a:p>
          <a:p>
            <a:r>
              <a:rPr lang="en-GB" dirty="0" smtClean="0"/>
              <a:t>‘The absolute unity of the sequence of the conditions of appearance’</a:t>
            </a:r>
          </a:p>
          <a:p>
            <a:r>
              <a:rPr lang="en-GB" dirty="0" smtClean="0"/>
              <a:t>‘.. The absolute unity of the conditions of objects of thought in general’</a:t>
            </a:r>
            <a:endParaRPr lang="en-GB" dirty="0"/>
          </a:p>
        </p:txBody>
      </p:sp>
      <p:sp>
        <p:nvSpPr>
          <p:cNvPr id="7" name="Text Placeholder 6"/>
          <p:cNvSpPr>
            <a:spLocks noGrp="1"/>
          </p:cNvSpPr>
          <p:nvPr>
            <p:ph type="body" sz="quarter" idx="3"/>
          </p:nvPr>
        </p:nvSpPr>
        <p:spPr/>
        <p:txBody>
          <a:bodyPr/>
          <a:lstStyle/>
          <a:p>
            <a:r>
              <a:rPr lang="en-GB" dirty="0" smtClean="0"/>
              <a:t>The ‘Dialectic’</a:t>
            </a:r>
            <a:endParaRPr lang="en-GB" dirty="0"/>
          </a:p>
        </p:txBody>
      </p:sp>
      <p:sp>
        <p:nvSpPr>
          <p:cNvPr id="8" name="Content Placeholder 7"/>
          <p:cNvSpPr>
            <a:spLocks noGrp="1"/>
          </p:cNvSpPr>
          <p:nvPr>
            <p:ph sz="quarter" idx="4"/>
          </p:nvPr>
        </p:nvSpPr>
        <p:spPr/>
        <p:txBody>
          <a:bodyPr>
            <a:normAutofit fontScale="77500" lnSpcReduction="20000"/>
          </a:bodyPr>
          <a:lstStyle/>
          <a:p>
            <a:r>
              <a:rPr lang="en-GB" dirty="0" smtClean="0"/>
              <a:t>The advent of antinomies or the realm of contradictions.</a:t>
            </a:r>
          </a:p>
          <a:p>
            <a:r>
              <a:rPr lang="en-GB" dirty="0" smtClean="0"/>
              <a:t>The most important ‘antinomy’ in the ‘dialectic; is the ‘Third’ ‘antinomy’ between on the one hand the freedom and autonomy of a ‘morally responsible subject’ and the laws of causation which apply to ALL outward physical ‘phenomena’. Which is it to </a:t>
            </a:r>
            <a:r>
              <a:rPr lang="en-GB" dirty="0" smtClean="0"/>
              <a:t>prevail?? </a:t>
            </a:r>
            <a:r>
              <a:rPr lang="en-GB" dirty="0" smtClean="0"/>
              <a:t>(Korner 1989). </a:t>
            </a:r>
            <a:endParaRPr lang="en-GB" dirty="0"/>
          </a:p>
        </p:txBody>
      </p:sp>
    </p:spTree>
    <p:extLst>
      <p:ext uri="{BB962C8B-B14F-4D97-AF65-F5344CB8AC3E}">
        <p14:creationId xmlns:p14="http://schemas.microsoft.com/office/powerpoint/2010/main" val="304386553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1638</TotalTime>
  <Words>2720</Words>
  <Application>Microsoft Office PowerPoint</Application>
  <PresentationFormat>Widescreen</PresentationFormat>
  <Paragraphs>91</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Kant  Dr Adrian Davis </vt:lpstr>
      <vt:lpstr>Introduction</vt:lpstr>
      <vt:lpstr>Philosophical Antecedents</vt:lpstr>
      <vt:lpstr>Kant’s response to Hume</vt:lpstr>
      <vt:lpstr>The Critique of Pure Reason (1781) </vt:lpstr>
      <vt:lpstr>The Analytic/Synthetic divide </vt:lpstr>
      <vt:lpstr>Synthetic Apriori</vt:lpstr>
      <vt:lpstr>7+5 =12</vt:lpstr>
      <vt:lpstr>The Analytic: Transcendental Aesthetic(sense)</vt:lpstr>
      <vt:lpstr>The ‘Transcendental deduction’: The twelve categories of judgement</vt:lpstr>
      <vt:lpstr>The ‘clues’ from which Kant deduced the ‘forms of thought’</vt:lpstr>
      <vt:lpstr>The ‘Ideas of Reason’ and the seeds of metaphysical illusion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Kant</dc:title>
  <dc:creator>Adrian</dc:creator>
  <cp:lastModifiedBy>Adrian</cp:lastModifiedBy>
  <cp:revision>82</cp:revision>
  <dcterms:created xsi:type="dcterms:W3CDTF">2015-02-01T22:13:04Z</dcterms:created>
  <dcterms:modified xsi:type="dcterms:W3CDTF">2015-02-25T23:22:25Z</dcterms:modified>
</cp:coreProperties>
</file>