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69" r:id="rId3"/>
    <p:sldId id="259" r:id="rId4"/>
    <p:sldId id="260" r:id="rId5"/>
    <p:sldId id="261" r:id="rId6"/>
    <p:sldId id="262" r:id="rId7"/>
    <p:sldId id="263" r:id="rId8"/>
    <p:sldId id="264"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6405"/>
  </p:normalViewPr>
  <p:slideViewPr>
    <p:cSldViewPr snapToGrid="0">
      <p:cViewPr varScale="1">
        <p:scale>
          <a:sx n="126" d="100"/>
          <a:sy n="126" d="100"/>
        </p:scale>
        <p:origin x="5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21C3-0137-E7D9-29F0-8815A6E27D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D3CE60A-19AC-045B-050E-EF0D806047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9131FA4-B501-DB19-1906-CB06C0BF1862}"/>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5" name="Footer Placeholder 4">
            <a:extLst>
              <a:ext uri="{FF2B5EF4-FFF2-40B4-BE49-F238E27FC236}">
                <a16:creationId xmlns:a16="http://schemas.microsoft.com/office/drawing/2014/main" id="{B6CFB744-DAA8-4C04-CDC0-090B3361D3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D3A33-7023-C197-F6F4-6CBB5E05B208}"/>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1138939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93B60-D8A9-77F0-AB8E-2D4615E5CA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C3A509-E693-D399-97A7-B202AC12969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E3CDF5-7A42-1557-12B1-4A37F0A59D07}"/>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5" name="Footer Placeholder 4">
            <a:extLst>
              <a:ext uri="{FF2B5EF4-FFF2-40B4-BE49-F238E27FC236}">
                <a16:creationId xmlns:a16="http://schemas.microsoft.com/office/drawing/2014/main" id="{0D81E9AE-FFBA-6B8D-2731-96FB8E6C7E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188D52-7C2F-53A1-C340-3F8E1908716D}"/>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3483544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8466D-69BE-E4CA-DEC6-D54EC7F8CD3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F0D563E-A23C-9532-C432-6F4012F984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9C1C8F-59F7-F3A1-5863-C931DAE1DA45}"/>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5" name="Footer Placeholder 4">
            <a:extLst>
              <a:ext uri="{FF2B5EF4-FFF2-40B4-BE49-F238E27FC236}">
                <a16:creationId xmlns:a16="http://schemas.microsoft.com/office/drawing/2014/main" id="{0B0992BD-924A-0E99-EAB0-46963541F5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091D2B-DA96-EB28-0222-3500F7D7C546}"/>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4259278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C4EF7-83D4-EA48-6818-A00C263E2FE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DD630EF-C706-873B-5C1A-ACD25C54AC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CBFD8E6-6013-FCDA-AEAD-0D3CF5E30F8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56903DF-E144-7BCF-5A7C-90C9BA30432A}"/>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6" name="Footer Placeholder 5">
            <a:extLst>
              <a:ext uri="{FF2B5EF4-FFF2-40B4-BE49-F238E27FC236}">
                <a16:creationId xmlns:a16="http://schemas.microsoft.com/office/drawing/2014/main" id="{038D0FFF-0733-D6A0-75E0-D1B4550EF7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4D435D-0AE4-491F-D27B-41F8C6F7685E}"/>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1332450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DB7A2-B40D-1A58-86EC-A36CBC0E3D3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8427B5-C11B-09B4-67D1-A1B69D0663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8CC73A-12AC-4E9F-11C7-CF77C8E074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A73BA3A-CDE2-FDAC-E39C-9AE846F818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6801E3-7612-F5DD-2595-E2416C794E3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F14C60C-4F05-6820-E61B-684C12A6DE2A}"/>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8" name="Footer Placeholder 7">
            <a:extLst>
              <a:ext uri="{FF2B5EF4-FFF2-40B4-BE49-F238E27FC236}">
                <a16:creationId xmlns:a16="http://schemas.microsoft.com/office/drawing/2014/main" id="{4A40F89E-EBDF-1EAD-32E6-DB19F36FEE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6A6EB30-47F1-498A-42CD-20486D8AFCC1}"/>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4150210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E68D4-0804-92D5-3CF2-94797CFA09C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D745D4-28AC-941B-3894-DEADF5B3528A}"/>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4" name="Footer Placeholder 3">
            <a:extLst>
              <a:ext uri="{FF2B5EF4-FFF2-40B4-BE49-F238E27FC236}">
                <a16:creationId xmlns:a16="http://schemas.microsoft.com/office/drawing/2014/main" id="{DFF4D5D4-7638-69EC-D6AE-EDCB6D37A3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74FD568-D21D-000D-27E4-E670CFBDB1B1}"/>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3644103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138C51-7934-AA3C-062E-07E016BA8336}"/>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3" name="Footer Placeholder 2">
            <a:extLst>
              <a:ext uri="{FF2B5EF4-FFF2-40B4-BE49-F238E27FC236}">
                <a16:creationId xmlns:a16="http://schemas.microsoft.com/office/drawing/2014/main" id="{E9BB8393-FBCD-40EC-3B0F-318BF1335E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EEB10B7-CBE1-75AA-72F9-D8106D9E2EBD}"/>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1093819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2BA1-F331-C034-A4A6-D4EA917761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E49C934-72B8-8DBE-D7CE-E377C1C703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FF452D-E4EF-C38D-F0CF-DD52149839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D68D40-A8E2-9A35-F663-E6D531AEE0A8}"/>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6" name="Footer Placeholder 5">
            <a:extLst>
              <a:ext uri="{FF2B5EF4-FFF2-40B4-BE49-F238E27FC236}">
                <a16:creationId xmlns:a16="http://schemas.microsoft.com/office/drawing/2014/main" id="{6BCAB9FB-A216-6715-86F2-57168FFA2E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3C3622-FBA5-7CD2-6E9E-C1398E0B474C}"/>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448608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CA63B-5DC1-2A9F-5405-95E35ACB01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A08B610-16B3-7A54-4A86-521EE87B7B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4EA2847-ECB1-BC9C-E508-8D267621BF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CEA2FC-C987-ABB7-11EF-4D8E854E7B11}"/>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6" name="Footer Placeholder 5">
            <a:extLst>
              <a:ext uri="{FF2B5EF4-FFF2-40B4-BE49-F238E27FC236}">
                <a16:creationId xmlns:a16="http://schemas.microsoft.com/office/drawing/2014/main" id="{D10A9ABF-EA6F-E3C0-E489-C2B7D51D60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32B5DF-4D40-DA9A-C17F-22A753825954}"/>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1005621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AD404-8EB6-2F94-CD62-0DDB30D0AEF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B1BE8-6264-4A04-54F0-72045B38E7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BBDFA2-0A31-66FB-3DBD-7AA32ED08239}"/>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5" name="Footer Placeholder 4">
            <a:extLst>
              <a:ext uri="{FF2B5EF4-FFF2-40B4-BE49-F238E27FC236}">
                <a16:creationId xmlns:a16="http://schemas.microsoft.com/office/drawing/2014/main" id="{595A33AF-BC50-76A2-0685-4F2A370E8E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0F0A75-23CA-1EFC-0D66-5A48D326C08A}"/>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1886663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48E036-5C2E-6DF6-E6BF-77105F06D47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3C569A3-8BDB-A8E1-41D1-AF50A47579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239211-6820-8C10-EFF6-DF2E7CA13B51}"/>
              </a:ext>
            </a:extLst>
          </p:cNvPr>
          <p:cNvSpPr>
            <a:spLocks noGrp="1"/>
          </p:cNvSpPr>
          <p:nvPr>
            <p:ph type="dt" sz="half" idx="10"/>
          </p:nvPr>
        </p:nvSpPr>
        <p:spPr/>
        <p:txBody>
          <a:bodyPr/>
          <a:lstStyle/>
          <a:p>
            <a:fld id="{3127A81C-FD99-2940-A879-0CB7A1DF1540}" type="datetimeFigureOut">
              <a:rPr lang="en-US" smtClean="0"/>
              <a:t>10/7/26</a:t>
            </a:fld>
            <a:endParaRPr lang="en-US"/>
          </a:p>
        </p:txBody>
      </p:sp>
      <p:sp>
        <p:nvSpPr>
          <p:cNvPr id="5" name="Footer Placeholder 4">
            <a:extLst>
              <a:ext uri="{FF2B5EF4-FFF2-40B4-BE49-F238E27FC236}">
                <a16:creationId xmlns:a16="http://schemas.microsoft.com/office/drawing/2014/main" id="{D51F0366-2622-020A-2617-686713BF1F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A02454-B547-2146-1F2E-F9AF717B21DE}"/>
              </a:ext>
            </a:extLst>
          </p:cNvPr>
          <p:cNvSpPr>
            <a:spLocks noGrp="1"/>
          </p:cNvSpPr>
          <p:nvPr>
            <p:ph type="sldNum" sz="quarter" idx="12"/>
          </p:nvPr>
        </p:nvSpPr>
        <p:spPr/>
        <p:txBody>
          <a:bodyPr/>
          <a:lstStyle/>
          <a:p>
            <a:fld id="{49605025-682A-D143-B499-3F70FE28FD56}" type="slidenum">
              <a:rPr lang="en-US" smtClean="0"/>
              <a:t>‹#›</a:t>
            </a:fld>
            <a:endParaRPr lang="en-US"/>
          </a:p>
        </p:txBody>
      </p:sp>
    </p:spTree>
    <p:extLst>
      <p:ext uri="{BB962C8B-B14F-4D97-AF65-F5344CB8AC3E}">
        <p14:creationId xmlns:p14="http://schemas.microsoft.com/office/powerpoint/2010/main" val="2577063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BEE89-69C8-E124-E17E-951DB5D968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C3F1B7-5AAD-20C2-7C27-646BEFB88A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A4D8E0-CAF6-9476-D1AF-F33E6E261F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27A81C-FD99-2940-A879-0CB7A1DF1540}" type="datetimeFigureOut">
              <a:rPr lang="en-US" smtClean="0"/>
              <a:t>10/7/26</a:t>
            </a:fld>
            <a:endParaRPr lang="en-US"/>
          </a:p>
        </p:txBody>
      </p:sp>
      <p:sp>
        <p:nvSpPr>
          <p:cNvPr id="5" name="Footer Placeholder 4">
            <a:extLst>
              <a:ext uri="{FF2B5EF4-FFF2-40B4-BE49-F238E27FC236}">
                <a16:creationId xmlns:a16="http://schemas.microsoft.com/office/drawing/2014/main" id="{6C475230-631F-E1FA-A220-C8286A9543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B503FA5-B7DA-64A1-4D0D-5C8A860093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605025-682A-D143-B499-3F70FE28FD56}" type="slidenum">
              <a:rPr lang="en-US" smtClean="0"/>
              <a:t>‹#›</a:t>
            </a:fld>
            <a:endParaRPr lang="en-US"/>
          </a:p>
        </p:txBody>
      </p:sp>
    </p:spTree>
    <p:extLst>
      <p:ext uri="{BB962C8B-B14F-4D97-AF65-F5344CB8AC3E}">
        <p14:creationId xmlns:p14="http://schemas.microsoft.com/office/powerpoint/2010/main" val="2748780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jstor.org/stable/pdf/43461625.pdf" TargetMode="External"/><Relationship Id="rId2" Type="http://schemas.openxmlformats.org/officeDocument/2006/relationships/hyperlink" Target="https://m.shabretagne.com/scripts/files/669a555e5266e0.40059610/b1964_04.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F1F9-0B2B-98C1-7E35-39A8DB8759C2}"/>
              </a:ext>
            </a:extLst>
          </p:cNvPr>
          <p:cNvSpPr>
            <a:spLocks noGrp="1"/>
          </p:cNvSpPr>
          <p:nvPr>
            <p:ph type="ctrTitle"/>
          </p:nvPr>
        </p:nvSpPr>
        <p:spPr/>
        <p:txBody>
          <a:bodyPr/>
          <a:lstStyle/>
          <a:p>
            <a:r>
              <a:rPr lang="en-US" dirty="0"/>
              <a:t>The Early Celts, HPCS4003</a:t>
            </a:r>
          </a:p>
        </p:txBody>
      </p:sp>
      <p:sp>
        <p:nvSpPr>
          <p:cNvPr id="3" name="Subtitle 2">
            <a:extLst>
              <a:ext uri="{FF2B5EF4-FFF2-40B4-BE49-F238E27FC236}">
                <a16:creationId xmlns:a16="http://schemas.microsoft.com/office/drawing/2014/main" id="{45CBF8C2-58B4-AB4D-12B2-307E99DD8290}"/>
              </a:ext>
            </a:extLst>
          </p:cNvPr>
          <p:cNvSpPr>
            <a:spLocks noGrp="1"/>
          </p:cNvSpPr>
          <p:nvPr>
            <p:ph type="subTitle" idx="1"/>
          </p:nvPr>
        </p:nvSpPr>
        <p:spPr/>
        <p:txBody>
          <a:bodyPr/>
          <a:lstStyle/>
          <a:p>
            <a:r>
              <a:rPr lang="en-US" dirty="0"/>
              <a:t>Week 1</a:t>
            </a:r>
          </a:p>
        </p:txBody>
      </p:sp>
    </p:spTree>
    <p:extLst>
      <p:ext uri="{BB962C8B-B14F-4D97-AF65-F5344CB8AC3E}">
        <p14:creationId xmlns:p14="http://schemas.microsoft.com/office/powerpoint/2010/main" val="2223116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8D5827-827F-7F0D-3C97-1816C4C96DFD}"/>
              </a:ext>
            </a:extLst>
          </p:cNvPr>
          <p:cNvPicPr>
            <a:picLocks noChangeAspect="1"/>
          </p:cNvPicPr>
          <p:nvPr/>
        </p:nvPicPr>
        <p:blipFill>
          <a:blip r:embed="rId2"/>
          <a:stretch>
            <a:fillRect/>
          </a:stretch>
        </p:blipFill>
        <p:spPr>
          <a:xfrm>
            <a:off x="2852565" y="94119"/>
            <a:ext cx="6760145" cy="6858000"/>
          </a:xfrm>
          <a:prstGeom prst="rect">
            <a:avLst/>
          </a:prstGeom>
        </p:spPr>
      </p:pic>
      <p:sp>
        <p:nvSpPr>
          <p:cNvPr id="2" name="TextBox 1">
            <a:extLst>
              <a:ext uri="{FF2B5EF4-FFF2-40B4-BE49-F238E27FC236}">
                <a16:creationId xmlns:a16="http://schemas.microsoft.com/office/drawing/2014/main" id="{D3C7DE68-C335-06A6-19C0-CBDCB2AFECE2}"/>
              </a:ext>
            </a:extLst>
          </p:cNvPr>
          <p:cNvSpPr txBox="1"/>
          <p:nvPr/>
        </p:nvSpPr>
        <p:spPr>
          <a:xfrm>
            <a:off x="198635" y="830778"/>
            <a:ext cx="2517291" cy="2862322"/>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rtlCol="0">
            <a:spAutoFit/>
          </a:bodyPr>
          <a:lstStyle/>
          <a:p>
            <a:pPr marL="285750" indent="-285750">
              <a:buFont typeface="Arial" panose="020B0604020202020204" pitchFamily="34" charset="0"/>
              <a:buChar char="•"/>
            </a:pPr>
            <a:r>
              <a:rPr lang="en-GB" dirty="0">
                <a:solidFill>
                  <a:srgbClr val="000000"/>
                </a:solidFill>
              </a:rPr>
              <a:t>FIRST MENTION</a:t>
            </a:r>
            <a:endParaRPr lang="en-GB" dirty="0">
              <a:solidFill>
                <a:srgbClr val="000000"/>
              </a:solidFill>
              <a:effectLst/>
            </a:endParaRPr>
          </a:p>
          <a:p>
            <a:pPr marL="285750" indent="-285750">
              <a:buFont typeface="Arial" panose="020B0604020202020204" pitchFamily="34" charset="0"/>
              <a:buChar char="•"/>
            </a:pPr>
            <a:r>
              <a:rPr lang="en-GB" dirty="0" err="1">
                <a:solidFill>
                  <a:srgbClr val="000000"/>
                </a:solidFill>
                <a:effectLst/>
              </a:rPr>
              <a:t>Colaeus</a:t>
            </a:r>
            <a:r>
              <a:rPr lang="en-GB" dirty="0">
                <a:solidFill>
                  <a:srgbClr val="000000"/>
                </a:solidFill>
                <a:effectLst/>
              </a:rPr>
              <a:t>, merchant from Samos, landed at Tartessus 630 BC, finding a tribe of </a:t>
            </a:r>
            <a:r>
              <a:rPr lang="en-GB" i="1" dirty="0" err="1">
                <a:solidFill>
                  <a:srgbClr val="000000"/>
                </a:solidFill>
                <a:effectLst/>
              </a:rPr>
              <a:t>Keltoi</a:t>
            </a:r>
            <a:r>
              <a:rPr lang="en-GB" dirty="0">
                <a:solidFill>
                  <a:srgbClr val="000000"/>
                </a:solidFill>
                <a:effectLst/>
              </a:rPr>
              <a:t> there, according to Herodotus of Halicarnassus (</a:t>
            </a:r>
            <a:r>
              <a:rPr lang="en-GB" i="1" dirty="0">
                <a:solidFill>
                  <a:srgbClr val="000000"/>
                </a:solidFill>
                <a:effectLst/>
              </a:rPr>
              <a:t>c</a:t>
            </a:r>
            <a:r>
              <a:rPr lang="en-GB" dirty="0">
                <a:solidFill>
                  <a:srgbClr val="000000"/>
                </a:solidFill>
                <a:effectLst/>
              </a:rPr>
              <a:t>.490-424BC)</a:t>
            </a:r>
          </a:p>
        </p:txBody>
      </p:sp>
      <p:sp>
        <p:nvSpPr>
          <p:cNvPr id="5" name="TextBox 4">
            <a:extLst>
              <a:ext uri="{FF2B5EF4-FFF2-40B4-BE49-F238E27FC236}">
                <a16:creationId xmlns:a16="http://schemas.microsoft.com/office/drawing/2014/main" id="{E55CB6D1-2FB0-6970-0A85-B4AC92FC57B6}"/>
              </a:ext>
            </a:extLst>
          </p:cNvPr>
          <p:cNvSpPr txBox="1"/>
          <p:nvPr/>
        </p:nvSpPr>
        <p:spPr>
          <a:xfrm>
            <a:off x="243159" y="106393"/>
            <a:ext cx="2339200" cy="646331"/>
          </a:xfrm>
          <a:prstGeom prst="rect">
            <a:avLst/>
          </a:prstGeom>
          <a:solidFill>
            <a:schemeClr val="accent5"/>
          </a:solidFill>
        </p:spPr>
        <p:txBody>
          <a:bodyPr wrap="square" rtlCol="0">
            <a:spAutoFit/>
          </a:bodyPr>
          <a:lstStyle/>
          <a:p>
            <a:r>
              <a:rPr lang="en-US" dirty="0"/>
              <a:t>Early or Ancient Celts:</a:t>
            </a:r>
          </a:p>
          <a:p>
            <a:r>
              <a:rPr lang="en-US" dirty="0"/>
              <a:t>7C BC – late 5C AD</a:t>
            </a:r>
          </a:p>
        </p:txBody>
      </p:sp>
      <p:sp>
        <p:nvSpPr>
          <p:cNvPr id="6" name="TextBox 5">
            <a:extLst>
              <a:ext uri="{FF2B5EF4-FFF2-40B4-BE49-F238E27FC236}">
                <a16:creationId xmlns:a16="http://schemas.microsoft.com/office/drawing/2014/main" id="{C40D59D9-E92B-8272-B8E9-6B9A289A42F5}"/>
              </a:ext>
            </a:extLst>
          </p:cNvPr>
          <p:cNvSpPr txBox="1"/>
          <p:nvPr/>
        </p:nvSpPr>
        <p:spPr>
          <a:xfrm>
            <a:off x="8962488" y="1764717"/>
            <a:ext cx="2750153" cy="646331"/>
          </a:xfrm>
          <a:prstGeom prst="rect">
            <a:avLst/>
          </a:prstGeom>
          <a:solidFill>
            <a:schemeClr val="accent4"/>
          </a:solidFill>
        </p:spPr>
        <p:txBody>
          <a:bodyPr wrap="square" rtlCol="0">
            <a:spAutoFit/>
          </a:bodyPr>
          <a:lstStyle/>
          <a:p>
            <a:r>
              <a:rPr lang="en-US" dirty="0"/>
              <a:t>Modern Celts: Britain, Ireland, Brittany</a:t>
            </a:r>
          </a:p>
        </p:txBody>
      </p:sp>
      <p:sp>
        <p:nvSpPr>
          <p:cNvPr id="7" name="TextBox 6">
            <a:extLst>
              <a:ext uri="{FF2B5EF4-FFF2-40B4-BE49-F238E27FC236}">
                <a16:creationId xmlns:a16="http://schemas.microsoft.com/office/drawing/2014/main" id="{7AAA6DAA-19FF-01C2-9D0C-42BF9FE1EECB}"/>
              </a:ext>
            </a:extLst>
          </p:cNvPr>
          <p:cNvSpPr txBox="1"/>
          <p:nvPr/>
        </p:nvSpPr>
        <p:spPr>
          <a:xfrm>
            <a:off x="198635" y="3771154"/>
            <a:ext cx="2517291" cy="2862322"/>
          </a:xfrm>
          <a:prstGeom prst="rect">
            <a:avLst/>
          </a:prstGeom>
          <a:solidFill>
            <a:schemeClr val="accent6">
              <a:lumMod val="20000"/>
              <a:lumOff val="80000"/>
            </a:schemeClr>
          </a:solidFill>
        </p:spPr>
        <p:txBody>
          <a:bodyPr wrap="square" rtlCol="0">
            <a:spAutoFit/>
          </a:bodyPr>
          <a:lstStyle/>
          <a:p>
            <a:pPr marL="285750" indent="-285750">
              <a:buFont typeface="Arial" panose="020B0604020202020204" pitchFamily="34" charset="0"/>
              <a:buChar char="•"/>
            </a:pPr>
            <a:r>
              <a:rPr lang="en-US" dirty="0"/>
              <a:t>LAST MENTION</a:t>
            </a:r>
          </a:p>
          <a:p>
            <a:pPr marL="285750" indent="-285750">
              <a:buFont typeface="Arial" panose="020B0604020202020204" pitchFamily="34" charset="0"/>
              <a:buChar char="•"/>
            </a:pPr>
            <a:r>
              <a:rPr lang="en-US" dirty="0"/>
              <a:t>Sidonius Apollinaris (c. 439-c.485 AD), credited as ‘one of the most distinct voices to survive from Later Antiquity and as </a:t>
            </a:r>
            <a:r>
              <a:rPr lang="en-US" b="1" dirty="0"/>
              <a:t>an eyewitness of the end of Roman power in the West</a:t>
            </a:r>
            <a:r>
              <a:rPr lang="en-US" dirty="0"/>
              <a:t>’</a:t>
            </a:r>
          </a:p>
        </p:txBody>
      </p:sp>
      <p:sp>
        <p:nvSpPr>
          <p:cNvPr id="8" name="TextBox 7">
            <a:extLst>
              <a:ext uri="{FF2B5EF4-FFF2-40B4-BE49-F238E27FC236}">
                <a16:creationId xmlns:a16="http://schemas.microsoft.com/office/drawing/2014/main" id="{05B2A1CB-D030-0752-1237-E2B8307587F0}"/>
              </a:ext>
            </a:extLst>
          </p:cNvPr>
          <p:cNvSpPr txBox="1"/>
          <p:nvPr/>
        </p:nvSpPr>
        <p:spPr>
          <a:xfrm>
            <a:off x="8962488" y="416036"/>
            <a:ext cx="2941830" cy="1200329"/>
          </a:xfrm>
          <a:prstGeom prst="rect">
            <a:avLst/>
          </a:prstGeom>
          <a:solidFill>
            <a:schemeClr val="accent4">
              <a:lumMod val="20000"/>
              <a:lumOff val="80000"/>
            </a:schemeClr>
          </a:solidFill>
          <a:ln>
            <a:solidFill>
              <a:schemeClr val="accent4">
                <a:lumMod val="20000"/>
                <a:lumOff val="80000"/>
              </a:schemeClr>
            </a:solidFill>
          </a:ln>
        </p:spPr>
        <p:txBody>
          <a:bodyPr wrap="square" rtlCol="0">
            <a:spAutoFit/>
          </a:bodyPr>
          <a:lstStyle/>
          <a:p>
            <a:r>
              <a:rPr lang="en-US" dirty="0"/>
              <a:t>‘… seem to have mostly disappeared from the textual record until the Renaissance’ (Stewart (2025))</a:t>
            </a:r>
          </a:p>
        </p:txBody>
      </p:sp>
      <p:sp>
        <p:nvSpPr>
          <p:cNvPr id="3" name="Sequential Access Storage 2">
            <a:extLst>
              <a:ext uri="{FF2B5EF4-FFF2-40B4-BE49-F238E27FC236}">
                <a16:creationId xmlns:a16="http://schemas.microsoft.com/office/drawing/2014/main" id="{9F83A8B3-F967-8761-964D-D9CE4AAE2313}"/>
              </a:ext>
            </a:extLst>
          </p:cNvPr>
          <p:cNvSpPr/>
          <p:nvPr/>
        </p:nvSpPr>
        <p:spPr>
          <a:xfrm flipH="1">
            <a:off x="8818880" y="2773680"/>
            <a:ext cx="3373120" cy="3235404"/>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Iron Age archaeological evidence ‘has completely undermined the received picture of early Celtic societies. In consequence, we have been asking where the idea of the ‘insular Celts’ came from in the first place. It has absolutely no ancient pedigree; it is a modern interpretation, not unambiguous historical truth’ (Simon James, </a:t>
            </a:r>
            <a:r>
              <a:rPr lang="en-US" sz="1200" i="1" dirty="0"/>
              <a:t>The Atlantic Celts: Ancient People or Modern Invention?</a:t>
            </a:r>
            <a:r>
              <a:rPr lang="en-US" sz="1200" dirty="0"/>
              <a:t> (London: British Museum Press, 1999)</a:t>
            </a:r>
          </a:p>
        </p:txBody>
      </p:sp>
    </p:spTree>
    <p:extLst>
      <p:ext uri="{BB962C8B-B14F-4D97-AF65-F5344CB8AC3E}">
        <p14:creationId xmlns:p14="http://schemas.microsoft.com/office/powerpoint/2010/main" val="1255770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694383-4626-0A65-1594-94FDAC1460C9}"/>
              </a:ext>
            </a:extLst>
          </p:cNvPr>
          <p:cNvPicPr>
            <a:picLocks noChangeAspect="1"/>
          </p:cNvPicPr>
          <p:nvPr/>
        </p:nvPicPr>
        <p:blipFill>
          <a:blip r:embed="rId2"/>
          <a:stretch>
            <a:fillRect/>
          </a:stretch>
        </p:blipFill>
        <p:spPr>
          <a:xfrm>
            <a:off x="3125154" y="12680"/>
            <a:ext cx="5941691" cy="6858000"/>
          </a:xfrm>
          <a:prstGeom prst="rect">
            <a:avLst/>
          </a:prstGeom>
        </p:spPr>
      </p:pic>
      <p:sp>
        <p:nvSpPr>
          <p:cNvPr id="3" name="TextBox 2">
            <a:extLst>
              <a:ext uri="{FF2B5EF4-FFF2-40B4-BE49-F238E27FC236}">
                <a16:creationId xmlns:a16="http://schemas.microsoft.com/office/drawing/2014/main" id="{E5D3109F-204A-3716-0355-B836A41FEA09}"/>
              </a:ext>
            </a:extLst>
          </p:cNvPr>
          <p:cNvSpPr txBox="1"/>
          <p:nvPr/>
        </p:nvSpPr>
        <p:spPr>
          <a:xfrm>
            <a:off x="71918" y="25360"/>
            <a:ext cx="3955551" cy="3139321"/>
          </a:xfrm>
          <a:prstGeom prst="rect">
            <a:avLst/>
          </a:prstGeom>
          <a:solidFill>
            <a:schemeClr val="accent2"/>
          </a:solidFill>
        </p:spPr>
        <p:txBody>
          <a:bodyPr wrap="square" rtlCol="0">
            <a:spAutoFit/>
          </a:bodyPr>
          <a:lstStyle/>
          <a:p>
            <a:pPr marL="285750" indent="-285750">
              <a:buFont typeface="Arial" panose="020B0604020202020204" pitchFamily="34" charset="0"/>
              <a:buChar char="•"/>
            </a:pPr>
            <a:r>
              <a:rPr lang="en-GB" dirty="0" err="1">
                <a:solidFill>
                  <a:srgbClr val="000000"/>
                </a:solidFill>
                <a:effectLst/>
                <a:latin typeface="Helvetica" pitchFamily="2" charset="0"/>
              </a:rPr>
              <a:t>Massilia</a:t>
            </a:r>
            <a:r>
              <a:rPr lang="en-GB" dirty="0">
                <a:solidFill>
                  <a:srgbClr val="000000"/>
                </a:solidFill>
                <a:latin typeface="Helvetica" pitchFamily="2" charset="0"/>
              </a:rPr>
              <a:t>, </a:t>
            </a:r>
            <a:r>
              <a:rPr lang="en-GB" i="1" dirty="0">
                <a:solidFill>
                  <a:srgbClr val="000000"/>
                </a:solidFill>
                <a:effectLst/>
                <a:latin typeface="Helvetica" pitchFamily="2" charset="0"/>
              </a:rPr>
              <a:t>c</a:t>
            </a:r>
            <a:r>
              <a:rPr lang="en-GB" dirty="0">
                <a:solidFill>
                  <a:srgbClr val="000000"/>
                </a:solidFill>
                <a:effectLst/>
                <a:latin typeface="Helvetica" pitchFamily="2" charset="0"/>
              </a:rPr>
              <a:t>.600BC in land of </a:t>
            </a:r>
            <a:r>
              <a:rPr lang="en-GB" dirty="0" err="1">
                <a:solidFill>
                  <a:srgbClr val="000000"/>
                </a:solidFill>
                <a:effectLst/>
                <a:latin typeface="Helvetica" pitchFamily="2" charset="0"/>
              </a:rPr>
              <a:t>Segobrigai</a:t>
            </a:r>
            <a:r>
              <a:rPr lang="en-GB" dirty="0">
                <a:solidFill>
                  <a:srgbClr val="000000"/>
                </a:solidFill>
                <a:effectLst/>
                <a:latin typeface="Helvetica" pitchFamily="2" charset="0"/>
              </a:rPr>
              <a:t> (‘daring of strength’)</a:t>
            </a:r>
            <a:endParaRPr lang="en-GB" dirty="0">
              <a:solidFill>
                <a:srgbClr val="000000"/>
              </a:solidFill>
              <a:latin typeface="Helvetica" pitchFamily="2" charset="0"/>
            </a:endParaRPr>
          </a:p>
          <a:p>
            <a:pPr marL="285750" indent="-285750">
              <a:buFont typeface="Arial" panose="020B0604020202020204" pitchFamily="34" charset="0"/>
              <a:buChar char="•"/>
            </a:pPr>
            <a:r>
              <a:rPr lang="en-GB" dirty="0" err="1">
                <a:solidFill>
                  <a:srgbClr val="000000"/>
                </a:solidFill>
                <a:effectLst/>
                <a:latin typeface="Helvetica" pitchFamily="2" charset="0"/>
              </a:rPr>
              <a:t>Hecataeus</a:t>
            </a:r>
            <a:r>
              <a:rPr lang="en-GB" dirty="0">
                <a:solidFill>
                  <a:srgbClr val="000000"/>
                </a:solidFill>
                <a:effectLst/>
                <a:latin typeface="Helvetica" pitchFamily="2" charset="0"/>
              </a:rPr>
              <a:t> of Miletus, (lost) </a:t>
            </a:r>
            <a:r>
              <a:rPr lang="en-GB" i="1" dirty="0" err="1">
                <a:solidFill>
                  <a:srgbClr val="000000"/>
                </a:solidFill>
                <a:effectLst/>
                <a:latin typeface="Helvetica" pitchFamily="2" charset="0"/>
              </a:rPr>
              <a:t>Periegesis</a:t>
            </a:r>
            <a:r>
              <a:rPr lang="en-GB" dirty="0">
                <a:solidFill>
                  <a:srgbClr val="000000"/>
                </a:solidFill>
                <a:effectLst/>
                <a:latin typeface="Helvetica" pitchFamily="2" charset="0"/>
              </a:rPr>
              <a:t>, quoted by Stephanus of Byzantium, </a:t>
            </a:r>
            <a:r>
              <a:rPr lang="en-GB" i="1" dirty="0" err="1">
                <a:solidFill>
                  <a:srgbClr val="000000"/>
                </a:solidFill>
                <a:effectLst/>
                <a:latin typeface="Helvetica" pitchFamily="2" charset="0"/>
              </a:rPr>
              <a:t>Ethnika</a:t>
            </a:r>
            <a:r>
              <a:rPr lang="en-GB" dirty="0">
                <a:solidFill>
                  <a:srgbClr val="000000"/>
                </a:solidFill>
                <a:effectLst/>
                <a:latin typeface="Helvetica" pitchFamily="2" charset="0"/>
              </a:rPr>
              <a:t>, 6C AD.</a:t>
            </a:r>
          </a:p>
          <a:p>
            <a:pPr marL="285750" indent="-285750">
              <a:buFont typeface="Arial" panose="020B0604020202020204" pitchFamily="34" charset="0"/>
              <a:buChar char="•"/>
            </a:pPr>
            <a:r>
              <a:rPr lang="en-GB" dirty="0" err="1">
                <a:solidFill>
                  <a:srgbClr val="000000"/>
                </a:solidFill>
                <a:effectLst/>
                <a:latin typeface="Helvetica" pitchFamily="2" charset="0"/>
              </a:rPr>
              <a:t>Hecataeus</a:t>
            </a:r>
            <a:r>
              <a:rPr lang="en-GB" dirty="0">
                <a:solidFill>
                  <a:srgbClr val="000000"/>
                </a:solidFill>
                <a:effectLst/>
                <a:latin typeface="Helvetica" pitchFamily="2" charset="0"/>
              </a:rPr>
              <a:t> identified </a:t>
            </a:r>
            <a:r>
              <a:rPr lang="en-GB" dirty="0" err="1">
                <a:solidFill>
                  <a:srgbClr val="000000"/>
                </a:solidFill>
                <a:effectLst/>
                <a:latin typeface="Helvetica" pitchFamily="2" charset="0"/>
              </a:rPr>
              <a:t>Narbon</a:t>
            </a:r>
            <a:r>
              <a:rPr lang="en-GB" dirty="0">
                <a:solidFill>
                  <a:srgbClr val="000000"/>
                </a:solidFill>
                <a:effectLst/>
                <a:latin typeface="Helvetica" pitchFamily="2" charset="0"/>
              </a:rPr>
              <a:t> [Narbonne] and </a:t>
            </a:r>
            <a:r>
              <a:rPr lang="en-GB" dirty="0" err="1">
                <a:solidFill>
                  <a:srgbClr val="000000"/>
                </a:solidFill>
                <a:effectLst/>
                <a:latin typeface="Helvetica" pitchFamily="2" charset="0"/>
              </a:rPr>
              <a:t>Nyrax</a:t>
            </a:r>
            <a:r>
              <a:rPr lang="en-GB" dirty="0">
                <a:solidFill>
                  <a:srgbClr val="000000"/>
                </a:solidFill>
                <a:effectLst/>
                <a:latin typeface="Helvetica" pitchFamily="2" charset="0"/>
              </a:rPr>
              <a:t> [unidentified] as European Celtic cities; also </a:t>
            </a:r>
            <a:r>
              <a:rPr lang="en-GB" dirty="0" err="1">
                <a:solidFill>
                  <a:srgbClr val="000000"/>
                </a:solidFill>
                <a:effectLst/>
                <a:latin typeface="Helvetica" pitchFamily="2" charset="0"/>
              </a:rPr>
              <a:t>Massalia</a:t>
            </a:r>
            <a:r>
              <a:rPr lang="en-GB" dirty="0">
                <a:solidFill>
                  <a:srgbClr val="000000"/>
                </a:solidFill>
                <a:effectLst/>
                <a:latin typeface="Helvetica" pitchFamily="2" charset="0"/>
              </a:rPr>
              <a:t>, Greek colony in ancient Liguria, close to '</a:t>
            </a:r>
            <a:r>
              <a:rPr lang="en-GB" dirty="0" err="1">
                <a:solidFill>
                  <a:srgbClr val="000000"/>
                </a:solidFill>
                <a:effectLst/>
                <a:latin typeface="Helvetica" pitchFamily="2" charset="0"/>
              </a:rPr>
              <a:t>Celtica</a:t>
            </a:r>
            <a:r>
              <a:rPr lang="en-GB" dirty="0">
                <a:solidFill>
                  <a:srgbClr val="000000"/>
                </a:solidFill>
                <a:effectLst/>
                <a:latin typeface="Helvetica" pitchFamily="2" charset="0"/>
              </a:rPr>
              <a:t>'</a:t>
            </a:r>
          </a:p>
        </p:txBody>
      </p:sp>
      <p:sp>
        <p:nvSpPr>
          <p:cNvPr id="4" name="TextBox 3">
            <a:extLst>
              <a:ext uri="{FF2B5EF4-FFF2-40B4-BE49-F238E27FC236}">
                <a16:creationId xmlns:a16="http://schemas.microsoft.com/office/drawing/2014/main" id="{E2145C61-B13A-5972-E9B6-C29A7E331A71}"/>
              </a:ext>
            </a:extLst>
          </p:cNvPr>
          <p:cNvSpPr txBox="1"/>
          <p:nvPr/>
        </p:nvSpPr>
        <p:spPr>
          <a:xfrm>
            <a:off x="8483027" y="5961626"/>
            <a:ext cx="3524035" cy="646331"/>
          </a:xfrm>
          <a:prstGeom prst="rect">
            <a:avLst/>
          </a:prstGeom>
          <a:solidFill>
            <a:schemeClr val="accent2">
              <a:lumMod val="20000"/>
              <a:lumOff val="80000"/>
            </a:schemeClr>
          </a:solidFill>
        </p:spPr>
        <p:txBody>
          <a:bodyPr wrap="square" rtlCol="0">
            <a:spAutoFit/>
          </a:bodyPr>
          <a:lstStyle/>
          <a:p>
            <a:r>
              <a:rPr lang="en-GB" dirty="0">
                <a:solidFill>
                  <a:srgbClr val="000000"/>
                </a:solidFill>
                <a:effectLst/>
                <a:latin typeface="Helvetica" pitchFamily="2" charset="0"/>
              </a:rPr>
              <a:t>Anatolia, aka Asia Minor; makes up most of Turkey land area</a:t>
            </a:r>
          </a:p>
        </p:txBody>
      </p:sp>
      <p:sp>
        <p:nvSpPr>
          <p:cNvPr id="5" name="TextBox 4">
            <a:extLst>
              <a:ext uri="{FF2B5EF4-FFF2-40B4-BE49-F238E27FC236}">
                <a16:creationId xmlns:a16="http://schemas.microsoft.com/office/drawing/2014/main" id="{EEEC4F55-2E47-03C8-954E-5354BFF433EB}"/>
              </a:ext>
            </a:extLst>
          </p:cNvPr>
          <p:cNvSpPr txBox="1"/>
          <p:nvPr/>
        </p:nvSpPr>
        <p:spPr>
          <a:xfrm>
            <a:off x="8370011" y="133564"/>
            <a:ext cx="3750069" cy="3139321"/>
          </a:xfrm>
          <a:prstGeom prst="rect">
            <a:avLst/>
          </a:prstGeom>
          <a:solidFill>
            <a:schemeClr val="accent1">
              <a:lumMod val="40000"/>
              <a:lumOff val="60000"/>
            </a:schemeClr>
          </a:solidFill>
        </p:spPr>
        <p:txBody>
          <a:bodyPr wrap="square" rtlCol="0">
            <a:spAutoFit/>
          </a:bodyPr>
          <a:lstStyle/>
          <a:p>
            <a:r>
              <a:rPr lang="en-GB" b="1" dirty="0">
                <a:solidFill>
                  <a:srgbClr val="000000"/>
                </a:solidFill>
                <a:effectLst/>
                <a:latin typeface="Helvetica" pitchFamily="2" charset="0"/>
              </a:rPr>
              <a:t>La Tène (450BC–</a:t>
            </a:r>
            <a:r>
              <a:rPr lang="en-GB" b="1" i="1" dirty="0">
                <a:solidFill>
                  <a:srgbClr val="000000"/>
                </a:solidFill>
                <a:effectLst/>
                <a:latin typeface="Helvetica" pitchFamily="2" charset="0"/>
              </a:rPr>
              <a:t>c</a:t>
            </a:r>
            <a:r>
              <a:rPr lang="en-GB" b="1" dirty="0">
                <a:solidFill>
                  <a:srgbClr val="000000"/>
                </a:solidFill>
                <a:effectLst/>
                <a:latin typeface="Helvetica" pitchFamily="2" charset="0"/>
              </a:rPr>
              <a:t>.mid-1C BC)</a:t>
            </a:r>
          </a:p>
          <a:p>
            <a:pPr marL="285750" indent="-285750">
              <a:buFont typeface="Arial" panose="020B0604020202020204" pitchFamily="34" charset="0"/>
              <a:buChar char="•"/>
            </a:pPr>
            <a:r>
              <a:rPr lang="en-GB" dirty="0">
                <a:solidFill>
                  <a:srgbClr val="000000"/>
                </a:solidFill>
                <a:effectLst/>
                <a:latin typeface="Helvetica" pitchFamily="2" charset="0"/>
              </a:rPr>
              <a:t>territory of Celtic </a:t>
            </a:r>
            <a:r>
              <a:rPr lang="en-GB" dirty="0" err="1">
                <a:solidFill>
                  <a:srgbClr val="000000"/>
                </a:solidFill>
                <a:effectLst/>
                <a:latin typeface="Helvetica" pitchFamily="2" charset="0"/>
              </a:rPr>
              <a:t>Helvetii</a:t>
            </a:r>
            <a:r>
              <a:rPr lang="en-GB" dirty="0">
                <a:solidFill>
                  <a:srgbClr val="000000"/>
                </a:solidFill>
                <a:effectLst/>
                <a:latin typeface="Helvetica" pitchFamily="2" charset="0"/>
              </a:rPr>
              <a:t> tribe</a:t>
            </a:r>
          </a:p>
          <a:p>
            <a:pPr marL="285750" indent="-285750">
              <a:buFont typeface="Arial" panose="020B0604020202020204" pitchFamily="34" charset="0"/>
              <a:buChar char="•"/>
            </a:pPr>
            <a:r>
              <a:rPr lang="en-GB" dirty="0">
                <a:solidFill>
                  <a:srgbClr val="000000"/>
                </a:solidFill>
                <a:effectLst/>
                <a:latin typeface="Helvetica" pitchFamily="2" charset="0"/>
              </a:rPr>
              <a:t>Hallstatt hill forts abandoned, end of elite burials</a:t>
            </a:r>
          </a:p>
          <a:p>
            <a:pPr marL="285750" indent="-285750">
              <a:buFont typeface="Arial" panose="020B0604020202020204" pitchFamily="34" charset="0"/>
              <a:buChar char="•"/>
            </a:pPr>
            <a:r>
              <a:rPr lang="en-GB" dirty="0">
                <a:solidFill>
                  <a:srgbClr val="000000"/>
                </a:solidFill>
                <a:effectLst/>
                <a:latin typeface="Helvetica" pitchFamily="2" charset="0"/>
              </a:rPr>
              <a:t>emphasize warrior status of deceased (not so important for Hallstatt)</a:t>
            </a:r>
          </a:p>
          <a:p>
            <a:pPr marL="285750" indent="-285750">
              <a:buFont typeface="Arial" panose="020B0604020202020204" pitchFamily="34" charset="0"/>
              <a:buChar char="•"/>
            </a:pPr>
            <a:r>
              <a:rPr lang="en-GB" dirty="0">
                <a:solidFill>
                  <a:srgbClr val="000000"/>
                </a:solidFill>
                <a:effectLst/>
                <a:latin typeface="Helvetica" pitchFamily="2" charset="0"/>
              </a:rPr>
              <a:t>inclusion of funerary carts (2 not 4 wheeled) and drinking equipment seen as continuation with Hallstatt</a:t>
            </a:r>
          </a:p>
        </p:txBody>
      </p:sp>
      <p:sp>
        <p:nvSpPr>
          <p:cNvPr id="6" name="TextBox 5">
            <a:extLst>
              <a:ext uri="{FF2B5EF4-FFF2-40B4-BE49-F238E27FC236}">
                <a16:creationId xmlns:a16="http://schemas.microsoft.com/office/drawing/2014/main" id="{BA41E3B7-31EE-2FC1-0997-EE32DE10B9BF}"/>
              </a:ext>
            </a:extLst>
          </p:cNvPr>
          <p:cNvSpPr txBox="1"/>
          <p:nvPr/>
        </p:nvSpPr>
        <p:spPr>
          <a:xfrm>
            <a:off x="71918" y="3526116"/>
            <a:ext cx="3686614" cy="2862322"/>
          </a:xfrm>
          <a:prstGeom prst="rect">
            <a:avLst/>
          </a:prstGeom>
          <a:solidFill>
            <a:schemeClr val="accent1">
              <a:lumMod val="40000"/>
              <a:lumOff val="60000"/>
            </a:schemeClr>
          </a:solidFill>
        </p:spPr>
        <p:txBody>
          <a:bodyPr wrap="square" rtlCol="0">
            <a:spAutoFit/>
          </a:bodyPr>
          <a:lstStyle/>
          <a:p>
            <a:r>
              <a:rPr lang="en-GB" b="1" dirty="0">
                <a:solidFill>
                  <a:srgbClr val="000000"/>
                </a:solidFill>
                <a:effectLst/>
                <a:latin typeface="Helvetica" pitchFamily="2" charset="0"/>
              </a:rPr>
              <a:t>Hallstatt</a:t>
            </a:r>
            <a:r>
              <a:rPr lang="en-GB" dirty="0">
                <a:solidFill>
                  <a:srgbClr val="000000"/>
                </a:solidFill>
                <a:effectLst/>
                <a:latin typeface="Helvetica" pitchFamily="2" charset="0"/>
              </a:rPr>
              <a:t> </a:t>
            </a:r>
            <a:r>
              <a:rPr lang="en-GB" b="1" dirty="0">
                <a:solidFill>
                  <a:srgbClr val="000000"/>
                </a:solidFill>
                <a:effectLst/>
                <a:latin typeface="Helvetica" pitchFamily="2" charset="0"/>
              </a:rPr>
              <a:t>(</a:t>
            </a:r>
            <a:r>
              <a:rPr lang="en-GB" b="1" i="1" dirty="0">
                <a:solidFill>
                  <a:srgbClr val="000000"/>
                </a:solidFill>
                <a:effectLst/>
                <a:latin typeface="Helvetica" pitchFamily="2" charset="0"/>
              </a:rPr>
              <a:t>c</a:t>
            </a:r>
            <a:r>
              <a:rPr lang="en-GB" b="1" dirty="0">
                <a:solidFill>
                  <a:srgbClr val="000000"/>
                </a:solidFill>
                <a:effectLst/>
                <a:latin typeface="Helvetica" pitchFamily="2" charset="0"/>
              </a:rPr>
              <a:t>.1200BC to 450BC</a:t>
            </a:r>
            <a:r>
              <a:rPr lang="en-GB" b="1" dirty="0">
                <a:solidFill>
                  <a:srgbClr val="000000"/>
                </a:solidFill>
                <a:latin typeface="Helvetica" pitchFamily="2" charset="0"/>
              </a:rPr>
              <a:t>;</a:t>
            </a:r>
            <a:r>
              <a:rPr lang="en-GB" b="1" dirty="0">
                <a:solidFill>
                  <a:srgbClr val="000000"/>
                </a:solidFill>
                <a:effectLst/>
                <a:latin typeface="Helvetica" pitchFamily="2" charset="0"/>
              </a:rPr>
              <a:t> late Bronze Age-early Iron Age)</a:t>
            </a:r>
          </a:p>
          <a:p>
            <a:pPr marL="285750" indent="-285750">
              <a:buFont typeface="Arial" panose="020B0604020202020204" pitchFamily="34" charset="0"/>
              <a:buChar char="•"/>
            </a:pPr>
            <a:r>
              <a:rPr lang="en-GB" dirty="0">
                <a:solidFill>
                  <a:srgbClr val="000000"/>
                </a:solidFill>
                <a:effectLst/>
                <a:latin typeface="Helvetica" pitchFamily="2" charset="0"/>
              </a:rPr>
              <a:t>hill forts, e.g. </a:t>
            </a:r>
            <a:r>
              <a:rPr lang="en-GB" dirty="0" err="1">
                <a:solidFill>
                  <a:srgbClr val="000000"/>
                </a:solidFill>
                <a:effectLst/>
                <a:latin typeface="Helvetica" pitchFamily="2" charset="0"/>
              </a:rPr>
              <a:t>Heuneburg</a:t>
            </a:r>
            <a:r>
              <a:rPr lang="en-GB" dirty="0">
                <a:solidFill>
                  <a:srgbClr val="000000"/>
                </a:solidFill>
                <a:latin typeface="Helvetica" pitchFamily="2" charset="0"/>
              </a:rPr>
              <a:t>, </a:t>
            </a:r>
            <a:r>
              <a:rPr lang="en-GB" dirty="0">
                <a:solidFill>
                  <a:srgbClr val="000000"/>
                </a:solidFill>
                <a:effectLst/>
                <a:latin typeface="Helvetica" pitchFamily="2" charset="0"/>
              </a:rPr>
              <a:t>on banks of Danube, southern Germany</a:t>
            </a:r>
          </a:p>
          <a:p>
            <a:pPr marL="285750" indent="-285750">
              <a:buFont typeface="Arial" panose="020B0604020202020204" pitchFamily="34" charset="0"/>
              <a:buChar char="•"/>
            </a:pPr>
            <a:r>
              <a:rPr lang="en-GB" dirty="0">
                <a:solidFill>
                  <a:srgbClr val="000000"/>
                </a:solidFill>
                <a:effectLst/>
                <a:latin typeface="Helvetica" pitchFamily="2" charset="0"/>
              </a:rPr>
              <a:t>elite, princely graves, e.g. </a:t>
            </a:r>
            <a:r>
              <a:rPr lang="en-GB" dirty="0" err="1">
                <a:solidFill>
                  <a:srgbClr val="000000"/>
                </a:solidFill>
                <a:effectLst/>
                <a:latin typeface="Helvetica" pitchFamily="2" charset="0"/>
              </a:rPr>
              <a:t>Hochdorf</a:t>
            </a:r>
            <a:r>
              <a:rPr lang="en-GB" dirty="0">
                <a:solidFill>
                  <a:srgbClr val="000000"/>
                </a:solidFill>
                <a:effectLst/>
                <a:latin typeface="Helvetica" pitchFamily="2" charset="0"/>
              </a:rPr>
              <a:t> Prince, southern Germany (late 1960s): drinking &amp; feasting instruments; no war-related objects</a:t>
            </a:r>
          </a:p>
        </p:txBody>
      </p:sp>
      <p:sp>
        <p:nvSpPr>
          <p:cNvPr id="7" name="TextBox 6">
            <a:extLst>
              <a:ext uri="{FF2B5EF4-FFF2-40B4-BE49-F238E27FC236}">
                <a16:creationId xmlns:a16="http://schemas.microsoft.com/office/drawing/2014/main" id="{72E86824-F10C-D505-BCCD-A2BD22C3DF96}"/>
              </a:ext>
            </a:extLst>
          </p:cNvPr>
          <p:cNvSpPr txBox="1"/>
          <p:nvPr/>
        </p:nvSpPr>
        <p:spPr>
          <a:xfrm>
            <a:off x="8370011" y="3393769"/>
            <a:ext cx="3758530" cy="2031325"/>
          </a:xfrm>
          <a:prstGeom prst="rect">
            <a:avLst/>
          </a:prstGeom>
          <a:solidFill>
            <a:schemeClr val="accent2"/>
          </a:solidFill>
        </p:spPr>
        <p:txBody>
          <a:bodyPr wrap="square" rtlCol="0">
            <a:spAutoFit/>
          </a:bodyPr>
          <a:lstStyle/>
          <a:p>
            <a:r>
              <a:rPr lang="en-GB" dirty="0">
                <a:solidFill>
                  <a:srgbClr val="000000"/>
                </a:solidFill>
                <a:effectLst/>
                <a:latin typeface="Helvetica" pitchFamily="2" charset="0"/>
              </a:rPr>
              <a:t>Cunliffe 'came to envisage a deeper chronology: that Celtic developed in the Atlantic zone as early as the fourth millennium BC, when contact along the seaways began to get under way’ (Sims-Williams)</a:t>
            </a:r>
          </a:p>
        </p:txBody>
      </p:sp>
    </p:spTree>
    <p:extLst>
      <p:ext uri="{BB962C8B-B14F-4D97-AF65-F5344CB8AC3E}">
        <p14:creationId xmlns:p14="http://schemas.microsoft.com/office/powerpoint/2010/main" val="178363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E86941-2D94-EA50-8149-E663B9236790}"/>
              </a:ext>
            </a:extLst>
          </p:cNvPr>
          <p:cNvPicPr>
            <a:picLocks noChangeAspect="1"/>
          </p:cNvPicPr>
          <p:nvPr/>
        </p:nvPicPr>
        <p:blipFill>
          <a:blip r:embed="rId2"/>
          <a:stretch>
            <a:fillRect/>
          </a:stretch>
        </p:blipFill>
        <p:spPr>
          <a:xfrm>
            <a:off x="2925428" y="0"/>
            <a:ext cx="6341143" cy="6858000"/>
          </a:xfrm>
          <a:prstGeom prst="rect">
            <a:avLst/>
          </a:prstGeom>
        </p:spPr>
      </p:pic>
      <p:sp>
        <p:nvSpPr>
          <p:cNvPr id="3" name="TextBox 2">
            <a:extLst>
              <a:ext uri="{FF2B5EF4-FFF2-40B4-BE49-F238E27FC236}">
                <a16:creationId xmlns:a16="http://schemas.microsoft.com/office/drawing/2014/main" id="{AF63B047-2142-6D23-891F-784C97B88573}"/>
              </a:ext>
            </a:extLst>
          </p:cNvPr>
          <p:cNvSpPr txBox="1"/>
          <p:nvPr/>
        </p:nvSpPr>
        <p:spPr>
          <a:xfrm>
            <a:off x="92467" y="215757"/>
            <a:ext cx="3839111" cy="1477328"/>
          </a:xfrm>
          <a:prstGeom prst="rect">
            <a:avLst/>
          </a:prstGeom>
          <a:solidFill>
            <a:schemeClr val="accent2"/>
          </a:solidFill>
        </p:spPr>
        <p:txBody>
          <a:bodyPr wrap="square" rtlCol="0">
            <a:spAutoFit/>
          </a:bodyPr>
          <a:lstStyle/>
          <a:p>
            <a:r>
              <a:rPr lang="en-GB" b="1" dirty="0" err="1">
                <a:solidFill>
                  <a:srgbClr val="000000"/>
                </a:solidFill>
                <a:effectLst/>
                <a:latin typeface="Helvetica" pitchFamily="2" charset="0"/>
              </a:rPr>
              <a:t>Keltoi</a:t>
            </a:r>
            <a:r>
              <a:rPr lang="en-GB" b="1" dirty="0">
                <a:solidFill>
                  <a:srgbClr val="000000"/>
                </a:solidFill>
                <a:effectLst/>
                <a:latin typeface="Helvetica" pitchFamily="2" charset="0"/>
              </a:rPr>
              <a:t> / </a:t>
            </a:r>
            <a:r>
              <a:rPr lang="en-GB" b="1" dirty="0" err="1">
                <a:solidFill>
                  <a:srgbClr val="000000"/>
                </a:solidFill>
                <a:effectLst/>
                <a:latin typeface="Helvetica" pitchFamily="2" charset="0"/>
              </a:rPr>
              <a:t>Celtae</a:t>
            </a:r>
            <a:r>
              <a:rPr lang="en-GB" b="1" dirty="0">
                <a:solidFill>
                  <a:srgbClr val="000000"/>
                </a:solidFill>
                <a:effectLst/>
                <a:latin typeface="Helvetica" pitchFamily="2" charset="0"/>
              </a:rPr>
              <a:t> / </a:t>
            </a:r>
            <a:r>
              <a:rPr lang="en-GB" b="1" dirty="0" err="1">
                <a:solidFill>
                  <a:srgbClr val="000000"/>
                </a:solidFill>
                <a:effectLst/>
                <a:latin typeface="Helvetica" pitchFamily="2" charset="0"/>
              </a:rPr>
              <a:t>Galatae</a:t>
            </a:r>
            <a:r>
              <a:rPr lang="en-GB" b="1" dirty="0">
                <a:solidFill>
                  <a:srgbClr val="000000"/>
                </a:solidFill>
                <a:effectLst/>
                <a:latin typeface="Helvetica" pitchFamily="2" charset="0"/>
              </a:rPr>
              <a:t> / Galli</a:t>
            </a:r>
          </a:p>
          <a:p>
            <a:pPr marL="285750" indent="-285750">
              <a:buFont typeface="Arial" panose="020B0604020202020204" pitchFamily="34" charset="0"/>
              <a:buChar char="•"/>
            </a:pPr>
            <a:r>
              <a:rPr lang="en-GB" dirty="0">
                <a:solidFill>
                  <a:srgbClr val="000000"/>
                </a:solidFill>
                <a:effectLst/>
                <a:latin typeface="Helvetica" pitchFamily="2" charset="0"/>
              </a:rPr>
              <a:t>Strabo, from Asia Minor (c.64 BC-c.24 AD), </a:t>
            </a:r>
            <a:r>
              <a:rPr lang="en-GB" i="1" dirty="0" err="1">
                <a:solidFill>
                  <a:srgbClr val="000000"/>
                </a:solidFill>
                <a:effectLst/>
                <a:latin typeface="Helvetica" pitchFamily="2" charset="0"/>
              </a:rPr>
              <a:t>Geographica</a:t>
            </a:r>
            <a:r>
              <a:rPr lang="en-GB" dirty="0">
                <a:solidFill>
                  <a:srgbClr val="000000"/>
                </a:solidFill>
                <a:effectLst/>
                <a:latin typeface="Helvetica" pitchFamily="2" charset="0"/>
              </a:rPr>
              <a:t>: </a:t>
            </a:r>
            <a:r>
              <a:rPr lang="en-GB" dirty="0" err="1">
                <a:solidFill>
                  <a:srgbClr val="000000"/>
                </a:solidFill>
                <a:effectLst/>
                <a:latin typeface="Helvetica" pitchFamily="2" charset="0"/>
              </a:rPr>
              <a:t>Celti</a:t>
            </a:r>
            <a:r>
              <a:rPr lang="en-GB" dirty="0">
                <a:solidFill>
                  <a:srgbClr val="000000"/>
                </a:solidFill>
                <a:effectLst/>
                <a:latin typeface="Helvetica" pitchFamily="2" charset="0"/>
              </a:rPr>
              <a:t> the term used for people he knows as </a:t>
            </a:r>
            <a:r>
              <a:rPr lang="en-GB" dirty="0" err="1">
                <a:solidFill>
                  <a:srgbClr val="000000"/>
                </a:solidFill>
                <a:effectLst/>
                <a:latin typeface="Helvetica" pitchFamily="2" charset="0"/>
              </a:rPr>
              <a:t>Galatae</a:t>
            </a:r>
            <a:r>
              <a:rPr lang="en-GB" dirty="0">
                <a:solidFill>
                  <a:srgbClr val="000000"/>
                </a:solidFill>
                <a:effectLst/>
                <a:latin typeface="Helvetica" pitchFamily="2" charset="0"/>
              </a:rPr>
              <a:t> (Galatians)</a:t>
            </a:r>
          </a:p>
        </p:txBody>
      </p:sp>
      <p:sp>
        <p:nvSpPr>
          <p:cNvPr id="4" name="TextBox 3">
            <a:extLst>
              <a:ext uri="{FF2B5EF4-FFF2-40B4-BE49-F238E27FC236}">
                <a16:creationId xmlns:a16="http://schemas.microsoft.com/office/drawing/2014/main" id="{908D000A-CE85-B473-EB84-1E53D88B3FD0}"/>
              </a:ext>
            </a:extLst>
          </p:cNvPr>
          <p:cNvSpPr txBox="1"/>
          <p:nvPr/>
        </p:nvSpPr>
        <p:spPr>
          <a:xfrm>
            <a:off x="8568647" y="215757"/>
            <a:ext cx="3623353" cy="5632311"/>
          </a:xfrm>
          <a:prstGeom prst="rect">
            <a:avLst/>
          </a:prstGeom>
          <a:solidFill>
            <a:schemeClr val="accent2"/>
          </a:solidFill>
        </p:spPr>
        <p:txBody>
          <a:bodyPr wrap="square" rtlCol="0">
            <a:spAutoFit/>
          </a:bodyPr>
          <a:lstStyle/>
          <a:p>
            <a:r>
              <a:rPr lang="en-GB" b="1" dirty="0">
                <a:solidFill>
                  <a:srgbClr val="000000"/>
                </a:solidFill>
                <a:effectLst/>
                <a:latin typeface="Helvetica" pitchFamily="2" charset="0"/>
              </a:rPr>
              <a:t>Galatia, Asiatic Turkey</a:t>
            </a:r>
          </a:p>
          <a:p>
            <a:pPr marL="285750" indent="-285750">
              <a:buFont typeface="Arial" panose="020B0604020202020204" pitchFamily="34" charset="0"/>
              <a:buChar char="•"/>
            </a:pPr>
            <a:r>
              <a:rPr lang="en-GB" dirty="0">
                <a:solidFill>
                  <a:srgbClr val="000000"/>
                </a:solidFill>
                <a:effectLst/>
                <a:latin typeface="Helvetica" pitchFamily="2" charset="0"/>
              </a:rPr>
              <a:t>settled by </a:t>
            </a:r>
            <a:r>
              <a:rPr lang="en-GB" dirty="0" err="1">
                <a:solidFill>
                  <a:srgbClr val="000000"/>
                </a:solidFill>
                <a:effectLst/>
                <a:latin typeface="Helvetica" pitchFamily="2" charset="0"/>
              </a:rPr>
              <a:t>Gaulish</a:t>
            </a:r>
            <a:r>
              <a:rPr lang="en-GB" dirty="0">
                <a:solidFill>
                  <a:srgbClr val="000000"/>
                </a:solidFill>
                <a:effectLst/>
                <a:latin typeface="Helvetica" pitchFamily="2" charset="0"/>
              </a:rPr>
              <a:t> invaders after 230BC, with 3 major tribes retaining Galatian and Celtic traditions for centuries under Roman Rule</a:t>
            </a:r>
          </a:p>
          <a:p>
            <a:pPr marL="285750" indent="-285750">
              <a:buFont typeface="Arial" panose="020B0604020202020204" pitchFamily="34" charset="0"/>
              <a:buChar char="•"/>
            </a:pPr>
            <a:r>
              <a:rPr lang="en-GB" dirty="0">
                <a:solidFill>
                  <a:srgbClr val="000000"/>
                </a:solidFill>
                <a:effectLst/>
                <a:latin typeface="Helvetica" pitchFamily="2" charset="0"/>
              </a:rPr>
              <a:t>St Jerome, Commentary on St Paul's letter to the Galatians: Galatian very similar to language of </a:t>
            </a:r>
            <a:r>
              <a:rPr lang="en-GB" dirty="0" err="1">
                <a:solidFill>
                  <a:srgbClr val="000000"/>
                </a:solidFill>
                <a:effectLst/>
                <a:latin typeface="Helvetica" pitchFamily="2" charset="0"/>
              </a:rPr>
              <a:t>Treveri</a:t>
            </a:r>
            <a:r>
              <a:rPr lang="en-GB" dirty="0">
                <a:solidFill>
                  <a:srgbClr val="000000"/>
                </a:solidFill>
                <a:effectLst/>
                <a:latin typeface="Helvetica" pitchFamily="2" charset="0"/>
              </a:rPr>
              <a:t>, </a:t>
            </a:r>
            <a:r>
              <a:rPr lang="en-GB" dirty="0" err="1">
                <a:solidFill>
                  <a:srgbClr val="000000"/>
                </a:solidFill>
                <a:effectLst/>
                <a:latin typeface="Helvetica" pitchFamily="2" charset="0"/>
              </a:rPr>
              <a:t>Gaulish</a:t>
            </a:r>
            <a:r>
              <a:rPr lang="en-GB" dirty="0">
                <a:solidFill>
                  <a:srgbClr val="000000"/>
                </a:solidFill>
                <a:effectLst/>
                <a:latin typeface="Helvetica" pitchFamily="2" charset="0"/>
              </a:rPr>
              <a:t> tribe from Moselle valley, along Rhine</a:t>
            </a:r>
            <a:endParaRPr lang="en-GB" dirty="0">
              <a:solidFill>
                <a:srgbClr val="000000"/>
              </a:solidFill>
              <a:latin typeface="Helvetica" pitchFamily="2" charset="0"/>
            </a:endParaRPr>
          </a:p>
          <a:p>
            <a:pPr marL="285750" indent="-285750">
              <a:buFont typeface="Arial" panose="020B0604020202020204" pitchFamily="34" charset="0"/>
              <a:buChar char="•"/>
            </a:pPr>
            <a:r>
              <a:rPr lang="en-GB" dirty="0">
                <a:solidFill>
                  <a:srgbClr val="000000"/>
                </a:solidFill>
                <a:effectLst/>
                <a:latin typeface="Helvetica" pitchFamily="2" charset="0"/>
              </a:rPr>
              <a:t>Caesar, </a:t>
            </a:r>
            <a:r>
              <a:rPr lang="en-GB" i="1" dirty="0">
                <a:solidFill>
                  <a:srgbClr val="000000"/>
                </a:solidFill>
                <a:effectLst/>
                <a:latin typeface="Helvetica" pitchFamily="2" charset="0"/>
              </a:rPr>
              <a:t>De Bello </a:t>
            </a:r>
            <a:r>
              <a:rPr lang="en-GB" i="1" dirty="0" err="1">
                <a:solidFill>
                  <a:srgbClr val="000000"/>
                </a:solidFill>
                <a:effectLst/>
                <a:latin typeface="Helvetica" pitchFamily="2" charset="0"/>
              </a:rPr>
              <a:t>Gallico</a:t>
            </a:r>
            <a:r>
              <a:rPr lang="en-GB" dirty="0">
                <a:solidFill>
                  <a:srgbClr val="000000"/>
                </a:solidFill>
                <a:latin typeface="Helvetica" pitchFamily="2" charset="0"/>
              </a:rPr>
              <a:t>:</a:t>
            </a:r>
            <a:r>
              <a:rPr lang="en-GB" dirty="0">
                <a:solidFill>
                  <a:srgbClr val="000000"/>
                </a:solidFill>
                <a:effectLst/>
                <a:latin typeface="Helvetica" pitchFamily="2" charset="0"/>
              </a:rPr>
              <a:t> 3 tribes of Gaul: Belgae, </a:t>
            </a:r>
            <a:r>
              <a:rPr lang="en-GB" dirty="0" err="1">
                <a:solidFill>
                  <a:srgbClr val="000000"/>
                </a:solidFill>
                <a:effectLst/>
                <a:latin typeface="Helvetica" pitchFamily="2" charset="0"/>
              </a:rPr>
              <a:t>Aquitani</a:t>
            </a:r>
            <a:r>
              <a:rPr lang="en-GB" dirty="0">
                <a:solidFill>
                  <a:srgbClr val="000000"/>
                </a:solidFill>
                <a:effectLst/>
                <a:latin typeface="Helvetica" pitchFamily="2" charset="0"/>
              </a:rPr>
              <a:t> and </a:t>
            </a:r>
            <a:r>
              <a:rPr lang="en-GB" dirty="0" err="1">
                <a:solidFill>
                  <a:srgbClr val="000000"/>
                </a:solidFill>
                <a:effectLst/>
                <a:latin typeface="Helvetica" pitchFamily="2" charset="0"/>
              </a:rPr>
              <a:t>Celtae</a:t>
            </a:r>
            <a:r>
              <a:rPr lang="en-GB" dirty="0">
                <a:solidFill>
                  <a:srgbClr val="000000"/>
                </a:solidFill>
                <a:effectLst/>
                <a:latin typeface="Helvetica" pitchFamily="2" charset="0"/>
              </a:rPr>
              <a:t> or Galli.</a:t>
            </a:r>
          </a:p>
          <a:p>
            <a:pPr marL="285750" indent="-285750">
              <a:buFont typeface="Arial" panose="020B0604020202020204" pitchFamily="34" charset="0"/>
              <a:buChar char="•"/>
            </a:pPr>
            <a:r>
              <a:rPr lang="en-GB" dirty="0">
                <a:solidFill>
                  <a:srgbClr val="000000"/>
                </a:solidFill>
                <a:effectLst/>
                <a:latin typeface="Helvetica" pitchFamily="2" charset="0"/>
              </a:rPr>
              <a:t>Romans generally called Celts Galli (whether within or outside Gaul) but knew they were the same as the people the Greeks called </a:t>
            </a:r>
            <a:r>
              <a:rPr lang="en-GB" i="1" dirty="0" err="1">
                <a:solidFill>
                  <a:srgbClr val="000000"/>
                </a:solidFill>
                <a:effectLst/>
                <a:latin typeface="Helvetica" pitchFamily="2" charset="0"/>
              </a:rPr>
              <a:t>Keltoi</a:t>
            </a:r>
            <a:endParaRPr lang="en-GB" dirty="0">
              <a:solidFill>
                <a:srgbClr val="000000"/>
              </a:solidFill>
              <a:effectLst/>
              <a:latin typeface="Helvetica" pitchFamily="2" charset="0"/>
            </a:endParaRPr>
          </a:p>
        </p:txBody>
      </p:sp>
      <p:sp>
        <p:nvSpPr>
          <p:cNvPr id="5" name="TextBox 4">
            <a:extLst>
              <a:ext uri="{FF2B5EF4-FFF2-40B4-BE49-F238E27FC236}">
                <a16:creationId xmlns:a16="http://schemas.microsoft.com/office/drawing/2014/main" id="{94C7C1BF-FA34-64FB-6D5A-EF769BF48AAF}"/>
              </a:ext>
            </a:extLst>
          </p:cNvPr>
          <p:cNvSpPr txBox="1"/>
          <p:nvPr/>
        </p:nvSpPr>
        <p:spPr>
          <a:xfrm>
            <a:off x="92467" y="3910518"/>
            <a:ext cx="3438673" cy="2862322"/>
          </a:xfrm>
          <a:prstGeom prst="rect">
            <a:avLst/>
          </a:prstGeom>
          <a:solidFill>
            <a:schemeClr val="accent5">
              <a:lumMod val="20000"/>
              <a:lumOff val="80000"/>
            </a:schemeClr>
          </a:solidFill>
        </p:spPr>
        <p:txBody>
          <a:bodyPr wrap="square" rtlCol="0">
            <a:spAutoFit/>
          </a:bodyPr>
          <a:lstStyle/>
          <a:p>
            <a:r>
              <a:rPr lang="en-US" dirty="0"/>
              <a:t>‘Linguists often like to argue that the linguistic use of ‘Celtic’ should be given priority’; scientific way to single out Celtic languages through ‘litmus test of distinctively Celtic phonological innovations such as the loss of IE[Indo-European] /p/’ [</a:t>
            </a:r>
            <a:r>
              <a:rPr lang="en-US" dirty="0" err="1"/>
              <a:t>Gaulish</a:t>
            </a:r>
            <a:r>
              <a:rPr lang="en-US" dirty="0"/>
              <a:t> </a:t>
            </a:r>
            <a:r>
              <a:rPr lang="en-US" i="1" dirty="0" err="1"/>
              <a:t>atir</a:t>
            </a:r>
            <a:r>
              <a:rPr lang="en-US" dirty="0"/>
              <a:t>, Old Irish </a:t>
            </a:r>
            <a:r>
              <a:rPr lang="en-US" i="1" dirty="0" err="1"/>
              <a:t>athair</a:t>
            </a:r>
            <a:r>
              <a:rPr lang="en-US" i="1" dirty="0"/>
              <a:t>/</a:t>
            </a:r>
            <a:r>
              <a:rPr lang="en-US" dirty="0"/>
              <a:t>Latin, Greek and Sanskrit </a:t>
            </a:r>
            <a:r>
              <a:rPr lang="en-US" i="1" dirty="0"/>
              <a:t>pater, </a:t>
            </a:r>
            <a:r>
              <a:rPr lang="en-US" i="1" dirty="0" err="1"/>
              <a:t>patēr</a:t>
            </a:r>
            <a:r>
              <a:rPr lang="en-US" i="1" dirty="0"/>
              <a:t>, </a:t>
            </a:r>
            <a:r>
              <a:rPr lang="en-US" i="1" dirty="0" err="1"/>
              <a:t>pitar</a:t>
            </a:r>
            <a:r>
              <a:rPr lang="en-US" i="1" dirty="0"/>
              <a:t>-</a:t>
            </a:r>
            <a:r>
              <a:rPr lang="en-US" dirty="0"/>
              <a:t>] (Sims-Williams)</a:t>
            </a:r>
          </a:p>
        </p:txBody>
      </p:sp>
      <p:sp>
        <p:nvSpPr>
          <p:cNvPr id="6" name="TextBox 5">
            <a:extLst>
              <a:ext uri="{FF2B5EF4-FFF2-40B4-BE49-F238E27FC236}">
                <a16:creationId xmlns:a16="http://schemas.microsoft.com/office/drawing/2014/main" id="{26F14F9F-19FA-DCA3-59B3-7E41F6AD901A}"/>
              </a:ext>
            </a:extLst>
          </p:cNvPr>
          <p:cNvSpPr txBox="1"/>
          <p:nvPr/>
        </p:nvSpPr>
        <p:spPr>
          <a:xfrm>
            <a:off x="92467" y="1908842"/>
            <a:ext cx="3623353" cy="1754326"/>
          </a:xfrm>
          <a:prstGeom prst="rect">
            <a:avLst/>
          </a:prstGeom>
          <a:solidFill>
            <a:schemeClr val="accent4">
              <a:lumMod val="50000"/>
            </a:schemeClr>
          </a:solidFill>
        </p:spPr>
        <p:txBody>
          <a:bodyPr wrap="square" rtlCol="0">
            <a:spAutoFit/>
          </a:bodyPr>
          <a:lstStyle/>
          <a:p>
            <a:r>
              <a:rPr lang="en-US" dirty="0"/>
              <a:t>Herodotus’s </a:t>
            </a:r>
            <a:r>
              <a:rPr lang="en-US" i="1" dirty="0" err="1"/>
              <a:t>Keltoi</a:t>
            </a:r>
            <a:r>
              <a:rPr lang="en-US" i="1" dirty="0"/>
              <a:t> </a:t>
            </a:r>
            <a:r>
              <a:rPr lang="en-US" dirty="0"/>
              <a:t>in (?)upper Danube can be linked with late Hallstatt; attested Celtic tribes in northern Italy or Galatia not identifiable via material culture (Sims-Williams)</a:t>
            </a:r>
          </a:p>
        </p:txBody>
      </p:sp>
    </p:spTree>
    <p:extLst>
      <p:ext uri="{BB962C8B-B14F-4D97-AF65-F5344CB8AC3E}">
        <p14:creationId xmlns:p14="http://schemas.microsoft.com/office/powerpoint/2010/main" val="238494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C095CAE-D222-F6E9-F1ED-882D56F7F102}"/>
              </a:ext>
            </a:extLst>
          </p:cNvPr>
          <p:cNvPicPr>
            <a:picLocks noChangeAspect="1"/>
          </p:cNvPicPr>
          <p:nvPr/>
        </p:nvPicPr>
        <p:blipFill>
          <a:blip r:embed="rId2"/>
          <a:stretch>
            <a:fillRect/>
          </a:stretch>
        </p:blipFill>
        <p:spPr>
          <a:xfrm>
            <a:off x="3499156" y="0"/>
            <a:ext cx="5193688" cy="6858000"/>
          </a:xfrm>
          <a:prstGeom prst="rect">
            <a:avLst/>
          </a:prstGeom>
        </p:spPr>
      </p:pic>
      <p:sp>
        <p:nvSpPr>
          <p:cNvPr id="3" name="TextBox 2">
            <a:extLst>
              <a:ext uri="{FF2B5EF4-FFF2-40B4-BE49-F238E27FC236}">
                <a16:creationId xmlns:a16="http://schemas.microsoft.com/office/drawing/2014/main" id="{9B426492-5C57-FB12-FFB2-FCFF0708C57B}"/>
              </a:ext>
            </a:extLst>
          </p:cNvPr>
          <p:cNvSpPr txBox="1"/>
          <p:nvPr/>
        </p:nvSpPr>
        <p:spPr>
          <a:xfrm>
            <a:off x="174661" y="267128"/>
            <a:ext cx="3821986" cy="3416320"/>
          </a:xfrm>
          <a:prstGeom prst="rect">
            <a:avLst/>
          </a:prstGeom>
          <a:solidFill>
            <a:srgbClr val="92D050"/>
          </a:solidFill>
        </p:spPr>
        <p:txBody>
          <a:bodyPr wrap="square" rtlCol="0">
            <a:spAutoFit/>
          </a:bodyPr>
          <a:lstStyle/>
          <a:p>
            <a:r>
              <a:rPr lang="en-GB" b="1" dirty="0" err="1">
                <a:solidFill>
                  <a:srgbClr val="000000"/>
                </a:solidFill>
                <a:effectLst/>
                <a:latin typeface="Helvetica" pitchFamily="2" charset="0"/>
              </a:rPr>
              <a:t>Celtomania</a:t>
            </a:r>
            <a:endParaRPr lang="en-GB" b="1" dirty="0">
              <a:solidFill>
                <a:srgbClr val="000000"/>
              </a:solidFill>
              <a:latin typeface="Helvetica" pitchFamily="2" charset="0"/>
            </a:endParaRPr>
          </a:p>
          <a:p>
            <a:pPr marL="285750" indent="-285750">
              <a:buFont typeface="Arial" panose="020B0604020202020204" pitchFamily="34" charset="0"/>
              <a:buChar char="•"/>
            </a:pPr>
            <a:r>
              <a:rPr lang="en-GB" dirty="0">
                <a:solidFill>
                  <a:srgbClr val="000000"/>
                </a:solidFill>
                <a:effectLst/>
                <a:latin typeface="Helvetica" pitchFamily="2" charset="0"/>
              </a:rPr>
              <a:t>ethnic divisions of present tackled by presenting a vision of unity in the past</a:t>
            </a:r>
          </a:p>
          <a:p>
            <a:pPr marL="285750" indent="-285750">
              <a:buFont typeface="Arial" panose="020B0604020202020204" pitchFamily="34" charset="0"/>
              <a:buChar char="•"/>
            </a:pPr>
            <a:r>
              <a:rPr lang="en-GB" i="1" dirty="0">
                <a:solidFill>
                  <a:srgbClr val="000000"/>
                </a:solidFill>
                <a:latin typeface="Helvetica" pitchFamily="2" charset="0"/>
              </a:rPr>
              <a:t>I </a:t>
            </a:r>
            <a:r>
              <a:rPr lang="en-GB" i="1" dirty="0" err="1">
                <a:solidFill>
                  <a:srgbClr val="000000"/>
                </a:solidFill>
                <a:latin typeface="Helvetica" pitchFamily="2" charset="0"/>
              </a:rPr>
              <a:t>Celti</a:t>
            </a:r>
            <a:r>
              <a:rPr lang="en-GB" i="1" dirty="0">
                <a:solidFill>
                  <a:srgbClr val="000000"/>
                </a:solidFill>
                <a:latin typeface="Helvetica" pitchFamily="2" charset="0"/>
              </a:rPr>
              <a:t> </a:t>
            </a:r>
            <a:r>
              <a:rPr lang="en-GB" dirty="0">
                <a:solidFill>
                  <a:srgbClr val="000000"/>
                </a:solidFill>
                <a:latin typeface="Helvetica" pitchFamily="2" charset="0"/>
              </a:rPr>
              <a:t>(3.5kg; trans. 1991): </a:t>
            </a:r>
            <a:r>
              <a:rPr lang="en-GB" i="1" dirty="0" err="1"/>
              <a:t>Celti</a:t>
            </a:r>
            <a:r>
              <a:rPr lang="en-GB" i="1" dirty="0"/>
              <a:t>: La prima Europa </a:t>
            </a:r>
            <a:r>
              <a:rPr lang="en-GB" dirty="0"/>
              <a:t>exhibition, Palazzo Grassi in Venice</a:t>
            </a:r>
          </a:p>
          <a:p>
            <a:pPr marL="285750" indent="-285750">
              <a:buFont typeface="Arial" panose="020B0604020202020204" pitchFamily="34" charset="0"/>
              <a:buChar char="•"/>
            </a:pPr>
            <a:r>
              <a:rPr lang="en-GB" dirty="0">
                <a:solidFill>
                  <a:srgbClr val="000000"/>
                </a:solidFill>
                <a:latin typeface="Helvetica" pitchFamily="2" charset="0"/>
              </a:rPr>
              <a:t>‘presents Paris as the “focal point of Celtic Studies” and the Celts as the spiritual fathers of an enlarged European Community’</a:t>
            </a:r>
          </a:p>
        </p:txBody>
      </p:sp>
      <p:sp>
        <p:nvSpPr>
          <p:cNvPr id="4" name="TextBox 3">
            <a:extLst>
              <a:ext uri="{FF2B5EF4-FFF2-40B4-BE49-F238E27FC236}">
                <a16:creationId xmlns:a16="http://schemas.microsoft.com/office/drawing/2014/main" id="{EFEE0181-F08F-726F-A75E-A40AB7F21ACB}"/>
              </a:ext>
            </a:extLst>
          </p:cNvPr>
          <p:cNvSpPr txBox="1"/>
          <p:nvPr/>
        </p:nvSpPr>
        <p:spPr>
          <a:xfrm>
            <a:off x="8518182" y="369870"/>
            <a:ext cx="3499157" cy="3970318"/>
          </a:xfrm>
          <a:prstGeom prst="rect">
            <a:avLst/>
          </a:prstGeom>
          <a:solidFill>
            <a:schemeClr val="accent4">
              <a:lumMod val="75000"/>
            </a:schemeClr>
          </a:solidFill>
        </p:spPr>
        <p:txBody>
          <a:bodyPr wrap="square" rtlCol="0">
            <a:spAutoFit/>
          </a:bodyPr>
          <a:lstStyle/>
          <a:p>
            <a:r>
              <a:rPr lang="en-GB" b="1" dirty="0" err="1">
                <a:solidFill>
                  <a:srgbClr val="000000"/>
                </a:solidFill>
                <a:effectLst/>
                <a:latin typeface="Helvetica" pitchFamily="2" charset="0"/>
              </a:rPr>
              <a:t>Celtoscepticism</a:t>
            </a:r>
            <a:endParaRPr lang="en-GB" b="1" dirty="0">
              <a:solidFill>
                <a:srgbClr val="000000"/>
              </a:solidFill>
              <a:effectLst/>
              <a:latin typeface="Helvetica" pitchFamily="2" charset="0"/>
            </a:endParaRPr>
          </a:p>
          <a:p>
            <a:pPr marL="285750" indent="-285750">
              <a:buFont typeface="Arial" panose="020B0604020202020204" pitchFamily="34" charset="0"/>
              <a:buChar char="•"/>
            </a:pPr>
            <a:r>
              <a:rPr lang="en-GB" dirty="0">
                <a:solidFill>
                  <a:srgbClr val="000000"/>
                </a:solidFill>
                <a:effectLst/>
                <a:latin typeface="Helvetica" pitchFamily="2" charset="0"/>
              </a:rPr>
              <a:t>High bar for validity which </a:t>
            </a:r>
            <a:r>
              <a:rPr lang="en-GB" dirty="0" err="1">
                <a:solidFill>
                  <a:srgbClr val="000000"/>
                </a:solidFill>
                <a:effectLst/>
                <a:latin typeface="Helvetica" pitchFamily="2" charset="0"/>
              </a:rPr>
              <a:t>Celticism</a:t>
            </a:r>
            <a:r>
              <a:rPr lang="en-GB" dirty="0">
                <a:solidFill>
                  <a:srgbClr val="000000"/>
                </a:solidFill>
                <a:effectLst/>
                <a:latin typeface="Helvetica" pitchFamily="2" charset="0"/>
              </a:rPr>
              <a:t> needs to pass, requiring Celts 'to possess a traditional homogenous culture and identity stretching back in a continuous and unilinear fashion into the past’</a:t>
            </a:r>
          </a:p>
          <a:p>
            <a:pPr marL="285750" indent="-285750">
              <a:buFont typeface="Arial" panose="020B0604020202020204" pitchFamily="34" charset="0"/>
              <a:buChar char="•"/>
            </a:pPr>
            <a:r>
              <a:rPr lang="en-GB" dirty="0">
                <a:solidFill>
                  <a:srgbClr val="000000"/>
                </a:solidFill>
                <a:effectLst/>
                <a:latin typeface="Helvetica" pitchFamily="2" charset="0"/>
              </a:rPr>
              <a:t>how this reflect a post-colonial situation where 'the critical scrutiny of a minority group's identity and history [is carried out] by the dominant society rather than vice versa'</a:t>
            </a:r>
          </a:p>
        </p:txBody>
      </p:sp>
    </p:spTree>
    <p:extLst>
      <p:ext uri="{BB962C8B-B14F-4D97-AF65-F5344CB8AC3E}">
        <p14:creationId xmlns:p14="http://schemas.microsoft.com/office/powerpoint/2010/main" val="1142554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3F599B-1039-A326-C11F-87007A9C466E}"/>
              </a:ext>
            </a:extLst>
          </p:cNvPr>
          <p:cNvPicPr>
            <a:picLocks noChangeAspect="1"/>
          </p:cNvPicPr>
          <p:nvPr/>
        </p:nvPicPr>
        <p:blipFill>
          <a:blip r:embed="rId2"/>
          <a:stretch>
            <a:fillRect/>
          </a:stretch>
        </p:blipFill>
        <p:spPr>
          <a:xfrm>
            <a:off x="3337305" y="346512"/>
            <a:ext cx="5517389" cy="6858000"/>
          </a:xfrm>
          <a:prstGeom prst="rect">
            <a:avLst/>
          </a:prstGeom>
        </p:spPr>
      </p:pic>
      <p:sp>
        <p:nvSpPr>
          <p:cNvPr id="3" name="TextBox 2">
            <a:extLst>
              <a:ext uri="{FF2B5EF4-FFF2-40B4-BE49-F238E27FC236}">
                <a16:creationId xmlns:a16="http://schemas.microsoft.com/office/drawing/2014/main" id="{A12D4572-EB19-C718-C7F0-8C594C0D5380}"/>
              </a:ext>
            </a:extLst>
          </p:cNvPr>
          <p:cNvSpPr txBox="1"/>
          <p:nvPr/>
        </p:nvSpPr>
        <p:spPr>
          <a:xfrm>
            <a:off x="82194" y="82193"/>
            <a:ext cx="3647326" cy="2462213"/>
          </a:xfrm>
          <a:prstGeom prst="rect">
            <a:avLst/>
          </a:prstGeom>
          <a:solidFill>
            <a:schemeClr val="accent1">
              <a:lumMod val="40000"/>
              <a:lumOff val="60000"/>
            </a:schemeClr>
          </a:solidFill>
          <a:ln>
            <a:solidFill>
              <a:schemeClr val="accent1"/>
            </a:solidFill>
          </a:ln>
        </p:spPr>
        <p:txBody>
          <a:bodyPr wrap="square" rtlCol="0">
            <a:spAutoFit/>
          </a:bodyPr>
          <a:lstStyle/>
          <a:p>
            <a:r>
              <a:rPr lang="en-GB" sz="1400" b="1" dirty="0">
                <a:solidFill>
                  <a:srgbClr val="000000"/>
                </a:solidFill>
                <a:effectLst/>
                <a:latin typeface="Helvetica" pitchFamily="2" charset="0"/>
              </a:rPr>
              <a:t>Stephen Oppenheimer</a:t>
            </a:r>
          </a:p>
          <a:p>
            <a:pPr marL="285750" indent="-285750">
              <a:buFont typeface="Arial" panose="020B0604020202020204" pitchFamily="34" charset="0"/>
              <a:buChar char="•"/>
            </a:pPr>
            <a:r>
              <a:rPr lang="en-GB" sz="1400" dirty="0">
                <a:solidFill>
                  <a:srgbClr val="000000"/>
                </a:solidFill>
                <a:effectLst/>
                <a:latin typeface="Helvetica" pitchFamily="2" charset="0"/>
              </a:rPr>
              <a:t>geneticist; published on genetics and human prehistory</a:t>
            </a:r>
          </a:p>
          <a:p>
            <a:pPr marL="285750" indent="-285750">
              <a:buFont typeface="Arial" panose="020B0604020202020204" pitchFamily="34" charset="0"/>
              <a:buChar char="•"/>
            </a:pPr>
            <a:r>
              <a:rPr lang="en-GB" sz="1400" dirty="0">
                <a:solidFill>
                  <a:srgbClr val="000000"/>
                </a:solidFill>
                <a:effectLst/>
                <a:latin typeface="Helvetica" pitchFamily="2" charset="0"/>
              </a:rPr>
              <a:t>Gene pool of British Isles: matches Basque at 90% in Wales, at 66% in East Anglia</a:t>
            </a:r>
          </a:p>
          <a:p>
            <a:pPr marL="285750" indent="-285750">
              <a:buFont typeface="Arial" panose="020B0604020202020204" pitchFamily="34" charset="0"/>
              <a:buChar char="•"/>
            </a:pPr>
            <a:r>
              <a:rPr lang="en-GB" sz="1400" dirty="0">
                <a:solidFill>
                  <a:srgbClr val="000000"/>
                </a:solidFill>
                <a:effectLst/>
                <a:latin typeface="Helvetica" pitchFamily="2" charset="0"/>
              </a:rPr>
              <a:t>Genetic flow: one up Atlantic coast (e.g. to Wales); other from continental Europe, neighbouring areas</a:t>
            </a:r>
          </a:p>
          <a:p>
            <a:pPr marL="285750" indent="-285750">
              <a:buFont typeface="Arial" panose="020B0604020202020204" pitchFamily="34" charset="0"/>
              <a:buChar char="•"/>
            </a:pPr>
            <a:r>
              <a:rPr lang="en-GB" sz="1400" dirty="0">
                <a:solidFill>
                  <a:srgbClr val="000000"/>
                </a:solidFill>
                <a:effectLst/>
                <a:latin typeface="Helvetica" pitchFamily="2" charset="0"/>
              </a:rPr>
              <a:t>Post Roman invasions did NOT have significant impact on gene pool.</a:t>
            </a:r>
          </a:p>
        </p:txBody>
      </p:sp>
      <p:sp>
        <p:nvSpPr>
          <p:cNvPr id="4" name="TextBox 3">
            <a:extLst>
              <a:ext uri="{FF2B5EF4-FFF2-40B4-BE49-F238E27FC236}">
                <a16:creationId xmlns:a16="http://schemas.microsoft.com/office/drawing/2014/main" id="{B5B4D8FC-81FE-9ACC-3CF1-0D7D71E7412A}"/>
              </a:ext>
            </a:extLst>
          </p:cNvPr>
          <p:cNvSpPr txBox="1"/>
          <p:nvPr/>
        </p:nvSpPr>
        <p:spPr>
          <a:xfrm>
            <a:off x="71918" y="2630184"/>
            <a:ext cx="3750068" cy="4185761"/>
          </a:xfrm>
          <a:prstGeom prst="rect">
            <a:avLst/>
          </a:prstGeom>
          <a:solidFill>
            <a:schemeClr val="accent4"/>
          </a:solidFill>
        </p:spPr>
        <p:txBody>
          <a:bodyPr wrap="square" rtlCol="0">
            <a:spAutoFit/>
          </a:bodyPr>
          <a:lstStyle/>
          <a:p>
            <a:r>
              <a:rPr lang="en-GB" sz="1400" b="1" dirty="0">
                <a:solidFill>
                  <a:srgbClr val="000000"/>
                </a:solidFill>
                <a:effectLst/>
                <a:latin typeface="Helvetica" pitchFamily="2" charset="0"/>
              </a:rPr>
              <a:t>Ewan Campbell</a:t>
            </a:r>
          </a:p>
          <a:p>
            <a:pPr marL="285750" indent="-285750">
              <a:buFont typeface="Arial" panose="020B0604020202020204" pitchFamily="34" charset="0"/>
              <a:buChar char="•"/>
            </a:pPr>
            <a:r>
              <a:rPr lang="en-GB" sz="1400" dirty="0">
                <a:solidFill>
                  <a:srgbClr val="000000"/>
                </a:solidFill>
                <a:effectLst/>
                <a:latin typeface="Helvetica" pitchFamily="2" charset="0"/>
              </a:rPr>
              <a:t>… the Irish Sea and North Channel have come to be seen as the dividing line between Gael and Briton, only to be crossed by invasion. This view was not shared by early medieval commentators, who saw the divid­ing line as </a:t>
            </a:r>
            <a:r>
              <a:rPr lang="en-GB" sz="1400" dirty="0" err="1">
                <a:solidFill>
                  <a:srgbClr val="000000"/>
                </a:solidFill>
                <a:effectLst/>
                <a:latin typeface="Helvetica" pitchFamily="2" charset="0"/>
              </a:rPr>
              <a:t>Druim</a:t>
            </a:r>
            <a:r>
              <a:rPr lang="en-GB" sz="1400" dirty="0">
                <a:solidFill>
                  <a:srgbClr val="000000"/>
                </a:solidFill>
                <a:effectLst/>
                <a:latin typeface="Helvetica" pitchFamily="2" charset="0"/>
              </a:rPr>
              <a:t> Albin, the 'Spine of Britain' (the Grampian Highlands) being the linguistic barrier.</a:t>
            </a:r>
          </a:p>
          <a:p>
            <a:pPr marL="285750" indent="-285750">
              <a:buFont typeface="Arial" panose="020B0604020202020204" pitchFamily="34" charset="0"/>
              <a:buChar char="•"/>
            </a:pPr>
            <a:r>
              <a:rPr lang="en-GB" sz="1400" dirty="0">
                <a:solidFill>
                  <a:srgbClr val="000000"/>
                </a:solidFill>
                <a:effectLst/>
                <a:latin typeface="Helvetica" pitchFamily="2" charset="0"/>
              </a:rPr>
              <a:t>I suggest that the people inhabiting Argyll maintained a regional identity from at least the Iron Age through to the medieval period and that throughout this period they were Gaelic speakers</a:t>
            </a:r>
          </a:p>
          <a:p>
            <a:pPr marL="285750" indent="-285750">
              <a:buFont typeface="Arial" panose="020B0604020202020204" pitchFamily="34" charset="0"/>
              <a:buChar char="•"/>
            </a:pPr>
            <a:r>
              <a:rPr lang="en-GB" sz="1400" dirty="0">
                <a:solidFill>
                  <a:srgbClr val="000000"/>
                </a:solidFill>
                <a:effectLst/>
                <a:latin typeface="Helvetica" pitchFamily="2" charset="0"/>
              </a:rPr>
              <a:t>good example of how modern sense of division doesn't take into account likely early methods of movement - e.g. here across sea channel where distance from Ireland to Argyll is only 20km at closest.</a:t>
            </a:r>
          </a:p>
        </p:txBody>
      </p:sp>
      <p:sp>
        <p:nvSpPr>
          <p:cNvPr id="5" name="TextBox 4">
            <a:extLst>
              <a:ext uri="{FF2B5EF4-FFF2-40B4-BE49-F238E27FC236}">
                <a16:creationId xmlns:a16="http://schemas.microsoft.com/office/drawing/2014/main" id="{5F8F3AF3-B11F-5407-2AFF-AEA43A6032CF}"/>
              </a:ext>
            </a:extLst>
          </p:cNvPr>
          <p:cNvSpPr txBox="1"/>
          <p:nvPr/>
        </p:nvSpPr>
        <p:spPr>
          <a:xfrm>
            <a:off x="8370012" y="82193"/>
            <a:ext cx="3880207" cy="3323987"/>
          </a:xfrm>
          <a:prstGeom prst="rect">
            <a:avLst/>
          </a:prstGeom>
          <a:solidFill>
            <a:schemeClr val="accent6"/>
          </a:solidFill>
        </p:spPr>
        <p:txBody>
          <a:bodyPr wrap="square" rtlCol="0">
            <a:spAutoFit/>
          </a:bodyPr>
          <a:lstStyle/>
          <a:p>
            <a:r>
              <a:rPr lang="en-US" sz="1400" dirty="0">
                <a:latin typeface="Helvetica" pitchFamily="2" charset="0"/>
              </a:rPr>
              <a:t>François </a:t>
            </a:r>
            <a:r>
              <a:rPr lang="en-US" sz="1400" dirty="0" err="1">
                <a:latin typeface="Helvetica" pitchFamily="2" charset="0"/>
              </a:rPr>
              <a:t>Falc’hun</a:t>
            </a:r>
            <a:endParaRPr lang="en-US" sz="1400" dirty="0">
              <a:latin typeface="Helvetica" pitchFamily="2" charset="0"/>
            </a:endParaRPr>
          </a:p>
          <a:p>
            <a:pPr marL="285750" indent="-285750">
              <a:buFont typeface="Arial" panose="020B0604020202020204" pitchFamily="34" charset="0"/>
              <a:buChar char="•"/>
            </a:pPr>
            <a:r>
              <a:rPr lang="en-GB" sz="1400" dirty="0">
                <a:solidFill>
                  <a:srgbClr val="000000"/>
                </a:solidFill>
                <a:effectLst/>
                <a:latin typeface="Helvetica" pitchFamily="2" charset="0"/>
              </a:rPr>
              <a:t>‘I firmly believe … that when the Bretons arrived </a:t>
            </a:r>
            <a:r>
              <a:rPr lang="en-GB" sz="1400" dirty="0" err="1">
                <a:solidFill>
                  <a:srgbClr val="000000"/>
                </a:solidFill>
                <a:effectLst/>
                <a:latin typeface="Helvetica" pitchFamily="2" charset="0"/>
              </a:rPr>
              <a:t>Gaulish</a:t>
            </a:r>
            <a:r>
              <a:rPr lang="en-GB" sz="1400" dirty="0">
                <a:solidFill>
                  <a:srgbClr val="000000"/>
                </a:solidFill>
                <a:effectLst/>
                <a:latin typeface="Helvetica" pitchFamily="2" charset="0"/>
              </a:rPr>
              <a:t> was still being spoken in </a:t>
            </a:r>
            <a:r>
              <a:rPr lang="en-GB" sz="1400" dirty="0">
                <a:solidFill>
                  <a:srgbClr val="000000"/>
                </a:solidFill>
                <a:latin typeface="Helvetica" pitchFamily="2" charset="0"/>
              </a:rPr>
              <a:t>Armorica, as far as Rennes and Nantes and even beyond. I am convinced that the Vannes dialect … survives from </a:t>
            </a:r>
            <a:r>
              <a:rPr lang="en-GB" sz="1400" dirty="0" err="1">
                <a:solidFill>
                  <a:srgbClr val="000000"/>
                </a:solidFill>
                <a:latin typeface="Helvetica" pitchFamily="2" charset="0"/>
              </a:rPr>
              <a:t>Gaulish</a:t>
            </a:r>
            <a:r>
              <a:rPr lang="en-GB" sz="1400" dirty="0">
                <a:solidFill>
                  <a:srgbClr val="000000"/>
                </a:solidFill>
                <a:latin typeface="Helvetica" pitchFamily="2" charset="0"/>
              </a:rPr>
              <a:t> … and that the other dialects are </a:t>
            </a:r>
            <a:r>
              <a:rPr lang="en-GB" sz="1400" dirty="0" err="1">
                <a:solidFill>
                  <a:srgbClr val="000000"/>
                </a:solidFill>
                <a:latin typeface="Helvetica" pitchFamily="2" charset="0"/>
              </a:rPr>
              <a:t>Gaulish</a:t>
            </a:r>
            <a:r>
              <a:rPr lang="en-GB" sz="1400" dirty="0">
                <a:solidFill>
                  <a:srgbClr val="000000"/>
                </a:solidFill>
                <a:latin typeface="Helvetica" pitchFamily="2" charset="0"/>
              </a:rPr>
              <a:t> but simply show more traits of the insular immigrants’ language’</a:t>
            </a:r>
            <a:endParaRPr lang="en-GB" sz="1400" dirty="0">
              <a:solidFill>
                <a:srgbClr val="000000"/>
              </a:solidFill>
              <a:effectLst/>
              <a:latin typeface="Helvetica" pitchFamily="2" charset="0"/>
            </a:endParaRPr>
          </a:p>
          <a:p>
            <a:pPr marL="285750" indent="-285750">
              <a:buFont typeface="Arial" panose="020B0604020202020204" pitchFamily="34" charset="0"/>
              <a:buChar char="•"/>
            </a:pPr>
            <a:r>
              <a:rPr lang="en-GB" sz="1400" dirty="0">
                <a:solidFill>
                  <a:srgbClr val="000000"/>
                </a:solidFill>
                <a:effectLst/>
                <a:latin typeface="Helvetica" pitchFamily="2" charset="0"/>
              </a:rPr>
              <a:t>tending towards this conclusion in his first </a:t>
            </a:r>
            <a:r>
              <a:rPr lang="en-GB" sz="1400" dirty="0" err="1">
                <a:solidFill>
                  <a:srgbClr val="000000"/>
                </a:solidFill>
                <a:effectLst/>
                <a:latin typeface="Helvetica" pitchFamily="2" charset="0"/>
              </a:rPr>
              <a:t>edn</a:t>
            </a:r>
            <a:r>
              <a:rPr lang="en-GB" sz="1400" dirty="0">
                <a:solidFill>
                  <a:srgbClr val="000000"/>
                </a:solidFill>
                <a:effectLst/>
                <a:latin typeface="Helvetica" pitchFamily="2" charset="0"/>
              </a:rPr>
              <a:t> of book ‘when he wrote that the populations … at Quimper were less and less Romanized and that ”the language of the newcomers was strongly influenced by that of the earlier inhabitants”’.</a:t>
            </a:r>
          </a:p>
        </p:txBody>
      </p:sp>
      <p:sp>
        <p:nvSpPr>
          <p:cNvPr id="6" name="TextBox 5">
            <a:extLst>
              <a:ext uri="{FF2B5EF4-FFF2-40B4-BE49-F238E27FC236}">
                <a16:creationId xmlns:a16="http://schemas.microsoft.com/office/drawing/2014/main" id="{E59C7E18-1D9B-FF06-F5F5-7697A34AF5D8}"/>
              </a:ext>
            </a:extLst>
          </p:cNvPr>
          <p:cNvSpPr txBox="1"/>
          <p:nvPr/>
        </p:nvSpPr>
        <p:spPr>
          <a:xfrm>
            <a:off x="8399121" y="3451821"/>
            <a:ext cx="3821988" cy="2031325"/>
          </a:xfrm>
          <a:prstGeom prst="rect">
            <a:avLst/>
          </a:prstGeom>
          <a:solidFill>
            <a:schemeClr val="accent2">
              <a:lumMod val="75000"/>
            </a:schemeClr>
          </a:solidFill>
        </p:spPr>
        <p:txBody>
          <a:bodyPr wrap="square" rtlCol="0">
            <a:spAutoFit/>
          </a:bodyPr>
          <a:lstStyle/>
          <a:p>
            <a:r>
              <a:rPr lang="en-US" sz="1400" dirty="0"/>
              <a:t>‘It does seem probable that Caesar, the man who had always been a </a:t>
            </a:r>
            <a:r>
              <a:rPr lang="en-US" sz="1400" i="1" dirty="0" err="1"/>
              <a:t>popularis</a:t>
            </a:r>
            <a:r>
              <a:rPr lang="en-US" sz="1400" dirty="0"/>
              <a:t> and reliant on the support of a wide section of the community, was keen to engage this audience [i.e. artisans]. It is striking that senatorial and equestrian officers do not figure very prominently in the </a:t>
            </a:r>
            <a:r>
              <a:rPr lang="en-US" sz="1400" i="1" dirty="0"/>
              <a:t>Commentaries</a:t>
            </a:r>
            <a:r>
              <a:rPr lang="en-US" sz="1400" dirty="0"/>
              <a:t>, and at times are shown in an unflattering light. In contrast, the ordinary soldiers of the legions consistently show courage and prowess’</a:t>
            </a:r>
          </a:p>
        </p:txBody>
      </p:sp>
    </p:spTree>
    <p:extLst>
      <p:ext uri="{BB962C8B-B14F-4D97-AF65-F5344CB8AC3E}">
        <p14:creationId xmlns:p14="http://schemas.microsoft.com/office/powerpoint/2010/main" val="3136052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2460A8-4757-7B97-64FC-415357BFC72B}"/>
              </a:ext>
            </a:extLst>
          </p:cNvPr>
          <p:cNvPicPr>
            <a:picLocks noChangeAspect="1"/>
          </p:cNvPicPr>
          <p:nvPr/>
        </p:nvPicPr>
        <p:blipFill>
          <a:blip r:embed="rId2"/>
          <a:stretch>
            <a:fillRect/>
          </a:stretch>
        </p:blipFill>
        <p:spPr>
          <a:xfrm>
            <a:off x="3340674" y="0"/>
            <a:ext cx="5510652" cy="6858000"/>
          </a:xfrm>
          <a:prstGeom prst="rect">
            <a:avLst/>
          </a:prstGeom>
        </p:spPr>
      </p:pic>
      <p:sp>
        <p:nvSpPr>
          <p:cNvPr id="3" name="TextBox 2">
            <a:extLst>
              <a:ext uri="{FF2B5EF4-FFF2-40B4-BE49-F238E27FC236}">
                <a16:creationId xmlns:a16="http://schemas.microsoft.com/office/drawing/2014/main" id="{66B3DC9D-202D-17E2-726D-4E640CE8977B}"/>
              </a:ext>
            </a:extLst>
          </p:cNvPr>
          <p:cNvSpPr txBox="1"/>
          <p:nvPr/>
        </p:nvSpPr>
        <p:spPr>
          <a:xfrm>
            <a:off x="148976" y="354346"/>
            <a:ext cx="3595955" cy="1600438"/>
          </a:xfrm>
          <a:prstGeom prst="rect">
            <a:avLst/>
          </a:prstGeom>
          <a:solidFill>
            <a:srgbClr val="FFC000"/>
          </a:solidFill>
        </p:spPr>
        <p:txBody>
          <a:bodyPr wrap="square" rtlCol="0">
            <a:spAutoFit/>
          </a:bodyPr>
          <a:lstStyle/>
          <a:p>
            <a:r>
              <a:rPr lang="en-GB" sz="1400" b="1" dirty="0">
                <a:solidFill>
                  <a:srgbClr val="000000"/>
                </a:solidFill>
                <a:effectLst/>
                <a:latin typeface="Helvetica" pitchFamily="2" charset="0"/>
              </a:rPr>
              <a:t>Romanian</a:t>
            </a:r>
          </a:p>
          <a:p>
            <a:r>
              <a:rPr lang="en-GB" sz="1400" dirty="0">
                <a:solidFill>
                  <a:srgbClr val="000000"/>
                </a:solidFill>
                <a:effectLst/>
                <a:latin typeface="Helvetica" pitchFamily="2" charset="0"/>
              </a:rPr>
              <a:t>e.g. Latin case system for nouns (but with identical forms for nouns in *nom and </a:t>
            </a:r>
            <a:r>
              <a:rPr lang="en-GB" sz="1400" dirty="0" err="1">
                <a:solidFill>
                  <a:srgbClr val="000000"/>
                </a:solidFill>
                <a:effectLst/>
                <a:latin typeface="Helvetica" pitchFamily="2" charset="0"/>
              </a:rPr>
              <a:t>acc</a:t>
            </a:r>
            <a:r>
              <a:rPr lang="en-GB" sz="1400" dirty="0">
                <a:solidFill>
                  <a:srgbClr val="000000"/>
                </a:solidFill>
                <a:effectLst/>
                <a:latin typeface="Helvetica" pitchFamily="2" charset="0"/>
              </a:rPr>
              <a:t>* and in *genitive and dative* cases).</a:t>
            </a:r>
          </a:p>
          <a:p>
            <a:r>
              <a:rPr lang="en-GB" sz="1400" dirty="0">
                <a:solidFill>
                  <a:srgbClr val="000000"/>
                </a:solidFill>
                <a:effectLst/>
                <a:latin typeface="Helvetica" pitchFamily="2" charset="0"/>
              </a:rPr>
              <a:t>Latin reached Romania 2C AD after Trajan's conquest of Dacia (Roman province from 106 to 270s AD)</a:t>
            </a:r>
          </a:p>
        </p:txBody>
      </p:sp>
      <p:sp>
        <p:nvSpPr>
          <p:cNvPr id="4" name="TextBox 3">
            <a:extLst>
              <a:ext uri="{FF2B5EF4-FFF2-40B4-BE49-F238E27FC236}">
                <a16:creationId xmlns:a16="http://schemas.microsoft.com/office/drawing/2014/main" id="{C1CC4B21-3568-DFDA-F861-91080A3DA10C}"/>
              </a:ext>
            </a:extLst>
          </p:cNvPr>
          <p:cNvSpPr txBox="1"/>
          <p:nvPr/>
        </p:nvSpPr>
        <p:spPr>
          <a:xfrm>
            <a:off x="148976" y="2062686"/>
            <a:ext cx="3441842" cy="2031325"/>
          </a:xfrm>
          <a:prstGeom prst="rect">
            <a:avLst/>
          </a:prstGeom>
          <a:solidFill>
            <a:schemeClr val="accent6">
              <a:lumMod val="40000"/>
              <a:lumOff val="60000"/>
            </a:schemeClr>
          </a:solidFill>
        </p:spPr>
        <p:txBody>
          <a:bodyPr wrap="square" rtlCol="0">
            <a:spAutoFit/>
          </a:bodyPr>
          <a:lstStyle/>
          <a:p>
            <a:r>
              <a:rPr lang="en-GB" sz="1400" b="1" dirty="0">
                <a:solidFill>
                  <a:srgbClr val="000000"/>
                </a:solidFill>
                <a:effectLst/>
                <a:latin typeface="Helvetica" pitchFamily="2" charset="0"/>
              </a:rPr>
              <a:t>American English</a:t>
            </a:r>
          </a:p>
          <a:p>
            <a:r>
              <a:rPr lang="en-GB" sz="1400" dirty="0">
                <a:solidFill>
                  <a:srgbClr val="000000"/>
                </a:solidFill>
                <a:effectLst/>
                <a:latin typeface="Helvetica" pitchFamily="2" charset="0"/>
              </a:rPr>
              <a:t>'fall'; 'gotten'; 'guess': but 'American English is not notably more archaic than British English in words and sounds' nor has it 'retained in higher degree the spirit of an older and more vigorous age', Krapp, 1927 article, p301, https://</a:t>
            </a:r>
            <a:r>
              <a:rPr lang="en-GB" sz="1400" dirty="0" err="1">
                <a:solidFill>
                  <a:srgbClr val="000000"/>
                </a:solidFill>
                <a:effectLst/>
                <a:latin typeface="Helvetica" pitchFamily="2" charset="0"/>
              </a:rPr>
              <a:t>www.jstor.org</a:t>
            </a:r>
            <a:r>
              <a:rPr lang="en-GB" sz="1400" dirty="0">
                <a:solidFill>
                  <a:srgbClr val="000000"/>
                </a:solidFill>
                <a:effectLst/>
                <a:latin typeface="Helvetica" pitchFamily="2" charset="0"/>
              </a:rPr>
              <a:t>/stable/pdf/43461625.pdf</a:t>
            </a:r>
          </a:p>
        </p:txBody>
      </p:sp>
      <p:sp>
        <p:nvSpPr>
          <p:cNvPr id="5" name="TextBox 4">
            <a:extLst>
              <a:ext uri="{FF2B5EF4-FFF2-40B4-BE49-F238E27FC236}">
                <a16:creationId xmlns:a16="http://schemas.microsoft.com/office/drawing/2014/main" id="{1E87E2D1-4748-9530-17E5-70DA97A1924F}"/>
              </a:ext>
            </a:extLst>
          </p:cNvPr>
          <p:cNvSpPr txBox="1"/>
          <p:nvPr/>
        </p:nvSpPr>
        <p:spPr>
          <a:xfrm>
            <a:off x="8210763" y="200347"/>
            <a:ext cx="3832261" cy="3323987"/>
          </a:xfrm>
          <a:prstGeom prst="rect">
            <a:avLst/>
          </a:prstGeom>
          <a:solidFill>
            <a:srgbClr val="FF0000"/>
          </a:solidFill>
        </p:spPr>
        <p:txBody>
          <a:bodyPr wrap="square" rtlCol="0">
            <a:spAutoFit/>
          </a:bodyPr>
          <a:lstStyle/>
          <a:p>
            <a:r>
              <a:rPr lang="en-GB" sz="1400" b="1" dirty="0">
                <a:solidFill>
                  <a:srgbClr val="000000"/>
                </a:solidFill>
                <a:latin typeface="Helvetica" pitchFamily="2" charset="0"/>
              </a:rPr>
              <a:t>Language change and population change</a:t>
            </a:r>
            <a:endParaRPr lang="en-GB" sz="1400" b="1" dirty="0">
              <a:solidFill>
                <a:srgbClr val="000000"/>
              </a:solidFill>
              <a:effectLst/>
              <a:latin typeface="Helvetica" pitchFamily="2" charset="0"/>
            </a:endParaRPr>
          </a:p>
          <a:p>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dichon</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i</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drwch</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trigolion</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cyn-Seisnig</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Lloegr</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oroesi</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yn</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eu</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broydd</a:t>
            </a:r>
            <a:r>
              <a:rPr lang="en-GB" sz="1400" dirty="0">
                <a:solidFill>
                  <a:srgbClr val="000000"/>
                </a:solidFill>
                <a:effectLst/>
                <a:latin typeface="Helvetica" pitchFamily="2" charset="0"/>
              </a:rPr>
              <a:t>, a </a:t>
            </a:r>
            <a:r>
              <a:rPr lang="en-GB" sz="1400" dirty="0" err="1">
                <a:solidFill>
                  <a:srgbClr val="000000"/>
                </a:solidFill>
                <a:effectLst/>
                <a:latin typeface="Helvetica" pitchFamily="2" charset="0"/>
              </a:rPr>
              <a:t>diau</a:t>
            </a:r>
            <a:r>
              <a:rPr lang="en-GB" sz="1400" dirty="0">
                <a:solidFill>
                  <a:srgbClr val="000000"/>
                </a:solidFill>
                <a:effectLst/>
                <a:latin typeface="Helvetica" pitchFamily="2" charset="0"/>
              </a:rPr>
              <a:t> bod </a:t>
            </a:r>
            <a:r>
              <a:rPr lang="en-GB" sz="1400" dirty="0" err="1">
                <a:solidFill>
                  <a:srgbClr val="000000"/>
                </a:solidFill>
                <a:effectLst/>
                <a:latin typeface="Helvetica" pitchFamily="2" charset="0"/>
              </a:rPr>
              <a:t>cyfran</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helaeth</a:t>
            </a:r>
            <a:r>
              <a:rPr lang="en-GB" sz="1400" dirty="0">
                <a:solidFill>
                  <a:srgbClr val="000000"/>
                </a:solidFill>
                <a:effectLst/>
                <a:latin typeface="Helvetica" pitchFamily="2" charset="0"/>
              </a:rPr>
              <a:t> o </a:t>
            </a:r>
            <a:r>
              <a:rPr lang="en-GB" sz="1400" dirty="0" err="1">
                <a:solidFill>
                  <a:srgbClr val="000000"/>
                </a:solidFill>
                <a:effectLst/>
                <a:latin typeface="Helvetica" pitchFamily="2" charset="0"/>
              </a:rPr>
              <a:t>boblogaeth</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Lloegr</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heddiw</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yn</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ddisgynyddion</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iddynt</a:t>
            </a:r>
            <a:r>
              <a:rPr lang="en-GB" sz="1400" dirty="0">
                <a:solidFill>
                  <a:srgbClr val="000000"/>
                </a:solidFill>
                <a:effectLst/>
                <a:latin typeface="Helvetica" pitchFamily="2" charset="0"/>
              </a:rPr>
              <a:t>. [References to survival of Brythonic as oral language in parts of eastern England until 700.] </a:t>
            </a:r>
            <a:r>
              <a:rPr lang="en-GB" sz="1400" dirty="0" err="1">
                <a:solidFill>
                  <a:srgbClr val="000000"/>
                </a:solidFill>
                <a:effectLst/>
                <a:latin typeface="Helvetica" pitchFamily="2" charset="0"/>
              </a:rPr>
              <a:t>Prin</a:t>
            </a:r>
            <a:r>
              <a:rPr lang="en-GB" sz="1400" dirty="0">
                <a:solidFill>
                  <a:srgbClr val="000000"/>
                </a:solidFill>
                <a:effectLst/>
                <a:latin typeface="Helvetica" pitchFamily="2" charset="0"/>
              </a:rPr>
              <a:t> ... </a:t>
            </a:r>
            <a:r>
              <a:rPr lang="en-GB" sz="1400" dirty="0" err="1">
                <a:solidFill>
                  <a:srgbClr val="000000"/>
                </a:solidFill>
                <a:effectLst/>
                <a:latin typeface="Helvetica" pitchFamily="2" charset="0"/>
              </a:rPr>
              <a:t>fod</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unrhyw</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wahaniaeth</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hiliol</a:t>
            </a:r>
            <a:r>
              <a:rPr lang="en-GB" sz="1400" dirty="0">
                <a:solidFill>
                  <a:srgbClr val="000000"/>
                </a:solidFill>
                <a:effectLst/>
                <a:latin typeface="Helvetica" pitchFamily="2" charset="0"/>
              </a:rPr>
              <a:t> o </a:t>
            </a:r>
            <a:r>
              <a:rPr lang="en-GB" sz="1400" dirty="0" err="1">
                <a:solidFill>
                  <a:srgbClr val="000000"/>
                </a:solidFill>
                <a:effectLst/>
                <a:latin typeface="Helvetica" pitchFamily="2" charset="0"/>
              </a:rPr>
              <a:t>sylwedd</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rhwng</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poblogaeth</a:t>
            </a:r>
            <a:r>
              <a:rPr lang="en-GB" sz="1400" dirty="0">
                <a:solidFill>
                  <a:srgbClr val="000000"/>
                </a:solidFill>
                <a:effectLst/>
                <a:latin typeface="Helvetica" pitchFamily="2" charset="0"/>
              </a:rPr>
              <a:t> Cymru a </a:t>
            </a:r>
            <a:r>
              <a:rPr lang="en-GB" sz="1400" dirty="0" err="1">
                <a:solidFill>
                  <a:srgbClr val="000000"/>
                </a:solidFill>
                <a:effectLst/>
                <a:latin typeface="Helvetica" pitchFamily="2" charset="0"/>
              </a:rPr>
              <a:t>phoblogaeth</a:t>
            </a:r>
            <a:r>
              <a:rPr lang="en-GB" sz="1400" dirty="0">
                <a:solidFill>
                  <a:srgbClr val="000000"/>
                </a:solidFill>
                <a:effectLst/>
                <a:latin typeface="Helvetica" pitchFamily="2" charset="0"/>
              </a:rPr>
              <a:t> </a:t>
            </a:r>
            <a:r>
              <a:rPr lang="en-GB" sz="1400" dirty="0" err="1">
                <a:solidFill>
                  <a:srgbClr val="000000"/>
                </a:solidFill>
                <a:effectLst/>
                <a:latin typeface="Helvetica" pitchFamily="2" charset="0"/>
              </a:rPr>
              <a:t>Lloegr</a:t>
            </a:r>
            <a:r>
              <a:rPr lang="en-GB" sz="1400" dirty="0">
                <a:solidFill>
                  <a:srgbClr val="000000"/>
                </a:solidFill>
                <a:effectLst/>
                <a:latin typeface="Helvetica" pitchFamily="2" charset="0"/>
              </a:rPr>
              <a:t>' (John Davies, </a:t>
            </a:r>
            <a:r>
              <a:rPr lang="en-GB" sz="1400" i="1" dirty="0">
                <a:solidFill>
                  <a:srgbClr val="000000"/>
                </a:solidFill>
                <a:effectLst/>
                <a:latin typeface="Helvetica" pitchFamily="2" charset="0"/>
              </a:rPr>
              <a:t>Hanes Cymru</a:t>
            </a:r>
            <a:r>
              <a:rPr lang="en-GB" sz="1400" dirty="0">
                <a:solidFill>
                  <a:srgbClr val="000000"/>
                </a:solidFill>
                <a:effectLst/>
                <a:latin typeface="Helvetica" pitchFamily="2" charset="0"/>
              </a:rPr>
              <a:t>, p. 66)</a:t>
            </a:r>
          </a:p>
          <a:p>
            <a:r>
              <a:rPr lang="en-GB" sz="1400" dirty="0">
                <a:solidFill>
                  <a:srgbClr val="000000"/>
                </a:solidFill>
                <a:latin typeface="Helvetica" pitchFamily="2" charset="0"/>
              </a:rPr>
              <a:t>Contrast vision presented in </a:t>
            </a:r>
            <a:r>
              <a:rPr lang="en-GB" sz="1400" dirty="0" err="1">
                <a:solidFill>
                  <a:srgbClr val="000000"/>
                </a:solidFill>
                <a:latin typeface="Helvetica" pitchFamily="2" charset="0"/>
              </a:rPr>
              <a:t>Gildas</a:t>
            </a:r>
            <a:r>
              <a:rPr lang="en-GB" sz="1400" dirty="0">
                <a:solidFill>
                  <a:srgbClr val="000000"/>
                </a:solidFill>
                <a:latin typeface="Helvetica" pitchFamily="2" charset="0"/>
              </a:rPr>
              <a:t>, </a:t>
            </a:r>
            <a:r>
              <a:rPr lang="en-GB" sz="1400" i="1" dirty="0">
                <a:solidFill>
                  <a:srgbClr val="000000"/>
                </a:solidFill>
                <a:latin typeface="Helvetica" pitchFamily="2" charset="0"/>
              </a:rPr>
              <a:t>De </a:t>
            </a:r>
            <a:r>
              <a:rPr lang="en-GB" sz="1400" i="1" dirty="0" err="1">
                <a:solidFill>
                  <a:srgbClr val="000000"/>
                </a:solidFill>
                <a:latin typeface="Helvetica" pitchFamily="2" charset="0"/>
              </a:rPr>
              <a:t>Excidio</a:t>
            </a:r>
            <a:r>
              <a:rPr lang="en-GB" sz="1400" i="1" dirty="0">
                <a:solidFill>
                  <a:srgbClr val="000000"/>
                </a:solidFill>
                <a:latin typeface="Helvetica" pitchFamily="2" charset="0"/>
              </a:rPr>
              <a:t> Britanniae </a:t>
            </a:r>
            <a:r>
              <a:rPr lang="en-GB" sz="1400" dirty="0">
                <a:solidFill>
                  <a:srgbClr val="000000"/>
                </a:solidFill>
                <a:latin typeface="Helvetica" pitchFamily="2" charset="0"/>
              </a:rPr>
              <a:t>(</a:t>
            </a:r>
            <a:r>
              <a:rPr lang="en-GB" sz="1400" i="1" dirty="0">
                <a:solidFill>
                  <a:srgbClr val="000000"/>
                </a:solidFill>
                <a:latin typeface="Helvetica" pitchFamily="2" charset="0"/>
              </a:rPr>
              <a:t>c</a:t>
            </a:r>
            <a:r>
              <a:rPr lang="en-GB" sz="1400" dirty="0">
                <a:solidFill>
                  <a:srgbClr val="000000"/>
                </a:solidFill>
                <a:latin typeface="Helvetica" pitchFamily="2" charset="0"/>
              </a:rPr>
              <a:t>.547AD), which presents Britons as ‘seek[</a:t>
            </a:r>
            <a:r>
              <a:rPr lang="en-GB" sz="1400" dirty="0" err="1">
                <a:solidFill>
                  <a:srgbClr val="000000"/>
                </a:solidFill>
                <a:latin typeface="Helvetica" pitchFamily="2" charset="0"/>
              </a:rPr>
              <a:t>ing</a:t>
            </a:r>
            <a:r>
              <a:rPr lang="en-GB" sz="1400" dirty="0">
                <a:solidFill>
                  <a:srgbClr val="000000"/>
                </a:solidFill>
                <a:latin typeface="Helvetica" pitchFamily="2" charset="0"/>
              </a:rPr>
              <a:t>] refuge in rugged and remote places, or across the sea’ (Koch (2006) </a:t>
            </a:r>
            <a:r>
              <a:rPr lang="en-GB" sz="1400" dirty="0" err="1">
                <a:solidFill>
                  <a:srgbClr val="000000"/>
                </a:solidFill>
                <a:latin typeface="Helvetica" pitchFamily="2" charset="0"/>
              </a:rPr>
              <a:t>s.n</a:t>
            </a:r>
            <a:r>
              <a:rPr lang="en-GB" sz="1400" dirty="0">
                <a:solidFill>
                  <a:srgbClr val="000000"/>
                </a:solidFill>
                <a:latin typeface="Helvetica" pitchFamily="2" charset="0"/>
              </a:rPr>
              <a:t>. Anglo-Saxon ‘Conquest’)</a:t>
            </a:r>
            <a:endParaRPr lang="en-GB" sz="1400" dirty="0">
              <a:solidFill>
                <a:srgbClr val="000000"/>
              </a:solidFill>
              <a:effectLst/>
              <a:latin typeface="Helvetica" pitchFamily="2" charset="0"/>
            </a:endParaRPr>
          </a:p>
        </p:txBody>
      </p:sp>
      <p:sp>
        <p:nvSpPr>
          <p:cNvPr id="6" name="TextBox 5">
            <a:extLst>
              <a:ext uri="{FF2B5EF4-FFF2-40B4-BE49-F238E27FC236}">
                <a16:creationId xmlns:a16="http://schemas.microsoft.com/office/drawing/2014/main" id="{1D1CB474-C9CF-D122-AF78-BAE9D5A43DB1}"/>
              </a:ext>
            </a:extLst>
          </p:cNvPr>
          <p:cNvSpPr txBox="1"/>
          <p:nvPr/>
        </p:nvSpPr>
        <p:spPr>
          <a:xfrm>
            <a:off x="8460907" y="3724680"/>
            <a:ext cx="3428143" cy="3108543"/>
          </a:xfrm>
          <a:prstGeom prst="rect">
            <a:avLst/>
          </a:prstGeom>
          <a:solidFill>
            <a:schemeClr val="bg1">
              <a:lumMod val="65000"/>
            </a:schemeClr>
          </a:solidFill>
        </p:spPr>
        <p:txBody>
          <a:bodyPr wrap="square" rtlCol="0">
            <a:spAutoFit/>
          </a:bodyPr>
          <a:lstStyle/>
          <a:p>
            <a:r>
              <a:rPr lang="en-GB" sz="1400" b="1" dirty="0">
                <a:solidFill>
                  <a:srgbClr val="000000"/>
                </a:solidFill>
                <a:effectLst/>
                <a:latin typeface="Helvetica" pitchFamily="2" charset="0"/>
              </a:rPr>
              <a:t>‘Pots = people’</a:t>
            </a:r>
          </a:p>
          <a:p>
            <a:r>
              <a:rPr lang="en-GB" sz="1400" dirty="0">
                <a:solidFill>
                  <a:srgbClr val="000000"/>
                </a:solidFill>
                <a:effectLst/>
                <a:latin typeface="Helvetica" pitchFamily="2" charset="0"/>
              </a:rPr>
              <a:t>The phrase was originally introduced as a critique of the tendency to oversimplify by directly associating material culture with distinct cultural or ethnic groups. ...</a:t>
            </a:r>
          </a:p>
          <a:p>
            <a:r>
              <a:rPr lang="en-GB" sz="1400" dirty="0">
                <a:solidFill>
                  <a:srgbClr val="000000"/>
                </a:solidFill>
                <a:effectLst/>
                <a:latin typeface="Helvetica" pitchFamily="2" charset="0"/>
              </a:rPr>
              <a:t>Pottery styles can be shared, traded, imitated, or adapted across different groups, making them unreliable indicators of distinct ethnic or cultural boundaries. Although ceramics remain invaluable for understanding aspects of past societies, the “pots equal people” model is increasingly seen as overly deterministic and reductive.</a:t>
            </a:r>
          </a:p>
        </p:txBody>
      </p:sp>
    </p:spTree>
    <p:extLst>
      <p:ext uri="{BB962C8B-B14F-4D97-AF65-F5344CB8AC3E}">
        <p14:creationId xmlns:p14="http://schemas.microsoft.com/office/powerpoint/2010/main" val="4128183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C09CA2-00F6-7937-3438-EBC0D32D7FC6}"/>
              </a:ext>
            </a:extLst>
          </p:cNvPr>
          <p:cNvPicPr>
            <a:picLocks noChangeAspect="1"/>
          </p:cNvPicPr>
          <p:nvPr/>
        </p:nvPicPr>
        <p:blipFill>
          <a:blip r:embed="rId2"/>
          <a:stretch>
            <a:fillRect/>
          </a:stretch>
        </p:blipFill>
        <p:spPr>
          <a:xfrm>
            <a:off x="2209800" y="2377661"/>
            <a:ext cx="7772400" cy="2102678"/>
          </a:xfrm>
          <a:prstGeom prst="rect">
            <a:avLst/>
          </a:prstGeom>
        </p:spPr>
      </p:pic>
    </p:spTree>
    <p:extLst>
      <p:ext uri="{BB962C8B-B14F-4D97-AF65-F5344CB8AC3E}">
        <p14:creationId xmlns:p14="http://schemas.microsoft.com/office/powerpoint/2010/main" val="289102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00EC5-98FA-8C8C-2291-F45352E05AAF}"/>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6AD36532-8701-5FBC-A963-063686A1F3DA}"/>
              </a:ext>
            </a:extLst>
          </p:cNvPr>
          <p:cNvSpPr>
            <a:spLocks noGrp="1"/>
          </p:cNvSpPr>
          <p:nvPr>
            <p:ph idx="1"/>
          </p:nvPr>
        </p:nvSpPr>
        <p:spPr/>
        <p:txBody>
          <a:bodyPr>
            <a:normAutofit fontScale="62500" lnSpcReduction="20000"/>
          </a:bodyPr>
          <a:lstStyle/>
          <a:p>
            <a:r>
              <a:rPr lang="en-US" dirty="0">
                <a:latin typeface="Helvetica" pitchFamily="2" charset="0"/>
              </a:rPr>
              <a:t>Ellis, Peter Beresford, </a:t>
            </a:r>
            <a:r>
              <a:rPr lang="en-US" i="1" dirty="0">
                <a:latin typeface="Helvetica" pitchFamily="2" charset="0"/>
              </a:rPr>
              <a:t>The Celts </a:t>
            </a:r>
            <a:r>
              <a:rPr lang="en-US" dirty="0">
                <a:latin typeface="Helvetica" pitchFamily="2" charset="0"/>
              </a:rPr>
              <a:t>(1998, 2003)</a:t>
            </a:r>
          </a:p>
          <a:p>
            <a:r>
              <a:rPr lang="en-US" dirty="0">
                <a:latin typeface="Helvetica" pitchFamily="2" charset="0"/>
              </a:rPr>
              <a:t>Cunliffe, Barry, </a:t>
            </a:r>
            <a:r>
              <a:rPr lang="en-US" i="1" dirty="0">
                <a:latin typeface="Helvetica" pitchFamily="2" charset="0"/>
              </a:rPr>
              <a:t>The Celts: A Very Short Introduction </a:t>
            </a:r>
            <a:r>
              <a:rPr lang="en-US" dirty="0">
                <a:latin typeface="Helvetica" pitchFamily="2" charset="0"/>
              </a:rPr>
              <a:t>(Oxford, 2003)</a:t>
            </a:r>
          </a:p>
          <a:p>
            <a:r>
              <a:rPr lang="en-US" dirty="0">
                <a:latin typeface="Helvetica" pitchFamily="2" charset="0"/>
              </a:rPr>
              <a:t>Roberts, Alice, </a:t>
            </a:r>
            <a:r>
              <a:rPr lang="en-US" i="1" dirty="0">
                <a:latin typeface="Helvetica" pitchFamily="2" charset="0"/>
              </a:rPr>
              <a:t>The Celts: Search for a Civilization</a:t>
            </a:r>
            <a:r>
              <a:rPr lang="en-US" dirty="0">
                <a:latin typeface="Helvetica" pitchFamily="2" charset="0"/>
              </a:rPr>
              <a:t> (London, 2015)</a:t>
            </a:r>
          </a:p>
          <a:p>
            <a:r>
              <a:rPr lang="en-US" dirty="0">
                <a:latin typeface="Helvetica" pitchFamily="2" charset="0"/>
              </a:rPr>
              <a:t>Sims-Williams, ‘An alternative to Celtic from the east and Celtic from the West’; ‘</a:t>
            </a:r>
            <a:r>
              <a:rPr lang="en-US" dirty="0" err="1">
                <a:latin typeface="Helvetica" pitchFamily="2" charset="0"/>
              </a:rPr>
              <a:t>Celtomania</a:t>
            </a:r>
            <a:r>
              <a:rPr lang="en-US" dirty="0">
                <a:latin typeface="Helvetica" pitchFamily="2" charset="0"/>
              </a:rPr>
              <a:t> and </a:t>
            </a:r>
            <a:r>
              <a:rPr lang="en-US" dirty="0" err="1">
                <a:latin typeface="Helvetica" pitchFamily="2" charset="0"/>
              </a:rPr>
              <a:t>Celtoscepticism</a:t>
            </a:r>
            <a:r>
              <a:rPr lang="en-US" dirty="0">
                <a:latin typeface="Helvetica" pitchFamily="2" charset="0"/>
              </a:rPr>
              <a:t>’ [see Module reading]</a:t>
            </a:r>
          </a:p>
          <a:p>
            <a:r>
              <a:rPr lang="en-US" dirty="0">
                <a:latin typeface="Helvetica" pitchFamily="2" charset="0"/>
              </a:rPr>
              <a:t>Koch, John (ed.), </a:t>
            </a:r>
            <a:r>
              <a:rPr lang="en-US" i="1" dirty="0">
                <a:latin typeface="Helvetica" pitchFamily="2" charset="0"/>
              </a:rPr>
              <a:t>Celtic Culture: A Historical Encyclopedia </a:t>
            </a:r>
            <a:r>
              <a:rPr lang="en-US" dirty="0">
                <a:latin typeface="Helvetica" pitchFamily="2" charset="0"/>
              </a:rPr>
              <a:t>(Santa Barbara, 2006)</a:t>
            </a:r>
          </a:p>
          <a:p>
            <a:r>
              <a:rPr lang="en-US" dirty="0">
                <a:latin typeface="Helvetica" pitchFamily="2" charset="0"/>
              </a:rPr>
              <a:t>Le Roux, Pierre, review of François </a:t>
            </a:r>
            <a:r>
              <a:rPr lang="en-US" dirty="0" err="1">
                <a:latin typeface="Helvetica" pitchFamily="2" charset="0"/>
              </a:rPr>
              <a:t>Falc’hun</a:t>
            </a:r>
            <a:r>
              <a:rPr lang="en-US" dirty="0">
                <a:latin typeface="Helvetica" pitchFamily="2" charset="0"/>
              </a:rPr>
              <a:t>, </a:t>
            </a:r>
            <a:r>
              <a:rPr lang="en-US" i="1" dirty="0" err="1">
                <a:latin typeface="Helvetica" pitchFamily="2" charset="0"/>
              </a:rPr>
              <a:t>Histoire</a:t>
            </a:r>
            <a:r>
              <a:rPr lang="en-US" i="1" dirty="0">
                <a:latin typeface="Helvetica" pitchFamily="2" charset="0"/>
              </a:rPr>
              <a:t> de la langue </a:t>
            </a:r>
            <a:r>
              <a:rPr lang="en-US" i="1" dirty="0" err="1">
                <a:latin typeface="Helvetica" pitchFamily="2" charset="0"/>
              </a:rPr>
              <a:t>bretonne</a:t>
            </a:r>
            <a:r>
              <a:rPr lang="en-US" i="1" dirty="0">
                <a:latin typeface="Helvetica" pitchFamily="2" charset="0"/>
              </a:rPr>
              <a:t> </a:t>
            </a:r>
            <a:r>
              <a:rPr lang="en-US" i="1" dirty="0" err="1">
                <a:latin typeface="Helvetica" pitchFamily="2" charset="0"/>
              </a:rPr>
              <a:t>d’après</a:t>
            </a:r>
            <a:r>
              <a:rPr lang="en-US" i="1" dirty="0">
                <a:latin typeface="Helvetica" pitchFamily="2" charset="0"/>
              </a:rPr>
              <a:t> la </a:t>
            </a:r>
            <a:r>
              <a:rPr lang="en-US" i="1" dirty="0" err="1">
                <a:latin typeface="Helvetica" pitchFamily="2" charset="0"/>
              </a:rPr>
              <a:t>géographie</a:t>
            </a:r>
            <a:r>
              <a:rPr lang="en-US" i="1" dirty="0">
                <a:latin typeface="Helvetica" pitchFamily="2" charset="0"/>
              </a:rPr>
              <a:t> </a:t>
            </a:r>
            <a:r>
              <a:rPr lang="en-US" i="1" dirty="0" err="1">
                <a:latin typeface="Helvetica" pitchFamily="2" charset="0"/>
              </a:rPr>
              <a:t>linguistique</a:t>
            </a:r>
            <a:r>
              <a:rPr lang="en-US" dirty="0">
                <a:latin typeface="Helvetica" pitchFamily="2" charset="0"/>
              </a:rPr>
              <a:t>, at </a:t>
            </a:r>
            <a:r>
              <a:rPr lang="en-GB" i="1" dirty="0">
                <a:solidFill>
                  <a:srgbClr val="000000"/>
                </a:solidFill>
                <a:effectLst/>
                <a:latin typeface="Helvetica" pitchFamily="2" charset="0"/>
                <a:hlinkClick r:id="rId2"/>
              </a:rPr>
              <a:t>https://m.shabretagne.com/scripts/files/669a555e5266e0.40059610/b1964_04.pdf</a:t>
            </a:r>
            <a:endParaRPr lang="en-GB" i="1" dirty="0">
              <a:solidFill>
                <a:srgbClr val="000000"/>
              </a:solidFill>
              <a:effectLst/>
              <a:latin typeface="Helvetica" pitchFamily="2" charset="0"/>
            </a:endParaRPr>
          </a:p>
          <a:p>
            <a:r>
              <a:rPr lang="en-GB" dirty="0" err="1">
                <a:solidFill>
                  <a:srgbClr val="000000"/>
                </a:solidFill>
                <a:latin typeface="Helvetica" pitchFamily="2" charset="0"/>
              </a:rPr>
              <a:t>Galworthy</a:t>
            </a:r>
            <a:r>
              <a:rPr lang="en-GB" dirty="0">
                <a:solidFill>
                  <a:srgbClr val="000000"/>
                </a:solidFill>
                <a:latin typeface="Helvetica" pitchFamily="2" charset="0"/>
              </a:rPr>
              <a:t>, John, </a:t>
            </a:r>
            <a:r>
              <a:rPr lang="en-GB" i="1" dirty="0">
                <a:solidFill>
                  <a:srgbClr val="000000"/>
                </a:solidFill>
                <a:latin typeface="Helvetica" pitchFamily="2" charset="0"/>
              </a:rPr>
              <a:t>Caesar: The Life of a Colossus </a:t>
            </a:r>
            <a:r>
              <a:rPr lang="en-GB" dirty="0">
                <a:solidFill>
                  <a:srgbClr val="000000"/>
                </a:solidFill>
                <a:latin typeface="Helvetica" pitchFamily="2" charset="0"/>
              </a:rPr>
              <a:t>(London, 2006)</a:t>
            </a:r>
          </a:p>
          <a:p>
            <a:r>
              <a:rPr lang="en-GB" dirty="0" err="1">
                <a:solidFill>
                  <a:srgbClr val="000000"/>
                </a:solidFill>
                <a:effectLst/>
                <a:latin typeface="Helvetica" pitchFamily="2" charset="0"/>
              </a:rPr>
              <a:t>Krapp</a:t>
            </a:r>
            <a:r>
              <a:rPr lang="en-GB" dirty="0">
                <a:solidFill>
                  <a:srgbClr val="000000"/>
                </a:solidFill>
                <a:effectLst/>
                <a:latin typeface="Helvetica" pitchFamily="2" charset="0"/>
              </a:rPr>
              <a:t>, George Philip, ‘Is American English Archaic, </a:t>
            </a:r>
            <a:r>
              <a:rPr lang="en-GB" i="1" dirty="0">
                <a:solidFill>
                  <a:srgbClr val="000000"/>
                </a:solidFill>
                <a:effectLst/>
                <a:latin typeface="Helvetica" pitchFamily="2" charset="0"/>
              </a:rPr>
              <a:t>Southwest Review </a:t>
            </a:r>
            <a:r>
              <a:rPr lang="en-GB" dirty="0">
                <a:solidFill>
                  <a:srgbClr val="000000"/>
                </a:solidFill>
                <a:effectLst/>
                <a:latin typeface="Helvetica" pitchFamily="2" charset="0"/>
              </a:rPr>
              <a:t>(1927), at </a:t>
            </a:r>
            <a:r>
              <a:rPr lang="en-GB" i="1" dirty="0">
                <a:solidFill>
                  <a:srgbClr val="000000"/>
                </a:solidFill>
                <a:effectLst/>
                <a:latin typeface="Helvetica" pitchFamily="2" charset="0"/>
                <a:hlinkClick r:id="rId3"/>
              </a:rPr>
              <a:t>https://www.jstor.org/stable/pdf/43461625.pdf</a:t>
            </a:r>
            <a:endParaRPr lang="en-GB" i="1" dirty="0">
              <a:solidFill>
                <a:srgbClr val="000000"/>
              </a:solidFill>
              <a:effectLst/>
              <a:latin typeface="Helvetica" pitchFamily="2" charset="0"/>
            </a:endParaRPr>
          </a:p>
          <a:p>
            <a:r>
              <a:rPr lang="en-GB" dirty="0">
                <a:solidFill>
                  <a:srgbClr val="000000"/>
                </a:solidFill>
                <a:latin typeface="Helvetica" pitchFamily="2" charset="0"/>
              </a:rPr>
              <a:t>Davies, John, </a:t>
            </a:r>
            <a:r>
              <a:rPr lang="en-GB" i="1" dirty="0">
                <a:solidFill>
                  <a:srgbClr val="000000"/>
                </a:solidFill>
                <a:latin typeface="Helvetica" pitchFamily="2" charset="0"/>
              </a:rPr>
              <a:t>Hanes Cymru / A History of Wales </a:t>
            </a:r>
            <a:r>
              <a:rPr lang="en-GB" dirty="0">
                <a:solidFill>
                  <a:srgbClr val="000000"/>
                </a:solidFill>
                <a:latin typeface="Helvetica" pitchFamily="2" charset="0"/>
              </a:rPr>
              <a:t>(Penguin Books, 1990)</a:t>
            </a:r>
            <a:endParaRPr lang="en-GB" i="1" dirty="0">
              <a:solidFill>
                <a:srgbClr val="000000"/>
              </a:solidFill>
              <a:latin typeface="Helvetica" pitchFamily="2" charset="0"/>
            </a:endParaRPr>
          </a:p>
          <a:p>
            <a:r>
              <a:rPr lang="en-GB" dirty="0" err="1">
                <a:solidFill>
                  <a:srgbClr val="000000"/>
                </a:solidFill>
                <a:effectLst/>
                <a:latin typeface="Helvetica" pitchFamily="2" charset="0"/>
              </a:rPr>
              <a:t>Harush</a:t>
            </a:r>
            <a:r>
              <a:rPr lang="en-GB" dirty="0">
                <a:solidFill>
                  <a:srgbClr val="000000"/>
                </a:solidFill>
                <a:effectLst/>
                <a:latin typeface="Helvetica" pitchFamily="2" charset="0"/>
              </a:rPr>
              <a:t>, </a:t>
            </a:r>
            <a:r>
              <a:rPr lang="en-GB" dirty="0" err="1">
                <a:solidFill>
                  <a:srgbClr val="000000"/>
                </a:solidFill>
                <a:effectLst/>
                <a:latin typeface="Helvetica" pitchFamily="2" charset="0"/>
              </a:rPr>
              <a:t>Ortal</a:t>
            </a:r>
            <a:r>
              <a:rPr lang="en-GB" dirty="0">
                <a:solidFill>
                  <a:srgbClr val="000000"/>
                </a:solidFill>
                <a:effectLst/>
                <a:latin typeface="Helvetica" pitchFamily="2" charset="0"/>
              </a:rPr>
              <a:t>, ‘Pots equal people: tracing communities of practice via minute variation approach’ (2025), at </a:t>
            </a:r>
            <a:r>
              <a:rPr lang="en-GB" i="1" dirty="0">
                <a:solidFill>
                  <a:srgbClr val="000000"/>
                </a:solidFill>
                <a:effectLst/>
                <a:latin typeface="Helvetica" pitchFamily="2" charset="0"/>
              </a:rPr>
              <a:t>https://</a:t>
            </a:r>
            <a:r>
              <a:rPr lang="en-GB" i="1" dirty="0" err="1">
                <a:solidFill>
                  <a:srgbClr val="000000"/>
                </a:solidFill>
                <a:effectLst/>
                <a:latin typeface="Helvetica" pitchFamily="2" charset="0"/>
              </a:rPr>
              <a:t>www.nature.com</a:t>
            </a:r>
            <a:r>
              <a:rPr lang="en-GB" i="1" dirty="0">
                <a:solidFill>
                  <a:srgbClr val="000000"/>
                </a:solidFill>
                <a:effectLst/>
                <a:latin typeface="Helvetica" pitchFamily="2" charset="0"/>
              </a:rPr>
              <a:t>/articles/s41599-025-05645-7</a:t>
            </a:r>
          </a:p>
          <a:p>
            <a:endParaRPr lang="en-GB" dirty="0">
              <a:solidFill>
                <a:srgbClr val="000000"/>
              </a:solidFill>
              <a:effectLst/>
              <a:latin typeface="Helvetica" pitchFamily="2" charset="0"/>
            </a:endParaRPr>
          </a:p>
          <a:p>
            <a:endParaRPr lang="en-US" dirty="0"/>
          </a:p>
        </p:txBody>
      </p:sp>
    </p:spTree>
    <p:extLst>
      <p:ext uri="{BB962C8B-B14F-4D97-AF65-F5344CB8AC3E}">
        <p14:creationId xmlns:p14="http://schemas.microsoft.com/office/powerpoint/2010/main" val="1949913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633</TotalTime>
  <Words>1706</Words>
  <Application>Microsoft Macintosh PowerPoint</Application>
  <PresentationFormat>Widescreen</PresentationFormat>
  <Paragraphs>75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Helvetica</vt:lpstr>
      <vt:lpstr>Office Theme</vt:lpstr>
      <vt:lpstr>The Early Celts, HPCS4003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Early Celts, HPCS4003</dc:title>
  <dc:creator>Ffion Mair Evans</dc:creator>
  <cp:lastModifiedBy>Ffion Jones (UoW)</cp:lastModifiedBy>
  <cp:revision>9</cp:revision>
  <dcterms:created xsi:type="dcterms:W3CDTF">2025-09-30T11:35:03Z</dcterms:created>
  <dcterms:modified xsi:type="dcterms:W3CDTF">2026-10-07T09:00:05Z</dcterms:modified>
</cp:coreProperties>
</file>