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0" d="100"/>
          <a:sy n="100" d="100"/>
        </p:scale>
        <p:origin x="1914" y="41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3CDF4A-9999-4FFC-ADF0-4FA57EFB77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C03571-21F0-40BF-8137-A8F4D2D2BEA9}">
      <dgm:prSet/>
      <dgm:spPr/>
      <dgm:t>
        <a:bodyPr/>
        <a:lstStyle/>
        <a:p>
          <a:r>
            <a:rPr lang="en-US" b="0" i="0"/>
            <a:t>Endocrine system uses hormones to control body functions</a:t>
          </a:r>
          <a:endParaRPr lang="en-US"/>
        </a:p>
      </dgm:t>
    </dgm:pt>
    <dgm:pt modelId="{D8897450-53CA-4C3F-A781-FE4CC3D0D651}" type="parTrans" cxnId="{4460C160-7A86-423D-B9E3-1F0A8251C6D9}">
      <dgm:prSet/>
      <dgm:spPr/>
      <dgm:t>
        <a:bodyPr/>
        <a:lstStyle/>
        <a:p>
          <a:endParaRPr lang="en-US"/>
        </a:p>
      </dgm:t>
    </dgm:pt>
    <dgm:pt modelId="{1F12F1F6-9AEA-4CF4-82E7-45FB4B635E2D}" type="sibTrans" cxnId="{4460C160-7A86-423D-B9E3-1F0A8251C6D9}">
      <dgm:prSet/>
      <dgm:spPr/>
      <dgm:t>
        <a:bodyPr/>
        <a:lstStyle/>
        <a:p>
          <a:endParaRPr lang="en-US"/>
        </a:p>
      </dgm:t>
    </dgm:pt>
    <dgm:pt modelId="{FF067D55-51B5-44F8-B01C-1AA44669A733}">
      <dgm:prSet/>
      <dgm:spPr/>
      <dgm:t>
        <a:bodyPr/>
        <a:lstStyle/>
        <a:p>
          <a:r>
            <a:rPr lang="en-US" b="0" i="0"/>
            <a:t>Pancreas releases insulin and glucagon</a:t>
          </a:r>
          <a:endParaRPr lang="en-US"/>
        </a:p>
      </dgm:t>
    </dgm:pt>
    <dgm:pt modelId="{D5ACB5A9-31A0-463B-B3B1-ECB285B39AE4}" type="parTrans" cxnId="{E231C381-2841-427B-8184-E3A110F9CE5A}">
      <dgm:prSet/>
      <dgm:spPr/>
      <dgm:t>
        <a:bodyPr/>
        <a:lstStyle/>
        <a:p>
          <a:endParaRPr lang="en-US"/>
        </a:p>
      </dgm:t>
    </dgm:pt>
    <dgm:pt modelId="{D65ECC97-5235-411E-A8F1-D1DC48D17B5C}" type="sibTrans" cxnId="{E231C381-2841-427B-8184-E3A110F9CE5A}">
      <dgm:prSet/>
      <dgm:spPr/>
      <dgm:t>
        <a:bodyPr/>
        <a:lstStyle/>
        <a:p>
          <a:endParaRPr lang="en-US"/>
        </a:p>
      </dgm:t>
    </dgm:pt>
    <dgm:pt modelId="{B9B94D9D-2045-47CB-8AA8-F8B8E4B6926B}">
      <dgm:prSet/>
      <dgm:spPr/>
      <dgm:t>
        <a:bodyPr/>
        <a:lstStyle/>
        <a:p>
          <a:r>
            <a:rPr lang="en-US" b="0" i="0"/>
            <a:t>Insulin helps glucose move from blood into cells</a:t>
          </a:r>
          <a:endParaRPr lang="en-US"/>
        </a:p>
      </dgm:t>
    </dgm:pt>
    <dgm:pt modelId="{05FDDBA7-8EE8-46A5-843C-BF4381AE2A51}" type="parTrans" cxnId="{FA0A7EBC-7FCD-49B0-B402-FFCF88FCCDB0}">
      <dgm:prSet/>
      <dgm:spPr/>
      <dgm:t>
        <a:bodyPr/>
        <a:lstStyle/>
        <a:p>
          <a:endParaRPr lang="en-US"/>
        </a:p>
      </dgm:t>
    </dgm:pt>
    <dgm:pt modelId="{C1B4BAA9-2338-48B9-80F3-F41A547363C9}" type="sibTrans" cxnId="{FA0A7EBC-7FCD-49B0-B402-FFCF88FCCDB0}">
      <dgm:prSet/>
      <dgm:spPr/>
      <dgm:t>
        <a:bodyPr/>
        <a:lstStyle/>
        <a:p>
          <a:endParaRPr lang="en-US"/>
        </a:p>
      </dgm:t>
    </dgm:pt>
    <dgm:pt modelId="{F1FF1141-97C0-46FD-B68B-E59F24913D31}">
      <dgm:prSet/>
      <dgm:spPr/>
      <dgm:t>
        <a:bodyPr/>
        <a:lstStyle/>
        <a:p>
          <a:r>
            <a:rPr lang="en-US" b="0" i="0"/>
            <a:t>Liver, muscles and fat cells store or use glucose</a:t>
          </a:r>
          <a:endParaRPr lang="en-US"/>
        </a:p>
      </dgm:t>
    </dgm:pt>
    <dgm:pt modelId="{27A991F8-9AB8-4E44-BBFF-823194FFC5E3}" type="parTrans" cxnId="{89B04419-1AD1-4F3B-BB9D-4BB24494485A}">
      <dgm:prSet/>
      <dgm:spPr/>
      <dgm:t>
        <a:bodyPr/>
        <a:lstStyle/>
        <a:p>
          <a:endParaRPr lang="en-US"/>
        </a:p>
      </dgm:t>
    </dgm:pt>
    <dgm:pt modelId="{5031CAC9-DACA-43E7-8C0C-A4A2BD649CCE}" type="sibTrans" cxnId="{89B04419-1AD1-4F3B-BB9D-4BB24494485A}">
      <dgm:prSet/>
      <dgm:spPr/>
      <dgm:t>
        <a:bodyPr/>
        <a:lstStyle/>
        <a:p>
          <a:endParaRPr lang="en-US"/>
        </a:p>
      </dgm:t>
    </dgm:pt>
    <dgm:pt modelId="{029EA631-CAD4-4E3B-8762-9DACBC013300}">
      <dgm:prSet/>
      <dgm:spPr/>
      <dgm:t>
        <a:bodyPr/>
        <a:lstStyle/>
        <a:p>
          <a:r>
            <a:rPr lang="en-US" b="0" i="0"/>
            <a:t>Balance keeps blood glucose within a healthy range</a:t>
          </a:r>
          <a:endParaRPr lang="en-US"/>
        </a:p>
      </dgm:t>
    </dgm:pt>
    <dgm:pt modelId="{384C1DF8-F455-455E-B053-127B44951759}" type="parTrans" cxnId="{A7D6903D-F691-429B-962F-39F866590A48}">
      <dgm:prSet/>
      <dgm:spPr/>
      <dgm:t>
        <a:bodyPr/>
        <a:lstStyle/>
        <a:p>
          <a:endParaRPr lang="en-US"/>
        </a:p>
      </dgm:t>
    </dgm:pt>
    <dgm:pt modelId="{4A4F955C-78F8-49DE-819B-302E09EC994D}" type="sibTrans" cxnId="{A7D6903D-F691-429B-962F-39F866590A48}">
      <dgm:prSet/>
      <dgm:spPr/>
      <dgm:t>
        <a:bodyPr/>
        <a:lstStyle/>
        <a:p>
          <a:endParaRPr lang="en-US"/>
        </a:p>
      </dgm:t>
    </dgm:pt>
    <dgm:pt modelId="{7F9BA936-3DBE-4C3F-8FBB-1C663BC4BC61}" type="pres">
      <dgm:prSet presAssocID="{7A3CDF4A-9999-4FFC-ADF0-4FA57EFB77B0}" presName="root" presStyleCnt="0">
        <dgm:presLayoutVars>
          <dgm:dir/>
          <dgm:resizeHandles val="exact"/>
        </dgm:presLayoutVars>
      </dgm:prSet>
      <dgm:spPr/>
    </dgm:pt>
    <dgm:pt modelId="{A72DCE88-E1D6-4850-BB1C-7C645BA08B70}" type="pres">
      <dgm:prSet presAssocID="{7BC03571-21F0-40BF-8137-A8F4D2D2BEA9}" presName="compNode" presStyleCnt="0"/>
      <dgm:spPr/>
    </dgm:pt>
    <dgm:pt modelId="{B1E4A887-43E6-474C-B6DB-33B20F217E3F}" type="pres">
      <dgm:prSet presAssocID="{7BC03571-21F0-40BF-8137-A8F4D2D2BEA9}" presName="bgRect" presStyleLbl="bgShp" presStyleIdx="0" presStyleCnt="5"/>
      <dgm:spPr/>
    </dgm:pt>
    <dgm:pt modelId="{B7555CE5-7350-42ED-90CC-DCB52EF6C9F3}" type="pres">
      <dgm:prSet presAssocID="{7BC03571-21F0-40BF-8137-A8F4D2D2BEA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t"/>
        </a:ext>
      </dgm:extLst>
    </dgm:pt>
    <dgm:pt modelId="{70C1DB16-588A-4A23-9661-69729B9D975A}" type="pres">
      <dgm:prSet presAssocID="{7BC03571-21F0-40BF-8137-A8F4D2D2BEA9}" presName="spaceRect" presStyleCnt="0"/>
      <dgm:spPr/>
    </dgm:pt>
    <dgm:pt modelId="{A7C059F0-DAF7-4118-8078-F1401C9E467D}" type="pres">
      <dgm:prSet presAssocID="{7BC03571-21F0-40BF-8137-A8F4D2D2BEA9}" presName="parTx" presStyleLbl="revTx" presStyleIdx="0" presStyleCnt="5">
        <dgm:presLayoutVars>
          <dgm:chMax val="0"/>
          <dgm:chPref val="0"/>
        </dgm:presLayoutVars>
      </dgm:prSet>
      <dgm:spPr/>
    </dgm:pt>
    <dgm:pt modelId="{6441A770-43C6-4716-A20B-7443D93E614D}" type="pres">
      <dgm:prSet presAssocID="{1F12F1F6-9AEA-4CF4-82E7-45FB4B635E2D}" presName="sibTrans" presStyleCnt="0"/>
      <dgm:spPr/>
    </dgm:pt>
    <dgm:pt modelId="{D79EEF96-93E5-4957-BEE9-8AD926015D6D}" type="pres">
      <dgm:prSet presAssocID="{FF067D55-51B5-44F8-B01C-1AA44669A733}" presName="compNode" presStyleCnt="0"/>
      <dgm:spPr/>
    </dgm:pt>
    <dgm:pt modelId="{11CB2868-72B8-465A-AEEA-F48B08CB6E17}" type="pres">
      <dgm:prSet presAssocID="{FF067D55-51B5-44F8-B01C-1AA44669A733}" presName="bgRect" presStyleLbl="bgShp" presStyleIdx="1" presStyleCnt="5"/>
      <dgm:spPr/>
    </dgm:pt>
    <dgm:pt modelId="{D94557C5-C54A-4589-9216-316134CD598E}" type="pres">
      <dgm:prSet presAssocID="{FF067D55-51B5-44F8-B01C-1AA44669A73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E1EAE026-5F51-4AAE-AFD3-F931CB4AD35C}" type="pres">
      <dgm:prSet presAssocID="{FF067D55-51B5-44F8-B01C-1AA44669A733}" presName="spaceRect" presStyleCnt="0"/>
      <dgm:spPr/>
    </dgm:pt>
    <dgm:pt modelId="{9DBA0B10-876D-4095-B6E5-4D5F9D6BC349}" type="pres">
      <dgm:prSet presAssocID="{FF067D55-51B5-44F8-B01C-1AA44669A733}" presName="parTx" presStyleLbl="revTx" presStyleIdx="1" presStyleCnt="5">
        <dgm:presLayoutVars>
          <dgm:chMax val="0"/>
          <dgm:chPref val="0"/>
        </dgm:presLayoutVars>
      </dgm:prSet>
      <dgm:spPr/>
    </dgm:pt>
    <dgm:pt modelId="{D63EAA21-D643-4873-BE75-50BDCFE4B3E4}" type="pres">
      <dgm:prSet presAssocID="{D65ECC97-5235-411E-A8F1-D1DC48D17B5C}" presName="sibTrans" presStyleCnt="0"/>
      <dgm:spPr/>
    </dgm:pt>
    <dgm:pt modelId="{D0DC7F2A-840D-4018-8473-165BE526C582}" type="pres">
      <dgm:prSet presAssocID="{B9B94D9D-2045-47CB-8AA8-F8B8E4B6926B}" presName="compNode" presStyleCnt="0"/>
      <dgm:spPr/>
    </dgm:pt>
    <dgm:pt modelId="{8499776A-8214-4C1D-9A6C-FA6C20B89496}" type="pres">
      <dgm:prSet presAssocID="{B9B94D9D-2045-47CB-8AA8-F8B8E4B6926B}" presName="bgRect" presStyleLbl="bgShp" presStyleIdx="2" presStyleCnt="5"/>
      <dgm:spPr/>
    </dgm:pt>
    <dgm:pt modelId="{C727C665-99F5-448A-A2F6-F611B27BA94A}" type="pres">
      <dgm:prSet presAssocID="{B9B94D9D-2045-47CB-8AA8-F8B8E4B6926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6258DD91-D113-4088-8612-415DC1069AB7}" type="pres">
      <dgm:prSet presAssocID="{B9B94D9D-2045-47CB-8AA8-F8B8E4B6926B}" presName="spaceRect" presStyleCnt="0"/>
      <dgm:spPr/>
    </dgm:pt>
    <dgm:pt modelId="{0C8AC8CC-0694-4DA9-9889-CBF1AAD4CCFD}" type="pres">
      <dgm:prSet presAssocID="{B9B94D9D-2045-47CB-8AA8-F8B8E4B6926B}" presName="parTx" presStyleLbl="revTx" presStyleIdx="2" presStyleCnt="5">
        <dgm:presLayoutVars>
          <dgm:chMax val="0"/>
          <dgm:chPref val="0"/>
        </dgm:presLayoutVars>
      </dgm:prSet>
      <dgm:spPr/>
    </dgm:pt>
    <dgm:pt modelId="{4DD0B776-8306-4A96-B490-CA767D3031A0}" type="pres">
      <dgm:prSet presAssocID="{C1B4BAA9-2338-48B9-80F3-F41A547363C9}" presName="sibTrans" presStyleCnt="0"/>
      <dgm:spPr/>
    </dgm:pt>
    <dgm:pt modelId="{49949E97-324B-42B0-98A2-561FDC076065}" type="pres">
      <dgm:prSet presAssocID="{F1FF1141-97C0-46FD-B68B-E59F24913D31}" presName="compNode" presStyleCnt="0"/>
      <dgm:spPr/>
    </dgm:pt>
    <dgm:pt modelId="{C6E69ED8-9C11-4871-9F65-020AC9B53C4E}" type="pres">
      <dgm:prSet presAssocID="{F1FF1141-97C0-46FD-B68B-E59F24913D31}" presName="bgRect" presStyleLbl="bgShp" presStyleIdx="3" presStyleCnt="5"/>
      <dgm:spPr/>
    </dgm:pt>
    <dgm:pt modelId="{2D7A4BA1-1E36-46AC-B658-06BAB4C8DD65}" type="pres">
      <dgm:prSet presAssocID="{F1FF1141-97C0-46FD-B68B-E59F24913D3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dney"/>
        </a:ext>
      </dgm:extLst>
    </dgm:pt>
    <dgm:pt modelId="{32509C2F-7181-4E9C-9B45-38E181A4B577}" type="pres">
      <dgm:prSet presAssocID="{F1FF1141-97C0-46FD-B68B-E59F24913D31}" presName="spaceRect" presStyleCnt="0"/>
      <dgm:spPr/>
    </dgm:pt>
    <dgm:pt modelId="{7F526878-5FB3-4C3C-AFAD-583AA0697DB6}" type="pres">
      <dgm:prSet presAssocID="{F1FF1141-97C0-46FD-B68B-E59F24913D31}" presName="parTx" presStyleLbl="revTx" presStyleIdx="3" presStyleCnt="5">
        <dgm:presLayoutVars>
          <dgm:chMax val="0"/>
          <dgm:chPref val="0"/>
        </dgm:presLayoutVars>
      </dgm:prSet>
      <dgm:spPr/>
    </dgm:pt>
    <dgm:pt modelId="{EA780B35-6F00-4E60-991B-E7B3492B85F6}" type="pres">
      <dgm:prSet presAssocID="{5031CAC9-DACA-43E7-8C0C-A4A2BD649CCE}" presName="sibTrans" presStyleCnt="0"/>
      <dgm:spPr/>
    </dgm:pt>
    <dgm:pt modelId="{4DE039B1-D43D-47D4-8A81-D6DE91F89C06}" type="pres">
      <dgm:prSet presAssocID="{029EA631-CAD4-4E3B-8762-9DACBC013300}" presName="compNode" presStyleCnt="0"/>
      <dgm:spPr/>
    </dgm:pt>
    <dgm:pt modelId="{968AC5F0-1394-45FA-B3C0-753E4D00C8B0}" type="pres">
      <dgm:prSet presAssocID="{029EA631-CAD4-4E3B-8762-9DACBC013300}" presName="bgRect" presStyleLbl="bgShp" presStyleIdx="4" presStyleCnt="5"/>
      <dgm:spPr/>
    </dgm:pt>
    <dgm:pt modelId="{2F69AE75-D0A4-407C-9236-64111BFE09FC}" type="pres">
      <dgm:prSet presAssocID="{029EA631-CAD4-4E3B-8762-9DACBC01330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1D77414F-D866-4C9B-87A2-38A16E96BFCB}" type="pres">
      <dgm:prSet presAssocID="{029EA631-CAD4-4E3B-8762-9DACBC013300}" presName="spaceRect" presStyleCnt="0"/>
      <dgm:spPr/>
    </dgm:pt>
    <dgm:pt modelId="{A5B4DA07-4339-4D2B-A995-39D6C373F87C}" type="pres">
      <dgm:prSet presAssocID="{029EA631-CAD4-4E3B-8762-9DACBC013300}" presName="parTx" presStyleLbl="revTx" presStyleIdx="4" presStyleCnt="5">
        <dgm:presLayoutVars>
          <dgm:chMax val="0"/>
          <dgm:chPref val="0"/>
        </dgm:presLayoutVars>
      </dgm:prSet>
      <dgm:spPr/>
    </dgm:pt>
  </dgm:ptLst>
  <dgm:cxnLst>
    <dgm:cxn modelId="{89B04419-1AD1-4F3B-BB9D-4BB24494485A}" srcId="{7A3CDF4A-9999-4FFC-ADF0-4FA57EFB77B0}" destId="{F1FF1141-97C0-46FD-B68B-E59F24913D31}" srcOrd="3" destOrd="0" parTransId="{27A991F8-9AB8-4E44-BBFF-823194FFC5E3}" sibTransId="{5031CAC9-DACA-43E7-8C0C-A4A2BD649CCE}"/>
    <dgm:cxn modelId="{CF01A724-FF06-44F0-80BD-B7F55ECF39A4}" type="presOf" srcId="{FF067D55-51B5-44F8-B01C-1AA44669A733}" destId="{9DBA0B10-876D-4095-B6E5-4D5F9D6BC349}" srcOrd="0" destOrd="0" presId="urn:microsoft.com/office/officeart/2018/2/layout/IconVerticalSolidList"/>
    <dgm:cxn modelId="{A7D6903D-F691-429B-962F-39F866590A48}" srcId="{7A3CDF4A-9999-4FFC-ADF0-4FA57EFB77B0}" destId="{029EA631-CAD4-4E3B-8762-9DACBC013300}" srcOrd="4" destOrd="0" parTransId="{384C1DF8-F455-455E-B053-127B44951759}" sibTransId="{4A4F955C-78F8-49DE-819B-302E09EC994D}"/>
    <dgm:cxn modelId="{4460C160-7A86-423D-B9E3-1F0A8251C6D9}" srcId="{7A3CDF4A-9999-4FFC-ADF0-4FA57EFB77B0}" destId="{7BC03571-21F0-40BF-8137-A8F4D2D2BEA9}" srcOrd="0" destOrd="0" parTransId="{D8897450-53CA-4C3F-A781-FE4CC3D0D651}" sibTransId="{1F12F1F6-9AEA-4CF4-82E7-45FB4B635E2D}"/>
    <dgm:cxn modelId="{E231C381-2841-427B-8184-E3A110F9CE5A}" srcId="{7A3CDF4A-9999-4FFC-ADF0-4FA57EFB77B0}" destId="{FF067D55-51B5-44F8-B01C-1AA44669A733}" srcOrd="1" destOrd="0" parTransId="{D5ACB5A9-31A0-463B-B3B1-ECB285B39AE4}" sibTransId="{D65ECC97-5235-411E-A8F1-D1DC48D17B5C}"/>
    <dgm:cxn modelId="{B99FBC9E-5C0A-40D5-9135-DC397376DECD}" type="presOf" srcId="{B9B94D9D-2045-47CB-8AA8-F8B8E4B6926B}" destId="{0C8AC8CC-0694-4DA9-9889-CBF1AAD4CCFD}" srcOrd="0" destOrd="0" presId="urn:microsoft.com/office/officeart/2018/2/layout/IconVerticalSolidList"/>
    <dgm:cxn modelId="{FA0A7EBC-7FCD-49B0-B402-FFCF88FCCDB0}" srcId="{7A3CDF4A-9999-4FFC-ADF0-4FA57EFB77B0}" destId="{B9B94D9D-2045-47CB-8AA8-F8B8E4B6926B}" srcOrd="2" destOrd="0" parTransId="{05FDDBA7-8EE8-46A5-843C-BF4381AE2A51}" sibTransId="{C1B4BAA9-2338-48B9-80F3-F41A547363C9}"/>
    <dgm:cxn modelId="{37E661BF-0202-4ECD-9599-CDA7F07E4931}" type="presOf" srcId="{029EA631-CAD4-4E3B-8762-9DACBC013300}" destId="{A5B4DA07-4339-4D2B-A995-39D6C373F87C}" srcOrd="0" destOrd="0" presId="urn:microsoft.com/office/officeart/2018/2/layout/IconVerticalSolidList"/>
    <dgm:cxn modelId="{D95F4DE0-397F-415B-9729-092DA7E5BC28}" type="presOf" srcId="{F1FF1141-97C0-46FD-B68B-E59F24913D31}" destId="{7F526878-5FB3-4C3C-AFAD-583AA0697DB6}" srcOrd="0" destOrd="0" presId="urn:microsoft.com/office/officeart/2018/2/layout/IconVerticalSolidList"/>
    <dgm:cxn modelId="{DBBA0AF7-7C58-42DE-9F94-1F0B6E01D078}" type="presOf" srcId="{7BC03571-21F0-40BF-8137-A8F4D2D2BEA9}" destId="{A7C059F0-DAF7-4118-8078-F1401C9E467D}" srcOrd="0" destOrd="0" presId="urn:microsoft.com/office/officeart/2018/2/layout/IconVerticalSolidList"/>
    <dgm:cxn modelId="{BD9E02FE-FBF5-4DAD-B085-52E6DF778120}" type="presOf" srcId="{7A3CDF4A-9999-4FFC-ADF0-4FA57EFB77B0}" destId="{7F9BA936-3DBE-4C3F-8FBB-1C663BC4BC61}" srcOrd="0" destOrd="0" presId="urn:microsoft.com/office/officeart/2018/2/layout/IconVerticalSolidList"/>
    <dgm:cxn modelId="{E78323CE-12F3-4DF6-A20B-F8D7B897C94C}" type="presParOf" srcId="{7F9BA936-3DBE-4C3F-8FBB-1C663BC4BC61}" destId="{A72DCE88-E1D6-4850-BB1C-7C645BA08B70}" srcOrd="0" destOrd="0" presId="urn:microsoft.com/office/officeart/2018/2/layout/IconVerticalSolidList"/>
    <dgm:cxn modelId="{538422FA-9492-41D6-8AAF-638F44560244}" type="presParOf" srcId="{A72DCE88-E1D6-4850-BB1C-7C645BA08B70}" destId="{B1E4A887-43E6-474C-B6DB-33B20F217E3F}" srcOrd="0" destOrd="0" presId="urn:microsoft.com/office/officeart/2018/2/layout/IconVerticalSolidList"/>
    <dgm:cxn modelId="{C59D1849-2CE5-4FCB-9338-4226C8E2BC35}" type="presParOf" srcId="{A72DCE88-E1D6-4850-BB1C-7C645BA08B70}" destId="{B7555CE5-7350-42ED-90CC-DCB52EF6C9F3}" srcOrd="1" destOrd="0" presId="urn:microsoft.com/office/officeart/2018/2/layout/IconVerticalSolidList"/>
    <dgm:cxn modelId="{CD0C2B40-AE6D-4550-A118-8FA2CC0F641B}" type="presParOf" srcId="{A72DCE88-E1D6-4850-BB1C-7C645BA08B70}" destId="{70C1DB16-588A-4A23-9661-69729B9D975A}" srcOrd="2" destOrd="0" presId="urn:microsoft.com/office/officeart/2018/2/layout/IconVerticalSolidList"/>
    <dgm:cxn modelId="{D53ADBA8-6743-4468-81FC-BD1537984A14}" type="presParOf" srcId="{A72DCE88-E1D6-4850-BB1C-7C645BA08B70}" destId="{A7C059F0-DAF7-4118-8078-F1401C9E467D}" srcOrd="3" destOrd="0" presId="urn:microsoft.com/office/officeart/2018/2/layout/IconVerticalSolidList"/>
    <dgm:cxn modelId="{873E6F85-8DA1-4C3A-AE26-2699157F71EB}" type="presParOf" srcId="{7F9BA936-3DBE-4C3F-8FBB-1C663BC4BC61}" destId="{6441A770-43C6-4716-A20B-7443D93E614D}" srcOrd="1" destOrd="0" presId="urn:microsoft.com/office/officeart/2018/2/layout/IconVerticalSolidList"/>
    <dgm:cxn modelId="{F7419EA5-8485-449F-86AC-57DE587ADF67}" type="presParOf" srcId="{7F9BA936-3DBE-4C3F-8FBB-1C663BC4BC61}" destId="{D79EEF96-93E5-4957-BEE9-8AD926015D6D}" srcOrd="2" destOrd="0" presId="urn:microsoft.com/office/officeart/2018/2/layout/IconVerticalSolidList"/>
    <dgm:cxn modelId="{F19CC2F7-22DE-4120-B527-A27B81E1181D}" type="presParOf" srcId="{D79EEF96-93E5-4957-BEE9-8AD926015D6D}" destId="{11CB2868-72B8-465A-AEEA-F48B08CB6E17}" srcOrd="0" destOrd="0" presId="urn:microsoft.com/office/officeart/2018/2/layout/IconVerticalSolidList"/>
    <dgm:cxn modelId="{9E2C4C2A-601A-49CE-9658-885A44212225}" type="presParOf" srcId="{D79EEF96-93E5-4957-BEE9-8AD926015D6D}" destId="{D94557C5-C54A-4589-9216-316134CD598E}" srcOrd="1" destOrd="0" presId="urn:microsoft.com/office/officeart/2018/2/layout/IconVerticalSolidList"/>
    <dgm:cxn modelId="{5830F19A-6381-4CCF-89AF-DCE196DAC7A9}" type="presParOf" srcId="{D79EEF96-93E5-4957-BEE9-8AD926015D6D}" destId="{E1EAE026-5F51-4AAE-AFD3-F931CB4AD35C}" srcOrd="2" destOrd="0" presId="urn:microsoft.com/office/officeart/2018/2/layout/IconVerticalSolidList"/>
    <dgm:cxn modelId="{6B61A21E-10AE-4ABB-B28D-30FAD0895CE8}" type="presParOf" srcId="{D79EEF96-93E5-4957-BEE9-8AD926015D6D}" destId="{9DBA0B10-876D-4095-B6E5-4D5F9D6BC349}" srcOrd="3" destOrd="0" presId="urn:microsoft.com/office/officeart/2018/2/layout/IconVerticalSolidList"/>
    <dgm:cxn modelId="{5F376D96-0161-412B-B6B9-BCFCF956A1E1}" type="presParOf" srcId="{7F9BA936-3DBE-4C3F-8FBB-1C663BC4BC61}" destId="{D63EAA21-D643-4873-BE75-50BDCFE4B3E4}" srcOrd="3" destOrd="0" presId="urn:microsoft.com/office/officeart/2018/2/layout/IconVerticalSolidList"/>
    <dgm:cxn modelId="{432D098C-1672-48AF-BBEA-AFE23E91D777}" type="presParOf" srcId="{7F9BA936-3DBE-4C3F-8FBB-1C663BC4BC61}" destId="{D0DC7F2A-840D-4018-8473-165BE526C582}" srcOrd="4" destOrd="0" presId="urn:microsoft.com/office/officeart/2018/2/layout/IconVerticalSolidList"/>
    <dgm:cxn modelId="{6E97BF73-F506-4A50-B8B5-BE0D393E05B9}" type="presParOf" srcId="{D0DC7F2A-840D-4018-8473-165BE526C582}" destId="{8499776A-8214-4C1D-9A6C-FA6C20B89496}" srcOrd="0" destOrd="0" presId="urn:microsoft.com/office/officeart/2018/2/layout/IconVerticalSolidList"/>
    <dgm:cxn modelId="{4284BF7C-4945-47B0-8D72-C466EE4FBF43}" type="presParOf" srcId="{D0DC7F2A-840D-4018-8473-165BE526C582}" destId="{C727C665-99F5-448A-A2F6-F611B27BA94A}" srcOrd="1" destOrd="0" presId="urn:microsoft.com/office/officeart/2018/2/layout/IconVerticalSolidList"/>
    <dgm:cxn modelId="{450AFB77-70D2-46D6-AB47-3CAEFCBB456E}" type="presParOf" srcId="{D0DC7F2A-840D-4018-8473-165BE526C582}" destId="{6258DD91-D113-4088-8612-415DC1069AB7}" srcOrd="2" destOrd="0" presId="urn:microsoft.com/office/officeart/2018/2/layout/IconVerticalSolidList"/>
    <dgm:cxn modelId="{2A8BC708-B5C6-4057-BB49-D5D84895389B}" type="presParOf" srcId="{D0DC7F2A-840D-4018-8473-165BE526C582}" destId="{0C8AC8CC-0694-4DA9-9889-CBF1AAD4CCFD}" srcOrd="3" destOrd="0" presId="urn:microsoft.com/office/officeart/2018/2/layout/IconVerticalSolidList"/>
    <dgm:cxn modelId="{B11462DF-AB1B-4AE1-B7AD-D3745EE3BE39}" type="presParOf" srcId="{7F9BA936-3DBE-4C3F-8FBB-1C663BC4BC61}" destId="{4DD0B776-8306-4A96-B490-CA767D3031A0}" srcOrd="5" destOrd="0" presId="urn:microsoft.com/office/officeart/2018/2/layout/IconVerticalSolidList"/>
    <dgm:cxn modelId="{0A21EBD1-7023-4591-A058-C1D7B5F8BBAD}" type="presParOf" srcId="{7F9BA936-3DBE-4C3F-8FBB-1C663BC4BC61}" destId="{49949E97-324B-42B0-98A2-561FDC076065}" srcOrd="6" destOrd="0" presId="urn:microsoft.com/office/officeart/2018/2/layout/IconVerticalSolidList"/>
    <dgm:cxn modelId="{3739A52D-A777-424B-921A-0C4A2E8053B9}" type="presParOf" srcId="{49949E97-324B-42B0-98A2-561FDC076065}" destId="{C6E69ED8-9C11-4871-9F65-020AC9B53C4E}" srcOrd="0" destOrd="0" presId="urn:microsoft.com/office/officeart/2018/2/layout/IconVerticalSolidList"/>
    <dgm:cxn modelId="{30D6A92A-F801-4060-A3BB-E42DF5E03D21}" type="presParOf" srcId="{49949E97-324B-42B0-98A2-561FDC076065}" destId="{2D7A4BA1-1E36-46AC-B658-06BAB4C8DD65}" srcOrd="1" destOrd="0" presId="urn:microsoft.com/office/officeart/2018/2/layout/IconVerticalSolidList"/>
    <dgm:cxn modelId="{B1918CFA-4812-4F0B-B3C3-D931A43245A2}" type="presParOf" srcId="{49949E97-324B-42B0-98A2-561FDC076065}" destId="{32509C2F-7181-4E9C-9B45-38E181A4B577}" srcOrd="2" destOrd="0" presId="urn:microsoft.com/office/officeart/2018/2/layout/IconVerticalSolidList"/>
    <dgm:cxn modelId="{C66DAF85-3E3E-4C12-BACA-6D24E1D8C840}" type="presParOf" srcId="{49949E97-324B-42B0-98A2-561FDC076065}" destId="{7F526878-5FB3-4C3C-AFAD-583AA0697DB6}" srcOrd="3" destOrd="0" presId="urn:microsoft.com/office/officeart/2018/2/layout/IconVerticalSolidList"/>
    <dgm:cxn modelId="{09508CBF-335A-4B88-AB09-3CB90561B104}" type="presParOf" srcId="{7F9BA936-3DBE-4C3F-8FBB-1C663BC4BC61}" destId="{EA780B35-6F00-4E60-991B-E7B3492B85F6}" srcOrd="7" destOrd="0" presId="urn:microsoft.com/office/officeart/2018/2/layout/IconVerticalSolidList"/>
    <dgm:cxn modelId="{C39EA75F-AE33-471B-810A-B135A8CEC664}" type="presParOf" srcId="{7F9BA936-3DBE-4C3F-8FBB-1C663BC4BC61}" destId="{4DE039B1-D43D-47D4-8A81-D6DE91F89C06}" srcOrd="8" destOrd="0" presId="urn:microsoft.com/office/officeart/2018/2/layout/IconVerticalSolidList"/>
    <dgm:cxn modelId="{FDE009B2-0439-442E-8C23-907BF9CFCAFC}" type="presParOf" srcId="{4DE039B1-D43D-47D4-8A81-D6DE91F89C06}" destId="{968AC5F0-1394-45FA-B3C0-753E4D00C8B0}" srcOrd="0" destOrd="0" presId="urn:microsoft.com/office/officeart/2018/2/layout/IconVerticalSolidList"/>
    <dgm:cxn modelId="{25EC3FA1-AD0F-4C7B-BF9C-CFD539627EDE}" type="presParOf" srcId="{4DE039B1-D43D-47D4-8A81-D6DE91F89C06}" destId="{2F69AE75-D0A4-407C-9236-64111BFE09FC}" srcOrd="1" destOrd="0" presId="urn:microsoft.com/office/officeart/2018/2/layout/IconVerticalSolidList"/>
    <dgm:cxn modelId="{387435F0-08B0-49F1-B88A-94FD9F065ECD}" type="presParOf" srcId="{4DE039B1-D43D-47D4-8A81-D6DE91F89C06}" destId="{1D77414F-D866-4C9B-87A2-38A16E96BFCB}" srcOrd="2" destOrd="0" presId="urn:microsoft.com/office/officeart/2018/2/layout/IconVerticalSolidList"/>
    <dgm:cxn modelId="{ECBCD8B6-8FBD-4CEA-B1E8-B7F0829C1543}" type="presParOf" srcId="{4DE039B1-D43D-47D4-8A81-D6DE91F89C06}" destId="{A5B4DA07-4339-4D2B-A995-39D6C373F87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4A887-43E6-474C-B6DB-33B20F217E3F}">
      <dsp:nvSpPr>
        <dsp:cNvPr id="0" name=""/>
        <dsp:cNvSpPr/>
      </dsp:nvSpPr>
      <dsp:spPr>
        <a:xfrm>
          <a:off x="0" y="3571"/>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555CE5-7350-42ED-90CC-DCB52EF6C9F3}">
      <dsp:nvSpPr>
        <dsp:cNvPr id="0" name=""/>
        <dsp:cNvSpPr/>
      </dsp:nvSpPr>
      <dsp:spPr>
        <a:xfrm>
          <a:off x="230144" y="174753"/>
          <a:ext cx="418445" cy="4184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C059F0-DAF7-4118-8078-F1401C9E467D}">
      <dsp:nvSpPr>
        <dsp:cNvPr id="0" name=""/>
        <dsp:cNvSpPr/>
      </dsp:nvSpPr>
      <dsp:spPr>
        <a:xfrm>
          <a:off x="878734" y="3571"/>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US" sz="1900" b="0" i="0" kern="1200"/>
            <a:t>Endocrine system uses hormones to control body functions</a:t>
          </a:r>
          <a:endParaRPr lang="en-US" sz="1900" kern="1200"/>
        </a:p>
      </dsp:txBody>
      <dsp:txXfrm>
        <a:off x="878734" y="3571"/>
        <a:ext cx="3993303" cy="760809"/>
      </dsp:txXfrm>
    </dsp:sp>
    <dsp:sp modelId="{11CB2868-72B8-465A-AEEA-F48B08CB6E17}">
      <dsp:nvSpPr>
        <dsp:cNvPr id="0" name=""/>
        <dsp:cNvSpPr/>
      </dsp:nvSpPr>
      <dsp:spPr>
        <a:xfrm>
          <a:off x="0" y="954583"/>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4557C5-C54A-4589-9216-316134CD598E}">
      <dsp:nvSpPr>
        <dsp:cNvPr id="0" name=""/>
        <dsp:cNvSpPr/>
      </dsp:nvSpPr>
      <dsp:spPr>
        <a:xfrm>
          <a:off x="230144" y="1125765"/>
          <a:ext cx="418445" cy="4184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BA0B10-876D-4095-B6E5-4D5F9D6BC349}">
      <dsp:nvSpPr>
        <dsp:cNvPr id="0" name=""/>
        <dsp:cNvSpPr/>
      </dsp:nvSpPr>
      <dsp:spPr>
        <a:xfrm>
          <a:off x="878734" y="954583"/>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US" sz="1900" b="0" i="0" kern="1200"/>
            <a:t>Pancreas releases insulin and glucagon</a:t>
          </a:r>
          <a:endParaRPr lang="en-US" sz="1900" kern="1200"/>
        </a:p>
      </dsp:txBody>
      <dsp:txXfrm>
        <a:off x="878734" y="954583"/>
        <a:ext cx="3993303" cy="760809"/>
      </dsp:txXfrm>
    </dsp:sp>
    <dsp:sp modelId="{8499776A-8214-4C1D-9A6C-FA6C20B89496}">
      <dsp:nvSpPr>
        <dsp:cNvPr id="0" name=""/>
        <dsp:cNvSpPr/>
      </dsp:nvSpPr>
      <dsp:spPr>
        <a:xfrm>
          <a:off x="0" y="1905595"/>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27C665-99F5-448A-A2F6-F611B27BA94A}">
      <dsp:nvSpPr>
        <dsp:cNvPr id="0" name=""/>
        <dsp:cNvSpPr/>
      </dsp:nvSpPr>
      <dsp:spPr>
        <a:xfrm>
          <a:off x="230144" y="2076777"/>
          <a:ext cx="418445" cy="4184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8AC8CC-0694-4DA9-9889-CBF1AAD4CCFD}">
      <dsp:nvSpPr>
        <dsp:cNvPr id="0" name=""/>
        <dsp:cNvSpPr/>
      </dsp:nvSpPr>
      <dsp:spPr>
        <a:xfrm>
          <a:off x="878734" y="1905595"/>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US" sz="1900" b="0" i="0" kern="1200"/>
            <a:t>Insulin helps glucose move from blood into cells</a:t>
          </a:r>
          <a:endParaRPr lang="en-US" sz="1900" kern="1200"/>
        </a:p>
      </dsp:txBody>
      <dsp:txXfrm>
        <a:off x="878734" y="1905595"/>
        <a:ext cx="3993303" cy="760809"/>
      </dsp:txXfrm>
    </dsp:sp>
    <dsp:sp modelId="{C6E69ED8-9C11-4871-9F65-020AC9B53C4E}">
      <dsp:nvSpPr>
        <dsp:cNvPr id="0" name=""/>
        <dsp:cNvSpPr/>
      </dsp:nvSpPr>
      <dsp:spPr>
        <a:xfrm>
          <a:off x="0" y="2856607"/>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A4BA1-1E36-46AC-B658-06BAB4C8DD65}">
      <dsp:nvSpPr>
        <dsp:cNvPr id="0" name=""/>
        <dsp:cNvSpPr/>
      </dsp:nvSpPr>
      <dsp:spPr>
        <a:xfrm>
          <a:off x="230144" y="3027789"/>
          <a:ext cx="418445" cy="4184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526878-5FB3-4C3C-AFAD-583AA0697DB6}">
      <dsp:nvSpPr>
        <dsp:cNvPr id="0" name=""/>
        <dsp:cNvSpPr/>
      </dsp:nvSpPr>
      <dsp:spPr>
        <a:xfrm>
          <a:off x="878734" y="2856607"/>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US" sz="1900" b="0" i="0" kern="1200"/>
            <a:t>Liver, muscles and fat cells store or use glucose</a:t>
          </a:r>
          <a:endParaRPr lang="en-US" sz="1900" kern="1200"/>
        </a:p>
      </dsp:txBody>
      <dsp:txXfrm>
        <a:off x="878734" y="2856607"/>
        <a:ext cx="3993303" cy="760809"/>
      </dsp:txXfrm>
    </dsp:sp>
    <dsp:sp modelId="{968AC5F0-1394-45FA-B3C0-753E4D00C8B0}">
      <dsp:nvSpPr>
        <dsp:cNvPr id="0" name=""/>
        <dsp:cNvSpPr/>
      </dsp:nvSpPr>
      <dsp:spPr>
        <a:xfrm>
          <a:off x="0" y="3807618"/>
          <a:ext cx="4872038" cy="7608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9AE75-D0A4-407C-9236-64111BFE09FC}">
      <dsp:nvSpPr>
        <dsp:cNvPr id="0" name=""/>
        <dsp:cNvSpPr/>
      </dsp:nvSpPr>
      <dsp:spPr>
        <a:xfrm>
          <a:off x="230144" y="3978800"/>
          <a:ext cx="418445" cy="4184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B4DA07-4339-4D2B-A995-39D6C373F87C}">
      <dsp:nvSpPr>
        <dsp:cNvPr id="0" name=""/>
        <dsp:cNvSpPr/>
      </dsp:nvSpPr>
      <dsp:spPr>
        <a:xfrm>
          <a:off x="878734" y="3807618"/>
          <a:ext cx="3993303" cy="760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519" tIns="80519" rIns="80519" bIns="80519" numCol="1" spcCol="1270" anchor="ctr" anchorCtr="0">
          <a:noAutofit/>
        </a:bodyPr>
        <a:lstStyle/>
        <a:p>
          <a:pPr marL="0" lvl="0" indent="0" algn="l" defTabSz="844550">
            <a:lnSpc>
              <a:spcPct val="90000"/>
            </a:lnSpc>
            <a:spcBef>
              <a:spcPct val="0"/>
            </a:spcBef>
            <a:spcAft>
              <a:spcPct val="35000"/>
            </a:spcAft>
            <a:buNone/>
          </a:pPr>
          <a:r>
            <a:rPr lang="en-US" sz="1900" b="0" i="0" kern="1200"/>
            <a:t>Balance keeps blood glucose within a healthy range</a:t>
          </a:r>
          <a:endParaRPr lang="en-US" sz="1900" kern="1200"/>
        </a:p>
      </dsp:txBody>
      <dsp:txXfrm>
        <a:off x="878734" y="3807618"/>
        <a:ext cx="3993303" cy="7608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2637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Hello, my name is [your name] and this presentation is about a suggested care plan for a fictional adult living with Type 2 Diabetes Mellitus. This assessment is for the Psychology in Health and Social Care module.</a:t>
            </a:r>
          </a:p>
          <a:p>
            <a:endParaRPr/>
          </a:p>
          <a:p>
            <a:r>
              <a:t>Over the next few slides, I’m going to explain the basic anatomy and physiology linked to diabetes, describe how the condition affects the body, introduce my fictional patient, and then outline an evidence-based care plan. I’ll also touch on the psychological and social aspects of his life and show how the multidisciplinary team can support him over time.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this presentation I want to show that I understand both the medical and psychological aspects of Type 2 Diabetes.</a:t>
            </a:r>
          </a:p>
          <a:p>
            <a:endParaRPr/>
          </a:p>
          <a:p>
            <a:r>
              <a:t>First, I’ll briefly explain why diabetes is such an important issue for the UK. Then I’ll outline how the endocrine system normally works and what changes when someone develops Type 2 Diabetes.</a:t>
            </a:r>
          </a:p>
          <a:p>
            <a:endParaRPr/>
          </a:p>
          <a:p>
            <a:r>
              <a:t>After that, I’ll introduce my fictional patient, describe his lifestyle and risk factors, and then move on to a practical care plan based on current guidance. Finally, I’ll look at the psychological side of living with diabetes and the role of the wider multidisciplinary team.</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Type 2 Diabetes is now one of the most common long-term conditions seen in UK health services. It is strongly associated with being overweight and not doing enough physical activity, and it often develops gradually over many years.</a:t>
            </a:r>
          </a:p>
          <a:p>
            <a:endParaRPr/>
          </a:p>
          <a:p>
            <a:r>
              <a:t>The condition doesn’t just affect blood sugar levels. It also increases the risk of serious complications such as heart disease, stroke and kidney damage. This can have a big impact on a person’s quality of life and ability to work or stay independent.</a:t>
            </a:r>
          </a:p>
          <a:p>
            <a:endParaRPr/>
          </a:p>
          <a:p>
            <a:r>
              <a:t>Because of these issues, preventing diabetes and supporting people to manage it well has become a major priority for the NHS.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understand diabetes, we need to think about how the endocrine system works in a healthy body. The endocrine system is made up of glands that release hormones into the bloodstream. These hormones help control things like growth, metabolism and blood sugar levels.</a:t>
            </a:r>
          </a:p>
          <a:p>
            <a:endParaRPr/>
          </a:p>
          <a:p>
            <a:r>
              <a:t>The pancreas is especially important here. It produces insulin, which helps glucose move from the blood into our cells, where it can be used for energy or stored for later. Other hormones, like glucagon, act in the opposite way to stop blood sugar from dropping too low.</a:t>
            </a:r>
          </a:p>
          <a:p>
            <a:endParaRPr/>
          </a:p>
          <a:p>
            <a:r>
              <a:t>In a healthy person, this balance between insulin and other hormones keeps blood glucose within a narrow and safe range.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Type 2 Diabetes, the body’s cells gradually stop responding properly to insulin. This is called insulin resistance. At first, the pancreas produces more insulin to try to keep blood sugar under control, but eventually it can’t keep up.</a:t>
            </a:r>
          </a:p>
          <a:p>
            <a:endParaRPr/>
          </a:p>
          <a:p>
            <a:r>
              <a:t>As a result, blood glucose levels remain higher than they should be. Over time, this raised blood sugar damages the lining of blood vessels, both small ones and large ones. Small vessel damage can lead to problems like eye disease, kidney disease and nerve damage, while damage to larger vessels increases the risk of heart attacks and strokes.</a:t>
            </a:r>
          </a:p>
          <a:p>
            <a:endParaRPr/>
          </a:p>
          <a:p>
            <a:r>
              <a:t>These long-term changes are why good monitoring and early treatment are so important.</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fictional patient is Mr A.J., a 55-year-old man who works full-time in a warehouse. He lives in a deprived urban area with his wife and two teenage children. There is limited access to safe parks or green spaces near his home.</a:t>
            </a:r>
          </a:p>
          <a:p>
            <a:endParaRPr/>
          </a:p>
          <a:p>
            <a:r>
              <a:t>He has a South Asian background, which is important, because people from this group are known to have a higher risk of developing Type 2 Diabetes at a younger age and at a lower BMI compared with the general population.</a:t>
            </a:r>
          </a:p>
          <a:p>
            <a:endParaRPr/>
          </a:p>
          <a:p>
            <a:r>
              <a:t>Mr A.J. was diagnosed with Type 2 Diabetes after a routine check at his GP surgery, where blood tests showed raised glucose and HbA1c levels.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Mr A.J. has several risk factors for Type 2 Diabetes and cardiovascular disease. His BMI is in the obese range and, although his job is physically tiring, it doesn’t involve structured exercise. Outside of work he tends to be quite sedentary.</a:t>
            </a:r>
          </a:p>
          <a:p>
            <a:endParaRPr/>
          </a:p>
          <a:p>
            <a:r>
              <a:t>He often relies on quick, processed meals and sugary drinks, partly because he feels too tired to cook from scratch after his shifts. There is also a strong family history, as his mother has Type 2 Diabetes.</a:t>
            </a:r>
          </a:p>
          <a:p>
            <a:endParaRPr/>
          </a:p>
          <a:p>
            <a:r>
              <a:t>On top of this, he smokes around ten cigarettes a day and drinks alcohol occasionally. All of these factors contribute to his overall risk and will need to be considered when planning his care.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psychological and social side of Mr A.J.’s life is also very important. He reports feeling shocked and anxious about his diagnosis. He has seen relatives struggle with diabetes and believes it ‘runs in the family’, which may make him feel that nothing he does will really help.</a:t>
            </a:r>
          </a:p>
          <a:p>
            <a:endParaRPr/>
          </a:p>
          <a:p>
            <a:r>
              <a:t>He doesn’t feel very confident about changing his eating or exercise habits, especially because food plays a central role in his family and cultural life. It might be hard for him to change what he eats without affecting family routines.</a:t>
            </a:r>
          </a:p>
          <a:p>
            <a:endParaRPr/>
          </a:p>
          <a:p>
            <a:r>
              <a:t>He also describes money worries and stress linked to long warehouse shifts. This can make it harder to find time or energy for exercise, planning meals or attending appointments. All of this will influence how well he can manage his condition.</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medical part of the care plan should be based on current NHS and NICE guidance for adults with Type 2 Diabetes. For Mr A.J., this would start with clear information about his diagnosis and a discussion about treatment options.</a:t>
            </a:r>
          </a:p>
          <a:p>
            <a:endParaRPr/>
          </a:p>
          <a:p>
            <a:r>
              <a:t>Lifestyle changes, such as improving diet and increasing activity, are important for everyone with diabetes. However, because his HbA1c is raised, Metformin is likely to be offered as the first-line medication, assuming there are no contraindications.</a:t>
            </a:r>
          </a:p>
          <a:p>
            <a:endParaRPr/>
          </a:p>
          <a:p>
            <a:r>
              <a:t>The plan would include regular monitoring of HbA1c, blood pressure and cholesterol, as well as screening for complications, such as retinal screening, urine tests for kidney function and regular foot examinations. A clear follow-up schedule and advice on when to seek urgent help are essential for his safety.</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 big focus of Mr A.J.’s care plan should be on lifestyle and education. A referral to a dietitian would help him explore healthier ways of preparing familiar foods, rather than asking him to completely change his cultural diet.</a:t>
            </a:r>
          </a:p>
          <a:p>
            <a:endParaRPr/>
          </a:p>
          <a:p>
            <a:r>
              <a:t>We would encourage a realistic and gradual increase in physical activity, for example starting with short walks on most days of the week and building up slowly around his shift pattern.</a:t>
            </a:r>
          </a:p>
          <a:p>
            <a:endParaRPr/>
          </a:p>
          <a:p>
            <a:r>
              <a:t>He should also be offered a structured diabetes education programme where he can learn more about the condition and how to manage it. Support with stopping smoking, and advice on keeping alcohol within recommended limits, are also key.</a:t>
            </a:r>
          </a:p>
          <a:p>
            <a:endParaRPr/>
          </a:p>
          <a:p>
            <a:r>
              <a:t>Using simple goals, written action plans and self-monitoring tools, such as recording steps or blood glucose readings, can help him see progress and stay motivated.</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Managing Type 2 Diabetes is not just the GP’s job. It involves a whole multidisciplinary team. The GP and practice nurse usually coordinate care, adjust medication and arrange regular reviews.</a:t>
            </a:r>
          </a:p>
          <a:p>
            <a:endParaRPr/>
          </a:p>
          <a:p>
            <a:r>
              <a:t>A dietitian gives specialist advice on food choices and weight management. A podiatrist provides regular foot checks and education on how to spot early signs of problems. Eye services, including retinal screening, help to detect and treat eye changes early.</a:t>
            </a:r>
          </a:p>
          <a:p>
            <a:endParaRPr/>
          </a:p>
          <a:p>
            <a:r>
              <a:t>If Mr A.J. experiences significant anxiety, low mood or diabetes-related distress, he may also benefit from mental health or psychology support.</a:t>
            </a:r>
          </a:p>
          <a:p>
            <a:endParaRPr/>
          </a:p>
          <a:p>
            <a:r>
              <a:t>For this to work well, communication between professionals needs to be clear, with accurate and up-to-date records, so that everyone involved – including the patient – understands the plan.</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communication is at the heart of person-centred care. With Mr A.J., I would avoid medical jargon and use simple explanations, supported by diagrams or written leaflets, to help him understand what is happening in his body.</a:t>
            </a:r>
          </a:p>
          <a:p>
            <a:endParaRPr/>
          </a:p>
          <a:p>
            <a:r>
              <a:t>I would check his understanding by asking him to explain things back in his own words, and I would invite him to share his worries, questions and priorities. This can reveal what matters most to him and where he feels most stuck.</a:t>
            </a:r>
          </a:p>
          <a:p>
            <a:endParaRPr/>
          </a:p>
          <a:p>
            <a:r>
              <a:t>With his consent, involving his family in some discussions might help to change shared habits around food and activity. Together, we would agree small, realistic goals and review them regularly, adjusting the plan as needed.</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care plan must stay active and flexible. In the early stages after diagnosis, Mr A.J. may need more frequent appointments to support behaviour change and adjust medication. Once his condition is more stable, he should still have at least an annual review.</a:t>
            </a:r>
          </a:p>
          <a:p>
            <a:endParaRPr/>
          </a:p>
          <a:p>
            <a:r>
              <a:t>At these reviews, we would monitor his HbA1c, weight, blood pressure, cholesterol and kidney function. Regular foot checks and eye examinations remain essential, as they can pick up complications early.</a:t>
            </a:r>
          </a:p>
          <a:p>
            <a:endParaRPr/>
          </a:p>
          <a:p>
            <a:r>
              <a:t>It is also important to check in on his emotional wellbeing and any diabetes-related distress, as these can affect how he manages his condition.</a:t>
            </a:r>
          </a:p>
          <a:p>
            <a:endParaRPr/>
          </a:p>
          <a:p>
            <a:r>
              <a:t>Finally, he should receive clear written and verbal information about recognising and managing hypoglycaemia, what to do when he is ill, and when to seek urgent medical help.</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conclude, Type 2 Diabetes is a major health challenge in the UK, both for individuals and for the NHS. Understanding the basic anatomy and physiology of the endocrine system helps us see how high blood glucose can lead to serious complications.</a:t>
            </a:r>
          </a:p>
          <a:p>
            <a:endParaRPr/>
          </a:p>
          <a:p>
            <a:r>
              <a:t>In the case of Mr A.J., we can see how biological risks, lifestyle, cultural factors and psychological beliefs all interact. His care plan therefore needs to be person-centred and grounded in evidence-based guidance, but also flexible enough to fit his real life.</a:t>
            </a:r>
          </a:p>
          <a:p>
            <a:endParaRPr/>
          </a:p>
          <a:p>
            <a:r>
              <a:t>Multidisciplinary teamwork, clear communication and ongoing education can all help him to feel more in control of his condition and reduce the risk of long-term complications.</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is a placeholder for your full reference list. Here you should include all the sources you used to prepare your presentation, such as NICE guidelines, NHS web pages, academic textbooks and journal articles.</a:t>
            </a:r>
          </a:p>
          <a:p>
            <a:endParaRPr/>
          </a:p>
          <a:p>
            <a:r>
              <a:t>Make sure you format these references using the UWTSD Harvard style, and that in-text citations on previous slides match the items in this list.</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1261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6716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56461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54367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10981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94367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2799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88681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56307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29435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29657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426691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94151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50688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9143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006388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77977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11/14/2025</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7490358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ice.org.uk/guidance/ng28?utm_source=chatgpt.com" TargetMode="External"/><Relationship Id="rId7" Type="http://schemas.openxmlformats.org/officeDocument/2006/relationships/hyperlink" Target="https://www.nhs.uk/conditions/type-2-diabetes/treatment/?utm_source=chatgpt.co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nhs.uk/conditions/type-2-diabetes/?utm_source=chatgpt.com" TargetMode="External"/><Relationship Id="rId5" Type="http://schemas.openxmlformats.org/officeDocument/2006/relationships/hyperlink" Target="https://www.nice.org.uk/guidance/qs209/resources/type-2-diabetes-in-adults-pdf-75547422824389?utm_source=chatgpt.com" TargetMode="External"/><Relationship Id="rId4" Type="http://schemas.openxmlformats.org/officeDocument/2006/relationships/hyperlink" Target="https://www.nice.org.uk/guidance/qs2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sz="6000" dirty="0"/>
              <a:t>Care Plan for a Fictional Adult with Type 2 Diabetes Mellitus</a:t>
            </a:r>
            <a:endParaRPr sz="6600" dirty="0"/>
          </a:p>
        </p:txBody>
      </p:sp>
      <p:sp>
        <p:nvSpPr>
          <p:cNvPr id="3" name="Subtitle 2"/>
          <p:cNvSpPr>
            <a:spLocks noGrp="1"/>
          </p:cNvSpPr>
          <p:nvPr>
            <p:ph type="subTitle" idx="1"/>
          </p:nvPr>
        </p:nvSpPr>
        <p:spPr/>
        <p:txBody>
          <a:bodyPr>
            <a:normAutofit fontScale="70000" lnSpcReduction="20000"/>
          </a:bodyPr>
          <a:lstStyle/>
          <a:p>
            <a:r>
              <a:rPr dirty="0"/>
              <a:t>Name: [</a:t>
            </a:r>
            <a:r>
              <a:rPr lang="en-US" dirty="0"/>
              <a:t>Rafael Milea</a:t>
            </a:r>
            <a:r>
              <a:rPr dirty="0"/>
              <a:t>]</a:t>
            </a:r>
          </a:p>
          <a:p>
            <a:r>
              <a:rPr dirty="0"/>
              <a:t>Student Number: [</a:t>
            </a:r>
            <a:r>
              <a:rPr lang="en-US" dirty="0"/>
              <a:t>2415215</a:t>
            </a:r>
            <a:r>
              <a:rPr dirty="0"/>
              <a:t>]</a:t>
            </a:r>
          </a:p>
          <a:p>
            <a:r>
              <a:rPr dirty="0"/>
              <a:t>Module: Psychology in Health and Social Care (LCHS4010)</a:t>
            </a:r>
          </a:p>
          <a:p>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Aims of the Presentation</a:t>
            </a:r>
          </a:p>
        </p:txBody>
      </p:sp>
      <p:sp>
        <p:nvSpPr>
          <p:cNvPr id="3" name="Content Placeholder 2"/>
          <p:cNvSpPr>
            <a:spLocks noGrp="1"/>
          </p:cNvSpPr>
          <p:nvPr>
            <p:ph idx="1"/>
          </p:nvPr>
        </p:nvSpPr>
        <p:spPr/>
        <p:txBody>
          <a:bodyPr>
            <a:noAutofit/>
          </a:bodyPr>
          <a:lstStyle/>
          <a:p>
            <a:r>
              <a:rPr sz="2800" dirty="0"/>
              <a:t>Introduce Type 2 Diabetes as a key UK health issue</a:t>
            </a:r>
          </a:p>
          <a:p>
            <a:r>
              <a:rPr sz="2800" dirty="0"/>
              <a:t>Outline basic anatomy and physiology involved</a:t>
            </a:r>
          </a:p>
          <a:p>
            <a:r>
              <a:rPr sz="2800" dirty="0"/>
              <a:t>Explain how diabetes changes normal body functioning</a:t>
            </a:r>
          </a:p>
          <a:p>
            <a:r>
              <a:rPr sz="2800" dirty="0"/>
              <a:t>Present a fictional patient and his risk factors</a:t>
            </a:r>
          </a:p>
          <a:p>
            <a:r>
              <a:rPr sz="2800" dirty="0"/>
              <a:t>Suggest an evidence-based care plan (NHS/NICE)</a:t>
            </a:r>
          </a:p>
          <a:p>
            <a:r>
              <a:rPr sz="2800" dirty="0"/>
              <a:t>Highlight psychological factors and MDT involvement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Type 2 Diabetes in the UK</a:t>
            </a:r>
          </a:p>
        </p:txBody>
      </p:sp>
      <p:sp>
        <p:nvSpPr>
          <p:cNvPr id="3" name="Content Placeholder 2"/>
          <p:cNvSpPr>
            <a:spLocks noGrp="1"/>
          </p:cNvSpPr>
          <p:nvPr>
            <p:ph idx="1"/>
          </p:nvPr>
        </p:nvSpPr>
        <p:spPr/>
        <p:txBody>
          <a:bodyPr>
            <a:normAutofit fontScale="92500" lnSpcReduction="10000"/>
          </a:bodyPr>
          <a:lstStyle/>
          <a:p>
            <a:r>
              <a:rPr sz="2800" dirty="0"/>
              <a:t>Very common long-term condition in adults</a:t>
            </a:r>
          </a:p>
          <a:p>
            <a:r>
              <a:rPr sz="2800" dirty="0"/>
              <a:t>Closely linked to obesity and low physical activity</a:t>
            </a:r>
          </a:p>
          <a:p>
            <a:r>
              <a:rPr sz="2800" dirty="0"/>
              <a:t>Increases risk of heart disease, stroke and kidney problems</a:t>
            </a:r>
          </a:p>
          <a:p>
            <a:r>
              <a:rPr sz="2800" dirty="0"/>
              <a:t>Affects quality of life and independence</a:t>
            </a:r>
          </a:p>
          <a:p>
            <a:r>
              <a:rPr sz="2800" dirty="0"/>
              <a:t>Major pressure on NHS services and budgets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891" y="1447800"/>
            <a:ext cx="2331469" cy="4572000"/>
          </a:xfrm>
        </p:spPr>
        <p:txBody>
          <a:bodyPr anchor="ctr">
            <a:normAutofit/>
          </a:bodyPr>
          <a:lstStyle/>
          <a:p>
            <a:r>
              <a:rPr lang="en-US" sz="2800">
                <a:solidFill>
                  <a:srgbClr val="F2F2F2"/>
                </a:solidFill>
              </a:rPr>
              <a:t>Endocrine System: Normal Function</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982" y="0"/>
            <a:ext cx="6023018"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1082"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0AF54BF1-D431-DCD9-1681-BC7BB6CE4F75}"/>
              </a:ext>
            </a:extLst>
          </p:cNvPr>
          <p:cNvGraphicFramePr>
            <a:graphicFrameLocks noGrp="1"/>
          </p:cNvGraphicFramePr>
          <p:nvPr>
            <p:ph idx="1"/>
            <p:extLst>
              <p:ext uri="{D42A27DB-BD31-4B8C-83A1-F6EECF244321}">
                <p14:modId xmlns:p14="http://schemas.microsoft.com/office/powerpoint/2010/main" val="532995632"/>
              </p:ext>
            </p:extLst>
          </p:nvPr>
        </p:nvGraphicFramePr>
        <p:xfrm>
          <a:off x="3786187" y="1447800"/>
          <a:ext cx="4872038"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How Type 2 Diabetes Changes the Body</a:t>
            </a:r>
          </a:p>
        </p:txBody>
      </p:sp>
      <p:sp>
        <p:nvSpPr>
          <p:cNvPr id="3" name="Content Placeholder 2"/>
          <p:cNvSpPr>
            <a:spLocks noGrp="1"/>
          </p:cNvSpPr>
          <p:nvPr>
            <p:ph idx="1"/>
          </p:nvPr>
        </p:nvSpPr>
        <p:spPr/>
        <p:txBody>
          <a:bodyPr>
            <a:normAutofit fontScale="92500" lnSpcReduction="10000"/>
          </a:bodyPr>
          <a:lstStyle/>
          <a:p>
            <a:r>
              <a:rPr sz="2800" dirty="0"/>
              <a:t>Cells become less sensitive to insulin (insulin resistance)</a:t>
            </a:r>
          </a:p>
          <a:p>
            <a:r>
              <a:rPr sz="2800" dirty="0"/>
              <a:t>Pancreas struggles to keep up over time</a:t>
            </a:r>
          </a:p>
          <a:p>
            <a:r>
              <a:rPr sz="2800" dirty="0"/>
              <a:t>Blood glucose stays higher than normal (</a:t>
            </a:r>
            <a:r>
              <a:rPr sz="2800" dirty="0" err="1"/>
              <a:t>hyperglycaemia</a:t>
            </a:r>
            <a:r>
              <a:rPr sz="2800" dirty="0"/>
              <a:t>)</a:t>
            </a:r>
          </a:p>
          <a:p>
            <a:r>
              <a:rPr sz="2800" dirty="0"/>
              <a:t>Damage to small and large blood vessels</a:t>
            </a:r>
          </a:p>
          <a:p>
            <a:r>
              <a:rPr sz="2800" dirty="0"/>
              <a:t>Higher risk of heart attack, stroke and nerve damage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Fictional Patient: Mr A.J.</a:t>
            </a:r>
          </a:p>
        </p:txBody>
      </p:sp>
      <p:sp>
        <p:nvSpPr>
          <p:cNvPr id="3" name="Content Placeholder 2"/>
          <p:cNvSpPr>
            <a:spLocks noGrp="1"/>
          </p:cNvSpPr>
          <p:nvPr>
            <p:ph idx="1"/>
          </p:nvPr>
        </p:nvSpPr>
        <p:spPr/>
        <p:txBody>
          <a:bodyPr/>
          <a:lstStyle/>
          <a:p>
            <a:r>
              <a:t>55-year-old male, warehouse worker</a:t>
            </a:r>
          </a:p>
          <a:p>
            <a:r>
              <a:t>Lives in a deprived urban area</a:t>
            </a:r>
          </a:p>
          <a:p>
            <a:r>
              <a:t>South Asian background, lives with wife and two teenagers</a:t>
            </a:r>
          </a:p>
          <a:p>
            <a:r>
              <a:t>Recently diagnosed with Type 2 Diabetes</a:t>
            </a:r>
          </a:p>
          <a:p>
            <a:r>
              <a:t>Diagnosis made during routine GP check-up</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Risk Factors for Mr A.J.</a:t>
            </a:r>
          </a:p>
        </p:txBody>
      </p:sp>
      <p:sp>
        <p:nvSpPr>
          <p:cNvPr id="3" name="Content Placeholder 2"/>
          <p:cNvSpPr>
            <a:spLocks noGrp="1"/>
          </p:cNvSpPr>
          <p:nvPr>
            <p:ph idx="1"/>
          </p:nvPr>
        </p:nvSpPr>
        <p:spPr/>
        <p:txBody>
          <a:bodyPr>
            <a:normAutofit lnSpcReduction="10000"/>
          </a:bodyPr>
          <a:lstStyle/>
          <a:p>
            <a:r>
              <a:rPr sz="2800" dirty="0"/>
              <a:t>BMI in the obese range</a:t>
            </a:r>
          </a:p>
          <a:p>
            <a:r>
              <a:rPr sz="2800" dirty="0"/>
              <a:t>Mostly sedentary lifestyle and long work shifts</a:t>
            </a:r>
          </a:p>
          <a:p>
            <a:r>
              <a:rPr sz="2800" dirty="0"/>
              <a:t>Diet high in processed food and sugary drinks</a:t>
            </a:r>
          </a:p>
          <a:p>
            <a:r>
              <a:rPr sz="2800" dirty="0"/>
              <a:t>Family history of Type 2 Diabetes (mother)</a:t>
            </a:r>
          </a:p>
          <a:p>
            <a:r>
              <a:rPr sz="2800" dirty="0"/>
              <a:t>Smokes ~10 cigarettes per day, occasional alcohol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Psychological &amp; Social Factors</a:t>
            </a:r>
          </a:p>
        </p:txBody>
      </p:sp>
      <p:sp>
        <p:nvSpPr>
          <p:cNvPr id="3" name="Content Placeholder 2"/>
          <p:cNvSpPr>
            <a:spLocks noGrp="1"/>
          </p:cNvSpPr>
          <p:nvPr>
            <p:ph idx="1"/>
          </p:nvPr>
        </p:nvSpPr>
        <p:spPr/>
        <p:txBody>
          <a:bodyPr>
            <a:normAutofit fontScale="92500"/>
          </a:bodyPr>
          <a:lstStyle/>
          <a:p>
            <a:r>
              <a:rPr sz="2800" dirty="0"/>
              <a:t>Feels shocked and worried about diagnosis</a:t>
            </a:r>
          </a:p>
          <a:p>
            <a:r>
              <a:rPr sz="2800" dirty="0"/>
              <a:t>Believes diabetes “runs in the family”</a:t>
            </a:r>
          </a:p>
          <a:p>
            <a:r>
              <a:rPr sz="2800" dirty="0"/>
              <a:t>Low confidence in ability to change habits</a:t>
            </a:r>
          </a:p>
          <a:p>
            <a:r>
              <a:rPr sz="2800" dirty="0"/>
              <a:t>Cultural and family eating patterns influence diet</a:t>
            </a:r>
          </a:p>
          <a:p>
            <a:r>
              <a:rPr sz="2800" dirty="0"/>
              <a:t>Money worries and work stress affect self-care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Care Plan – Medical Management</a:t>
            </a:r>
          </a:p>
        </p:txBody>
      </p:sp>
      <p:sp>
        <p:nvSpPr>
          <p:cNvPr id="3" name="Content Placeholder 2"/>
          <p:cNvSpPr>
            <a:spLocks noGrp="1"/>
          </p:cNvSpPr>
          <p:nvPr>
            <p:ph idx="1"/>
          </p:nvPr>
        </p:nvSpPr>
        <p:spPr/>
        <p:txBody>
          <a:bodyPr>
            <a:noAutofit/>
          </a:bodyPr>
          <a:lstStyle/>
          <a:p>
            <a:r>
              <a:rPr sz="2800" dirty="0"/>
              <a:t>Follow current NICE guidance for adults with T2DM</a:t>
            </a:r>
          </a:p>
          <a:p>
            <a:r>
              <a:rPr sz="2800" dirty="0"/>
              <a:t>Lifestyle advice plus Metformin as first-line (if suitable)</a:t>
            </a:r>
          </a:p>
          <a:p>
            <a:r>
              <a:rPr sz="2800" dirty="0"/>
              <a:t>Regular HbA1c, blood pressure and lipid checks</a:t>
            </a:r>
          </a:p>
          <a:p>
            <a:r>
              <a:rPr sz="2800" dirty="0"/>
              <a:t>Screening for complications: eyes, kidneys and feet</a:t>
            </a:r>
          </a:p>
          <a:p>
            <a:r>
              <a:rPr sz="2800" dirty="0"/>
              <a:t>Clear follow-up plan and safety-netting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Care Plan – Lifestyle &amp; Education</a:t>
            </a:r>
          </a:p>
        </p:txBody>
      </p:sp>
      <p:sp>
        <p:nvSpPr>
          <p:cNvPr id="3" name="Content Placeholder 2"/>
          <p:cNvSpPr>
            <a:spLocks noGrp="1"/>
          </p:cNvSpPr>
          <p:nvPr>
            <p:ph idx="1"/>
          </p:nvPr>
        </p:nvSpPr>
        <p:spPr/>
        <p:txBody>
          <a:bodyPr>
            <a:normAutofit fontScale="92500" lnSpcReduction="10000"/>
          </a:bodyPr>
          <a:lstStyle/>
          <a:p>
            <a:r>
              <a:rPr sz="2800" dirty="0"/>
              <a:t>Refer to dietitian for tailored meal advice</a:t>
            </a:r>
          </a:p>
          <a:p>
            <a:r>
              <a:rPr sz="2800" dirty="0"/>
              <a:t>Support gradual increase in physical activity</a:t>
            </a:r>
          </a:p>
          <a:p>
            <a:r>
              <a:rPr sz="2800" dirty="0"/>
              <a:t>Offer structured diabetes education sessions</a:t>
            </a:r>
          </a:p>
          <a:p>
            <a:r>
              <a:rPr sz="2800" dirty="0"/>
              <a:t>Provide help to stop smoking and reduce alcohol</a:t>
            </a:r>
          </a:p>
          <a:p>
            <a:r>
              <a:rPr sz="2800" dirty="0"/>
              <a:t>Use goal-setting and self-monitoring tools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Multidisciplinary Team (MDT)</a:t>
            </a:r>
          </a:p>
        </p:txBody>
      </p:sp>
      <p:sp>
        <p:nvSpPr>
          <p:cNvPr id="3" name="Content Placeholder 2"/>
          <p:cNvSpPr>
            <a:spLocks noGrp="1"/>
          </p:cNvSpPr>
          <p:nvPr>
            <p:ph idx="1"/>
          </p:nvPr>
        </p:nvSpPr>
        <p:spPr/>
        <p:txBody>
          <a:bodyPr>
            <a:noAutofit/>
          </a:bodyPr>
          <a:lstStyle/>
          <a:p>
            <a:r>
              <a:rPr sz="2800" dirty="0"/>
              <a:t>GP and practice nurse: overall care and medication review</a:t>
            </a:r>
          </a:p>
          <a:p>
            <a:r>
              <a:rPr sz="2800" dirty="0"/>
              <a:t>Dietitian: nutrition and weight management</a:t>
            </a:r>
          </a:p>
          <a:p>
            <a:r>
              <a:rPr sz="2800" dirty="0"/>
              <a:t>Podiatrist: regular foot checks and advice</a:t>
            </a:r>
          </a:p>
          <a:p>
            <a:r>
              <a:rPr sz="2800" dirty="0"/>
              <a:t>Retinal screening / eye services</a:t>
            </a:r>
          </a:p>
          <a:p>
            <a:r>
              <a:rPr sz="2800" dirty="0"/>
              <a:t>Mental health or psychology support if needed</a:t>
            </a:r>
          </a:p>
          <a:p>
            <a:r>
              <a:rPr sz="2800" dirty="0"/>
              <a:t>Good communication and accurate record-keeping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Communication with the Patient</a:t>
            </a:r>
          </a:p>
        </p:txBody>
      </p:sp>
      <p:sp>
        <p:nvSpPr>
          <p:cNvPr id="3" name="Content Placeholder 2"/>
          <p:cNvSpPr>
            <a:spLocks noGrp="1"/>
          </p:cNvSpPr>
          <p:nvPr>
            <p:ph idx="1"/>
          </p:nvPr>
        </p:nvSpPr>
        <p:spPr/>
        <p:txBody>
          <a:bodyPr>
            <a:normAutofit/>
          </a:bodyPr>
          <a:lstStyle/>
          <a:p>
            <a:r>
              <a:rPr sz="2800" dirty="0"/>
              <a:t>Use clear, simple language and visual aids</a:t>
            </a:r>
          </a:p>
          <a:p>
            <a:r>
              <a:rPr sz="2800" dirty="0"/>
              <a:t>Avoid jargon; check understanding</a:t>
            </a:r>
          </a:p>
          <a:p>
            <a:r>
              <a:rPr sz="2800" dirty="0"/>
              <a:t>Explore beliefs, worries and priorities</a:t>
            </a:r>
          </a:p>
          <a:p>
            <a:r>
              <a:rPr sz="2800" dirty="0"/>
              <a:t>Involve family members (with consent)</a:t>
            </a:r>
          </a:p>
          <a:p>
            <a:r>
              <a:rPr sz="2800" dirty="0"/>
              <a:t>Agree shared goals and review regularly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Monitoring and Safety Planning</a:t>
            </a:r>
          </a:p>
        </p:txBody>
      </p:sp>
      <p:sp>
        <p:nvSpPr>
          <p:cNvPr id="3" name="Content Placeholder 2"/>
          <p:cNvSpPr>
            <a:spLocks noGrp="1"/>
          </p:cNvSpPr>
          <p:nvPr>
            <p:ph idx="1"/>
          </p:nvPr>
        </p:nvSpPr>
        <p:spPr/>
        <p:txBody>
          <a:bodyPr>
            <a:normAutofit lnSpcReduction="10000"/>
          </a:bodyPr>
          <a:lstStyle/>
          <a:p>
            <a:r>
              <a:rPr sz="2800" dirty="0"/>
              <a:t>More frequent reviews at first, then at least yearly</a:t>
            </a:r>
          </a:p>
          <a:p>
            <a:r>
              <a:rPr sz="2800" dirty="0"/>
              <a:t>Check HbA1c, weight, BP, lipids and kidney function</a:t>
            </a:r>
          </a:p>
          <a:p>
            <a:r>
              <a:rPr sz="2800" dirty="0"/>
              <a:t>Ongoing foot and eye checks</a:t>
            </a:r>
          </a:p>
          <a:p>
            <a:r>
              <a:rPr sz="2800" dirty="0"/>
              <a:t>Regular review of mood and diabetes distress</a:t>
            </a:r>
          </a:p>
          <a:p>
            <a:r>
              <a:rPr sz="2800" dirty="0"/>
              <a:t>Written advice on </a:t>
            </a:r>
            <a:r>
              <a:rPr sz="2800" dirty="0" err="1"/>
              <a:t>hypoglycaemia</a:t>
            </a:r>
            <a:r>
              <a:rPr sz="2800" dirty="0"/>
              <a:t> and sick-day rules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noAutofit/>
          </a:bodyPr>
          <a:lstStyle/>
          <a:p>
            <a:r>
              <a:rPr sz="2800" dirty="0"/>
              <a:t>Type 2 Diabetes is a major UK health challenge</a:t>
            </a:r>
          </a:p>
          <a:p>
            <a:r>
              <a:rPr sz="2800" dirty="0"/>
              <a:t>Understanding body systems helps explain complications</a:t>
            </a:r>
          </a:p>
          <a:p>
            <a:r>
              <a:rPr sz="2800" dirty="0" err="1"/>
              <a:t>Mr</a:t>
            </a:r>
            <a:r>
              <a:rPr sz="2800" dirty="0"/>
              <a:t> A.J.’s case shows biological, psychological and social links</a:t>
            </a:r>
          </a:p>
          <a:p>
            <a:r>
              <a:rPr sz="2800" dirty="0"/>
              <a:t>Person-</a:t>
            </a:r>
            <a:r>
              <a:rPr sz="2800" dirty="0" err="1"/>
              <a:t>centred</a:t>
            </a:r>
            <a:r>
              <a:rPr sz="2800" dirty="0"/>
              <a:t> care should follow NHS and NICE guidance</a:t>
            </a:r>
          </a:p>
          <a:p>
            <a:r>
              <a:rPr sz="2800" dirty="0"/>
              <a:t>MDT working and good communication support long-term self-management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fontScale="85000" lnSpcReduction="10000"/>
          </a:bodyPr>
          <a:lstStyle/>
          <a:p>
            <a:r>
              <a:rPr lang="en-US" dirty="0"/>
              <a:t>National Institute for Health and Care Excellence (NICE) (2022) </a:t>
            </a:r>
            <a:r>
              <a:rPr lang="en-US" i="1" dirty="0"/>
              <a:t>Type 2 diabetes in adults: management (NG28).</a:t>
            </a:r>
            <a:r>
              <a:rPr lang="en-US" dirty="0"/>
              <a:t> London: NICE. Available at: </a:t>
            </a:r>
            <a:r>
              <a:rPr lang="en-US" dirty="0">
                <a:hlinkClick r:id="rId3"/>
              </a:rPr>
              <a:t>https://www.nice.org.uk/guidance/ng28</a:t>
            </a:r>
            <a:r>
              <a:rPr lang="en-US" dirty="0"/>
              <a:t> (Accessed: 14 November 2025). </a:t>
            </a:r>
            <a:r>
              <a:rPr lang="en-US" dirty="0">
                <a:hlinkClick r:id="rId3"/>
              </a:rPr>
              <a:t>NICE+1</a:t>
            </a:r>
            <a:endParaRPr lang="en-US" dirty="0"/>
          </a:p>
          <a:p>
            <a:r>
              <a:rPr lang="en-US" dirty="0"/>
              <a:t>National Institute for Health and Care Excellence (NICE) (2023) </a:t>
            </a:r>
            <a:r>
              <a:rPr lang="en-US" i="1" dirty="0"/>
              <a:t>Type 2 diabetes in adults (QS209).</a:t>
            </a:r>
            <a:r>
              <a:rPr lang="en-US" dirty="0"/>
              <a:t> London: NICE. Available at: </a:t>
            </a:r>
            <a:r>
              <a:rPr lang="en-US" dirty="0">
                <a:hlinkClick r:id="rId4"/>
              </a:rPr>
              <a:t>https://www.nice.org.uk/guidance/qs209</a:t>
            </a:r>
            <a:r>
              <a:rPr lang="en-US" dirty="0"/>
              <a:t> (Accessed: 14 November 2025). </a:t>
            </a:r>
            <a:r>
              <a:rPr lang="en-US" dirty="0">
                <a:hlinkClick r:id="rId5"/>
              </a:rPr>
              <a:t>NICE</a:t>
            </a:r>
            <a:endParaRPr lang="en-US" dirty="0"/>
          </a:p>
          <a:p>
            <a:r>
              <a:rPr lang="en-US" dirty="0"/>
              <a:t>NHS (2024) </a:t>
            </a:r>
            <a:r>
              <a:rPr lang="en-US" i="1" dirty="0"/>
              <a:t>Type 2 diabetes.</a:t>
            </a:r>
            <a:r>
              <a:rPr lang="en-US" dirty="0"/>
              <a:t> Available at: </a:t>
            </a:r>
            <a:r>
              <a:rPr lang="en-US" dirty="0">
                <a:hlinkClick r:id="rId6"/>
              </a:rPr>
              <a:t>https://www.nhs.uk/conditions/type-2-diabetes/</a:t>
            </a:r>
            <a:r>
              <a:rPr lang="en-US" dirty="0"/>
              <a:t> (Accessed: 14 November 2025). </a:t>
            </a:r>
            <a:r>
              <a:rPr lang="en-US" dirty="0">
                <a:hlinkClick r:id="rId6"/>
              </a:rPr>
              <a:t>nhs.uk+1</a:t>
            </a:r>
            <a:endParaRPr lang="en-US" dirty="0"/>
          </a:p>
          <a:p>
            <a:r>
              <a:rPr lang="en-US" dirty="0"/>
              <a:t>NHS (2024) </a:t>
            </a:r>
            <a:r>
              <a:rPr lang="en-US" i="1" dirty="0"/>
              <a:t>Treatment for type 2 diabetes.</a:t>
            </a:r>
            <a:r>
              <a:rPr lang="en-US" dirty="0"/>
              <a:t> Available at: </a:t>
            </a:r>
            <a:r>
              <a:rPr lang="en-US" dirty="0">
                <a:hlinkClick r:id="rId7"/>
              </a:rPr>
              <a:t>https://www.nhs.uk/conditions/type-2-diabetes/treatment/</a:t>
            </a:r>
            <a:r>
              <a:rPr lang="en-US" dirty="0"/>
              <a:t> (Accessed: 14 November 2025). </a:t>
            </a:r>
          </a:p>
          <a:p>
            <a:endParaRPr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89d6e26b4ed32e25b4d45ce7a56cf060">
  <xsd:schema xmlns:xsd="http://www.w3.org/2001/XMLSchema" xmlns:xs="http://www.w3.org/2001/XMLSchema" xmlns:p="http://schemas.microsoft.com/office/2006/metadata/properties" xmlns:ns3="0085e1a2-9cbf-4b92-866b-21f3c89040b6" targetNamespace="http://schemas.microsoft.com/office/2006/metadata/properties" ma:root="true" ma:fieldsID="5a80ee79c9ed152d63f4dc0177340604"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4118AEE4-3066-4954-B6C1-1061B6E204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359AA5-F064-439C-AF2F-E1969D6B36CE}">
  <ds:schemaRefs>
    <ds:schemaRef ds:uri="http://schemas.microsoft.com/sharepoint/v3/contenttype/forms"/>
  </ds:schemaRefs>
</ds:datastoreItem>
</file>

<file path=customXml/itemProps3.xml><?xml version="1.0" encoding="utf-8"?>
<ds:datastoreItem xmlns:ds="http://schemas.openxmlformats.org/officeDocument/2006/customXml" ds:itemID="{5A72E910-E15F-4A19-9CFD-D705EC37C126}">
  <ds:schemaRefs>
    <ds:schemaRef ds:uri="http://www.w3.org/XML/1998/namespace"/>
    <ds:schemaRef ds:uri="http://purl.org/dc/terms/"/>
    <ds:schemaRef ds:uri="http://schemas.microsoft.com/office/2006/metadata/properties"/>
    <ds:schemaRef ds:uri="0085e1a2-9cbf-4b92-866b-21f3c89040b6"/>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Ion</Template>
  <TotalTime>32</TotalTime>
  <Words>2638</Words>
  <Application>Microsoft Office PowerPoint</Application>
  <PresentationFormat>On-screen Show (4:3)</PresentationFormat>
  <Paragraphs>166</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Century Gothic</vt:lpstr>
      <vt:lpstr>Wingdings 3</vt:lpstr>
      <vt:lpstr>Ion</vt:lpstr>
      <vt:lpstr>Care Plan for a Fictional Adult with Type 2 Diabetes Mellitus</vt:lpstr>
      <vt:lpstr>Aims of the Presentation</vt:lpstr>
      <vt:lpstr>Type 2 Diabetes in the UK</vt:lpstr>
      <vt:lpstr>Endocrine System: Normal Function</vt:lpstr>
      <vt:lpstr>How Type 2 Diabetes Changes the Body</vt:lpstr>
      <vt:lpstr>Fictional Patient: Mr A.J.</vt:lpstr>
      <vt:lpstr>Risk Factors for Mr A.J.</vt:lpstr>
      <vt:lpstr>Psychological &amp; Social Factors</vt:lpstr>
      <vt:lpstr>Care Plan – Medical Management</vt:lpstr>
      <vt:lpstr>Care Plan – Lifestyle &amp; Education</vt:lpstr>
      <vt:lpstr>Multidisciplinary Team (MDT)</vt:lpstr>
      <vt:lpstr>Communication with the Patient</vt:lpstr>
      <vt:lpstr>Monitoring and Safety Planning</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Elisabeta Milea</cp:lastModifiedBy>
  <cp:revision>3</cp:revision>
  <dcterms:created xsi:type="dcterms:W3CDTF">2013-01-27T09:14:16Z</dcterms:created>
  <dcterms:modified xsi:type="dcterms:W3CDTF">2025-11-14T20:25:37Z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