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3"/>
  </p:notesMasterIdLst>
  <p:sldIdLst>
    <p:sldId id="256" r:id="rId2"/>
    <p:sldId id="259" r:id="rId3"/>
    <p:sldId id="257" r:id="rId4"/>
    <p:sldId id="258" r:id="rId5"/>
    <p:sldId id="260" r:id="rId6"/>
    <p:sldId id="261" r:id="rId7"/>
    <p:sldId id="262" r:id="rId8"/>
    <p:sldId id="263"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p:scale>
          <a:sx n="80" d="100"/>
          <a:sy n="80" d="100"/>
        </p:scale>
        <p:origin x="6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Use of funds £100000</c:v>
                </c:pt>
              </c:strCache>
            </c:strRef>
          </c:tx>
          <c:dPt>
            <c:idx val="0"/>
            <c:bubble3D val="0"/>
            <c:spPr>
              <a:solidFill>
                <a:schemeClr val="accent2"/>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1-D697-4CBE-A186-0867778EDC6B}"/>
              </c:ext>
            </c:extLst>
          </c:dPt>
          <c:dPt>
            <c:idx val="1"/>
            <c:bubble3D val="0"/>
            <c:spPr>
              <a:solidFill>
                <a:schemeClr val="accent4"/>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3-D697-4CBE-A186-0867778EDC6B}"/>
              </c:ext>
            </c:extLst>
          </c:dPt>
          <c:dPt>
            <c:idx val="2"/>
            <c:bubble3D val="0"/>
            <c:spPr>
              <a:solidFill>
                <a:schemeClr val="accent6"/>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5-D697-4CBE-A186-0867778EDC6B}"/>
              </c:ext>
            </c:extLst>
          </c:dPt>
          <c:dPt>
            <c:idx val="3"/>
            <c:bubble3D val="0"/>
            <c:spPr>
              <a:solidFill>
                <a:schemeClr val="accent2">
                  <a:lumMod val="60000"/>
                </a:schemeClr>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7-D697-4CBE-A186-0867778EDC6B}"/>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Land for lease</c:v>
                </c:pt>
                <c:pt idx="1">
                  <c:v>Inventory &amp; equipment</c:v>
                </c:pt>
                <c:pt idx="2">
                  <c:v>Sales &amp; Marketing</c:v>
                </c:pt>
                <c:pt idx="3">
                  <c:v>Labor Team</c:v>
                </c:pt>
              </c:strCache>
            </c:strRef>
          </c:cat>
          <c:val>
            <c:numRef>
              <c:f>Sheet1!$B$2:$B$5</c:f>
              <c:numCache>
                <c:formatCode>0%</c:formatCode>
                <c:ptCount val="4"/>
                <c:pt idx="0">
                  <c:v>0.2</c:v>
                </c:pt>
                <c:pt idx="1">
                  <c:v>0.5</c:v>
                </c:pt>
                <c:pt idx="2">
                  <c:v>0.2</c:v>
                </c:pt>
                <c:pt idx="3">
                  <c:v>0.1</c:v>
                </c:pt>
              </c:numCache>
            </c:numRef>
          </c:val>
          <c:extLst>
            <c:ext xmlns:c16="http://schemas.microsoft.com/office/drawing/2014/chart" uri="{C3380CC4-5D6E-409C-BE32-E72D297353CC}">
              <c16:uniqueId val="{00000000-C58A-410C-8DF3-62992F53A571}"/>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solidFill>
          <a:schemeClr val="lt1">
            <a:alpha val="78000"/>
          </a:schemeClr>
        </a:solid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pattFill prst="dkDnDiag">
      <a:fgClr>
        <a:schemeClr val="lt1">
          <a:lumMod val="95000"/>
        </a:schemeClr>
      </a:fgClr>
      <a:bgClr>
        <a:schemeClr val="lt1"/>
      </a:bgClr>
    </a:patt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2023</c:v>
                </c:pt>
              </c:strCache>
            </c:strRef>
          </c:tx>
          <c:spPr>
            <a:solidFill>
              <a:schemeClr val="accent1"/>
            </a:solidFill>
            <a:ln>
              <a:noFill/>
            </a:ln>
            <a:effectLst/>
          </c:spPr>
          <c:invertIfNegative val="0"/>
          <c:cat>
            <c:strRef>
              <c:f>Sheet1!$A$2:$A$5</c:f>
              <c:strCache>
                <c:ptCount val="3"/>
                <c:pt idx="0">
                  <c:v>Revenue </c:v>
                </c:pt>
                <c:pt idx="1">
                  <c:v>Expense</c:v>
                </c:pt>
                <c:pt idx="2">
                  <c:v>Net Profit</c:v>
                </c:pt>
              </c:strCache>
            </c:strRef>
          </c:cat>
          <c:val>
            <c:numRef>
              <c:f>Sheet1!$B$2:$B$5</c:f>
              <c:numCache>
                <c:formatCode>General</c:formatCode>
                <c:ptCount val="4"/>
                <c:pt idx="0">
                  <c:v>25000</c:v>
                </c:pt>
                <c:pt idx="1">
                  <c:v>15000</c:v>
                </c:pt>
                <c:pt idx="2">
                  <c:v>10000</c:v>
                </c:pt>
              </c:numCache>
            </c:numRef>
          </c:val>
          <c:extLst>
            <c:ext xmlns:c16="http://schemas.microsoft.com/office/drawing/2014/chart" uri="{C3380CC4-5D6E-409C-BE32-E72D297353CC}">
              <c16:uniqueId val="{00000000-A36B-4C0B-80E1-B285845E2B35}"/>
            </c:ext>
          </c:extLst>
        </c:ser>
        <c:ser>
          <c:idx val="1"/>
          <c:order val="1"/>
          <c:tx>
            <c:strRef>
              <c:f>Sheet1!$C$1</c:f>
              <c:strCache>
                <c:ptCount val="1"/>
                <c:pt idx="0">
                  <c:v>2024</c:v>
                </c:pt>
              </c:strCache>
            </c:strRef>
          </c:tx>
          <c:spPr>
            <a:solidFill>
              <a:schemeClr val="accent2"/>
            </a:solidFill>
            <a:ln>
              <a:noFill/>
            </a:ln>
            <a:effectLst/>
          </c:spPr>
          <c:invertIfNegative val="0"/>
          <c:cat>
            <c:strRef>
              <c:f>Sheet1!$A$2:$A$5</c:f>
              <c:strCache>
                <c:ptCount val="3"/>
                <c:pt idx="0">
                  <c:v>Revenue </c:v>
                </c:pt>
                <c:pt idx="1">
                  <c:v>Expense</c:v>
                </c:pt>
                <c:pt idx="2">
                  <c:v>Net Profit</c:v>
                </c:pt>
              </c:strCache>
            </c:strRef>
          </c:cat>
          <c:val>
            <c:numRef>
              <c:f>Sheet1!$C$2:$C$5</c:f>
              <c:numCache>
                <c:formatCode>General</c:formatCode>
                <c:ptCount val="4"/>
                <c:pt idx="0">
                  <c:v>50000</c:v>
                </c:pt>
                <c:pt idx="1">
                  <c:v>25000</c:v>
                </c:pt>
                <c:pt idx="2">
                  <c:v>25000</c:v>
                </c:pt>
              </c:numCache>
            </c:numRef>
          </c:val>
          <c:extLst>
            <c:ext xmlns:c16="http://schemas.microsoft.com/office/drawing/2014/chart" uri="{C3380CC4-5D6E-409C-BE32-E72D297353CC}">
              <c16:uniqueId val="{00000001-A36B-4C0B-80E1-B285845E2B35}"/>
            </c:ext>
          </c:extLst>
        </c:ser>
        <c:ser>
          <c:idx val="2"/>
          <c:order val="2"/>
          <c:tx>
            <c:strRef>
              <c:f>Sheet1!$D$1</c:f>
              <c:strCache>
                <c:ptCount val="1"/>
                <c:pt idx="0">
                  <c:v>2025</c:v>
                </c:pt>
              </c:strCache>
            </c:strRef>
          </c:tx>
          <c:spPr>
            <a:solidFill>
              <a:schemeClr val="accent3"/>
            </a:solidFill>
            <a:ln>
              <a:noFill/>
            </a:ln>
            <a:effectLst/>
          </c:spPr>
          <c:invertIfNegative val="0"/>
          <c:cat>
            <c:strRef>
              <c:f>Sheet1!$A$2:$A$5</c:f>
              <c:strCache>
                <c:ptCount val="3"/>
                <c:pt idx="0">
                  <c:v>Revenue </c:v>
                </c:pt>
                <c:pt idx="1">
                  <c:v>Expense</c:v>
                </c:pt>
                <c:pt idx="2">
                  <c:v>Net Profit</c:v>
                </c:pt>
              </c:strCache>
            </c:strRef>
          </c:cat>
          <c:val>
            <c:numRef>
              <c:f>Sheet1!$D$2:$D$5</c:f>
              <c:numCache>
                <c:formatCode>General</c:formatCode>
                <c:ptCount val="4"/>
                <c:pt idx="0">
                  <c:v>75000</c:v>
                </c:pt>
                <c:pt idx="1">
                  <c:v>25000</c:v>
                </c:pt>
                <c:pt idx="2">
                  <c:v>50000</c:v>
                </c:pt>
              </c:numCache>
            </c:numRef>
          </c:val>
          <c:extLst>
            <c:ext xmlns:c16="http://schemas.microsoft.com/office/drawing/2014/chart" uri="{C3380CC4-5D6E-409C-BE32-E72D297353CC}">
              <c16:uniqueId val="{00000002-A36B-4C0B-80E1-B285845E2B35}"/>
            </c:ext>
          </c:extLst>
        </c:ser>
        <c:dLbls>
          <c:showLegendKey val="0"/>
          <c:showVal val="0"/>
          <c:showCatName val="0"/>
          <c:showSerName val="0"/>
          <c:showPercent val="0"/>
          <c:showBubbleSize val="0"/>
        </c:dLbls>
        <c:gapWidth val="219"/>
        <c:overlap val="-27"/>
        <c:axId val="559391128"/>
        <c:axId val="559386808"/>
      </c:barChart>
      <c:catAx>
        <c:axId val="5593911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59386808"/>
        <c:crosses val="autoZero"/>
        <c:auto val="1"/>
        <c:lblAlgn val="ctr"/>
        <c:lblOffset val="100"/>
        <c:noMultiLvlLbl val="0"/>
      </c:catAx>
      <c:valAx>
        <c:axId val="5593868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593911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defRPr sz="1197"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22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C7A76B-D115-4D10-B35A-CCC3DB940E26}" type="doc">
      <dgm:prSet loTypeId="urn:microsoft.com/office/officeart/2005/8/layout/hChevron3" loCatId="process" qsTypeId="urn:microsoft.com/office/officeart/2005/8/quickstyle/simple1" qsCatId="simple" csTypeId="urn:microsoft.com/office/officeart/2005/8/colors/accent1_2" csCatId="accent1" phldr="1"/>
      <dgm:spPr/>
    </dgm:pt>
    <dgm:pt modelId="{E5893529-4EC6-4638-A051-76555DEC8CE8}">
      <dgm:prSet phldrT="[Text]" custT="1"/>
      <dgm:spPr/>
      <dgm:t>
        <a:bodyPr/>
        <a:lstStyle/>
        <a:p>
          <a:r>
            <a:rPr lang="en-GB" sz="1500" dirty="0">
              <a:latin typeface="+mn-lt"/>
            </a:rPr>
            <a:t>Company setup and finished</a:t>
          </a:r>
        </a:p>
        <a:p>
          <a:r>
            <a:rPr lang="en-GB" sz="1500" dirty="0">
              <a:latin typeface="+mn-lt"/>
            </a:rPr>
            <a:t>30 December 2023</a:t>
          </a:r>
        </a:p>
      </dgm:t>
    </dgm:pt>
    <dgm:pt modelId="{41AC58AD-29ED-40F7-AB09-36436C02018D}" type="parTrans" cxnId="{C9B2D214-1296-4B46-85BC-C91ED21D33D1}">
      <dgm:prSet/>
      <dgm:spPr/>
      <dgm:t>
        <a:bodyPr/>
        <a:lstStyle/>
        <a:p>
          <a:endParaRPr lang="en-GB"/>
        </a:p>
      </dgm:t>
    </dgm:pt>
    <dgm:pt modelId="{AF8B3099-1B07-4A4E-8E7A-F44CA7580649}" type="sibTrans" cxnId="{C9B2D214-1296-4B46-85BC-C91ED21D33D1}">
      <dgm:prSet/>
      <dgm:spPr/>
      <dgm:t>
        <a:bodyPr/>
        <a:lstStyle/>
        <a:p>
          <a:endParaRPr lang="en-GB"/>
        </a:p>
      </dgm:t>
    </dgm:pt>
    <dgm:pt modelId="{5E3F2B96-7668-475D-AD52-2D23E096019D}">
      <dgm:prSet phldrT="[Text]" custT="1"/>
      <dgm:spPr/>
      <dgm:t>
        <a:bodyPr/>
        <a:lstStyle/>
        <a:p>
          <a:r>
            <a:rPr lang="en-GB" sz="1500" dirty="0"/>
            <a:t>150 Customers in the first month</a:t>
          </a:r>
        </a:p>
        <a:p>
          <a:r>
            <a:rPr lang="en-GB" sz="1500" dirty="0"/>
            <a:t>31</a:t>
          </a:r>
          <a:r>
            <a:rPr lang="en-GB" sz="1500" baseline="30000" dirty="0"/>
            <a:t>st</a:t>
          </a:r>
          <a:r>
            <a:rPr lang="en-GB" sz="1500" dirty="0"/>
            <a:t> December 2023 </a:t>
          </a:r>
        </a:p>
      </dgm:t>
    </dgm:pt>
    <dgm:pt modelId="{74102148-E1D4-4D0F-AA5C-D7FD23E7FE4E}" type="parTrans" cxnId="{225D03E3-126A-4582-AB4B-08F8941C7977}">
      <dgm:prSet/>
      <dgm:spPr/>
      <dgm:t>
        <a:bodyPr/>
        <a:lstStyle/>
        <a:p>
          <a:endParaRPr lang="en-GB"/>
        </a:p>
      </dgm:t>
    </dgm:pt>
    <dgm:pt modelId="{DAE6E9C2-AA8F-4006-BFA1-B1EA0BDABAC5}" type="sibTrans" cxnId="{225D03E3-126A-4582-AB4B-08F8941C7977}">
      <dgm:prSet/>
      <dgm:spPr/>
      <dgm:t>
        <a:bodyPr/>
        <a:lstStyle/>
        <a:p>
          <a:endParaRPr lang="en-GB"/>
        </a:p>
      </dgm:t>
    </dgm:pt>
    <dgm:pt modelId="{E95A68C4-0A9A-4287-8240-3E2FE2E82E90}">
      <dgm:prSet phldrT="[Text]" custT="1"/>
      <dgm:spPr/>
      <dgm:t>
        <a:bodyPr/>
        <a:lstStyle/>
        <a:p>
          <a:r>
            <a:rPr lang="en-GB" sz="1500" dirty="0"/>
            <a:t>First 500 Membership</a:t>
          </a:r>
        </a:p>
        <a:p>
          <a:r>
            <a:rPr lang="en-GB" sz="1500" dirty="0"/>
            <a:t>1</a:t>
          </a:r>
          <a:r>
            <a:rPr lang="en-GB" sz="1500" baseline="30000" dirty="0"/>
            <a:t>st</a:t>
          </a:r>
          <a:r>
            <a:rPr lang="en-GB" sz="1500" dirty="0"/>
            <a:t> March 2024</a:t>
          </a:r>
        </a:p>
      </dgm:t>
    </dgm:pt>
    <dgm:pt modelId="{09729482-754E-4EB8-9132-66522CD0850B}" type="parTrans" cxnId="{FCDB94AE-D1E6-4244-8385-8F7DD6B6BDCE}">
      <dgm:prSet/>
      <dgm:spPr/>
      <dgm:t>
        <a:bodyPr/>
        <a:lstStyle/>
        <a:p>
          <a:endParaRPr lang="en-GB"/>
        </a:p>
      </dgm:t>
    </dgm:pt>
    <dgm:pt modelId="{E50681D5-FD8F-4C8E-AE80-CB3D8EA4AE91}" type="sibTrans" cxnId="{FCDB94AE-D1E6-4244-8385-8F7DD6B6BDCE}">
      <dgm:prSet/>
      <dgm:spPr/>
      <dgm:t>
        <a:bodyPr/>
        <a:lstStyle/>
        <a:p>
          <a:endParaRPr lang="en-GB"/>
        </a:p>
      </dgm:t>
    </dgm:pt>
    <dgm:pt modelId="{668FB170-1BB7-48D4-B1CD-BEC9AA414E27}" type="pres">
      <dgm:prSet presAssocID="{FCC7A76B-D115-4D10-B35A-CCC3DB940E26}" presName="Name0" presStyleCnt="0">
        <dgm:presLayoutVars>
          <dgm:dir/>
          <dgm:resizeHandles val="exact"/>
        </dgm:presLayoutVars>
      </dgm:prSet>
      <dgm:spPr/>
    </dgm:pt>
    <dgm:pt modelId="{DF21C378-B3BD-411D-A93B-79F2BED03C8F}" type="pres">
      <dgm:prSet presAssocID="{E5893529-4EC6-4638-A051-76555DEC8CE8}" presName="parTxOnly" presStyleLbl="node1" presStyleIdx="0" presStyleCnt="3" custLinFactNeighborY="49129">
        <dgm:presLayoutVars>
          <dgm:bulletEnabled val="1"/>
        </dgm:presLayoutVars>
      </dgm:prSet>
      <dgm:spPr/>
    </dgm:pt>
    <dgm:pt modelId="{CF187547-421D-4708-86DE-C31C7BCD24AF}" type="pres">
      <dgm:prSet presAssocID="{AF8B3099-1B07-4A4E-8E7A-F44CA7580649}" presName="parSpace" presStyleCnt="0"/>
      <dgm:spPr/>
    </dgm:pt>
    <dgm:pt modelId="{981701D4-5CD7-4247-B096-88CEAB8459B1}" type="pres">
      <dgm:prSet presAssocID="{5E3F2B96-7668-475D-AD52-2D23E096019D}" presName="parTxOnly" presStyleLbl="node1" presStyleIdx="1" presStyleCnt="3" custLinFactNeighborY="49129">
        <dgm:presLayoutVars>
          <dgm:bulletEnabled val="1"/>
        </dgm:presLayoutVars>
      </dgm:prSet>
      <dgm:spPr/>
    </dgm:pt>
    <dgm:pt modelId="{60D42894-70AD-43A8-9C42-1E1F22D5A65B}" type="pres">
      <dgm:prSet presAssocID="{DAE6E9C2-AA8F-4006-BFA1-B1EA0BDABAC5}" presName="parSpace" presStyleCnt="0"/>
      <dgm:spPr/>
    </dgm:pt>
    <dgm:pt modelId="{55D2423E-77FF-4D8F-80EE-EB42EF318385}" type="pres">
      <dgm:prSet presAssocID="{E95A68C4-0A9A-4287-8240-3E2FE2E82E90}" presName="parTxOnly" presStyleLbl="node1" presStyleIdx="2" presStyleCnt="3" custLinFactNeighborX="-3320" custLinFactNeighborY="49615">
        <dgm:presLayoutVars>
          <dgm:bulletEnabled val="1"/>
        </dgm:presLayoutVars>
      </dgm:prSet>
      <dgm:spPr/>
    </dgm:pt>
  </dgm:ptLst>
  <dgm:cxnLst>
    <dgm:cxn modelId="{BC02A00C-381F-4245-8432-FA3313F10B9F}" type="presOf" srcId="{E95A68C4-0A9A-4287-8240-3E2FE2E82E90}" destId="{55D2423E-77FF-4D8F-80EE-EB42EF318385}" srcOrd="0" destOrd="0" presId="urn:microsoft.com/office/officeart/2005/8/layout/hChevron3"/>
    <dgm:cxn modelId="{C9B2D214-1296-4B46-85BC-C91ED21D33D1}" srcId="{FCC7A76B-D115-4D10-B35A-CCC3DB940E26}" destId="{E5893529-4EC6-4638-A051-76555DEC8CE8}" srcOrd="0" destOrd="0" parTransId="{41AC58AD-29ED-40F7-AB09-36436C02018D}" sibTransId="{AF8B3099-1B07-4A4E-8E7A-F44CA7580649}"/>
    <dgm:cxn modelId="{B85B1535-7703-4E3F-A9EB-372A0EAD66F4}" type="presOf" srcId="{E5893529-4EC6-4638-A051-76555DEC8CE8}" destId="{DF21C378-B3BD-411D-A93B-79F2BED03C8F}" srcOrd="0" destOrd="0" presId="urn:microsoft.com/office/officeart/2005/8/layout/hChevron3"/>
    <dgm:cxn modelId="{FCDB94AE-D1E6-4244-8385-8F7DD6B6BDCE}" srcId="{FCC7A76B-D115-4D10-B35A-CCC3DB940E26}" destId="{E95A68C4-0A9A-4287-8240-3E2FE2E82E90}" srcOrd="2" destOrd="0" parTransId="{09729482-754E-4EB8-9132-66522CD0850B}" sibTransId="{E50681D5-FD8F-4C8E-AE80-CB3D8EA4AE91}"/>
    <dgm:cxn modelId="{625078C1-163A-41EA-886A-8BFF7BC9CA4B}" type="presOf" srcId="{5E3F2B96-7668-475D-AD52-2D23E096019D}" destId="{981701D4-5CD7-4247-B096-88CEAB8459B1}" srcOrd="0" destOrd="0" presId="urn:microsoft.com/office/officeart/2005/8/layout/hChevron3"/>
    <dgm:cxn modelId="{5D493AE0-AB77-4A69-AC6A-29516827459E}" type="presOf" srcId="{FCC7A76B-D115-4D10-B35A-CCC3DB940E26}" destId="{668FB170-1BB7-48D4-B1CD-BEC9AA414E27}" srcOrd="0" destOrd="0" presId="urn:microsoft.com/office/officeart/2005/8/layout/hChevron3"/>
    <dgm:cxn modelId="{225D03E3-126A-4582-AB4B-08F8941C7977}" srcId="{FCC7A76B-D115-4D10-B35A-CCC3DB940E26}" destId="{5E3F2B96-7668-475D-AD52-2D23E096019D}" srcOrd="1" destOrd="0" parTransId="{74102148-E1D4-4D0F-AA5C-D7FD23E7FE4E}" sibTransId="{DAE6E9C2-AA8F-4006-BFA1-B1EA0BDABAC5}"/>
    <dgm:cxn modelId="{BAE03ACF-1B33-40D1-8100-06D7FC48B94C}" type="presParOf" srcId="{668FB170-1BB7-48D4-B1CD-BEC9AA414E27}" destId="{DF21C378-B3BD-411D-A93B-79F2BED03C8F}" srcOrd="0" destOrd="0" presId="urn:microsoft.com/office/officeart/2005/8/layout/hChevron3"/>
    <dgm:cxn modelId="{C41FAD48-B2B7-4201-A7F1-7EDFFA113344}" type="presParOf" srcId="{668FB170-1BB7-48D4-B1CD-BEC9AA414E27}" destId="{CF187547-421D-4708-86DE-C31C7BCD24AF}" srcOrd="1" destOrd="0" presId="urn:microsoft.com/office/officeart/2005/8/layout/hChevron3"/>
    <dgm:cxn modelId="{DC56521D-8199-448D-8DE8-833EE533F164}" type="presParOf" srcId="{668FB170-1BB7-48D4-B1CD-BEC9AA414E27}" destId="{981701D4-5CD7-4247-B096-88CEAB8459B1}" srcOrd="2" destOrd="0" presId="urn:microsoft.com/office/officeart/2005/8/layout/hChevron3"/>
    <dgm:cxn modelId="{3D9EDBB5-F395-4C8D-86FF-EE7EF6E93464}" type="presParOf" srcId="{668FB170-1BB7-48D4-B1CD-BEC9AA414E27}" destId="{60D42894-70AD-43A8-9C42-1E1F22D5A65B}" srcOrd="3" destOrd="0" presId="urn:microsoft.com/office/officeart/2005/8/layout/hChevron3"/>
    <dgm:cxn modelId="{73B610D1-6649-4E82-BD56-51828F3A5DFC}" type="presParOf" srcId="{668FB170-1BB7-48D4-B1CD-BEC9AA414E27}" destId="{55D2423E-77FF-4D8F-80EE-EB42EF318385}" srcOrd="4"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1C378-B3BD-411D-A93B-79F2BED03C8F}">
      <dsp:nvSpPr>
        <dsp:cNvPr id="0" name=""/>
        <dsp:cNvSpPr/>
      </dsp:nvSpPr>
      <dsp:spPr>
        <a:xfrm>
          <a:off x="4673" y="3315334"/>
          <a:ext cx="4086569" cy="163462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20003" bIns="40005"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mn-lt"/>
            </a:rPr>
            <a:t>Company setup and finished</a:t>
          </a:r>
        </a:p>
        <a:p>
          <a:pPr marL="0" lvl="0" indent="0" algn="ctr" defTabSz="666750">
            <a:lnSpc>
              <a:spcPct val="90000"/>
            </a:lnSpc>
            <a:spcBef>
              <a:spcPct val="0"/>
            </a:spcBef>
            <a:spcAft>
              <a:spcPct val="35000"/>
            </a:spcAft>
            <a:buNone/>
          </a:pPr>
          <a:r>
            <a:rPr lang="en-GB" sz="1500" kern="1200" dirty="0">
              <a:latin typeface="+mn-lt"/>
            </a:rPr>
            <a:t>30 December 2023</a:t>
          </a:r>
        </a:p>
      </dsp:txBody>
      <dsp:txXfrm>
        <a:off x="4673" y="3315334"/>
        <a:ext cx="3677912" cy="1634627"/>
      </dsp:txXfrm>
    </dsp:sp>
    <dsp:sp modelId="{981701D4-5CD7-4247-B096-88CEAB8459B1}">
      <dsp:nvSpPr>
        <dsp:cNvPr id="0" name=""/>
        <dsp:cNvSpPr/>
      </dsp:nvSpPr>
      <dsp:spPr>
        <a:xfrm>
          <a:off x="3273929" y="3315334"/>
          <a:ext cx="4086569" cy="1634627"/>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008" tIns="40005" rIns="20003" bIns="40005" numCol="1" spcCol="1270" anchor="ctr" anchorCtr="0">
          <a:noAutofit/>
        </a:bodyPr>
        <a:lstStyle/>
        <a:p>
          <a:pPr marL="0" lvl="0" indent="0" algn="ctr" defTabSz="666750">
            <a:lnSpc>
              <a:spcPct val="90000"/>
            </a:lnSpc>
            <a:spcBef>
              <a:spcPct val="0"/>
            </a:spcBef>
            <a:spcAft>
              <a:spcPct val="35000"/>
            </a:spcAft>
            <a:buNone/>
          </a:pPr>
          <a:r>
            <a:rPr lang="en-GB" sz="1500" kern="1200" dirty="0"/>
            <a:t>150 Customers in the first month</a:t>
          </a:r>
        </a:p>
        <a:p>
          <a:pPr marL="0" lvl="0" indent="0" algn="ctr" defTabSz="666750">
            <a:lnSpc>
              <a:spcPct val="90000"/>
            </a:lnSpc>
            <a:spcBef>
              <a:spcPct val="0"/>
            </a:spcBef>
            <a:spcAft>
              <a:spcPct val="35000"/>
            </a:spcAft>
            <a:buNone/>
          </a:pPr>
          <a:r>
            <a:rPr lang="en-GB" sz="1500" kern="1200" dirty="0"/>
            <a:t>31</a:t>
          </a:r>
          <a:r>
            <a:rPr lang="en-GB" sz="1500" kern="1200" baseline="30000" dirty="0"/>
            <a:t>st</a:t>
          </a:r>
          <a:r>
            <a:rPr lang="en-GB" sz="1500" kern="1200" dirty="0"/>
            <a:t> December 2023 </a:t>
          </a:r>
        </a:p>
      </dsp:txBody>
      <dsp:txXfrm>
        <a:off x="4091243" y="3315334"/>
        <a:ext cx="2451942" cy="1634627"/>
      </dsp:txXfrm>
    </dsp:sp>
    <dsp:sp modelId="{55D2423E-77FF-4D8F-80EE-EB42EF318385}">
      <dsp:nvSpPr>
        <dsp:cNvPr id="0" name=""/>
        <dsp:cNvSpPr/>
      </dsp:nvSpPr>
      <dsp:spPr>
        <a:xfrm>
          <a:off x="6516050" y="3323279"/>
          <a:ext cx="4086569" cy="1634627"/>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008" tIns="40005" rIns="20003" bIns="40005" numCol="1" spcCol="1270" anchor="ctr" anchorCtr="0">
          <a:noAutofit/>
        </a:bodyPr>
        <a:lstStyle/>
        <a:p>
          <a:pPr marL="0" lvl="0" indent="0" algn="ctr" defTabSz="666750">
            <a:lnSpc>
              <a:spcPct val="90000"/>
            </a:lnSpc>
            <a:spcBef>
              <a:spcPct val="0"/>
            </a:spcBef>
            <a:spcAft>
              <a:spcPct val="35000"/>
            </a:spcAft>
            <a:buNone/>
          </a:pPr>
          <a:r>
            <a:rPr lang="en-GB" sz="1500" kern="1200" dirty="0"/>
            <a:t>First 500 Membership</a:t>
          </a:r>
        </a:p>
        <a:p>
          <a:pPr marL="0" lvl="0" indent="0" algn="ctr" defTabSz="666750">
            <a:lnSpc>
              <a:spcPct val="90000"/>
            </a:lnSpc>
            <a:spcBef>
              <a:spcPct val="0"/>
            </a:spcBef>
            <a:spcAft>
              <a:spcPct val="35000"/>
            </a:spcAft>
            <a:buNone/>
          </a:pPr>
          <a:r>
            <a:rPr lang="en-GB" sz="1500" kern="1200" dirty="0"/>
            <a:t>1</a:t>
          </a:r>
          <a:r>
            <a:rPr lang="en-GB" sz="1500" kern="1200" baseline="30000" dirty="0"/>
            <a:t>st</a:t>
          </a:r>
          <a:r>
            <a:rPr lang="en-GB" sz="1500" kern="1200" dirty="0"/>
            <a:t> March 2024</a:t>
          </a:r>
        </a:p>
      </dsp:txBody>
      <dsp:txXfrm>
        <a:off x="7333364" y="3323279"/>
        <a:ext cx="2451942" cy="1634627"/>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E8231E-447A-4A0B-BB80-EE83562D57B7}" type="datetimeFigureOut">
              <a:rPr lang="en-GB" smtClean="0"/>
              <a:t>13/11/2023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92E36B-BC95-425E-814E-16C8AB9AED72}" type="slidenum">
              <a:rPr lang="en-GB" smtClean="0"/>
              <a:t>‹#›</a:t>
            </a:fld>
            <a:endParaRPr lang="en-GB"/>
          </a:p>
        </p:txBody>
      </p:sp>
    </p:spTree>
    <p:extLst>
      <p:ext uri="{BB962C8B-B14F-4D97-AF65-F5344CB8AC3E}">
        <p14:creationId xmlns:p14="http://schemas.microsoft.com/office/powerpoint/2010/main" val="13144733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92E36B-BC95-425E-814E-16C8AB9AED72}" type="slidenum">
              <a:rPr lang="en-GB" smtClean="0"/>
              <a:t>5</a:t>
            </a:fld>
            <a:endParaRPr lang="en-GB"/>
          </a:p>
        </p:txBody>
      </p:sp>
    </p:spTree>
    <p:extLst>
      <p:ext uri="{BB962C8B-B14F-4D97-AF65-F5344CB8AC3E}">
        <p14:creationId xmlns:p14="http://schemas.microsoft.com/office/powerpoint/2010/main" val="3249326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BBCD4F60-3B00-4DB4-90A4-67F8107A0900}" type="datetime1">
              <a:rPr lang="en-US" smtClean="0"/>
              <a:t>11/13/2023</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45086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626DE685-1B6F-4D7C-AEF2-C9AD71EC467A}" type="datetime1">
              <a:rPr lang="en-US" smtClean="0"/>
              <a:t>11/13/2023</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60983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6E20BAB-D1DB-4DC1-908A-9B5E73715905}" type="datetime1">
              <a:rPr lang="en-US" smtClean="0"/>
              <a:t>11/13/2023</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48891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82D2DD5A-C337-4F22-BED0-547AFC68CFD6}" type="datetime1">
              <a:rPr lang="en-US" smtClean="0"/>
              <a:t>11/13/2023</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229586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FA38DFBF-4DB8-447F-A740-22B1B0F7DDD8}" type="datetime1">
              <a:rPr lang="en-US" smtClean="0"/>
              <a:t>11/13/2023</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0808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8812435-B87A-4434-B86A-1406D5D81959}" type="datetime1">
              <a:rPr lang="en-US" smtClean="0"/>
              <a:t>11/13/2023</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835363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3B850E0-9242-469C-9FA7-447D7E43FF29}" type="datetime1">
              <a:rPr lang="en-US" smtClean="0"/>
              <a:t>11/13/2023</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69367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CA9184C1-634B-4D2F-90E1-C39B48114444}" type="datetime1">
              <a:rPr lang="en-US" smtClean="0"/>
              <a:t>11/13/2023</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62375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602A4FC1-9CCD-4E4B-AB4D-5CAEC19C950B}" type="datetime1">
              <a:rPr lang="en-US" smtClean="0"/>
              <a:t>11/13/2023</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15988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5C12018-AE0B-45B3-8833-1C61B747ADFD}" type="datetime1">
              <a:rPr lang="en-US" smtClean="0"/>
              <a:t>11/13/2023</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16525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BC874D72-DF44-407D-AEE5-0273DD00D922}" type="datetime1">
              <a:rPr lang="en-US" smtClean="0"/>
              <a:t>11/13/2023</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57832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FBA78304-8938-479D-8111-AA943458A814}" type="datetime1">
              <a:rPr lang="en-US" smtClean="0"/>
              <a:t>11/13/2023</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Sample Footer Text</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403969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p:txStyles>
    <p:titleStyle>
      <a:lvl1pPr algn="l" defTabSz="914400" rtl="0" eaLnBrk="1" latinLnBrk="0" hangingPunct="1">
        <a:lnSpc>
          <a:spcPct val="100000"/>
        </a:lnSpc>
        <a:spcBef>
          <a:spcPct val="0"/>
        </a:spcBef>
        <a:buNone/>
        <a:defRPr sz="4000" kern="1200" cap="none" spc="0" baseline="0">
          <a:solidFill>
            <a:schemeClr val="tx1"/>
          </a:solidFill>
          <a:latin typeface="Univers Condensed" panose="020B0506020202050204" pitchFamily="34" charset="0"/>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Univers" panose="020B0503020202020204" pitchFamily="34" charset="0"/>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Univers" panose="020B0503020202020204" pitchFamily="34" charset="0"/>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Univers" panose="020B0503020202020204" pitchFamily="34" charset="0"/>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Univers" panose="020B0503020202020204" pitchFamily="34" charset="0"/>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Univers"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016/j.solener.2020.11.031" TargetMode="External"/><Relationship Id="rId2" Type="http://schemas.openxmlformats.org/officeDocument/2006/relationships/hyperlink" Target="https://doi.org/10.1002/pip.3261"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E592EA-8499-80C4-0353-4757B735E94C}"/>
              </a:ext>
            </a:extLst>
          </p:cNvPr>
          <p:cNvSpPr>
            <a:spLocks noGrp="1"/>
          </p:cNvSpPr>
          <p:nvPr>
            <p:ph type="ctrTitle"/>
          </p:nvPr>
        </p:nvSpPr>
        <p:spPr>
          <a:xfrm>
            <a:off x="647699" y="871758"/>
            <a:ext cx="5227171" cy="3871143"/>
          </a:xfrm>
        </p:spPr>
        <p:txBody>
          <a:bodyPr>
            <a:normAutofit fontScale="90000"/>
          </a:bodyPr>
          <a:lstStyle/>
          <a:p>
            <a:pPr>
              <a:lnSpc>
                <a:spcPct val="90000"/>
              </a:lnSpc>
            </a:pPr>
            <a:br>
              <a:rPr lang="en-GB" sz="1400" dirty="0">
                <a:latin typeface="Arial" panose="020B0604020202020204" pitchFamily="34" charset="0"/>
                <a:cs typeface="Arial" panose="020B0604020202020204" pitchFamily="34" charset="0"/>
              </a:rPr>
            </a:br>
            <a:br>
              <a:rPr lang="en-GB" sz="14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Name – Shivcharan Mistry</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Student ID – 2244603</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Module Code – LCMB7004</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Module – Entrepreneurship </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Lecturer’s Name – Vasilios Tavlaridis</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Title – Solarfox pitch for investors, seeking £100000 pounds</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endParaRPr lang="en-GB" sz="1400" dirty="0">
              <a:latin typeface="Arial" panose="020B0604020202020204" pitchFamily="34" charset="0"/>
              <a:cs typeface="Arial" panose="020B0604020202020204" pitchFamily="34" charset="0"/>
            </a:endParaRPr>
          </a:p>
        </p:txBody>
      </p:sp>
      <p:cxnSp>
        <p:nvCxnSpPr>
          <p:cNvPr id="10" name="Straight Connector 9">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descr="A solar panel farm">
            <a:extLst>
              <a:ext uri="{FF2B5EF4-FFF2-40B4-BE49-F238E27FC236}">
                <a16:creationId xmlns:a16="http://schemas.microsoft.com/office/drawing/2014/main" id="{5868AB7D-A34C-DDC1-65C7-6026308E40EC}"/>
              </a:ext>
            </a:extLst>
          </p:cNvPr>
          <p:cNvPicPr>
            <a:picLocks noChangeAspect="1"/>
          </p:cNvPicPr>
          <p:nvPr/>
        </p:nvPicPr>
        <p:blipFill rotWithShape="1">
          <a:blip r:embed="rId2"/>
          <a:srcRect l="27163" r="17996" b="-1"/>
          <a:stretch/>
        </p:blipFill>
        <p:spPr>
          <a:xfrm>
            <a:off x="6515100" y="10"/>
            <a:ext cx="5676900" cy="6857990"/>
          </a:xfrm>
          <a:prstGeom prst="rect">
            <a:avLst/>
          </a:prstGeom>
        </p:spPr>
      </p:pic>
    </p:spTree>
    <p:extLst>
      <p:ext uri="{BB962C8B-B14F-4D97-AF65-F5344CB8AC3E}">
        <p14:creationId xmlns:p14="http://schemas.microsoft.com/office/powerpoint/2010/main" val="423987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16444B7-CDD8-9262-D819-1B4D5BA7F1BC}"/>
              </a:ext>
            </a:extLst>
          </p:cNvPr>
          <p:cNvSpPr txBox="1"/>
          <p:nvPr/>
        </p:nvSpPr>
        <p:spPr>
          <a:xfrm>
            <a:off x="811033" y="826936"/>
            <a:ext cx="10559332" cy="369332"/>
          </a:xfrm>
          <a:prstGeom prst="rect">
            <a:avLst/>
          </a:prstGeom>
          <a:noFill/>
        </p:spPr>
        <p:txBody>
          <a:bodyPr wrap="square" rtlCol="0">
            <a:spAutoFit/>
          </a:bodyPr>
          <a:lstStyle/>
          <a:p>
            <a:pPr algn="ctr"/>
            <a:r>
              <a:rPr lang="en-GB" dirty="0"/>
              <a:t>Table of Contents</a:t>
            </a:r>
          </a:p>
        </p:txBody>
      </p:sp>
      <p:sp>
        <p:nvSpPr>
          <p:cNvPr id="6" name="TextBox 5">
            <a:extLst>
              <a:ext uri="{FF2B5EF4-FFF2-40B4-BE49-F238E27FC236}">
                <a16:creationId xmlns:a16="http://schemas.microsoft.com/office/drawing/2014/main" id="{F756F7C1-7D9D-1485-C2BE-AFB1AAF0C982}"/>
              </a:ext>
            </a:extLst>
          </p:cNvPr>
          <p:cNvSpPr txBox="1"/>
          <p:nvPr/>
        </p:nvSpPr>
        <p:spPr>
          <a:xfrm>
            <a:off x="818984" y="826936"/>
            <a:ext cx="10551381" cy="5678478"/>
          </a:xfrm>
          <a:prstGeom prst="rect">
            <a:avLst/>
          </a:prstGeom>
          <a:noFill/>
        </p:spPr>
        <p:txBody>
          <a:bodyPr wrap="square" rtlCol="0">
            <a:spAutoFit/>
          </a:bodyPr>
          <a:lstStyle/>
          <a:p>
            <a:endParaRPr lang="en-GB" dirty="0"/>
          </a:p>
          <a:p>
            <a:r>
              <a:rPr lang="en-GB" sz="1500" dirty="0"/>
              <a:t>Introduction………………………………………………………………………………………………………………………………..1</a:t>
            </a:r>
          </a:p>
          <a:p>
            <a:r>
              <a:rPr lang="en-US" sz="1500" dirty="0"/>
              <a:t>Using Porters 5 forces for the Solarfox Corporation………………………………………………………………………………….2</a:t>
            </a:r>
          </a:p>
          <a:p>
            <a:r>
              <a:rPr lang="en-US" sz="1500" dirty="0"/>
              <a:t>   Problem worth solving………………………………………………………………………………………………………………....2</a:t>
            </a:r>
          </a:p>
          <a:p>
            <a:r>
              <a:rPr lang="en-US" sz="1500" dirty="0"/>
              <a:t>   Our Solution………………………………………………………………………………………………………………………….....2</a:t>
            </a:r>
          </a:p>
          <a:p>
            <a:r>
              <a:rPr lang="en-US" sz="1500" dirty="0"/>
              <a:t>Sales &amp; Marketing………………………………………………………………………………………………………………………..3</a:t>
            </a:r>
          </a:p>
          <a:p>
            <a:r>
              <a:rPr lang="en-US" sz="1500" dirty="0"/>
              <a:t>   Sales Channel………………………………………………………………………………………………………………………….3</a:t>
            </a:r>
          </a:p>
          <a:p>
            <a:r>
              <a:rPr lang="en-US" sz="1500" dirty="0"/>
              <a:t>   Using 4Ps of Marketing……………………………………………………………………………………………...........................3</a:t>
            </a:r>
          </a:p>
          <a:p>
            <a:r>
              <a:rPr lang="en-US" sz="1500" dirty="0"/>
              <a:t>Funding……………………………………………………………………………………………………………………………………4</a:t>
            </a:r>
          </a:p>
          <a:p>
            <a:r>
              <a:rPr lang="en-US" sz="1500" dirty="0"/>
              <a:t>Financial Projections…………………………………………………………………………………………………………………….5</a:t>
            </a:r>
          </a:p>
          <a:p>
            <a:r>
              <a:rPr lang="en-US" sz="1500" dirty="0"/>
              <a:t>Traction……………………………………………………………………………………………………………………………….......6</a:t>
            </a:r>
          </a:p>
          <a:p>
            <a:r>
              <a:rPr lang="en-US" sz="1500" dirty="0"/>
              <a:t>Timeline / Milestones……………………………………………………………………………………………………………………7</a:t>
            </a:r>
          </a:p>
          <a:p>
            <a:r>
              <a:rPr lang="en-US" sz="1500" dirty="0"/>
              <a:t>Team and Key Members………………………………………………………………………………………………………………..8</a:t>
            </a:r>
          </a:p>
          <a:p>
            <a:r>
              <a:rPr lang="en-US" sz="1500" dirty="0"/>
              <a:t>List of References……………………………………………………………………………………………………………………….9</a:t>
            </a:r>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US" sz="1500" dirty="0"/>
          </a:p>
          <a:p>
            <a:endParaRPr lang="en-GB" sz="1500" dirty="0"/>
          </a:p>
          <a:p>
            <a:endParaRPr lang="en-GB" sz="1500" dirty="0"/>
          </a:p>
        </p:txBody>
      </p:sp>
    </p:spTree>
    <p:extLst>
      <p:ext uri="{BB962C8B-B14F-4D97-AF65-F5344CB8AC3E}">
        <p14:creationId xmlns:p14="http://schemas.microsoft.com/office/powerpoint/2010/main" val="3945862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Rows of solar panels">
            <a:extLst>
              <a:ext uri="{FF2B5EF4-FFF2-40B4-BE49-F238E27FC236}">
                <a16:creationId xmlns:a16="http://schemas.microsoft.com/office/drawing/2014/main" id="{168B4FED-CC94-3AD9-2095-A8F1A8C846EE}"/>
              </a:ext>
            </a:extLst>
          </p:cNvPr>
          <p:cNvPicPr>
            <a:picLocks noChangeAspect="1"/>
          </p:cNvPicPr>
          <p:nvPr/>
        </p:nvPicPr>
        <p:blipFill rotWithShape="1">
          <a:blip r:embed="rId2"/>
          <a:srcRect l="24500" r="28334" b="373"/>
          <a:stretch/>
        </p:blipFill>
        <p:spPr>
          <a:xfrm>
            <a:off x="20" y="-17929"/>
            <a:ext cx="4876780" cy="6875929"/>
          </a:xfrm>
          <a:prstGeom prst="rect">
            <a:avLst/>
          </a:prstGeom>
        </p:spPr>
      </p:pic>
      <p:cxnSp>
        <p:nvCxnSpPr>
          <p:cNvPr id="17" name="Straight Connector 16">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7505B004-FEF7-9D37-5552-B8B5964FB060}"/>
              </a:ext>
            </a:extLst>
          </p:cNvPr>
          <p:cNvSpPr txBox="1"/>
          <p:nvPr/>
        </p:nvSpPr>
        <p:spPr>
          <a:xfrm>
            <a:off x="4905955" y="811033"/>
            <a:ext cx="6666921" cy="5097031"/>
          </a:xfrm>
          <a:prstGeom prst="rect">
            <a:avLst/>
          </a:prstGeom>
        </p:spPr>
        <p:txBody>
          <a:bodyPr vert="horz" lIns="91440" tIns="45720" rIns="91440" bIns="45720" rtlCol="0">
            <a:normAutofit lnSpcReduction="10000"/>
          </a:bodyPr>
          <a:lstStyle/>
          <a:p>
            <a:pPr>
              <a:lnSpc>
                <a:spcPct val="110000"/>
              </a:lnSpc>
              <a:spcAft>
                <a:spcPts val="600"/>
              </a:spcAft>
            </a:pPr>
            <a:r>
              <a:rPr lang="en-US" sz="1500" b="1" dirty="0"/>
              <a:t>Introduction</a:t>
            </a:r>
            <a:endParaRPr lang="en-US" sz="1000" dirty="0"/>
          </a:p>
          <a:p>
            <a:pPr algn="just">
              <a:lnSpc>
                <a:spcPct val="110000"/>
              </a:lnSpc>
              <a:spcAft>
                <a:spcPts val="600"/>
              </a:spcAft>
            </a:pPr>
            <a:r>
              <a:rPr lang="en-US" sz="1400" dirty="0"/>
              <a:t>Solarfox Corporation, headquartered in the United Kingdom, stands as a leading entity in the solar panel industry. Our strategic acquisition of a hectare of land on the outskirts of West Bromwich, Birmingham, determine our commitment to sustainable practices. We are specializing in the installation, maintenance, and repair of solar panels, we prioritize delivering comprehensive customer service to foster a greener future.</a:t>
            </a:r>
          </a:p>
          <a:p>
            <a:pPr indent="-228600" algn="just">
              <a:lnSpc>
                <a:spcPct val="110000"/>
              </a:lnSpc>
              <a:spcAft>
                <a:spcPts val="600"/>
              </a:spcAft>
              <a:buFont typeface="Arial" panose="020B0604020202020204" pitchFamily="34" charset="0"/>
              <a:buChar char="•"/>
            </a:pPr>
            <a:endParaRPr lang="en-US" sz="1400" dirty="0"/>
          </a:p>
          <a:p>
            <a:pPr algn="just">
              <a:lnSpc>
                <a:spcPct val="110000"/>
              </a:lnSpc>
              <a:spcAft>
                <a:spcPts val="600"/>
              </a:spcAft>
            </a:pPr>
            <a:r>
              <a:rPr lang="en-US" sz="1400" dirty="0"/>
              <a:t>Dedicated to offering cost-effective and eco-friendly solutions, our focus extends to both residential and commercial clients. Through our diligent efforts, we not only reduce energy costs for our customers but also contribute to minimizing their carbon footprint. Operating through a dual-channel approach—online platforms and a physical location—we ensure a broad reach to cater to diverse customer needs (govuk, 2023).</a:t>
            </a:r>
          </a:p>
          <a:p>
            <a:pPr algn="just">
              <a:lnSpc>
                <a:spcPct val="110000"/>
              </a:lnSpc>
              <a:spcAft>
                <a:spcPts val="600"/>
              </a:spcAft>
            </a:pPr>
            <a:endParaRPr lang="en-US" sz="1400" dirty="0"/>
          </a:p>
          <a:p>
            <a:pPr algn="just">
              <a:lnSpc>
                <a:spcPct val="110000"/>
              </a:lnSpc>
              <a:spcAft>
                <a:spcPts val="600"/>
              </a:spcAft>
            </a:pPr>
            <a:r>
              <a:rPr lang="en-US" sz="1400" dirty="0"/>
              <a:t>Recognizing the significance of convenience and accessibility, our multi-channel distribution strategy ensures that our solar panels are readily available to customers. This accessibility, coupled with our unwavering commitment to customer satisfaction, empowers individuals and businesses alike to easily access and benefit from the energy-saving advantages of our solar solutions.</a:t>
            </a:r>
          </a:p>
        </p:txBody>
      </p:sp>
      <p:cxnSp>
        <p:nvCxnSpPr>
          <p:cNvPr id="19" name="Straight Connector 18">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80F40106-DEF3-7DD1-12D1-756B0ED35C0D}"/>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r>
              <a:rPr lang="en-US"/>
              <a:t>1</a:t>
            </a:r>
          </a:p>
        </p:txBody>
      </p:sp>
    </p:spTree>
    <p:extLst>
      <p:ext uri="{BB962C8B-B14F-4D97-AF65-F5344CB8AC3E}">
        <p14:creationId xmlns:p14="http://schemas.microsoft.com/office/powerpoint/2010/main" val="4168384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4" name="Straight Connector 4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8" name="Rectangle 47">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60F72A54-1DEF-6BD2-7947-ADD4872F440A}"/>
              </a:ext>
            </a:extLst>
          </p:cNvPr>
          <p:cNvSpPr txBox="1"/>
          <p:nvPr/>
        </p:nvSpPr>
        <p:spPr>
          <a:xfrm>
            <a:off x="914400" y="4646432"/>
            <a:ext cx="2979964" cy="1378812"/>
          </a:xfrm>
          <a:prstGeom prst="rect">
            <a:avLst/>
          </a:prstGeom>
        </p:spPr>
        <p:txBody>
          <a:bodyPr vert="horz" lIns="91440" tIns="45720" rIns="91440" bIns="45720" rtlCol="0" anchor="t">
            <a:normAutofit/>
          </a:bodyPr>
          <a:lstStyle/>
          <a:p>
            <a:pPr>
              <a:lnSpc>
                <a:spcPct val="90000"/>
              </a:lnSpc>
              <a:spcBef>
                <a:spcPct val="0"/>
              </a:spcBef>
              <a:spcAft>
                <a:spcPts val="600"/>
              </a:spcAft>
            </a:pPr>
            <a:endParaRPr lang="en-US" sz="3600" cap="all" spc="30" dirty="0">
              <a:latin typeface="+mj-lt"/>
              <a:ea typeface="+mj-ea"/>
              <a:cs typeface="+mj-cs"/>
            </a:endParaRPr>
          </a:p>
          <a:p>
            <a:pPr>
              <a:lnSpc>
                <a:spcPct val="90000"/>
              </a:lnSpc>
              <a:spcBef>
                <a:spcPct val="0"/>
              </a:spcBef>
              <a:spcAft>
                <a:spcPts val="600"/>
              </a:spcAft>
            </a:pPr>
            <a:endParaRPr lang="en-US" sz="4000" b="1" cap="all" spc="30" dirty="0">
              <a:latin typeface="+mj-lt"/>
              <a:ea typeface="+mj-ea"/>
              <a:cs typeface="+mj-cs"/>
            </a:endParaRPr>
          </a:p>
          <a:p>
            <a:pPr>
              <a:lnSpc>
                <a:spcPct val="90000"/>
              </a:lnSpc>
              <a:spcBef>
                <a:spcPct val="0"/>
              </a:spcBef>
              <a:spcAft>
                <a:spcPts val="600"/>
              </a:spcAft>
            </a:pPr>
            <a:endParaRPr lang="en-US" sz="4000" cap="all" spc="30" dirty="0">
              <a:latin typeface="+mj-lt"/>
              <a:ea typeface="+mj-ea"/>
              <a:cs typeface="+mj-cs"/>
            </a:endParaRPr>
          </a:p>
        </p:txBody>
      </p:sp>
      <p:cxnSp>
        <p:nvCxnSpPr>
          <p:cNvPr id="50" name="Straight Connector 49">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3716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3CC944B8-F860-0067-BA21-6B34384A9AE4}"/>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r>
              <a:rPr lang="en-US"/>
              <a:t>2</a:t>
            </a:r>
          </a:p>
        </p:txBody>
      </p:sp>
      <p:sp>
        <p:nvSpPr>
          <p:cNvPr id="10" name="Rectangle 1">
            <a:extLst>
              <a:ext uri="{FF2B5EF4-FFF2-40B4-BE49-F238E27FC236}">
                <a16:creationId xmlns:a16="http://schemas.microsoft.com/office/drawing/2014/main" id="{A87EC135-4659-279B-DE9A-EB7C590442E5}"/>
              </a:ext>
            </a:extLst>
          </p:cNvPr>
          <p:cNvSpPr>
            <a:spLocks noChangeArrowheads="1"/>
          </p:cNvSpPr>
          <p:nvPr/>
        </p:nvSpPr>
        <p:spPr bwMode="auto">
          <a:xfrm>
            <a:off x="695325" y="2710035"/>
            <a:ext cx="3587668" cy="350026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228600" fontAlgn="base">
              <a:lnSpc>
                <a:spcPct val="110000"/>
              </a:lnSpc>
              <a:spcBef>
                <a:spcPct val="0"/>
              </a:spcBef>
              <a:spcAft>
                <a:spcPts val="600"/>
              </a:spcAft>
              <a:buClrTx/>
              <a:buSzTx/>
              <a:buFont typeface="Arial" panose="020B0604020202020204" pitchFamily="34" charset="0"/>
              <a:buChar char="•"/>
              <a:tabLst/>
            </a:pPr>
            <a:endParaRPr kumimoji="0" lang="en-US" altLang="en-US" sz="1100" b="0" i="0" u="none" strike="noStrike" cap="none" normalizeH="0" baseline="0" dirty="0">
              <a:ln>
                <a:noFill/>
              </a:ln>
              <a:effectLst/>
            </a:endParaRPr>
          </a:p>
        </p:txBody>
      </p:sp>
      <p:graphicFrame>
        <p:nvGraphicFramePr>
          <p:cNvPr id="12" name="Table 12">
            <a:extLst>
              <a:ext uri="{FF2B5EF4-FFF2-40B4-BE49-F238E27FC236}">
                <a16:creationId xmlns:a16="http://schemas.microsoft.com/office/drawing/2014/main" id="{50F490A8-91D5-07CC-CD0C-36D5EB198C90}"/>
              </a:ext>
            </a:extLst>
          </p:cNvPr>
          <p:cNvGraphicFramePr>
            <a:graphicFrameLocks noGrp="1"/>
          </p:cNvGraphicFramePr>
          <p:nvPr>
            <p:extLst>
              <p:ext uri="{D42A27DB-BD31-4B8C-83A1-F6EECF244321}">
                <p14:modId xmlns:p14="http://schemas.microsoft.com/office/powerpoint/2010/main" val="2228195164"/>
              </p:ext>
            </p:extLst>
          </p:nvPr>
        </p:nvGraphicFramePr>
        <p:xfrm>
          <a:off x="808264" y="723901"/>
          <a:ext cx="10524320" cy="5410200"/>
        </p:xfrm>
        <a:graphic>
          <a:graphicData uri="http://schemas.openxmlformats.org/drawingml/2006/table">
            <a:tbl>
              <a:tblPr firstRow="1" bandRow="1">
                <a:tableStyleId>{9D7B26C5-4107-4FEC-AEDC-1716B250A1EF}</a:tableStyleId>
              </a:tblPr>
              <a:tblGrid>
                <a:gridCol w="5262160">
                  <a:extLst>
                    <a:ext uri="{9D8B030D-6E8A-4147-A177-3AD203B41FA5}">
                      <a16:colId xmlns:a16="http://schemas.microsoft.com/office/drawing/2014/main" val="2244838122"/>
                    </a:ext>
                  </a:extLst>
                </a:gridCol>
                <a:gridCol w="5262160">
                  <a:extLst>
                    <a:ext uri="{9D8B030D-6E8A-4147-A177-3AD203B41FA5}">
                      <a16:colId xmlns:a16="http://schemas.microsoft.com/office/drawing/2014/main" val="1689846418"/>
                    </a:ext>
                  </a:extLst>
                </a:gridCol>
              </a:tblGrid>
              <a:tr h="5410200">
                <a:tc>
                  <a:txBody>
                    <a:bodyPr/>
                    <a:lstStyle/>
                    <a:p>
                      <a:pPr algn="ctr"/>
                      <a:endParaRPr lang="en-US" sz="1500" b="1" dirty="0">
                        <a:solidFill>
                          <a:schemeClr val="tx1"/>
                        </a:solidFill>
                        <a:latin typeface="Arial" panose="020B0604020202020204" pitchFamily="34" charset="0"/>
                        <a:cs typeface="Arial" panose="020B0604020202020204" pitchFamily="34" charset="0"/>
                      </a:endParaRPr>
                    </a:p>
                    <a:p>
                      <a:pPr algn="ctr"/>
                      <a:r>
                        <a:rPr lang="en-US" sz="1500" b="1" dirty="0">
                          <a:solidFill>
                            <a:schemeClr val="tx1"/>
                          </a:solidFill>
                          <a:latin typeface="Arial" panose="020B0604020202020204" pitchFamily="34" charset="0"/>
                          <a:cs typeface="Arial" panose="020B0604020202020204" pitchFamily="34" charset="0"/>
                        </a:rPr>
                        <a:t>Problem worth solving </a:t>
                      </a:r>
                    </a:p>
                    <a:p>
                      <a:pPr algn="just"/>
                      <a:endParaRPr lang="en-US" sz="2200" b="0" dirty="0">
                        <a:solidFill>
                          <a:schemeClr val="tx1"/>
                        </a:solidFill>
                      </a:endParaRPr>
                    </a:p>
                    <a:p>
                      <a:pPr algn="just">
                        <a:lnSpc>
                          <a:spcPct val="100000"/>
                        </a:lnSpc>
                      </a:pPr>
                      <a:r>
                        <a:rPr lang="en-US" sz="1400" b="0" dirty="0">
                          <a:solidFill>
                            <a:schemeClr val="tx1"/>
                          </a:solidFill>
                          <a:latin typeface="Arial" panose="020B0604020202020204" pitchFamily="34" charset="0"/>
                          <a:cs typeface="Arial" panose="020B0604020202020204" pitchFamily="34" charset="0"/>
                        </a:rPr>
                        <a:t>(</a:t>
                      </a:r>
                      <a:r>
                        <a:rPr lang="en-US" sz="1400" b="0" dirty="0" err="1">
                          <a:solidFill>
                            <a:schemeClr val="tx1"/>
                          </a:solidFill>
                          <a:latin typeface="Arial" panose="020B0604020202020204" pitchFamily="34" charset="0"/>
                          <a:cs typeface="Arial" panose="020B0604020202020204" pitchFamily="34" charset="0"/>
                        </a:rPr>
                        <a:t>Berrian</a:t>
                      </a:r>
                      <a:r>
                        <a:rPr lang="en-US" sz="1400" b="0" dirty="0">
                          <a:solidFill>
                            <a:schemeClr val="tx1"/>
                          </a:solidFill>
                          <a:latin typeface="Arial" panose="020B0604020202020204" pitchFamily="34" charset="0"/>
                          <a:cs typeface="Arial" panose="020B0604020202020204" pitchFamily="34" charset="0"/>
                        </a:rPr>
                        <a:t> and </a:t>
                      </a:r>
                      <a:r>
                        <a:rPr lang="en-US" sz="1400" b="0" dirty="0" err="1">
                          <a:solidFill>
                            <a:schemeClr val="tx1"/>
                          </a:solidFill>
                          <a:latin typeface="Arial" panose="020B0604020202020204" pitchFamily="34" charset="0"/>
                          <a:cs typeface="Arial" panose="020B0604020202020204" pitchFamily="34" charset="0"/>
                        </a:rPr>
                        <a:t>Libal</a:t>
                      </a:r>
                      <a:r>
                        <a:rPr lang="en-US" sz="1400" b="0" dirty="0">
                          <a:solidFill>
                            <a:schemeClr val="tx1"/>
                          </a:solidFill>
                          <a:latin typeface="Arial" panose="020B0604020202020204" pitchFamily="34" charset="0"/>
                          <a:cs typeface="Arial" panose="020B0604020202020204" pitchFamily="34" charset="0"/>
                        </a:rPr>
                        <a:t>, 2020)excellent study shows, imagine revolutionizing the solar panel industry with a custom-made approach. In a market dominated by one-size-fits-all solutions, what if we offered a customized solar panel service that caters to individual design preferences and architectural features?</a:t>
                      </a:r>
                    </a:p>
                    <a:p>
                      <a:pPr algn="just">
                        <a:lnSpc>
                          <a:spcPct val="100000"/>
                        </a:lnSpc>
                      </a:pPr>
                      <a:endParaRPr lang="en-US" sz="1400" b="0" dirty="0">
                        <a:solidFill>
                          <a:schemeClr val="tx1"/>
                        </a:solidFill>
                        <a:latin typeface="Arial" panose="020B0604020202020204" pitchFamily="34" charset="0"/>
                        <a:cs typeface="Arial" panose="020B0604020202020204" pitchFamily="34" charset="0"/>
                      </a:endParaRPr>
                    </a:p>
                    <a:p>
                      <a:pPr algn="just">
                        <a:lnSpc>
                          <a:spcPct val="100000"/>
                        </a:lnSpc>
                      </a:pPr>
                      <a:endParaRPr lang="en-US" sz="1400" b="0"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Arial" panose="020B0604020202020204" pitchFamily="34" charset="0"/>
                          <a:cs typeface="Arial" panose="020B0604020202020204" pitchFamily="34" charset="0"/>
                        </a:rPr>
                        <a:t>A solar panel leasing initiative tailored specifically for renters could be a mutually beneficial solution for both the environment and those seeking a lasting solar energy option (Klein, S et al., 2021).</a:t>
                      </a:r>
                      <a:endParaRPr lang="en-GB" sz="1400" b="0" dirty="0">
                        <a:solidFill>
                          <a:schemeClr val="tx1"/>
                        </a:solidFill>
                        <a:latin typeface="Arial" panose="020B0604020202020204" pitchFamily="34" charset="0"/>
                        <a:cs typeface="Arial" panose="020B0604020202020204" pitchFamily="34" charset="0"/>
                      </a:endParaRPr>
                    </a:p>
                    <a:p>
                      <a:pPr algn="just">
                        <a:lnSpc>
                          <a:spcPct val="150000"/>
                        </a:lnSpc>
                      </a:pPr>
                      <a:r>
                        <a:rPr lang="en-US" sz="1400" b="0" dirty="0">
                          <a:solidFill>
                            <a:schemeClr val="tx1"/>
                          </a:solidFill>
                          <a:latin typeface="Arial" panose="020B0604020202020204" pitchFamily="34" charset="0"/>
                          <a:cs typeface="Arial" panose="020B0604020202020204" pitchFamily="34" charset="0"/>
                        </a:rPr>
                        <a:t> </a:t>
                      </a:r>
                      <a:endParaRPr lang="en-GB" sz="1400" b="0" dirty="0">
                        <a:solidFill>
                          <a:schemeClr val="tx1"/>
                        </a:solidFill>
                        <a:latin typeface="Arial" panose="020B0604020202020204" pitchFamily="34" charset="0"/>
                        <a:cs typeface="Arial" panose="020B0604020202020204" pitchFamily="34" charset="0"/>
                      </a:endParaRPr>
                    </a:p>
                  </a:txBody>
                  <a:tcPr marL="114468" marR="114468" marT="57233" marB="57233"/>
                </a:tc>
                <a:tc>
                  <a:txBody>
                    <a:bodyPr/>
                    <a:lstStyle/>
                    <a:p>
                      <a:pPr algn="ctr"/>
                      <a:endParaRPr lang="en-GB" sz="1500" b="1" dirty="0">
                        <a:solidFill>
                          <a:schemeClr val="tx1"/>
                        </a:solidFill>
                        <a:latin typeface="Arial" panose="020B0604020202020204" pitchFamily="34" charset="0"/>
                        <a:cs typeface="Arial" panose="020B0604020202020204" pitchFamily="34" charset="0"/>
                      </a:endParaRPr>
                    </a:p>
                    <a:p>
                      <a:pPr algn="ctr"/>
                      <a:r>
                        <a:rPr lang="en-GB" sz="1500" b="1" dirty="0">
                          <a:solidFill>
                            <a:schemeClr val="tx1"/>
                          </a:solidFill>
                          <a:latin typeface="Arial" panose="020B0604020202020204" pitchFamily="34" charset="0"/>
                          <a:cs typeface="Arial" panose="020B0604020202020204" pitchFamily="34" charset="0"/>
                        </a:rPr>
                        <a:t>Our Solution</a:t>
                      </a:r>
                    </a:p>
                    <a:p>
                      <a:pPr algn="ctr"/>
                      <a:endParaRPr lang="en-GB" sz="2000" b="1"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0" dirty="0">
                          <a:latin typeface="Arial" panose="020B0604020202020204" pitchFamily="34" charset="0"/>
                          <a:cs typeface="Arial" panose="020B0604020202020204" pitchFamily="34" charset="0"/>
                        </a:rPr>
                        <a:t>Our vision is to provide personalized solar panels, precisely tailored to each customer's unique space. This not only addresses the existing gap in the market for personalized solar solutions but also unlocks opportunities in specialized segments, particularly within the realm of solar energy.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400" b="0" dirty="0">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0" dirty="0">
                          <a:latin typeface="Arial" panose="020B0604020202020204" pitchFamily="34" charset="0"/>
                          <a:cs typeface="Arial" panose="020B0604020202020204" pitchFamily="34" charset="0"/>
                        </a:rPr>
                        <a:t>Renters could lease solar panels through a monthly subscription model, without having to make a substantial upfront investment. The solar panel system could be designed for easy installation and removal, offering portability and catering to diverse rental properties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400" b="0"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400" b="0"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400" b="0" dirty="0"/>
                    </a:p>
                    <a:p>
                      <a:pPr algn="l"/>
                      <a:endParaRPr lang="en-GB" sz="1400" b="1" dirty="0">
                        <a:solidFill>
                          <a:schemeClr val="tx1"/>
                        </a:solidFill>
                        <a:latin typeface="Arial" panose="020B0604020202020204" pitchFamily="34" charset="0"/>
                        <a:cs typeface="Arial" panose="020B0604020202020204" pitchFamily="34" charset="0"/>
                      </a:endParaRPr>
                    </a:p>
                    <a:p>
                      <a:pPr algn="ctr">
                        <a:lnSpc>
                          <a:spcPct val="150000"/>
                        </a:lnSpc>
                      </a:pPr>
                      <a:endParaRPr lang="en-GB" sz="1800" b="1" dirty="0">
                        <a:solidFill>
                          <a:schemeClr val="tx1"/>
                        </a:solidFill>
                        <a:latin typeface="Arial" panose="020B0604020202020204" pitchFamily="34" charset="0"/>
                        <a:cs typeface="Arial" panose="020B0604020202020204" pitchFamily="34" charset="0"/>
                      </a:endParaRPr>
                    </a:p>
                  </a:txBody>
                  <a:tcPr marL="114468" marR="114468" marT="57233" marB="57233"/>
                </a:tc>
                <a:extLst>
                  <a:ext uri="{0D108BD9-81ED-4DB2-BD59-A6C34878D82A}">
                    <a16:rowId xmlns:a16="http://schemas.microsoft.com/office/drawing/2014/main" val="4097968908"/>
                  </a:ext>
                </a:extLst>
              </a:tr>
            </a:tbl>
          </a:graphicData>
        </a:graphic>
      </p:graphicFrame>
      <p:graphicFrame>
        <p:nvGraphicFramePr>
          <p:cNvPr id="13" name="Table 13">
            <a:extLst>
              <a:ext uri="{FF2B5EF4-FFF2-40B4-BE49-F238E27FC236}">
                <a16:creationId xmlns:a16="http://schemas.microsoft.com/office/drawing/2014/main" id="{8AFA98D3-8224-A5A5-5D22-0344B0CF7F31}"/>
              </a:ext>
            </a:extLst>
          </p:cNvPr>
          <p:cNvGraphicFramePr>
            <a:graphicFrameLocks noGrp="1"/>
          </p:cNvGraphicFramePr>
          <p:nvPr>
            <p:extLst>
              <p:ext uri="{D42A27DB-BD31-4B8C-83A1-F6EECF244321}">
                <p14:modId xmlns:p14="http://schemas.microsoft.com/office/powerpoint/2010/main" val="340678725"/>
              </p:ext>
            </p:extLst>
          </p:nvPr>
        </p:nvGraphicFramePr>
        <p:xfrm>
          <a:off x="6188529" y="4024994"/>
          <a:ext cx="5138056" cy="1885919"/>
        </p:xfrm>
        <a:graphic>
          <a:graphicData uri="http://schemas.openxmlformats.org/drawingml/2006/table">
            <a:tbl>
              <a:tblPr firstRow="1" bandRow="1">
                <a:tableStyleId>{073A0DAA-6AF3-43AB-8588-CEC1D06C72B9}</a:tableStyleId>
              </a:tblPr>
              <a:tblGrid>
                <a:gridCol w="1428750">
                  <a:extLst>
                    <a:ext uri="{9D8B030D-6E8A-4147-A177-3AD203B41FA5}">
                      <a16:colId xmlns:a16="http://schemas.microsoft.com/office/drawing/2014/main" val="3764686908"/>
                    </a:ext>
                  </a:extLst>
                </a:gridCol>
                <a:gridCol w="3709306">
                  <a:extLst>
                    <a:ext uri="{9D8B030D-6E8A-4147-A177-3AD203B41FA5}">
                      <a16:colId xmlns:a16="http://schemas.microsoft.com/office/drawing/2014/main" val="3733032525"/>
                    </a:ext>
                  </a:extLst>
                </a:gridCol>
              </a:tblGrid>
              <a:tr h="320345">
                <a:tc>
                  <a:txBody>
                    <a:bodyPr/>
                    <a:lstStyle/>
                    <a:p>
                      <a:pPr algn="ctr"/>
                      <a:r>
                        <a:rPr lang="en-GB" sz="1400" dirty="0">
                          <a:solidFill>
                            <a:schemeClr val="tx1"/>
                          </a:solidFill>
                          <a:latin typeface="Arial" panose="020B0604020202020204" pitchFamily="34" charset="0"/>
                          <a:cs typeface="Arial" panose="020B0604020202020204" pitchFamily="34" charset="0"/>
                        </a:rPr>
                        <a:t>Competitors</a:t>
                      </a:r>
                    </a:p>
                  </a:txBody>
                  <a:tcPr>
                    <a:solidFill>
                      <a:schemeClr val="bg2"/>
                    </a:solidFill>
                  </a:tcPr>
                </a:tc>
                <a:tc>
                  <a:txBody>
                    <a:bodyPr/>
                    <a:lstStyle/>
                    <a:p>
                      <a:r>
                        <a:rPr lang="en-GB" sz="1400" dirty="0">
                          <a:solidFill>
                            <a:schemeClr val="tx1"/>
                          </a:solidFill>
                          <a:latin typeface="Arial" panose="020B0604020202020204" pitchFamily="34" charset="0"/>
                          <a:cs typeface="Arial" panose="020B0604020202020204" pitchFamily="34" charset="0"/>
                        </a:rPr>
                        <a:t>What Solarfox will offer to customers</a:t>
                      </a:r>
                    </a:p>
                  </a:txBody>
                  <a:tcPr>
                    <a:solidFill>
                      <a:schemeClr val="bg2"/>
                    </a:solidFill>
                  </a:tcPr>
                </a:tc>
                <a:extLst>
                  <a:ext uri="{0D108BD9-81ED-4DB2-BD59-A6C34878D82A}">
                    <a16:rowId xmlns:a16="http://schemas.microsoft.com/office/drawing/2014/main" val="3996451418"/>
                  </a:ext>
                </a:extLst>
              </a:tr>
              <a:tr h="521858">
                <a:tc>
                  <a:txBody>
                    <a:bodyPr/>
                    <a:lstStyle/>
                    <a:p>
                      <a:r>
                        <a:rPr lang="en-GB" sz="1400" dirty="0">
                          <a:latin typeface="Arial" panose="020B0604020202020204" pitchFamily="34" charset="0"/>
                          <a:cs typeface="Arial" panose="020B0604020202020204" pitchFamily="34" charset="0"/>
                        </a:rPr>
                        <a:t>Energy Saving Grants </a:t>
                      </a:r>
                    </a:p>
                  </a:txBody>
                  <a:tcPr/>
                </a:tc>
                <a:tc>
                  <a:txBody>
                    <a:bodyPr/>
                    <a:lstStyle/>
                    <a:p>
                      <a:r>
                        <a:rPr lang="en-GB" sz="1400" dirty="0">
                          <a:latin typeface="Arial" panose="020B0604020202020204" pitchFamily="34" charset="0"/>
                          <a:cs typeface="Arial" panose="020B0604020202020204" pitchFamily="34" charset="0"/>
                        </a:rPr>
                        <a:t>Starting our lease program in the West Midlands.</a:t>
                      </a:r>
                    </a:p>
                  </a:txBody>
                  <a:tcPr/>
                </a:tc>
                <a:extLst>
                  <a:ext uri="{0D108BD9-81ED-4DB2-BD59-A6C34878D82A}">
                    <a16:rowId xmlns:a16="http://schemas.microsoft.com/office/drawing/2014/main" val="4133101472"/>
                  </a:ext>
                </a:extLst>
              </a:tr>
              <a:tr h="521858">
                <a:tc>
                  <a:txBody>
                    <a:bodyPr/>
                    <a:lstStyle/>
                    <a:p>
                      <a:r>
                        <a:rPr lang="en-GB" sz="1400" dirty="0">
                          <a:latin typeface="Arial" panose="020B0604020202020204" pitchFamily="34" charset="0"/>
                          <a:cs typeface="Arial" panose="020B0604020202020204" pitchFamily="34" charset="0"/>
                        </a:rPr>
                        <a:t>Evergreen MAC</a:t>
                      </a:r>
                    </a:p>
                  </a:txBody>
                  <a:tcPr/>
                </a:tc>
                <a:tc>
                  <a:txBody>
                    <a:bodyPr/>
                    <a:lstStyle/>
                    <a:p>
                      <a:r>
                        <a:rPr lang="en-GB" sz="1400" dirty="0">
                          <a:latin typeface="Arial" panose="020B0604020202020204" pitchFamily="34" charset="0"/>
                          <a:cs typeface="Arial" panose="020B0604020202020204" pitchFamily="34" charset="0"/>
                        </a:rPr>
                        <a:t>We are offering complete solutions at affordable price.</a:t>
                      </a:r>
                    </a:p>
                  </a:txBody>
                  <a:tcPr/>
                </a:tc>
                <a:extLst>
                  <a:ext uri="{0D108BD9-81ED-4DB2-BD59-A6C34878D82A}">
                    <a16:rowId xmlns:a16="http://schemas.microsoft.com/office/drawing/2014/main" val="63541257"/>
                  </a:ext>
                </a:extLst>
              </a:tr>
              <a:tr h="521858">
                <a:tc>
                  <a:txBody>
                    <a:bodyPr/>
                    <a:lstStyle/>
                    <a:p>
                      <a:r>
                        <a:rPr lang="en-GB" sz="1400" dirty="0">
                          <a:latin typeface="Arial" panose="020B0604020202020204" pitchFamily="34" charset="0"/>
                          <a:cs typeface="Arial" panose="020B0604020202020204" pitchFamily="34" charset="0"/>
                        </a:rPr>
                        <a:t>Sol Energy LTD</a:t>
                      </a:r>
                    </a:p>
                  </a:txBody>
                  <a:tcPr/>
                </a:tc>
                <a:tc>
                  <a:txBody>
                    <a:bodyPr/>
                    <a:lstStyle/>
                    <a:p>
                      <a:r>
                        <a:rPr lang="en-GB" sz="1400" dirty="0">
                          <a:latin typeface="Arial" panose="020B0604020202020204" pitchFamily="34" charset="0"/>
                          <a:cs typeface="Arial" panose="020B0604020202020204" pitchFamily="34" charset="0"/>
                        </a:rPr>
                        <a:t>We will offer customized solar panels which none of the competitors doing in the market.</a:t>
                      </a:r>
                    </a:p>
                  </a:txBody>
                  <a:tcPr/>
                </a:tc>
                <a:extLst>
                  <a:ext uri="{0D108BD9-81ED-4DB2-BD59-A6C34878D82A}">
                    <a16:rowId xmlns:a16="http://schemas.microsoft.com/office/drawing/2014/main" val="3455957895"/>
                  </a:ext>
                </a:extLst>
              </a:tr>
            </a:tbl>
          </a:graphicData>
        </a:graphic>
      </p:graphicFrame>
      <p:sp>
        <p:nvSpPr>
          <p:cNvPr id="14" name="TextBox 13">
            <a:extLst>
              <a:ext uri="{FF2B5EF4-FFF2-40B4-BE49-F238E27FC236}">
                <a16:creationId xmlns:a16="http://schemas.microsoft.com/office/drawing/2014/main" id="{0B96583D-87A6-2C32-A00B-6885BE2284A3}"/>
              </a:ext>
            </a:extLst>
          </p:cNvPr>
          <p:cNvSpPr txBox="1"/>
          <p:nvPr/>
        </p:nvSpPr>
        <p:spPr>
          <a:xfrm>
            <a:off x="2661557" y="107201"/>
            <a:ext cx="6596743" cy="323165"/>
          </a:xfrm>
          <a:prstGeom prst="rect">
            <a:avLst/>
          </a:prstGeom>
          <a:noFill/>
        </p:spPr>
        <p:txBody>
          <a:bodyPr wrap="square" rtlCol="0">
            <a:spAutoFit/>
          </a:bodyPr>
          <a:lstStyle/>
          <a:p>
            <a:pPr algn="ctr"/>
            <a:r>
              <a:rPr lang="en-GB" sz="1500" b="1" dirty="0"/>
              <a:t>Using Porters 5 forces for the Solarfox Corporation</a:t>
            </a:r>
          </a:p>
        </p:txBody>
      </p:sp>
    </p:spTree>
    <p:extLst>
      <p:ext uri="{BB962C8B-B14F-4D97-AF65-F5344CB8AC3E}">
        <p14:creationId xmlns:p14="http://schemas.microsoft.com/office/powerpoint/2010/main" val="81562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7F1E95A2-E5F1-4C8A-92DC-CE369D1939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1FBB12C-3A93-EC7F-D3EC-00E82DF86BC3}"/>
              </a:ext>
            </a:extLst>
          </p:cNvPr>
          <p:cNvSpPr txBox="1"/>
          <p:nvPr/>
        </p:nvSpPr>
        <p:spPr>
          <a:xfrm>
            <a:off x="700088" y="775608"/>
            <a:ext cx="10672762" cy="5053976"/>
          </a:xfrm>
          <a:prstGeom prst="rect">
            <a:avLst/>
          </a:prstGeom>
        </p:spPr>
        <p:txBody>
          <a:bodyPr vert="horz" lIns="91440" tIns="45720" rIns="91440" bIns="45720" rtlCol="0">
            <a:normAutofit/>
          </a:bodyPr>
          <a:lstStyle/>
          <a:p>
            <a:pPr marL="114300">
              <a:lnSpc>
                <a:spcPct val="110000"/>
              </a:lnSpc>
              <a:spcAft>
                <a:spcPts val="600"/>
              </a:spcAft>
            </a:pPr>
            <a:endParaRPr lang="en-US" sz="1500" b="1" dirty="0"/>
          </a:p>
        </p:txBody>
      </p:sp>
      <p:cxnSp>
        <p:nvCxnSpPr>
          <p:cNvPr id="26" name="Straight Connector 20">
            <a:extLst>
              <a:ext uri="{FF2B5EF4-FFF2-40B4-BE49-F238E27FC236}">
                <a16:creationId xmlns:a16="http://schemas.microsoft.com/office/drawing/2014/main" id="{AFCF674C-D208-4497-A189-02E8503DA8F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3CD12B8F-6F04-7496-CB7E-41F743EEC7A3}"/>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r>
              <a:rPr lang="en-US"/>
              <a:t>3</a:t>
            </a:r>
          </a:p>
        </p:txBody>
      </p:sp>
      <p:sp>
        <p:nvSpPr>
          <p:cNvPr id="7" name="TextBox 6">
            <a:extLst>
              <a:ext uri="{FF2B5EF4-FFF2-40B4-BE49-F238E27FC236}">
                <a16:creationId xmlns:a16="http://schemas.microsoft.com/office/drawing/2014/main" id="{033E55E5-DA80-5993-0348-ADCD2A83872E}"/>
              </a:ext>
            </a:extLst>
          </p:cNvPr>
          <p:cNvSpPr txBox="1"/>
          <p:nvPr/>
        </p:nvSpPr>
        <p:spPr>
          <a:xfrm>
            <a:off x="808264" y="791936"/>
            <a:ext cx="10580915" cy="323165"/>
          </a:xfrm>
          <a:prstGeom prst="rect">
            <a:avLst/>
          </a:prstGeom>
          <a:noFill/>
        </p:spPr>
        <p:txBody>
          <a:bodyPr wrap="square" rtlCol="0">
            <a:spAutoFit/>
          </a:bodyPr>
          <a:lstStyle/>
          <a:p>
            <a:pPr algn="ctr"/>
            <a:r>
              <a:rPr lang="en-GB" sz="1500" b="1" dirty="0">
                <a:latin typeface="Arial" panose="020B0604020202020204" pitchFamily="34" charset="0"/>
                <a:cs typeface="Arial" panose="020B0604020202020204" pitchFamily="34" charset="0"/>
              </a:rPr>
              <a:t>Sales &amp; Marketing </a:t>
            </a:r>
          </a:p>
        </p:txBody>
      </p:sp>
      <p:graphicFrame>
        <p:nvGraphicFramePr>
          <p:cNvPr id="9" name="Table 10">
            <a:extLst>
              <a:ext uri="{FF2B5EF4-FFF2-40B4-BE49-F238E27FC236}">
                <a16:creationId xmlns:a16="http://schemas.microsoft.com/office/drawing/2014/main" id="{95021E8E-8E73-765A-6759-1EE6774B51F5}"/>
              </a:ext>
            </a:extLst>
          </p:cNvPr>
          <p:cNvGraphicFramePr>
            <a:graphicFrameLocks noGrp="1"/>
          </p:cNvGraphicFramePr>
          <p:nvPr>
            <p:extLst>
              <p:ext uri="{D42A27DB-BD31-4B8C-83A1-F6EECF244321}">
                <p14:modId xmlns:p14="http://schemas.microsoft.com/office/powerpoint/2010/main" val="2720275954"/>
              </p:ext>
            </p:extLst>
          </p:nvPr>
        </p:nvGraphicFramePr>
        <p:xfrm>
          <a:off x="808264" y="1159328"/>
          <a:ext cx="10564586" cy="4955721"/>
        </p:xfrm>
        <a:graphic>
          <a:graphicData uri="http://schemas.openxmlformats.org/drawingml/2006/table">
            <a:tbl>
              <a:tblPr firstRow="1" bandRow="1">
                <a:tableStyleId>{073A0DAA-6AF3-43AB-8588-CEC1D06C72B9}</a:tableStyleId>
              </a:tblPr>
              <a:tblGrid>
                <a:gridCol w="5282293">
                  <a:extLst>
                    <a:ext uri="{9D8B030D-6E8A-4147-A177-3AD203B41FA5}">
                      <a16:colId xmlns:a16="http://schemas.microsoft.com/office/drawing/2014/main" val="2252454290"/>
                    </a:ext>
                  </a:extLst>
                </a:gridCol>
                <a:gridCol w="5282293">
                  <a:extLst>
                    <a:ext uri="{9D8B030D-6E8A-4147-A177-3AD203B41FA5}">
                      <a16:colId xmlns:a16="http://schemas.microsoft.com/office/drawing/2014/main" val="3896867016"/>
                    </a:ext>
                  </a:extLst>
                </a:gridCol>
              </a:tblGrid>
              <a:tr h="4955721">
                <a:tc>
                  <a:txBody>
                    <a:bodyPr/>
                    <a:lstStyle/>
                    <a:p>
                      <a:pPr algn="ctr"/>
                      <a:r>
                        <a:rPr lang="en-GB" sz="1500" dirty="0">
                          <a:solidFill>
                            <a:schemeClr val="tx1"/>
                          </a:solidFill>
                          <a:latin typeface="Arial" panose="020B0604020202020204" pitchFamily="34" charset="0"/>
                          <a:cs typeface="Arial" panose="020B0604020202020204" pitchFamily="34" charset="0"/>
                        </a:rPr>
                        <a:t>Sales Channel                                                                             </a:t>
                      </a:r>
                    </a:p>
                    <a:p>
                      <a:endParaRPr lang="en-GB" sz="1800" dirty="0">
                        <a:solidFill>
                          <a:schemeClr val="tx1"/>
                        </a:solidFill>
                        <a:latin typeface="Arial" panose="020B0604020202020204" pitchFamily="34" charset="0"/>
                        <a:cs typeface="Arial" panose="020B0604020202020204" pitchFamily="34" charset="0"/>
                      </a:endParaRPr>
                    </a:p>
                    <a:p>
                      <a:pPr algn="just"/>
                      <a:r>
                        <a:rPr lang="en-US" sz="1400" b="0" i="0" kern="1200" dirty="0">
                          <a:solidFill>
                            <a:schemeClr val="tx1"/>
                          </a:solidFill>
                          <a:effectLst/>
                          <a:latin typeface="+mn-lt"/>
                          <a:ea typeface="+mn-ea"/>
                          <a:cs typeface="+mn-cs"/>
                        </a:rPr>
                        <a:t>The choice of sales channel should consider for the Solarfox Corporation is the evolving landscape of digital sales channels in the B2B context. Prioritize a strategy that embraces digital sales applications, considering the challenges and contextual factors identified in our research. We will provide all of our services through online and in-store. By strategically incorporating these insights, our sales channel approach can position our company to adapt to the changing dynamics of the B2B market, ensuring both resilience and growth (</a:t>
                      </a:r>
                      <a:r>
                        <a:rPr lang="fr-FR" sz="1400" b="0" i="0" kern="1200" dirty="0" err="1">
                          <a:solidFill>
                            <a:schemeClr val="tx1"/>
                          </a:solidFill>
                          <a:effectLst/>
                          <a:latin typeface="+mn-lt"/>
                          <a:ea typeface="+mn-ea"/>
                          <a:cs typeface="+mn-cs"/>
                        </a:rPr>
                        <a:t>Bongers</a:t>
                      </a:r>
                      <a:r>
                        <a:rPr lang="fr-FR" sz="1400" b="0" i="0" kern="1200" dirty="0">
                          <a:solidFill>
                            <a:schemeClr val="tx1"/>
                          </a:solidFill>
                          <a:effectLst/>
                          <a:latin typeface="+mn-lt"/>
                          <a:ea typeface="+mn-ea"/>
                          <a:cs typeface="+mn-cs"/>
                        </a:rPr>
                        <a:t>, S. et al., 2021).</a:t>
                      </a:r>
                      <a:endParaRPr lang="en-GB" sz="1400" dirty="0">
                        <a:solidFill>
                          <a:schemeClr val="tx1"/>
                        </a:solidFill>
                      </a:endParaRPr>
                    </a:p>
                  </a:txBody>
                  <a:tcPr>
                    <a:solidFill>
                      <a:schemeClr val="bg2"/>
                    </a:solidFill>
                  </a:tcPr>
                </a:tc>
                <a:tc>
                  <a:txBody>
                    <a:bodyPr/>
                    <a:lstStyle/>
                    <a:p>
                      <a:pPr algn="ctr"/>
                      <a:r>
                        <a:rPr lang="en-GB" sz="1500" dirty="0">
                          <a:solidFill>
                            <a:schemeClr val="tx1"/>
                          </a:solidFill>
                        </a:rPr>
                        <a:t>Using 4Ps of Marketing</a:t>
                      </a:r>
                    </a:p>
                    <a:p>
                      <a:pPr algn="ctr"/>
                      <a:endParaRPr lang="en-GB" dirty="0">
                        <a:solidFill>
                          <a:schemeClr val="tx1"/>
                        </a:solidFill>
                      </a:endParaRPr>
                    </a:p>
                    <a:p>
                      <a:pPr algn="l"/>
                      <a:r>
                        <a:rPr lang="en-GB" sz="1400" dirty="0">
                          <a:solidFill>
                            <a:schemeClr val="tx1"/>
                          </a:solidFill>
                        </a:rPr>
                        <a:t>Product</a:t>
                      </a:r>
                    </a:p>
                    <a:p>
                      <a:pPr algn="just"/>
                      <a:r>
                        <a:rPr lang="en-US" sz="1400" b="0" dirty="0">
                          <a:solidFill>
                            <a:schemeClr val="tx1"/>
                          </a:solidFill>
                        </a:rPr>
                        <a:t>Our company offers a unique service in the UK solar panel industry: we lend solar panels to customers who do not own their homes. This service is particularly valuable in the current economic climate, as electricity prices are high, and inflation is rising. The current rate is 6.7% (BBC, 2023).</a:t>
                      </a:r>
                    </a:p>
                    <a:p>
                      <a:pPr algn="just"/>
                      <a:endParaRPr lang="en-US" sz="1400" b="0" dirty="0">
                        <a:solidFill>
                          <a:schemeClr val="tx1"/>
                        </a:solidFill>
                      </a:endParaRPr>
                    </a:p>
                    <a:p>
                      <a:pPr algn="just"/>
                      <a:r>
                        <a:rPr lang="en-US" sz="1400" b="1" dirty="0">
                          <a:solidFill>
                            <a:schemeClr val="tx1"/>
                          </a:solidFill>
                        </a:rPr>
                        <a:t>Price </a:t>
                      </a:r>
                    </a:p>
                    <a:p>
                      <a:pPr algn="just"/>
                      <a:r>
                        <a:rPr lang="en-US" sz="1400" b="0" dirty="0">
                          <a:solidFill>
                            <a:schemeClr val="tx1"/>
                          </a:solidFill>
                        </a:rPr>
                        <a:t>We have kept the price affordable and no downpayment for the solar panels. </a:t>
                      </a:r>
                    </a:p>
                    <a:p>
                      <a:pPr algn="just"/>
                      <a:endParaRPr lang="en-US" sz="1400" b="0" dirty="0">
                        <a:solidFill>
                          <a:schemeClr val="tx1"/>
                        </a:solidFill>
                      </a:endParaRPr>
                    </a:p>
                    <a:p>
                      <a:pPr algn="just"/>
                      <a:r>
                        <a:rPr lang="en-US" sz="1400" b="1" dirty="0">
                          <a:solidFill>
                            <a:schemeClr val="tx1"/>
                          </a:solidFill>
                        </a:rPr>
                        <a:t>Place</a:t>
                      </a:r>
                    </a:p>
                    <a:p>
                      <a:pPr algn="just"/>
                      <a:r>
                        <a:rPr lang="en-US" sz="1400" b="0" i="0" kern="1200" dirty="0">
                          <a:solidFill>
                            <a:schemeClr val="tx1"/>
                          </a:solidFill>
                          <a:effectLst/>
                          <a:latin typeface="+mj-lt"/>
                          <a:ea typeface="+mn-ea"/>
                          <a:cs typeface="+mn-cs"/>
                        </a:rPr>
                        <a:t>Our company plans to establish a presence on social media platforms such as Instagram, Twitter, and Facebook.</a:t>
                      </a:r>
                      <a:endParaRPr lang="en-US" sz="1400" b="0" dirty="0">
                        <a:solidFill>
                          <a:schemeClr val="tx1"/>
                        </a:solidFill>
                        <a:latin typeface="+mj-lt"/>
                      </a:endParaRPr>
                    </a:p>
                    <a:p>
                      <a:pPr algn="just"/>
                      <a:endParaRPr lang="en-US" sz="1400" b="1" dirty="0">
                        <a:solidFill>
                          <a:schemeClr val="tx1"/>
                        </a:solidFill>
                      </a:endParaRPr>
                    </a:p>
                    <a:p>
                      <a:pPr algn="just"/>
                      <a:r>
                        <a:rPr lang="en-US" sz="1400" b="1" dirty="0">
                          <a:solidFill>
                            <a:schemeClr val="tx1"/>
                          </a:solidFill>
                        </a:rPr>
                        <a:t>Promotion</a:t>
                      </a:r>
                    </a:p>
                    <a:p>
                      <a:pPr algn="just"/>
                      <a:r>
                        <a:rPr lang="en-US" sz="1400" b="0" i="0" kern="1200" dirty="0">
                          <a:solidFill>
                            <a:schemeClr val="tx1"/>
                          </a:solidFill>
                          <a:effectLst/>
                          <a:latin typeface="+mj-lt"/>
                          <a:ea typeface="+mn-ea"/>
                          <a:cs typeface="+mn-cs"/>
                        </a:rPr>
                        <a:t>A marketing campaign for a solar panel lending service is being conducted in the West Midlands region through social media and news leaflets.</a:t>
                      </a:r>
                      <a:endParaRPr lang="en-US" sz="1100" b="0" dirty="0">
                        <a:solidFill>
                          <a:schemeClr val="tx1"/>
                        </a:solidFill>
                        <a:latin typeface="+mj-lt"/>
                      </a:endParaRPr>
                    </a:p>
                  </a:txBody>
                  <a:tcPr>
                    <a:solidFill>
                      <a:schemeClr val="bg2"/>
                    </a:solidFill>
                  </a:tcPr>
                </a:tc>
                <a:extLst>
                  <a:ext uri="{0D108BD9-81ED-4DB2-BD59-A6C34878D82A}">
                    <a16:rowId xmlns:a16="http://schemas.microsoft.com/office/drawing/2014/main" val="3706475786"/>
                  </a:ext>
                </a:extLst>
              </a:tr>
            </a:tbl>
          </a:graphicData>
        </a:graphic>
      </p:graphicFrame>
    </p:spTree>
    <p:extLst>
      <p:ext uri="{BB962C8B-B14F-4D97-AF65-F5344CB8AC3E}">
        <p14:creationId xmlns:p14="http://schemas.microsoft.com/office/powerpoint/2010/main" val="687807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E203419-70A9-6AAC-BD66-199CCCBA2172}"/>
              </a:ext>
            </a:extLst>
          </p:cNvPr>
          <p:cNvSpPr>
            <a:spLocks noGrp="1"/>
          </p:cNvSpPr>
          <p:nvPr>
            <p:ph type="sldNum" sz="quarter" idx="12"/>
          </p:nvPr>
        </p:nvSpPr>
        <p:spPr/>
        <p:txBody>
          <a:bodyPr/>
          <a:lstStyle/>
          <a:p>
            <a:r>
              <a:rPr lang="en-US" dirty="0"/>
              <a:t>4</a:t>
            </a:r>
          </a:p>
        </p:txBody>
      </p:sp>
      <p:sp>
        <p:nvSpPr>
          <p:cNvPr id="5" name="TextBox 4">
            <a:extLst>
              <a:ext uri="{FF2B5EF4-FFF2-40B4-BE49-F238E27FC236}">
                <a16:creationId xmlns:a16="http://schemas.microsoft.com/office/drawing/2014/main" id="{1A406610-C465-04ED-A0B7-C53B6FEF7917}"/>
              </a:ext>
            </a:extLst>
          </p:cNvPr>
          <p:cNvSpPr txBox="1"/>
          <p:nvPr/>
        </p:nvSpPr>
        <p:spPr>
          <a:xfrm>
            <a:off x="803082" y="715617"/>
            <a:ext cx="10575235" cy="1708160"/>
          </a:xfrm>
          <a:prstGeom prst="rect">
            <a:avLst/>
          </a:prstGeom>
          <a:noFill/>
        </p:spPr>
        <p:txBody>
          <a:bodyPr wrap="square" rtlCol="0">
            <a:spAutoFit/>
          </a:bodyPr>
          <a:lstStyle/>
          <a:p>
            <a:pPr algn="ctr"/>
            <a:r>
              <a:rPr lang="en-GB" sz="1500" b="1" dirty="0"/>
              <a:t>Funding</a:t>
            </a:r>
          </a:p>
          <a:p>
            <a:pPr algn="ctr"/>
            <a:endParaRPr lang="en-GB" sz="1500" b="1" dirty="0"/>
          </a:p>
          <a:p>
            <a:r>
              <a:rPr lang="en-US" sz="1500" dirty="0"/>
              <a:t>We are seeking funding in the form of capital, angel investment, or venture capital to gain traction and launch our business in the UK. We are particularly interested in investors who are aligned with our mission of providing a unique solar panel lending service to customer and move towards government goals for Nat zero till 2050.</a:t>
            </a:r>
          </a:p>
          <a:p>
            <a:endParaRPr lang="en-US" sz="1500" b="1" dirty="0"/>
          </a:p>
          <a:p>
            <a:pPr algn="ctr"/>
            <a:endParaRPr lang="en-GB" sz="1500" b="1" dirty="0"/>
          </a:p>
        </p:txBody>
      </p:sp>
      <p:graphicFrame>
        <p:nvGraphicFramePr>
          <p:cNvPr id="8" name="Chart 7">
            <a:extLst>
              <a:ext uri="{FF2B5EF4-FFF2-40B4-BE49-F238E27FC236}">
                <a16:creationId xmlns:a16="http://schemas.microsoft.com/office/drawing/2014/main" id="{EB9780EF-FBBF-ECF1-4753-BE83CD380981}"/>
              </a:ext>
            </a:extLst>
          </p:cNvPr>
          <p:cNvGraphicFramePr/>
          <p:nvPr>
            <p:extLst>
              <p:ext uri="{D42A27DB-BD31-4B8C-83A1-F6EECF244321}">
                <p14:modId xmlns:p14="http://schemas.microsoft.com/office/powerpoint/2010/main" val="3953063276"/>
              </p:ext>
            </p:extLst>
          </p:nvPr>
        </p:nvGraphicFramePr>
        <p:xfrm>
          <a:off x="816429" y="2065565"/>
          <a:ext cx="4743450" cy="4033157"/>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Box 10">
            <a:extLst>
              <a:ext uri="{FF2B5EF4-FFF2-40B4-BE49-F238E27FC236}">
                <a16:creationId xmlns:a16="http://schemas.microsoft.com/office/drawing/2014/main" id="{51D77310-BBAE-1D35-F585-99C8E59525A9}"/>
              </a:ext>
            </a:extLst>
          </p:cNvPr>
          <p:cNvSpPr txBox="1"/>
          <p:nvPr/>
        </p:nvSpPr>
        <p:spPr>
          <a:xfrm>
            <a:off x="5627234" y="2021158"/>
            <a:ext cx="6094638" cy="3862596"/>
          </a:xfrm>
          <a:prstGeom prst="rect">
            <a:avLst/>
          </a:prstGeom>
          <a:noFill/>
        </p:spPr>
        <p:txBody>
          <a:bodyPr wrap="square">
            <a:spAutoFit/>
          </a:bodyPr>
          <a:lstStyle/>
          <a:p>
            <a:pPr algn="just"/>
            <a:r>
              <a:rPr lang="en-GB" sz="1500" dirty="0"/>
              <a:t>Land for lease: </a:t>
            </a:r>
            <a:r>
              <a:rPr lang="en-US" sz="1500" b="0" i="0" dirty="0">
                <a:solidFill>
                  <a:srgbClr val="1F1F1F"/>
                </a:solidFill>
                <a:effectLst/>
              </a:rPr>
              <a:t>The company plans to lease land on the outskirts of West Bromwich, England, for a period of 10 years. The funds raised will be used to register the company and secure the land lease.</a:t>
            </a:r>
          </a:p>
          <a:p>
            <a:pPr algn="just"/>
            <a:endParaRPr lang="en-US" sz="1600" dirty="0">
              <a:solidFill>
                <a:srgbClr val="1F1F1F"/>
              </a:solidFill>
              <a:latin typeface="Google Sans"/>
            </a:endParaRPr>
          </a:p>
          <a:p>
            <a:pPr algn="just"/>
            <a:r>
              <a:rPr lang="en-US" sz="1500" dirty="0">
                <a:solidFill>
                  <a:srgbClr val="1F1F1F"/>
                </a:solidFill>
              </a:rPr>
              <a:t>Inventory &amp; Equipment: Buying new equipment’s and products from the suppliers for starting the new business.</a:t>
            </a:r>
          </a:p>
          <a:p>
            <a:pPr algn="just"/>
            <a:endParaRPr lang="en-US" sz="1500" dirty="0">
              <a:solidFill>
                <a:srgbClr val="1F1F1F"/>
              </a:solidFill>
            </a:endParaRPr>
          </a:p>
          <a:p>
            <a:pPr algn="just"/>
            <a:r>
              <a:rPr lang="en-US" sz="1500" dirty="0">
                <a:solidFill>
                  <a:srgbClr val="1F1F1F"/>
                </a:solidFill>
              </a:rPr>
              <a:t>Sales &amp; Marketing: Putting out advertisement to attract new customers through social media (Facebook, Instagram, and Twitter) and advertising on newspapers throughout the West Midlands.</a:t>
            </a:r>
          </a:p>
          <a:p>
            <a:pPr algn="just"/>
            <a:endParaRPr lang="en-US" sz="1500" dirty="0">
              <a:solidFill>
                <a:srgbClr val="1F1F1F"/>
              </a:solidFill>
            </a:endParaRPr>
          </a:p>
          <a:p>
            <a:pPr algn="just"/>
            <a:r>
              <a:rPr lang="en-US" sz="1500" dirty="0">
                <a:solidFill>
                  <a:srgbClr val="1F1F1F"/>
                </a:solidFill>
              </a:rPr>
              <a:t>Labor Team: </a:t>
            </a:r>
            <a:r>
              <a:rPr lang="en-US" sz="1600" b="0" i="0" dirty="0">
                <a:solidFill>
                  <a:srgbClr val="1F1F1F"/>
                </a:solidFill>
                <a:effectLst/>
                <a:latin typeface="Google Sans"/>
              </a:rPr>
              <a:t>A company in the solar panel industry is seeking to hire experienced employees and a new manager to handle the team and ensure that customers receive excellent service from start to finish.</a:t>
            </a:r>
            <a:endParaRPr lang="en-US" sz="1600" dirty="0">
              <a:solidFill>
                <a:srgbClr val="1F1F1F"/>
              </a:solidFill>
            </a:endParaRPr>
          </a:p>
          <a:p>
            <a:r>
              <a:rPr lang="en-US" sz="1600" dirty="0">
                <a:solidFill>
                  <a:srgbClr val="1F1F1F"/>
                </a:solidFill>
              </a:rPr>
              <a:t> </a:t>
            </a:r>
          </a:p>
          <a:p>
            <a:endParaRPr lang="en-GB" sz="1500" dirty="0"/>
          </a:p>
        </p:txBody>
      </p:sp>
    </p:spTree>
    <p:extLst>
      <p:ext uri="{BB962C8B-B14F-4D97-AF65-F5344CB8AC3E}">
        <p14:creationId xmlns:p14="http://schemas.microsoft.com/office/powerpoint/2010/main" val="884845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51E5704-229C-8A5B-4725-0F33C9E5A66C}"/>
              </a:ext>
            </a:extLst>
          </p:cNvPr>
          <p:cNvSpPr>
            <a:spLocks noGrp="1"/>
          </p:cNvSpPr>
          <p:nvPr>
            <p:ph type="sldNum" sz="quarter" idx="12"/>
          </p:nvPr>
        </p:nvSpPr>
        <p:spPr/>
        <p:txBody>
          <a:bodyPr/>
          <a:lstStyle/>
          <a:p>
            <a:r>
              <a:rPr lang="en-US" dirty="0"/>
              <a:t>5</a:t>
            </a:r>
          </a:p>
        </p:txBody>
      </p:sp>
      <p:sp>
        <p:nvSpPr>
          <p:cNvPr id="6" name="TextBox 5">
            <a:extLst>
              <a:ext uri="{FF2B5EF4-FFF2-40B4-BE49-F238E27FC236}">
                <a16:creationId xmlns:a16="http://schemas.microsoft.com/office/drawing/2014/main" id="{676AA95A-B200-CCB3-4D2D-9A06415E2E3D}"/>
              </a:ext>
            </a:extLst>
          </p:cNvPr>
          <p:cNvSpPr txBox="1"/>
          <p:nvPr/>
        </p:nvSpPr>
        <p:spPr>
          <a:xfrm>
            <a:off x="2835049" y="771436"/>
            <a:ext cx="6094638" cy="323165"/>
          </a:xfrm>
          <a:prstGeom prst="rect">
            <a:avLst/>
          </a:prstGeom>
          <a:noFill/>
        </p:spPr>
        <p:txBody>
          <a:bodyPr wrap="square">
            <a:spAutoFit/>
          </a:bodyPr>
          <a:lstStyle/>
          <a:p>
            <a:pPr algn="ctr"/>
            <a:r>
              <a:rPr lang="en-US" sz="1500" b="1" dirty="0"/>
              <a:t>Financial Projections</a:t>
            </a:r>
            <a:endParaRPr lang="en-GB" sz="1500" b="1" dirty="0"/>
          </a:p>
        </p:txBody>
      </p:sp>
      <p:graphicFrame>
        <p:nvGraphicFramePr>
          <p:cNvPr id="9" name="Chart 8">
            <a:extLst>
              <a:ext uri="{FF2B5EF4-FFF2-40B4-BE49-F238E27FC236}">
                <a16:creationId xmlns:a16="http://schemas.microsoft.com/office/drawing/2014/main" id="{4A0C0C13-98E1-6357-4CFB-49870DC455C4}"/>
              </a:ext>
            </a:extLst>
          </p:cNvPr>
          <p:cNvGraphicFramePr/>
          <p:nvPr>
            <p:extLst>
              <p:ext uri="{D42A27DB-BD31-4B8C-83A1-F6EECF244321}">
                <p14:modId xmlns:p14="http://schemas.microsoft.com/office/powerpoint/2010/main" val="232061073"/>
              </p:ext>
            </p:extLst>
          </p:nvPr>
        </p:nvGraphicFramePr>
        <p:xfrm>
          <a:off x="2699910" y="1451186"/>
          <a:ext cx="7096097" cy="462361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04465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16">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18">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7" name="Rectangle 20">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0176B1C-884D-418E-E3BB-3D6953354C8F}"/>
              </a:ext>
            </a:extLst>
          </p:cNvPr>
          <p:cNvSpPr txBox="1"/>
          <p:nvPr/>
        </p:nvSpPr>
        <p:spPr>
          <a:xfrm>
            <a:off x="679914" y="4702835"/>
            <a:ext cx="10801350" cy="978772"/>
          </a:xfrm>
          <a:prstGeom prst="rect">
            <a:avLst/>
          </a:prstGeom>
        </p:spPr>
        <p:txBody>
          <a:bodyPr vert="horz" lIns="91440" tIns="45720" rIns="91440" bIns="45720" rtlCol="0" anchor="t">
            <a:normAutofit/>
          </a:bodyPr>
          <a:lstStyle/>
          <a:p>
            <a:pPr>
              <a:spcBef>
                <a:spcPct val="0"/>
              </a:spcBef>
              <a:spcAft>
                <a:spcPts val="600"/>
              </a:spcAft>
            </a:pPr>
            <a:r>
              <a:rPr lang="en-US" sz="5400" b="1" cap="all" spc="30">
                <a:latin typeface="+mj-lt"/>
                <a:ea typeface="+mj-ea"/>
                <a:cs typeface="+mj-cs"/>
              </a:rPr>
              <a:t>Traction</a:t>
            </a:r>
          </a:p>
        </p:txBody>
      </p:sp>
      <p:pic>
        <p:nvPicPr>
          <p:cNvPr id="12" name="Picture 11" descr="A screenshot of a website&#10;&#10;Description automatically generated">
            <a:extLst>
              <a:ext uri="{FF2B5EF4-FFF2-40B4-BE49-F238E27FC236}">
                <a16:creationId xmlns:a16="http://schemas.microsoft.com/office/drawing/2014/main" id="{B1753671-04A8-196E-96DF-B8923F9F80B6}"/>
              </a:ext>
            </a:extLst>
          </p:cNvPr>
          <p:cNvPicPr>
            <a:picLocks noChangeAspect="1"/>
          </p:cNvPicPr>
          <p:nvPr/>
        </p:nvPicPr>
        <p:blipFill rotWithShape="1">
          <a:blip r:embed="rId2">
            <a:extLst>
              <a:ext uri="{28A0092B-C50C-407E-A947-70E740481C1C}">
                <a14:useLocalDpi xmlns:a14="http://schemas.microsoft.com/office/drawing/2010/main" val="0"/>
              </a:ext>
            </a:extLst>
          </a:blip>
          <a:srcRect t="503" r="2" b="6631"/>
          <a:stretch/>
        </p:blipFill>
        <p:spPr>
          <a:xfrm>
            <a:off x="800100" y="712916"/>
            <a:ext cx="10591800" cy="3491895"/>
          </a:xfrm>
          <a:prstGeom prst="rect">
            <a:avLst/>
          </a:prstGeom>
        </p:spPr>
      </p:pic>
      <p:cxnSp>
        <p:nvCxnSpPr>
          <p:cNvPr id="28" name="Straight Connector 2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55508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A282BC8B-90A5-F751-8098-7E554C97E8FC}"/>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r>
              <a:rPr lang="en-US"/>
              <a:t>6</a:t>
            </a:r>
          </a:p>
        </p:txBody>
      </p:sp>
      <p:sp>
        <p:nvSpPr>
          <p:cNvPr id="13" name="TextBox 12">
            <a:extLst>
              <a:ext uri="{FF2B5EF4-FFF2-40B4-BE49-F238E27FC236}">
                <a16:creationId xmlns:a16="http://schemas.microsoft.com/office/drawing/2014/main" id="{C4CE5580-CD9D-2242-C9AC-8675ADA0BDEC}"/>
              </a:ext>
            </a:extLst>
          </p:cNvPr>
          <p:cNvSpPr txBox="1"/>
          <p:nvPr/>
        </p:nvSpPr>
        <p:spPr>
          <a:xfrm>
            <a:off x="4564050" y="4126727"/>
            <a:ext cx="2695492" cy="381663"/>
          </a:xfrm>
          <a:prstGeom prst="rect">
            <a:avLst/>
          </a:prstGeom>
          <a:noFill/>
        </p:spPr>
        <p:txBody>
          <a:bodyPr wrap="square" rtlCol="0">
            <a:spAutoFit/>
          </a:bodyPr>
          <a:lstStyle/>
          <a:p>
            <a:r>
              <a:rPr lang="en-GB" dirty="0"/>
              <a:t>Source – upmetrics.com</a:t>
            </a:r>
          </a:p>
        </p:txBody>
      </p:sp>
    </p:spTree>
    <p:extLst>
      <p:ext uri="{BB962C8B-B14F-4D97-AF65-F5344CB8AC3E}">
        <p14:creationId xmlns:p14="http://schemas.microsoft.com/office/powerpoint/2010/main" val="159182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282BC8B-90A5-F751-8098-7E554C97E8FC}"/>
              </a:ext>
            </a:extLst>
          </p:cNvPr>
          <p:cNvSpPr>
            <a:spLocks noGrp="1"/>
          </p:cNvSpPr>
          <p:nvPr>
            <p:ph type="sldNum" sz="quarter" idx="12"/>
          </p:nvPr>
        </p:nvSpPr>
        <p:spPr/>
        <p:txBody>
          <a:bodyPr/>
          <a:lstStyle/>
          <a:p>
            <a:r>
              <a:rPr lang="en-US" dirty="0"/>
              <a:t>7</a:t>
            </a:r>
          </a:p>
        </p:txBody>
      </p:sp>
      <p:sp>
        <p:nvSpPr>
          <p:cNvPr id="5" name="TextBox 4">
            <a:extLst>
              <a:ext uri="{FF2B5EF4-FFF2-40B4-BE49-F238E27FC236}">
                <a16:creationId xmlns:a16="http://schemas.microsoft.com/office/drawing/2014/main" id="{90176B1C-884D-418E-E3BB-3D6953354C8F}"/>
              </a:ext>
            </a:extLst>
          </p:cNvPr>
          <p:cNvSpPr txBox="1"/>
          <p:nvPr/>
        </p:nvSpPr>
        <p:spPr>
          <a:xfrm>
            <a:off x="818984" y="739471"/>
            <a:ext cx="10575235" cy="646331"/>
          </a:xfrm>
          <a:prstGeom prst="rect">
            <a:avLst/>
          </a:prstGeom>
          <a:noFill/>
        </p:spPr>
        <p:txBody>
          <a:bodyPr wrap="square" rtlCol="0">
            <a:spAutoFit/>
          </a:bodyPr>
          <a:lstStyle/>
          <a:p>
            <a:pPr algn="ctr"/>
            <a:r>
              <a:rPr lang="en-GB" b="1" dirty="0"/>
              <a:t>Timeline / Milestones</a:t>
            </a:r>
          </a:p>
          <a:p>
            <a:pPr algn="ctr"/>
            <a:endParaRPr lang="en-GB" b="1" dirty="0"/>
          </a:p>
        </p:txBody>
      </p:sp>
      <p:graphicFrame>
        <p:nvGraphicFramePr>
          <p:cNvPr id="2" name="Diagram 1">
            <a:extLst>
              <a:ext uri="{FF2B5EF4-FFF2-40B4-BE49-F238E27FC236}">
                <a16:creationId xmlns:a16="http://schemas.microsoft.com/office/drawing/2014/main" id="{4B0CF12B-6EB2-2EF6-AA69-239F322F20C0}"/>
              </a:ext>
            </a:extLst>
          </p:cNvPr>
          <p:cNvGraphicFramePr/>
          <p:nvPr>
            <p:extLst>
              <p:ext uri="{D42A27DB-BD31-4B8C-83A1-F6EECF244321}">
                <p14:modId xmlns:p14="http://schemas.microsoft.com/office/powerpoint/2010/main" val="2345642605"/>
              </p:ext>
            </p:extLst>
          </p:nvPr>
        </p:nvGraphicFramePr>
        <p:xfrm>
          <a:off x="759791" y="-504835"/>
          <a:ext cx="10634428" cy="6659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6329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282BC8B-90A5-F751-8098-7E554C97E8FC}"/>
              </a:ext>
            </a:extLst>
          </p:cNvPr>
          <p:cNvSpPr>
            <a:spLocks noGrp="1"/>
          </p:cNvSpPr>
          <p:nvPr>
            <p:ph type="sldNum" sz="quarter" idx="12"/>
          </p:nvPr>
        </p:nvSpPr>
        <p:spPr/>
        <p:txBody>
          <a:bodyPr/>
          <a:lstStyle/>
          <a:p>
            <a:r>
              <a:rPr lang="en-US" dirty="0"/>
              <a:t>8</a:t>
            </a:r>
          </a:p>
        </p:txBody>
      </p:sp>
      <p:sp>
        <p:nvSpPr>
          <p:cNvPr id="5" name="TextBox 4">
            <a:extLst>
              <a:ext uri="{FF2B5EF4-FFF2-40B4-BE49-F238E27FC236}">
                <a16:creationId xmlns:a16="http://schemas.microsoft.com/office/drawing/2014/main" id="{90176B1C-884D-418E-E3BB-3D6953354C8F}"/>
              </a:ext>
            </a:extLst>
          </p:cNvPr>
          <p:cNvSpPr txBox="1"/>
          <p:nvPr/>
        </p:nvSpPr>
        <p:spPr>
          <a:xfrm>
            <a:off x="818984" y="739471"/>
            <a:ext cx="10575235" cy="646331"/>
          </a:xfrm>
          <a:prstGeom prst="rect">
            <a:avLst/>
          </a:prstGeom>
          <a:noFill/>
        </p:spPr>
        <p:txBody>
          <a:bodyPr wrap="square" rtlCol="0">
            <a:spAutoFit/>
          </a:bodyPr>
          <a:lstStyle/>
          <a:p>
            <a:pPr algn="ctr"/>
            <a:r>
              <a:rPr lang="en-GB" b="1" dirty="0"/>
              <a:t>Team and Key Members</a:t>
            </a:r>
          </a:p>
          <a:p>
            <a:pPr algn="ctr"/>
            <a:endParaRPr lang="en-GB" b="1" dirty="0"/>
          </a:p>
        </p:txBody>
      </p:sp>
      <p:sp>
        <p:nvSpPr>
          <p:cNvPr id="2" name="TextBox 1">
            <a:extLst>
              <a:ext uri="{FF2B5EF4-FFF2-40B4-BE49-F238E27FC236}">
                <a16:creationId xmlns:a16="http://schemas.microsoft.com/office/drawing/2014/main" id="{2A4372DE-A1BB-630A-52A3-9E3EACEF4AC6}"/>
              </a:ext>
            </a:extLst>
          </p:cNvPr>
          <p:cNvSpPr txBox="1"/>
          <p:nvPr/>
        </p:nvSpPr>
        <p:spPr>
          <a:xfrm>
            <a:off x="795130" y="811033"/>
            <a:ext cx="10591138" cy="369332"/>
          </a:xfrm>
          <a:prstGeom prst="rect">
            <a:avLst/>
          </a:prstGeom>
          <a:noFill/>
        </p:spPr>
        <p:txBody>
          <a:bodyPr wrap="square" rtlCol="0">
            <a:spAutoFit/>
          </a:bodyPr>
          <a:lstStyle/>
          <a:p>
            <a:endParaRPr lang="en-GB" dirty="0"/>
          </a:p>
        </p:txBody>
      </p:sp>
      <p:graphicFrame>
        <p:nvGraphicFramePr>
          <p:cNvPr id="6" name="Table 6">
            <a:extLst>
              <a:ext uri="{FF2B5EF4-FFF2-40B4-BE49-F238E27FC236}">
                <a16:creationId xmlns:a16="http://schemas.microsoft.com/office/drawing/2014/main" id="{65DDEEC1-FA0B-7FA1-3605-6B1D7E811846}"/>
              </a:ext>
            </a:extLst>
          </p:cNvPr>
          <p:cNvGraphicFramePr>
            <a:graphicFrameLocks noGrp="1"/>
          </p:cNvGraphicFramePr>
          <p:nvPr>
            <p:extLst>
              <p:ext uri="{D42A27DB-BD31-4B8C-83A1-F6EECF244321}">
                <p14:modId xmlns:p14="http://schemas.microsoft.com/office/powerpoint/2010/main" val="1115092924"/>
              </p:ext>
            </p:extLst>
          </p:nvPr>
        </p:nvGraphicFramePr>
        <p:xfrm>
          <a:off x="882594" y="1528638"/>
          <a:ext cx="10455966" cy="2606040"/>
        </p:xfrm>
        <a:graphic>
          <a:graphicData uri="http://schemas.openxmlformats.org/drawingml/2006/table">
            <a:tbl>
              <a:tblPr firstRow="1" bandRow="1">
                <a:tableStyleId>{5C22544A-7EE6-4342-B048-85BDC9FD1C3A}</a:tableStyleId>
              </a:tblPr>
              <a:tblGrid>
                <a:gridCol w="3485322">
                  <a:extLst>
                    <a:ext uri="{9D8B030D-6E8A-4147-A177-3AD203B41FA5}">
                      <a16:colId xmlns:a16="http://schemas.microsoft.com/office/drawing/2014/main" val="482333677"/>
                    </a:ext>
                  </a:extLst>
                </a:gridCol>
                <a:gridCol w="3485322">
                  <a:extLst>
                    <a:ext uri="{9D8B030D-6E8A-4147-A177-3AD203B41FA5}">
                      <a16:colId xmlns:a16="http://schemas.microsoft.com/office/drawing/2014/main" val="693095722"/>
                    </a:ext>
                  </a:extLst>
                </a:gridCol>
                <a:gridCol w="3485322">
                  <a:extLst>
                    <a:ext uri="{9D8B030D-6E8A-4147-A177-3AD203B41FA5}">
                      <a16:colId xmlns:a16="http://schemas.microsoft.com/office/drawing/2014/main" val="3473464165"/>
                    </a:ext>
                  </a:extLst>
                </a:gridCol>
              </a:tblGrid>
              <a:tr h="1900360">
                <a:tc>
                  <a:txBody>
                    <a:bodyPr/>
                    <a:lstStyle/>
                    <a:p>
                      <a:pPr algn="ctr"/>
                      <a:r>
                        <a:rPr lang="en-GB" sz="1500" dirty="0">
                          <a:solidFill>
                            <a:schemeClr val="tx1"/>
                          </a:solidFill>
                        </a:rPr>
                        <a:t>Shivcharan Mistry and Dipeeka Mistry</a:t>
                      </a:r>
                    </a:p>
                    <a:p>
                      <a:endParaRPr lang="en-GB" sz="1500" dirty="0">
                        <a:solidFill>
                          <a:schemeClr val="tx1"/>
                        </a:solidFill>
                      </a:endParaRPr>
                    </a:p>
                    <a:p>
                      <a:pPr algn="ctr"/>
                      <a:r>
                        <a:rPr lang="en-GB" sz="1500" dirty="0">
                          <a:solidFill>
                            <a:schemeClr val="tx1"/>
                          </a:solidFill>
                        </a:rPr>
                        <a:t>Owner</a:t>
                      </a:r>
                    </a:p>
                    <a:p>
                      <a:pPr algn="ctr"/>
                      <a:endParaRPr lang="en-GB" sz="1500" dirty="0">
                        <a:solidFill>
                          <a:schemeClr val="tx1"/>
                        </a:solidFill>
                      </a:endParaRPr>
                    </a:p>
                    <a:p>
                      <a:pPr algn="just"/>
                      <a:r>
                        <a:rPr lang="en-GB" sz="1500" dirty="0">
                          <a:solidFill>
                            <a:schemeClr val="tx1"/>
                          </a:solidFill>
                        </a:rPr>
                        <a:t>After running a successful </a:t>
                      </a:r>
                    </a:p>
                    <a:p>
                      <a:pPr algn="just"/>
                      <a:r>
                        <a:rPr lang="en-GB" sz="1500" dirty="0">
                          <a:solidFill>
                            <a:schemeClr val="tx1"/>
                          </a:solidFill>
                        </a:rPr>
                        <a:t>solar panel business over a </a:t>
                      </a:r>
                    </a:p>
                    <a:p>
                      <a:pPr algn="just"/>
                      <a:r>
                        <a:rPr lang="en-GB" sz="1500" dirty="0">
                          <a:solidFill>
                            <a:schemeClr val="tx1"/>
                          </a:solidFill>
                        </a:rPr>
                        <a:t>decade. Shiv has started the </a:t>
                      </a:r>
                    </a:p>
                    <a:p>
                      <a:pPr algn="just"/>
                      <a:r>
                        <a:rPr lang="en-GB" sz="1500" dirty="0">
                          <a:solidFill>
                            <a:schemeClr val="tx1"/>
                          </a:solidFill>
                        </a:rPr>
                        <a:t>solar panel company he has dreamed about</a:t>
                      </a:r>
                    </a:p>
                    <a:p>
                      <a:endParaRPr lang="en-GB" sz="1500" dirty="0"/>
                    </a:p>
                  </a:txBody>
                  <a:tcPr/>
                </a:tc>
                <a:tc>
                  <a:txBody>
                    <a:bodyPr/>
                    <a:lstStyle/>
                    <a:p>
                      <a:pPr algn="ctr"/>
                      <a:r>
                        <a:rPr lang="en-GB" sz="1500" dirty="0">
                          <a:solidFill>
                            <a:schemeClr val="tx1"/>
                          </a:solidFill>
                        </a:rPr>
                        <a:t>Paul Jake </a:t>
                      </a:r>
                    </a:p>
                    <a:p>
                      <a:endParaRPr lang="en-GB" sz="1500" dirty="0">
                        <a:solidFill>
                          <a:schemeClr val="tx1"/>
                        </a:solidFill>
                      </a:endParaRPr>
                    </a:p>
                    <a:p>
                      <a:pPr algn="ctr"/>
                      <a:r>
                        <a:rPr lang="en-GB" sz="1500" dirty="0">
                          <a:solidFill>
                            <a:schemeClr val="tx1"/>
                          </a:solidFill>
                        </a:rPr>
                        <a:t>Plant Manager </a:t>
                      </a:r>
                    </a:p>
                    <a:p>
                      <a:endParaRPr lang="en-GB" sz="1500" dirty="0">
                        <a:solidFill>
                          <a:schemeClr val="tx1"/>
                        </a:solidFill>
                      </a:endParaRPr>
                    </a:p>
                    <a:p>
                      <a:pPr algn="just"/>
                      <a:r>
                        <a:rPr lang="en-GB" sz="1500" dirty="0">
                          <a:solidFill>
                            <a:schemeClr val="tx1"/>
                          </a:solidFill>
                        </a:rPr>
                        <a:t>Paul will serve as the plant manager. He has extensive knowledge and experience in the solar panel industry.</a:t>
                      </a:r>
                    </a:p>
                  </a:txBody>
                  <a:tcPr/>
                </a:tc>
                <a:tc>
                  <a:txBody>
                    <a:bodyPr/>
                    <a:lstStyle/>
                    <a:p>
                      <a:pPr algn="ctr"/>
                      <a:r>
                        <a:rPr lang="en-GB" sz="1500" dirty="0" err="1">
                          <a:solidFill>
                            <a:schemeClr val="tx1"/>
                          </a:solidFill>
                        </a:rPr>
                        <a:t>Musad</a:t>
                      </a:r>
                      <a:r>
                        <a:rPr lang="en-GB" sz="1500" dirty="0">
                          <a:solidFill>
                            <a:schemeClr val="tx1"/>
                          </a:solidFill>
                        </a:rPr>
                        <a:t> Ibrahim</a:t>
                      </a:r>
                    </a:p>
                    <a:p>
                      <a:pPr algn="ctr"/>
                      <a:endParaRPr lang="en-GB" sz="1500" dirty="0">
                        <a:solidFill>
                          <a:schemeClr val="tx1"/>
                        </a:solidFill>
                      </a:endParaRPr>
                    </a:p>
                    <a:p>
                      <a:pPr algn="ctr"/>
                      <a:r>
                        <a:rPr lang="en-GB" sz="1500" dirty="0">
                          <a:solidFill>
                            <a:schemeClr val="tx1"/>
                          </a:solidFill>
                        </a:rPr>
                        <a:t>Investors </a:t>
                      </a:r>
                    </a:p>
                    <a:p>
                      <a:pPr algn="ctr"/>
                      <a:endParaRPr lang="en-GB" sz="1500" dirty="0">
                        <a:solidFill>
                          <a:schemeClr val="tx1"/>
                        </a:solidFill>
                      </a:endParaRPr>
                    </a:p>
                    <a:p>
                      <a:pPr algn="just"/>
                      <a:r>
                        <a:rPr lang="en-GB" sz="1500" dirty="0" err="1">
                          <a:solidFill>
                            <a:schemeClr val="tx1"/>
                          </a:solidFill>
                        </a:rPr>
                        <a:t>Mausad</a:t>
                      </a:r>
                      <a:r>
                        <a:rPr lang="en-GB" sz="1500" dirty="0">
                          <a:solidFill>
                            <a:schemeClr val="tx1"/>
                          </a:solidFill>
                        </a:rPr>
                        <a:t> is a lecturer and a small investor. His experience includes small business growth &amp; expansion </a:t>
                      </a:r>
                    </a:p>
                  </a:txBody>
                  <a:tcPr/>
                </a:tc>
                <a:extLst>
                  <a:ext uri="{0D108BD9-81ED-4DB2-BD59-A6C34878D82A}">
                    <a16:rowId xmlns:a16="http://schemas.microsoft.com/office/drawing/2014/main" val="1142246312"/>
                  </a:ext>
                </a:extLst>
              </a:tr>
            </a:tbl>
          </a:graphicData>
        </a:graphic>
      </p:graphicFrame>
    </p:spTree>
    <p:extLst>
      <p:ext uri="{BB962C8B-B14F-4D97-AF65-F5344CB8AC3E}">
        <p14:creationId xmlns:p14="http://schemas.microsoft.com/office/powerpoint/2010/main" val="2669289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70C0D3B-11A9-1809-E5A2-3CDE8097665A}"/>
              </a:ext>
            </a:extLst>
          </p:cNvPr>
          <p:cNvSpPr>
            <a:spLocks noGrp="1"/>
          </p:cNvSpPr>
          <p:nvPr>
            <p:ph type="sldNum" sz="quarter" idx="12"/>
          </p:nvPr>
        </p:nvSpPr>
        <p:spPr/>
        <p:txBody>
          <a:bodyPr/>
          <a:lstStyle/>
          <a:p>
            <a:r>
              <a:rPr lang="en-US" dirty="0"/>
              <a:t>9</a:t>
            </a:r>
          </a:p>
        </p:txBody>
      </p:sp>
      <p:sp>
        <p:nvSpPr>
          <p:cNvPr id="6" name="TextBox 5">
            <a:extLst>
              <a:ext uri="{FF2B5EF4-FFF2-40B4-BE49-F238E27FC236}">
                <a16:creationId xmlns:a16="http://schemas.microsoft.com/office/drawing/2014/main" id="{C4DABE66-B040-721B-CB38-AFBC2C734E02}"/>
              </a:ext>
            </a:extLst>
          </p:cNvPr>
          <p:cNvSpPr txBox="1"/>
          <p:nvPr/>
        </p:nvSpPr>
        <p:spPr>
          <a:xfrm>
            <a:off x="683812" y="275776"/>
            <a:ext cx="10535478" cy="6324808"/>
          </a:xfrm>
          <a:prstGeom prst="rect">
            <a:avLst/>
          </a:prstGeom>
          <a:noFill/>
        </p:spPr>
        <p:txBody>
          <a:bodyPr wrap="square">
            <a:spAutoFit/>
          </a:bodyPr>
          <a:lstStyle/>
          <a:p>
            <a:pPr algn="ctr">
              <a:lnSpc>
                <a:spcPct val="150000"/>
              </a:lnSpc>
            </a:pPr>
            <a:r>
              <a:rPr lang="en-US" dirty="0"/>
              <a:t>List of references</a:t>
            </a:r>
          </a:p>
          <a:p>
            <a:pPr marL="342900" lvl="0" indent="-342900">
              <a:lnSpc>
                <a:spcPct val="150000"/>
              </a:lnSpc>
              <a:buFont typeface="+mj-lt"/>
              <a:buAutoNum type="arabicPeriod"/>
            </a:pPr>
            <a:r>
              <a:rPr lang="en-US" sz="1500" dirty="0">
                <a:effectLst/>
                <a:latin typeface="Arial" panose="020B0604020202020204" pitchFamily="34" charset="0"/>
                <a:ea typeface="Arial MT"/>
                <a:cs typeface="Arial MT"/>
              </a:rPr>
              <a:t>BBC (2023) What is the UK inflation rate and why is it so high?. Available at: https://www.bbc.co.uk/news/business-12196322 (Accessed: 11 November 2023).</a:t>
            </a:r>
            <a:endParaRPr lang="en-GB" sz="1500" dirty="0">
              <a:effectLst/>
              <a:latin typeface="Arial" panose="020B0604020202020204" pitchFamily="34" charset="0"/>
              <a:ea typeface="Arial MT"/>
              <a:cs typeface="Arial MT"/>
            </a:endParaRPr>
          </a:p>
          <a:p>
            <a:pPr marL="342900" lvl="0" indent="-342900">
              <a:lnSpc>
                <a:spcPct val="150000"/>
              </a:lnSpc>
              <a:buFont typeface="+mj-lt"/>
              <a:buAutoNum type="arabicPeriod"/>
            </a:pPr>
            <a:r>
              <a:rPr lang="en-US" sz="1500" dirty="0" err="1">
                <a:effectLst/>
                <a:latin typeface="Arial" panose="020B0604020202020204" pitchFamily="34" charset="0"/>
                <a:ea typeface="Arial MT"/>
                <a:cs typeface="Arial MT"/>
              </a:rPr>
              <a:t>Berrian</a:t>
            </a:r>
            <a:r>
              <a:rPr lang="en-US" sz="1500" dirty="0">
                <a:effectLst/>
                <a:latin typeface="Arial" panose="020B0604020202020204" pitchFamily="34" charset="0"/>
                <a:ea typeface="Arial MT"/>
                <a:cs typeface="Arial MT"/>
              </a:rPr>
              <a:t>, D. and </a:t>
            </a:r>
            <a:r>
              <a:rPr lang="en-US" sz="1500" dirty="0" err="1">
                <a:effectLst/>
                <a:latin typeface="Arial" panose="020B0604020202020204" pitchFamily="34" charset="0"/>
                <a:ea typeface="Arial MT"/>
                <a:cs typeface="Arial MT"/>
              </a:rPr>
              <a:t>Libal</a:t>
            </a:r>
            <a:r>
              <a:rPr lang="en-US" sz="1500" dirty="0">
                <a:effectLst/>
                <a:latin typeface="Arial" panose="020B0604020202020204" pitchFamily="34" charset="0"/>
                <a:ea typeface="Arial MT"/>
                <a:cs typeface="Arial MT"/>
              </a:rPr>
              <a:t>, J. (2020) 'A comparison of ray tracing and view factor simulations of locally resolved rear irradiance with the experimental values', Progress in Photovoltaics: Research and Applications, 28(6), pp. 609-620. Available at: </a:t>
            </a:r>
            <a:r>
              <a:rPr lang="en-US" sz="1500" u="sng" dirty="0">
                <a:solidFill>
                  <a:srgbClr val="0563C1"/>
                </a:solidFill>
                <a:effectLst/>
                <a:latin typeface="Arial" panose="020B0604020202020204" pitchFamily="34" charset="0"/>
                <a:ea typeface="Arial MT"/>
                <a:cs typeface="Arial MT"/>
                <a:hlinkClick r:id="rId2"/>
              </a:rPr>
              <a:t>https://doi.org/10.1002/pip.3261</a:t>
            </a:r>
            <a:r>
              <a:rPr lang="en-US" sz="1500" dirty="0">
                <a:effectLst/>
                <a:latin typeface="Arial" panose="020B0604020202020204" pitchFamily="34" charset="0"/>
                <a:ea typeface="Arial MT"/>
                <a:cs typeface="Arial MT"/>
              </a:rPr>
              <a:t> (Accessed: 11 November 2023)</a:t>
            </a:r>
            <a:endParaRPr lang="en-GB" sz="1500" dirty="0">
              <a:effectLst/>
              <a:latin typeface="Arial" panose="020B0604020202020204" pitchFamily="34" charset="0"/>
              <a:ea typeface="Arial MT"/>
              <a:cs typeface="Arial MT"/>
            </a:endParaRPr>
          </a:p>
          <a:p>
            <a:pPr marL="342900" lvl="0" indent="-342900">
              <a:lnSpc>
                <a:spcPct val="150000"/>
              </a:lnSpc>
              <a:buFont typeface="+mj-lt"/>
              <a:buAutoNum type="arabicPeriod"/>
            </a:pPr>
            <a:r>
              <a:rPr lang="en-US" sz="1500" dirty="0" err="1">
                <a:effectLst/>
                <a:latin typeface="Arial" panose="020B0604020202020204" pitchFamily="34" charset="0"/>
                <a:ea typeface="Arial MT"/>
                <a:cs typeface="Arial MT"/>
              </a:rPr>
              <a:t>Bongers</a:t>
            </a:r>
            <a:r>
              <a:rPr lang="en-US" sz="1500" dirty="0">
                <a:effectLst/>
                <a:latin typeface="Arial" panose="020B0604020202020204" pitchFamily="34" charset="0"/>
                <a:ea typeface="Arial MT"/>
                <a:cs typeface="Arial MT"/>
              </a:rPr>
              <a:t>, S. et al. (2021) ‘How the introduction of digital sales channels affects salespeople in business-to-business contexts: a qualitative inquiry’, Journal of Personal Selling and Sales Management, 41(2), pp. 150-166. Available at: https://doi.org/ 10.1080/08853134.2021.1906260</a:t>
            </a:r>
            <a:endParaRPr lang="en-GB" sz="1500" dirty="0">
              <a:effectLst/>
              <a:latin typeface="Arial" panose="020B0604020202020204" pitchFamily="34" charset="0"/>
              <a:ea typeface="Arial MT"/>
              <a:cs typeface="Arial MT"/>
            </a:endParaRPr>
          </a:p>
          <a:p>
            <a:pPr marL="342900" lvl="0" indent="-342900">
              <a:lnSpc>
                <a:spcPct val="150000"/>
              </a:lnSpc>
              <a:buFont typeface="+mj-lt"/>
              <a:buAutoNum type="arabicPeriod"/>
            </a:pPr>
            <a:r>
              <a:rPr lang="en-US" sz="1500" dirty="0">
                <a:effectLst/>
                <a:latin typeface="Arial" panose="020B0604020202020204" pitchFamily="34" charset="0"/>
                <a:ea typeface="Arial MT"/>
                <a:cs typeface="Arial MT"/>
              </a:rPr>
              <a:t>gov.uk (2023) Nat Zero Strategy: Build Back Greener. Available at: https://www.gov.uk/government/publications/net-zero-strategy (Accessed: 11 November 2023).</a:t>
            </a:r>
            <a:endParaRPr lang="en-GB" sz="1500" dirty="0">
              <a:effectLst/>
              <a:latin typeface="Arial" panose="020B0604020202020204" pitchFamily="34" charset="0"/>
              <a:ea typeface="Arial MT"/>
              <a:cs typeface="Arial MT"/>
            </a:endParaRPr>
          </a:p>
          <a:p>
            <a:pPr marL="342900" lvl="0" indent="-342900">
              <a:lnSpc>
                <a:spcPct val="150000"/>
              </a:lnSpc>
              <a:buFont typeface="+mj-lt"/>
              <a:buAutoNum type="arabicPeriod"/>
            </a:pPr>
            <a:r>
              <a:rPr lang="en-US" sz="1500" dirty="0">
                <a:effectLst/>
                <a:latin typeface="Arial" panose="020B0604020202020204" pitchFamily="34" charset="0"/>
                <a:ea typeface="Arial MT"/>
                <a:cs typeface="Arial MT"/>
              </a:rPr>
              <a:t>Klein, S. et al. (2021) 'A financial benefit-cost analysis of different community solar approaches in the Northeastern US', Solar Energy, 213, pp. 225-245. Available at: </a:t>
            </a:r>
            <a:r>
              <a:rPr lang="en-US" sz="1500" u="sng" dirty="0">
                <a:solidFill>
                  <a:srgbClr val="0563C1"/>
                </a:solidFill>
                <a:effectLst/>
                <a:latin typeface="Arial" panose="020B0604020202020204" pitchFamily="34" charset="0"/>
                <a:ea typeface="Arial MT"/>
                <a:cs typeface="Arial MT"/>
                <a:hlinkClick r:id="rId3"/>
              </a:rPr>
              <a:t>https://doi.org/10.1016/j.solener.2020.11.031</a:t>
            </a:r>
            <a:endParaRPr lang="en-US" sz="1500" u="sng" dirty="0">
              <a:solidFill>
                <a:srgbClr val="0563C1"/>
              </a:solidFill>
              <a:effectLst/>
              <a:latin typeface="Arial" panose="020B0604020202020204" pitchFamily="34" charset="0"/>
              <a:ea typeface="Arial MT"/>
              <a:cs typeface="Arial MT"/>
            </a:endParaRPr>
          </a:p>
          <a:p>
            <a:pPr marL="342900" lvl="0" indent="-342900">
              <a:lnSpc>
                <a:spcPct val="150000"/>
              </a:lnSpc>
              <a:buFont typeface="+mj-lt"/>
              <a:buAutoNum type="arabicPeriod"/>
            </a:pPr>
            <a:r>
              <a:rPr lang="en-US" sz="1600" b="0" i="0" dirty="0" err="1">
                <a:solidFill>
                  <a:srgbClr val="333333"/>
                </a:solidFill>
                <a:effectLst/>
                <a:latin typeface="avenir-regular-class"/>
              </a:rPr>
              <a:t>upmetrics</a:t>
            </a:r>
            <a:r>
              <a:rPr lang="en-US" sz="1600" b="0" i="0" dirty="0">
                <a:solidFill>
                  <a:srgbClr val="333333"/>
                </a:solidFill>
                <a:effectLst/>
                <a:latin typeface="avenir-regular-class"/>
              </a:rPr>
              <a:t> (2023) </a:t>
            </a:r>
            <a:r>
              <a:rPr lang="en-US" sz="1600" b="0" i="1" dirty="0">
                <a:solidFill>
                  <a:srgbClr val="333333"/>
                </a:solidFill>
                <a:effectLst/>
                <a:latin typeface="avenir-regular-class"/>
              </a:rPr>
              <a:t>Create your workspace</a:t>
            </a:r>
            <a:r>
              <a:rPr lang="en-US" sz="1600" b="0" i="0" dirty="0">
                <a:solidFill>
                  <a:srgbClr val="333333"/>
                </a:solidFill>
                <a:effectLst/>
                <a:latin typeface="avenir-regular-class"/>
              </a:rPr>
              <a:t>. Available at: https://app.upmetrics.co/f/b/k4hodq6Pw3xv3Pzfs/a/pitch/create/tGszJxcKyaRQAFaud/s/2yWWfptAx </a:t>
            </a:r>
            <a:r>
              <a:rPr lang="en-US" sz="1600" b="0" i="0" dirty="0" err="1">
                <a:solidFill>
                  <a:srgbClr val="333333"/>
                </a:solidFill>
                <a:effectLst/>
                <a:latin typeface="avenir-regular-class"/>
              </a:rPr>
              <a:t>TAdSyocL</a:t>
            </a:r>
            <a:r>
              <a:rPr lang="en-US" sz="1600" b="0" i="0" dirty="0">
                <a:solidFill>
                  <a:srgbClr val="333333"/>
                </a:solidFill>
                <a:effectLst/>
                <a:latin typeface="avenir-regular-class"/>
              </a:rPr>
              <a:t> (Accessed: 11 November 2023).</a:t>
            </a:r>
            <a:endParaRPr lang="en-GB" sz="1500" dirty="0">
              <a:effectLst/>
              <a:latin typeface="Arial" panose="020B0604020202020204" pitchFamily="34" charset="0"/>
              <a:ea typeface="Arial MT"/>
              <a:cs typeface="Arial MT"/>
            </a:endParaRPr>
          </a:p>
          <a:p>
            <a:endParaRPr lang="en-US" dirty="0"/>
          </a:p>
          <a:p>
            <a:endParaRPr lang="en-US" dirty="0"/>
          </a:p>
        </p:txBody>
      </p:sp>
    </p:spTree>
    <p:extLst>
      <p:ext uri="{BB962C8B-B14F-4D97-AF65-F5344CB8AC3E}">
        <p14:creationId xmlns:p14="http://schemas.microsoft.com/office/powerpoint/2010/main" val="54217215"/>
      </p:ext>
    </p:extLst>
  </p:cSld>
  <p:clrMapOvr>
    <a:masterClrMapping/>
  </p:clrMapOvr>
</p:sld>
</file>

<file path=ppt/theme/theme1.xml><?xml version="1.0" encoding="utf-8"?>
<a:theme xmlns:a="http://schemas.openxmlformats.org/drawingml/2006/main" name="ChronicleVTI">
  <a:themeElements>
    <a:clrScheme name="AnalogousFromRegularSeed_2SEEDS">
      <a:dk1>
        <a:srgbClr val="000000"/>
      </a:dk1>
      <a:lt1>
        <a:srgbClr val="FFFFFF"/>
      </a:lt1>
      <a:dk2>
        <a:srgbClr val="302B1B"/>
      </a:dk2>
      <a:lt2>
        <a:srgbClr val="F0F1F3"/>
      </a:lt2>
      <a:accent1>
        <a:srgbClr val="B18E3B"/>
      </a:accent1>
      <a:accent2>
        <a:srgbClr val="C36E4D"/>
      </a:accent2>
      <a:accent3>
        <a:srgbClr val="9CA742"/>
      </a:accent3>
      <a:accent4>
        <a:srgbClr val="3B9BB1"/>
      </a:accent4>
      <a:accent5>
        <a:srgbClr val="4D7BC3"/>
      </a:accent5>
      <a:accent6>
        <a:srgbClr val="4E4BB8"/>
      </a:accent6>
      <a:hlink>
        <a:srgbClr val="3F66BF"/>
      </a:hlink>
      <a:folHlink>
        <a:srgbClr val="7F7F7F"/>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2588</TotalTime>
  <Words>1378</Words>
  <Application>Microsoft Office PowerPoint</Application>
  <PresentationFormat>Widescreen</PresentationFormat>
  <Paragraphs>132</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avenir-regular-class</vt:lpstr>
      <vt:lpstr>Google Sans</vt:lpstr>
      <vt:lpstr>Arial</vt:lpstr>
      <vt:lpstr>Calibri</vt:lpstr>
      <vt:lpstr>Univers</vt:lpstr>
      <vt:lpstr>Univers Condensed</vt:lpstr>
      <vt:lpstr>ChronicleVTI</vt:lpstr>
      <vt:lpstr>  Name – Shivcharan Mistry  Student ID – 2244603  Module Code – LCMB7004  Module – Entrepreneurship   Lecturer’s Name – Vasilios Tavlaridis  Title – Solarfox pitch for investors, seeking £100000 pounds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Name – Shivcharan Mistry  Student ID – 2244603  Module Code – LCMB7004  Module – Entrepreneurship   Lecturer’s Name – Vasilios Tavlaridis  Title – Solarfox pitch for investors, seeking £100000 pounds   </dc:title>
  <dc:creator>Shivcharan Mistry</dc:creator>
  <cp:lastModifiedBy>Shivcharan Mistry</cp:lastModifiedBy>
  <cp:revision>3</cp:revision>
  <dcterms:created xsi:type="dcterms:W3CDTF">2023-11-11T19:18:37Z</dcterms:created>
  <dcterms:modified xsi:type="dcterms:W3CDTF">2023-11-13T14:28:32Z</dcterms:modified>
</cp:coreProperties>
</file>