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0" r:id="rId5"/>
    <p:sldId id="262" r:id="rId6"/>
    <p:sldId id="297" r:id="rId7"/>
    <p:sldId id="261" r:id="rId8"/>
    <p:sldId id="263" r:id="rId9"/>
    <p:sldId id="264" r:id="rId10"/>
    <p:sldId id="265" r:id="rId11"/>
    <p:sldId id="274" r:id="rId12"/>
    <p:sldId id="277" r:id="rId13"/>
    <p:sldId id="278" r:id="rId14"/>
    <p:sldId id="286" r:id="rId15"/>
    <p:sldId id="287" r:id="rId16"/>
    <p:sldId id="284" r:id="rId17"/>
    <p:sldId id="299" r:id="rId18"/>
    <p:sldId id="294" r:id="rId19"/>
    <p:sldId id="29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91" autoAdjust="0"/>
    <p:restoredTop sz="92948" autoAdjust="0"/>
  </p:normalViewPr>
  <p:slideViewPr>
    <p:cSldViewPr snapToGrid="0" showGuides="1">
      <p:cViewPr>
        <p:scale>
          <a:sx n="60" d="100"/>
          <a:sy n="60" d="100"/>
        </p:scale>
        <p:origin x="966" y="342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D700-6EC8-4667-A983-320F04E23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4778CF-DE0B-41C8-946D-D03A8DF66A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06469-A15C-4742-B8AA-CC23657D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E2390-8E09-4A4B-A934-E91EE02BC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F4D55-ADA5-486A-942A-0522E7C6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258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C9270-CC35-4E0E-ADB4-D2EE72A70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FD244-E38C-490C-8B2C-94B2A8988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F14E6-9F70-4BD1-A325-1A569AD08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CCB263-2442-4F2F-8429-89023DDBA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77D45-7AB8-4FB6-ABF6-11D1E755C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753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B6DB5-9DF7-435C-863D-1AF2D8CE7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68D4FA-8922-4D67-B385-3FF2DCEA8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9B057-8805-4A84-B1FD-719527E78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36804-DA40-410E-A881-FBBB84FFB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06142-6070-4790-B0D8-553E1DC58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558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D253E-AD45-4A3B-A7E5-A48346BBE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3E283-413E-432E-8713-4DFD3EBEF3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901FD0-EB2B-4C7F-9AB4-8DEB5EF95B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7C450D-0105-4784-8B14-72FC0E736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8C99DE-9D44-4684-B72F-AA0F207E6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B6517-D366-4B9F-B7FA-F0BD5CE0A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04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E4ACC-64CF-4AFB-96EB-3AE8BE266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2964DC-C643-40EC-964D-1576859B6D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27354-9E82-4AA9-A21D-B67CC8988C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C1A2C6-292B-48B7-9154-FEBB476784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487A77-57BF-49E5-852B-09386F0825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5722E9-5961-436F-AC70-2B3214CA2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6CDE61-6B2C-4C8E-9E02-9F3FF9FBB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623989-FCA8-460D-A781-779DD6AF2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15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6170A-8092-415A-A437-480A3AA5D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A728DA-DCFC-4A36-A871-5A39E4A0F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4EBAFA-594A-4A15-A0EF-63DF979BA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078AA-1DF3-41A4-AC71-9A4072422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634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53F6CC-BA2B-4670-BCCE-14BBC8C77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56A9A-75B2-411D-9E2A-B93F44321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0D51B-022D-4415-B0FF-9552B2067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306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274D6-8E6C-4FDB-A37E-F056B0E53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6B48A-51AA-43B9-BE6B-11650B4BF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82F4EB-B5A1-4523-9608-69B221800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A5729-3522-4135-9FE3-1E0FC1CB9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9F5A66-4F1C-44C0-BFD9-D31492CE3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F760D5-D583-4797-9B02-7A6A02C9E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972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2BC48-4373-4C1D-B183-4D4EB424A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EAB470-A265-4FE2-91B3-9CBEC4B5C4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53D886-4AD5-4A3E-BE5D-5FC19CCD8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CCEAC-59E9-4AC7-9927-EEF827ABE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67CBDE-F13D-4E6D-930E-1C95C5909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45AE4A-D1D9-42E3-AA94-E4CA4C913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89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141C2-CF13-4B80-8B51-5666493B7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2E406F-0CD9-49B6-B2F2-FC41F93CBD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1986F-EB31-4E20-A2D4-CE95B1D77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8D8CA-EDD4-4300-94BF-69DA2E33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C1200-4E44-4370-8C93-9AFF03F8D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248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D06638-1933-4323-BED6-331EC7ABE7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55F7E3-4228-40AA-8B79-89DBCEC1D4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F4340-83B0-4932-84FB-F854633BF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11AAF-035C-4B52-8591-DD629A558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2A355-F338-49D3-83C3-79191D4E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61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3E32AC-DD6C-4CCD-87C1-DBD2E296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5F5E7-9A8A-4A53-A951-7D2443651D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2FB4D-5C95-483B-8FCC-847B6F9A6B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5A0D6-940E-49AE-9FAD-DD74563F9D7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D26E4-5E52-434D-9541-7262B98A15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EA0A8-6FDE-4A8C-A2EF-028D6C9109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77516-8897-4517-A723-E3C0DC2E8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356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ishlivertrust.org.uk/liver-information/liver-conditions/hepatitis-a/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bc.co.ke/german-govt-commits-to-support-eac-communicable-diseases-lab/" TargetMode="External"/><Relationship Id="rId7" Type="http://schemas.openxmlformats.org/officeDocument/2006/relationships/hyperlink" Target="https://wncap.org/hepatitis/" TargetMode="External"/><Relationship Id="rId2" Type="http://schemas.openxmlformats.org/officeDocument/2006/relationships/hyperlink" Target="https://www.istockphoto.com/gb/vector/hepatitis-a-virus-structure-gm507791455-4562498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ales.nhs.uk/sites3/page.cfm?orgId=457&amp;pid=25967" TargetMode="External"/><Relationship Id="rId5" Type="http://schemas.openxmlformats.org/officeDocument/2006/relationships/hyperlink" Target="https://www.news-medical.net/news/20170903/Hepatitis-A-outbreak-among-population-of-San-Diego.aspx" TargetMode="External"/><Relationship Id="rId4" Type="http://schemas.openxmlformats.org/officeDocument/2006/relationships/hyperlink" Target="https://www.ncbi.nlm.nih.gov/pubmed/111480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F4D9D-14DC-4B87-8F0D-6FD4DD1521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17527"/>
            <a:ext cx="9144000" cy="945513"/>
          </a:xfrm>
        </p:spPr>
        <p:txBody>
          <a:bodyPr/>
          <a:lstStyle/>
          <a:p>
            <a:r>
              <a:rPr lang="en-GB" b="1" dirty="0">
                <a:latin typeface="Bahnschrift" panose="020B0502040204020203" pitchFamily="34" charset="0"/>
              </a:rPr>
              <a:t>Hepatitis 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E2FADD-2091-4EB6-B604-C0F2FDE553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68377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ahnschrift SemiBold" panose="020B0502040204020203" pitchFamily="34" charset="0"/>
              </a:rPr>
              <a:t>(HAV, Hep A)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6380A4-4732-4D96-BC62-F45A61376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2211607"/>
            <a:ext cx="6858000" cy="39641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DCE6E68-9D08-4B01-BF5A-A77D4FA13F5E}"/>
              </a:ext>
            </a:extLst>
          </p:cNvPr>
          <p:cNvSpPr/>
          <p:nvPr/>
        </p:nvSpPr>
        <p:spPr>
          <a:xfrm>
            <a:off x="4899638" y="6138041"/>
            <a:ext cx="157325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iStockphoto</a:t>
            </a:r>
            <a:r>
              <a:rPr lang="en-GB" sz="1200" dirty="0"/>
              <a:t> LP, 2018)</a:t>
            </a:r>
          </a:p>
        </p:txBody>
      </p:sp>
    </p:spTree>
    <p:extLst>
      <p:ext uri="{BB962C8B-B14F-4D97-AF65-F5344CB8AC3E}">
        <p14:creationId xmlns:p14="http://schemas.microsoft.com/office/powerpoint/2010/main" val="1504226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E9D4E-4E8C-4314-ACC3-B3CE7065FFF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5400" b="1" dirty="0">
                <a:latin typeface="Bahnschrift SemiBold" panose="020B0502040204020203" pitchFamily="34" charset="0"/>
              </a:rPr>
              <a:t>                      </a:t>
            </a:r>
            <a:r>
              <a:rPr lang="en-GB" sz="6000" b="1" dirty="0">
                <a:latin typeface="Bahnschrift SemiBold" panose="020B0502040204020203" pitchFamily="34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55BBF-16FD-44C4-BCF0-EDCB3D42F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5845"/>
            <a:ext cx="10515600" cy="4621118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4000" dirty="0"/>
              <a:t>Communicable disease </a:t>
            </a:r>
          </a:p>
          <a:p>
            <a:r>
              <a:rPr lang="en-GB" sz="4000" dirty="0"/>
              <a:t>Hepatitis A</a:t>
            </a:r>
          </a:p>
          <a:p>
            <a:r>
              <a:rPr lang="en-GB" sz="4000" dirty="0"/>
              <a:t>Preventative methods</a:t>
            </a:r>
          </a:p>
          <a:p>
            <a:r>
              <a:rPr lang="en-GB" sz="4000" dirty="0"/>
              <a:t>What trends are visible</a:t>
            </a:r>
          </a:p>
          <a:p>
            <a:r>
              <a:rPr lang="en-GB" sz="4000" dirty="0"/>
              <a:t>Implications for health care professionals</a:t>
            </a:r>
          </a:p>
          <a:p>
            <a:r>
              <a:rPr lang="en-GB" sz="4000" dirty="0"/>
              <a:t>Impact on society, health and social care services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3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BB5BB-5159-476D-A3FC-94CFE1D5F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3937" y="323236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Bahnschrift SemiBold" panose="020B0502040204020203" pitchFamily="34" charset="0"/>
              </a:rPr>
              <a:t>COMMUNICABLE DISEASE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994B0-A850-4C53-B8C2-AD6829D94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34213" y="5158177"/>
            <a:ext cx="5157787" cy="823912"/>
          </a:xfrm>
        </p:spPr>
        <p:txBody>
          <a:bodyPr>
            <a:normAutofit/>
          </a:bodyPr>
          <a:lstStyle/>
          <a:p>
            <a:pPr lvl="0"/>
            <a:r>
              <a:rPr lang="en-GB" sz="1200" b="0" dirty="0">
                <a:solidFill>
                  <a:prstClr val="black"/>
                </a:solidFill>
              </a:rPr>
              <a:t>(Kenya Broadcasting Corporation, 2017)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F0316-3BAA-4625-AEA5-23C91F81DC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2387" y="1690688"/>
            <a:ext cx="5448979" cy="4498975"/>
          </a:xfrm>
        </p:spPr>
        <p:txBody>
          <a:bodyPr>
            <a:normAutofit fontScale="92500"/>
          </a:bodyPr>
          <a:lstStyle/>
          <a:p>
            <a:r>
              <a:rPr lang="en-GB" sz="3600" dirty="0"/>
              <a:t>Spread from person or animal</a:t>
            </a:r>
          </a:p>
          <a:p>
            <a:r>
              <a:rPr lang="en-GB" sz="3600" dirty="0"/>
              <a:t>Spread by vectors </a:t>
            </a:r>
          </a:p>
          <a:p>
            <a:r>
              <a:rPr lang="en-GB" sz="3600" dirty="0"/>
              <a:t>Spread by bacteria or viruses</a:t>
            </a:r>
          </a:p>
          <a:p>
            <a:r>
              <a:rPr lang="en-GB" sz="3600" dirty="0"/>
              <a:t>Directly</a:t>
            </a:r>
          </a:p>
          <a:p>
            <a:r>
              <a:rPr lang="en-GB" sz="3600" dirty="0"/>
              <a:t>Indirectly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(Mosby's Medical Dictionary, 2009)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172173D-21F7-45F8-9C7C-B384829814E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53034" y="1969604"/>
            <a:ext cx="5183188" cy="3428999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5187EC-6E39-4F88-B7D0-E8E0BA48DE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336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D0FCF-C7FB-414A-861B-A23A633BFD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010770" y="360512"/>
            <a:ext cx="9144000" cy="1070373"/>
          </a:xfrm>
        </p:spPr>
        <p:txBody>
          <a:bodyPr>
            <a:normAutofit/>
          </a:bodyPr>
          <a:lstStyle/>
          <a:p>
            <a:r>
              <a:rPr lang="en-GB" sz="6600" b="1" dirty="0">
                <a:latin typeface="Bahnschrift SemiBold" panose="020B0502040204020203" pitchFamily="34" charset="0"/>
              </a:rPr>
              <a:t>        Hepatitis 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5D483F-3AB1-4E9F-8AC5-3230127E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627" y="1907003"/>
            <a:ext cx="5979886" cy="5319486"/>
          </a:xfrm>
        </p:spPr>
        <p:txBody>
          <a:bodyPr>
            <a:normAutofit/>
          </a:bodyPr>
          <a:lstStyle/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Caused by HAV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Liver infection 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Related to hygienic and sanitary conditions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Faecal-oral transmission</a:t>
            </a:r>
          </a:p>
          <a:p>
            <a:pPr lvl="2" algn="l"/>
            <a:endParaRPr lang="en-GB" sz="3600" dirty="0"/>
          </a:p>
          <a:p>
            <a:pPr lvl="2" algn="l"/>
            <a:r>
              <a:rPr lang="en-GB" sz="2400" dirty="0"/>
              <a:t>(British Liver Trust, 2017), (Gilroy, 2017)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EE7A18A-2646-451B-9A8E-67C17FB24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4552" y="3297924"/>
            <a:ext cx="182896" cy="2621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F87623-E0B5-4DA4-B616-20AED2C6E7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952" y="3450324"/>
            <a:ext cx="182896" cy="2621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2EB7A9D-604D-4DBE-A277-5A8D5BD6A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957" y="429899"/>
            <a:ext cx="5097671" cy="250919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AD3EB8D-6BE8-4BE5-9B1E-3AC451BF525F}"/>
              </a:ext>
            </a:extLst>
          </p:cNvPr>
          <p:cNvSpPr/>
          <p:nvPr/>
        </p:nvSpPr>
        <p:spPr>
          <a:xfrm>
            <a:off x="8306932" y="2939097"/>
            <a:ext cx="128432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/>
              <a:t>Ayushology</a:t>
            </a:r>
            <a:r>
              <a:rPr lang="en-GB" sz="1100" dirty="0"/>
              <a:t>, 2017)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36EEA2E-6E83-4D24-8F87-281165E10B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3492" y="3297924"/>
            <a:ext cx="3810000" cy="31623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B7BF46B-493C-4692-A10E-4F59FD9F75F9}"/>
              </a:ext>
            </a:extLst>
          </p:cNvPr>
          <p:cNvSpPr/>
          <p:nvPr/>
        </p:nvSpPr>
        <p:spPr>
          <a:xfrm>
            <a:off x="7946417" y="6574085"/>
            <a:ext cx="328968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(National </a:t>
            </a:r>
            <a:r>
              <a:rPr lang="en-GB" sz="1100" dirty="0" err="1"/>
              <a:t>Center</a:t>
            </a:r>
            <a:r>
              <a:rPr lang="en-GB" sz="1100" dirty="0"/>
              <a:t> for Biotechnology Information, 2001)</a:t>
            </a:r>
          </a:p>
        </p:txBody>
      </p:sp>
    </p:spTree>
    <p:extLst>
      <p:ext uri="{BB962C8B-B14F-4D97-AF65-F5344CB8AC3E}">
        <p14:creationId xmlns:p14="http://schemas.microsoft.com/office/powerpoint/2010/main" val="120364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DAED-6A39-4D35-9E6B-6ABD8F383A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074057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7200" b="1" dirty="0">
                <a:latin typeface="Bahnschrift SemiBold" panose="020B0502040204020203" pitchFamily="34" charset="0"/>
              </a:rPr>
              <a:t>Incidence/Prevalence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9549A-36BE-4AB6-B62F-38FD0291E1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" y="1465943"/>
            <a:ext cx="6636776" cy="5954323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400" dirty="0"/>
              <a:t>Anyone can get hepatitis A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400" dirty="0"/>
              <a:t>Low infection rates in developed countries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400" dirty="0"/>
              <a:t>Endemically in developing countries </a:t>
            </a:r>
          </a:p>
          <a:p>
            <a:pPr algn="l"/>
            <a:r>
              <a:rPr lang="en-GB" dirty="0"/>
              <a:t> </a:t>
            </a:r>
          </a:p>
          <a:p>
            <a:pPr algn="l"/>
            <a:r>
              <a:rPr lang="en-GB" dirty="0"/>
              <a:t>     </a:t>
            </a:r>
            <a:r>
              <a:rPr lang="en-GB" sz="3200" dirty="0"/>
              <a:t>(Nelson, 2016)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A7339E-93B6-4ABD-A199-F8640E950D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629" y="1074057"/>
            <a:ext cx="4565201" cy="527215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949BB3C-314D-44F2-BA0C-3D6798F992B0}"/>
              </a:ext>
            </a:extLst>
          </p:cNvPr>
          <p:cNvSpPr/>
          <p:nvPr/>
        </p:nvSpPr>
        <p:spPr>
          <a:xfrm>
            <a:off x="7365760" y="6346209"/>
            <a:ext cx="346601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Mohd</a:t>
            </a:r>
            <a:r>
              <a:rPr lang="en-GB" sz="1100" dirty="0"/>
              <a:t> </a:t>
            </a:r>
            <a:r>
              <a:rPr lang="en-GB" sz="1100" dirty="0" err="1"/>
              <a:t>Hanafiah</a:t>
            </a:r>
            <a:r>
              <a:rPr lang="en-GB" sz="1100" dirty="0"/>
              <a:t> et al; licensee BioMed Central Ltd. 2011)</a:t>
            </a:r>
          </a:p>
        </p:txBody>
      </p:sp>
    </p:spTree>
    <p:extLst>
      <p:ext uri="{BB962C8B-B14F-4D97-AF65-F5344CB8AC3E}">
        <p14:creationId xmlns:p14="http://schemas.microsoft.com/office/powerpoint/2010/main" val="136536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00139-D22D-4188-8940-41D33F959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75641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6000" dirty="0">
                <a:latin typeface="Bahnschrift SemiBold" panose="020B0502040204020203" pitchFamily="34" charset="0"/>
              </a:rPr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1BBAE-2EBD-4A3B-A2FC-76E03EFE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5640"/>
            <a:ext cx="12192000" cy="5482359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1.4 millions globally (WHO,2015)</a:t>
            </a:r>
          </a:p>
          <a:p>
            <a:r>
              <a:rPr lang="en-GB" dirty="0"/>
              <a:t>52 cases in England and North Ireland (</a:t>
            </a:r>
            <a:r>
              <a:rPr lang="en-GB" dirty="0" err="1"/>
              <a:t>Beebeejaun</a:t>
            </a:r>
            <a:r>
              <a:rPr lang="en-GB" dirty="0"/>
              <a:t> et al, 2017)</a:t>
            </a:r>
          </a:p>
          <a:p>
            <a:r>
              <a:rPr lang="en-GB" dirty="0"/>
              <a:t>13 cases in Wales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pPr marL="0" indent="0">
              <a:buNone/>
            </a:pPr>
            <a:r>
              <a:rPr lang="en-GB" sz="1000" dirty="0"/>
              <a:t>(Public Health Wales, 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96844-7FCE-4DAC-8179-4DF3E447AB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17209"/>
            <a:ext cx="8693624" cy="3439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598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8B03C-A962-472F-A906-309C7CAE9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542" y="-231800"/>
            <a:ext cx="12150164" cy="1325563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6000" b="1" dirty="0">
                <a:latin typeface="Bahnschrift SemiBold" panose="020B0502040204020203" pitchFamily="34" charset="0"/>
              </a:rPr>
              <a:t>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8C71-36E0-4ADE-B6AE-BFEBABC57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2542" y="1193160"/>
            <a:ext cx="6808765" cy="5240214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4000" dirty="0"/>
              <a:t>All forms of hepatitis have similar symptoms </a:t>
            </a:r>
          </a:p>
          <a:p>
            <a:r>
              <a:rPr lang="en-GB" sz="4000" dirty="0"/>
              <a:t>Four stages of Hepatitis A</a:t>
            </a:r>
          </a:p>
          <a:p>
            <a:r>
              <a:rPr lang="en-GB" sz="4000" dirty="0"/>
              <a:t>Symptoms do not occur in all people infected </a:t>
            </a:r>
          </a:p>
          <a:p>
            <a:r>
              <a:rPr lang="en-GB" sz="4000" dirty="0"/>
              <a:t>More popular in adults than in children </a:t>
            </a:r>
          </a:p>
          <a:p>
            <a:pPr marL="0" indent="0">
              <a:buNone/>
            </a:pPr>
            <a:r>
              <a:rPr lang="en-GB" sz="3200" dirty="0"/>
              <a:t>    (</a:t>
            </a:r>
            <a:r>
              <a:rPr lang="en-GB" sz="3200" dirty="0" err="1"/>
              <a:t>Salete</a:t>
            </a:r>
            <a:r>
              <a:rPr lang="en-GB" sz="3200" dirty="0"/>
              <a:t> de Paula, 2012), (</a:t>
            </a:r>
            <a:r>
              <a:rPr lang="en-GB" sz="3200" dirty="0" err="1"/>
              <a:t>Blahd</a:t>
            </a:r>
            <a:r>
              <a:rPr lang="en-GB" sz="3200" dirty="0"/>
              <a:t>, 2016)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EE59393-285A-48CF-8BAB-7A8FE623583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00800" y="276225"/>
            <a:ext cx="5281980" cy="630555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FE80E84-0B0A-4014-A0BF-A05C6859DDBF}"/>
              </a:ext>
            </a:extLst>
          </p:cNvPr>
          <p:cNvSpPr/>
          <p:nvPr/>
        </p:nvSpPr>
        <p:spPr>
          <a:xfrm>
            <a:off x="8265473" y="6515999"/>
            <a:ext cx="18010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(News-Medical.net, 2017)</a:t>
            </a:r>
          </a:p>
        </p:txBody>
      </p:sp>
    </p:spTree>
    <p:extLst>
      <p:ext uri="{BB962C8B-B14F-4D97-AF65-F5344CB8AC3E}">
        <p14:creationId xmlns:p14="http://schemas.microsoft.com/office/powerpoint/2010/main" val="2783232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8931B-F3DC-4219-8391-099A0DE7B3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33829"/>
            <a:ext cx="9144000" cy="1117600"/>
          </a:xfrm>
        </p:spPr>
        <p:txBody>
          <a:bodyPr/>
          <a:lstStyle/>
          <a:p>
            <a:r>
              <a:rPr lang="en-GB" b="1" dirty="0">
                <a:latin typeface="Bahnschrift SemiBold" panose="020B0502040204020203" pitchFamily="34" charset="0"/>
              </a:rPr>
              <a:t>Treatments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C7E0B8-5FB4-4498-AF34-62E856CD74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1410" y="1563971"/>
            <a:ext cx="9448800" cy="3472543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No specific cure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See a GP for a blood test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Take adequate rest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Drink plenty of water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Have a well-balanced diet </a:t>
            </a:r>
          </a:p>
          <a:p>
            <a:pPr algn="l"/>
            <a:r>
              <a:rPr lang="en-GB" sz="3200" dirty="0"/>
              <a:t>    (Davis, et al. 2017)</a:t>
            </a:r>
          </a:p>
        </p:txBody>
      </p:sp>
    </p:spTree>
    <p:extLst>
      <p:ext uri="{BB962C8B-B14F-4D97-AF65-F5344CB8AC3E}">
        <p14:creationId xmlns:p14="http://schemas.microsoft.com/office/powerpoint/2010/main" val="2666046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F6B36-AAA6-4D38-9782-A726C6E665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"/>
            <a:ext cx="9144000" cy="994674"/>
          </a:xfrm>
        </p:spPr>
        <p:txBody>
          <a:bodyPr>
            <a:normAutofit/>
          </a:bodyPr>
          <a:lstStyle/>
          <a:p>
            <a:r>
              <a:rPr lang="en-GB" dirty="0">
                <a:latin typeface="Bahnschrift SemiBold" panose="020B0502040204020203" pitchFamily="34" charset="0"/>
              </a:rPr>
              <a:t>Vaccinations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ECBF8E-5625-4970-8D66-3D6B5723E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182" y="1404108"/>
            <a:ext cx="6684909" cy="5863325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Two types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Highly effected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Recommended in developing countries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Not routinely offered in the UK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Recommended for people at high risk. </a:t>
            </a:r>
          </a:p>
          <a:p>
            <a:pPr algn="l"/>
            <a:r>
              <a:rPr lang="en-GB" sz="3200" dirty="0"/>
              <a:t>   (Gunn, 2002)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1E8E5C-E6B7-480C-BFAB-4A09A56077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2561" y="1008674"/>
            <a:ext cx="5477755" cy="499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51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0E110-B863-4631-93A1-DF00AA5F6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025" y="-120889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 dirty="0">
                <a:latin typeface="Bahnschrift SemiBold" panose="020B0502040204020203" pitchFamily="34" charset="0"/>
              </a:rPr>
              <a:t>Prevention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B84A4-95B5-4AB6-9AD3-25CBE496D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33" y="814848"/>
            <a:ext cx="11757706" cy="3582988"/>
          </a:xfrm>
        </p:spPr>
        <p:txBody>
          <a:bodyPr>
            <a:normAutofit fontScale="250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sz="14400" dirty="0"/>
              <a:t>Personal hygiene</a:t>
            </a:r>
          </a:p>
          <a:p>
            <a:pPr fontAlgn="base"/>
            <a:r>
              <a:rPr lang="en-GB" sz="14400" dirty="0"/>
              <a:t>Improving sanitation </a:t>
            </a:r>
          </a:p>
          <a:p>
            <a:pPr fontAlgn="base"/>
            <a:r>
              <a:rPr lang="en-GB" sz="14400" dirty="0"/>
              <a:t>Food safety  (Koopmans, 2012)</a:t>
            </a:r>
          </a:p>
          <a:p>
            <a:pPr fontAlgn="base"/>
            <a:r>
              <a:rPr lang="en-GB" sz="14400" dirty="0"/>
              <a:t>Adequate supplies of safe drinking water</a:t>
            </a:r>
          </a:p>
          <a:p>
            <a:pPr fontAlgn="base"/>
            <a:r>
              <a:rPr lang="en-GB" sz="14400" dirty="0"/>
              <a:t>Proper disposal of sewage within communities(WHO, 2017)</a:t>
            </a:r>
          </a:p>
          <a:p>
            <a:pPr fontAlgn="base"/>
            <a:r>
              <a:rPr lang="en-GB" sz="14400" dirty="0"/>
              <a:t>Education </a:t>
            </a:r>
          </a:p>
          <a:p>
            <a:pPr fontAlgn="base"/>
            <a:r>
              <a:rPr lang="en-GB" sz="14400" dirty="0"/>
              <a:t>Immunization (</a:t>
            </a:r>
            <a:r>
              <a:rPr lang="en-GB" sz="14400" dirty="0" err="1"/>
              <a:t>Elizee</a:t>
            </a:r>
            <a:r>
              <a:rPr lang="en-GB" sz="14400" dirty="0"/>
              <a:t> et al,2013)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28C4C5-C7E9-4D91-A627-300FDF8A53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70791"/>
            <a:ext cx="12070079" cy="172329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4750FE2-F06F-4F72-B26D-AB8885C12AC2}"/>
              </a:ext>
            </a:extLst>
          </p:cNvPr>
          <p:cNvSpPr/>
          <p:nvPr/>
        </p:nvSpPr>
        <p:spPr>
          <a:xfrm>
            <a:off x="4377506" y="6297706"/>
            <a:ext cx="2165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WNCAP. 2014 - 2017</a:t>
            </a:r>
          </a:p>
        </p:txBody>
      </p:sp>
    </p:spTree>
    <p:extLst>
      <p:ext uri="{BB962C8B-B14F-4D97-AF65-F5344CB8AC3E}">
        <p14:creationId xmlns:p14="http://schemas.microsoft.com/office/powerpoint/2010/main" val="2121157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7E6D2-6C77-4810-88BE-85FAFFDA9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676" y="757644"/>
            <a:ext cx="10515600" cy="1181686"/>
          </a:xfrm>
        </p:spPr>
        <p:txBody>
          <a:bodyPr>
            <a:noAutofit/>
          </a:bodyPr>
          <a:lstStyle/>
          <a:p>
            <a:r>
              <a:rPr lang="en-GB" sz="6600" b="1" dirty="0">
                <a:latin typeface="Bahnschrift SemiBold" panose="020B0502040204020203" pitchFamily="34" charset="0"/>
              </a:rPr>
              <a:t>Trends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1F635C-C0C5-48D1-830A-78A48CC4EAC6}"/>
              </a:ext>
            </a:extLst>
          </p:cNvPr>
          <p:cNvSpPr/>
          <p:nvPr/>
        </p:nvSpPr>
        <p:spPr>
          <a:xfrm>
            <a:off x="0" y="2185496"/>
            <a:ext cx="5467651" cy="35394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000" dirty="0"/>
              <a:t>Age related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000" dirty="0"/>
              <a:t>Living area related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000" dirty="0"/>
              <a:t>Socioeconomic levels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4000" dirty="0"/>
              <a:t>Sex related</a:t>
            </a:r>
          </a:p>
          <a:p>
            <a:r>
              <a:rPr lang="en-GB" sz="3200" dirty="0"/>
              <a:t>       </a:t>
            </a:r>
          </a:p>
          <a:p>
            <a:r>
              <a:rPr lang="en-GB" sz="3200" dirty="0"/>
              <a:t>         ( Franco, et al. 2012)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E17016A-E548-428B-B36B-D6E5C86EB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877" y="787485"/>
            <a:ext cx="5132753" cy="531287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B09EA00-C1CF-4B4F-BC89-E86DEC9F0B03}"/>
              </a:ext>
            </a:extLst>
          </p:cNvPr>
          <p:cNvSpPr/>
          <p:nvPr/>
        </p:nvSpPr>
        <p:spPr>
          <a:xfrm>
            <a:off x="7596944" y="6066527"/>
            <a:ext cx="28698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(LinkedIn Corporation, 2018)</a:t>
            </a:r>
          </a:p>
        </p:txBody>
      </p:sp>
    </p:spTree>
    <p:extLst>
      <p:ext uri="{BB962C8B-B14F-4D97-AF65-F5344CB8AC3E}">
        <p14:creationId xmlns:p14="http://schemas.microsoft.com/office/powerpoint/2010/main" val="3280291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73083-15B7-4454-891B-046A12B9FE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2550" y="406400"/>
            <a:ext cx="9144000" cy="2260600"/>
          </a:xfrm>
        </p:spPr>
        <p:txBody>
          <a:bodyPr>
            <a:normAutofit fontScale="90000"/>
          </a:bodyPr>
          <a:lstStyle/>
          <a:p>
            <a:r>
              <a:rPr lang="en-GB" sz="6700" b="1" dirty="0">
                <a:latin typeface="Bahnschrift SemiBold" panose="020B0502040204020203" pitchFamily="34" charset="0"/>
              </a:rPr>
              <a:t>Implications for health care professionals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8ECDE3-5A73-42BC-9B8E-E6EFF407D9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65278"/>
            <a:ext cx="9144000" cy="4688740"/>
          </a:xfrm>
        </p:spPr>
        <p:txBody>
          <a:bodyPr>
            <a:normAutofit fontScale="925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The majority of health care workers are not at an increased risk of hepatitis A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Routine immunisation is not recommended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Child care workers and health care workers remain away from work for one week after the onset of jaundice. </a:t>
            </a:r>
          </a:p>
          <a:p>
            <a:pPr algn="l"/>
            <a:r>
              <a:rPr lang="en-GB" sz="3500" dirty="0"/>
              <a:t>    (Goldman, 2015) </a:t>
            </a:r>
          </a:p>
          <a:p>
            <a:pPr algn="l"/>
            <a:r>
              <a:rPr lang="en-GB" sz="4000" dirty="0"/>
              <a:t>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460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4BDDA-9F45-457D-BE94-E9007CC1B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7300" b="1" dirty="0">
                <a:latin typeface="Bahnschrift SemiBold" panose="020B0502040204020203" pitchFamily="34" charset="0"/>
              </a:rPr>
              <a:t>Impact on society </a:t>
            </a:r>
            <a:br>
              <a:rPr lang="en-GB" dirty="0">
                <a:latin typeface="Bahnschrift SemiBold" panose="020B0502040204020203" pitchFamily="34" charset="0"/>
              </a:rPr>
            </a:b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DBD6C-DDB5-4684-95FD-A9E6152B7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4400" dirty="0"/>
              <a:t>Economic impact </a:t>
            </a:r>
          </a:p>
          <a:p>
            <a:r>
              <a:rPr lang="en-GB" sz="4400" dirty="0"/>
              <a:t>Social consequences in communities</a:t>
            </a:r>
          </a:p>
          <a:p>
            <a:r>
              <a:rPr lang="en-GB" sz="4400" dirty="0"/>
              <a:t>Lost productivity </a:t>
            </a:r>
          </a:p>
          <a:p>
            <a:pPr marL="0" indent="0">
              <a:buNone/>
            </a:pPr>
            <a:r>
              <a:rPr lang="en-GB" sz="4400" dirty="0"/>
              <a:t>  </a:t>
            </a:r>
            <a:r>
              <a:rPr lang="en-GB" sz="3200" dirty="0"/>
              <a:t>(Epson, et al 2013) </a:t>
            </a:r>
          </a:p>
          <a:p>
            <a:pPr marL="0" indent="0">
              <a:buNone/>
            </a:pPr>
            <a:r>
              <a:rPr lang="en-GB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0504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16B18-7F42-4367-B489-A97CC3F27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solidFill>
            <a:schemeClr val="accent4">
              <a:lumMod val="7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6600" dirty="0">
                <a:latin typeface="Bahnschrift SemiBold" panose="020B0502040204020203" pitchFamily="34" charset="0"/>
              </a:rPr>
              <a:t>Impact on health and social care 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F4F1A-4ADC-4FF1-AEFF-01228E495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5655"/>
            <a:ext cx="10515600" cy="51008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1. Treatment costs </a:t>
            </a:r>
          </a:p>
          <a:p>
            <a:r>
              <a:rPr lang="en-GB" sz="4000" dirty="0"/>
              <a:t>Hospitalization</a:t>
            </a:r>
          </a:p>
          <a:p>
            <a:pPr marL="0" indent="0">
              <a:buNone/>
            </a:pPr>
            <a:r>
              <a:rPr lang="en-GB" sz="4000" dirty="0"/>
              <a:t>2.Costs effectiveness  </a:t>
            </a:r>
          </a:p>
          <a:p>
            <a:r>
              <a:rPr lang="en-GB" sz="4000" dirty="0"/>
              <a:t>Vaccination</a:t>
            </a:r>
          </a:p>
          <a:p>
            <a:pPr marL="0" indent="0">
              <a:buNone/>
            </a:pPr>
            <a:r>
              <a:rPr lang="en-GB" sz="6000" dirty="0"/>
              <a:t>   </a:t>
            </a:r>
            <a:r>
              <a:rPr lang="en-GB" sz="2400" dirty="0"/>
              <a:t>(Bownds, et al.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473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E17E-96DD-4950-8A02-9487171C1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Bahnschrift SemiBold" panose="020B0502040204020203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4B7DF-F3E4-4AE5-AEB5-F50484EEB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818"/>
            <a:ext cx="10515600" cy="5029686"/>
          </a:xfrm>
        </p:spPr>
        <p:txBody>
          <a:bodyPr>
            <a:noAutofit/>
          </a:bodyPr>
          <a:lstStyle/>
          <a:p>
            <a:r>
              <a:rPr lang="en-GB" sz="3600" dirty="0"/>
              <a:t>Hepatitis A is a viral liver disease </a:t>
            </a:r>
          </a:p>
          <a:p>
            <a:pPr marL="0" indent="0">
              <a:buNone/>
            </a:pPr>
            <a:r>
              <a:rPr lang="en-GB" sz="3600" dirty="0"/>
              <a:t>• Estimated 1.4 million cases of hepatitis A every year.</a:t>
            </a:r>
          </a:p>
          <a:p>
            <a:pPr marL="0" indent="0">
              <a:buNone/>
            </a:pPr>
            <a:r>
              <a:rPr lang="en-GB" sz="3600" dirty="0"/>
              <a:t>• Transmitted through infected food and water, or contact with an infectious person. </a:t>
            </a:r>
          </a:p>
          <a:p>
            <a:pPr marL="0" indent="0">
              <a:buNone/>
            </a:pPr>
            <a:r>
              <a:rPr lang="en-GB" sz="3600" dirty="0"/>
              <a:t>• Associated with a lack of safe water and poor sanitation. </a:t>
            </a:r>
          </a:p>
          <a:p>
            <a:pPr marL="0" indent="0">
              <a:buNone/>
            </a:pPr>
            <a:r>
              <a:rPr lang="en-GB" sz="3600" dirty="0"/>
              <a:t>• Improved sanitation and the vaccine are the most effective ways to combat the disease</a:t>
            </a:r>
          </a:p>
        </p:txBody>
      </p:sp>
    </p:spTree>
    <p:extLst>
      <p:ext uri="{BB962C8B-B14F-4D97-AF65-F5344CB8AC3E}">
        <p14:creationId xmlns:p14="http://schemas.microsoft.com/office/powerpoint/2010/main" val="1137369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79926-5961-4F96-9743-FA065EE30D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331089"/>
            <a:ext cx="9144000" cy="1226942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A8584C-C06B-48C5-B767-F1701FCFB2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895853"/>
            <a:ext cx="12037324" cy="596214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:</a:t>
            </a:r>
          </a:p>
          <a:p>
            <a:pPr algn="l"/>
            <a:r>
              <a:rPr lang="en-GB" dirty="0" err="1"/>
              <a:t>Beebeejaun</a:t>
            </a:r>
            <a:r>
              <a:rPr lang="en-GB" dirty="0"/>
              <a:t> , K., </a:t>
            </a:r>
            <a:r>
              <a:rPr lang="en-GB" dirty="0" err="1"/>
              <a:t>Degala</a:t>
            </a:r>
            <a:r>
              <a:rPr lang="en-GB" dirty="0"/>
              <a:t>, S., Balogun, K., Simms , I,. Woodhall , S.C.,  </a:t>
            </a:r>
            <a:r>
              <a:rPr lang="en-GB" dirty="0" err="1"/>
              <a:t>Heinsbroek</a:t>
            </a:r>
            <a:r>
              <a:rPr lang="en-GB" dirty="0"/>
              <a:t> , E., Crook , P.D., Kar-</a:t>
            </a:r>
            <a:r>
              <a:rPr lang="en-GB" dirty="0" err="1"/>
              <a:t>Purkayastha</a:t>
            </a:r>
            <a:r>
              <a:rPr lang="en-GB" dirty="0"/>
              <a:t> , I.,</a:t>
            </a:r>
            <a:r>
              <a:rPr lang="en-GB" dirty="0" err="1"/>
              <a:t>Treacy</a:t>
            </a:r>
            <a:r>
              <a:rPr lang="en-GB" dirty="0"/>
              <a:t>, J., Wedgwood, K., Jordan, K., Mandal, S., </a:t>
            </a:r>
            <a:r>
              <a:rPr lang="en-GB" dirty="0" err="1"/>
              <a:t>Ngui</a:t>
            </a:r>
            <a:r>
              <a:rPr lang="en-GB" dirty="0"/>
              <a:t>,  S.L., Edelstein, M. (2017) Outbreak of hepatitis A associated with men who have sex with men (MSM), England, July 2016 to January 2017. </a:t>
            </a:r>
            <a:r>
              <a:rPr lang="en-GB" u="sng" dirty="0"/>
              <a:t>Euro Surveillance</a:t>
            </a:r>
            <a:r>
              <a:rPr lang="en-GB" dirty="0"/>
              <a:t>. 2017;22(5):</a:t>
            </a:r>
            <a:r>
              <a:rPr lang="en-GB" dirty="0" err="1"/>
              <a:t>pii</a:t>
            </a:r>
            <a:r>
              <a:rPr lang="en-GB" dirty="0"/>
              <a:t>=30454. DOI: http://dx.doi.org/10.2807/1560-7917.ES.2017.22.5.30454 </a:t>
            </a:r>
          </a:p>
          <a:p>
            <a:pPr algn="l"/>
            <a:r>
              <a:rPr lang="en-GB" dirty="0" err="1"/>
              <a:t>Blahd</a:t>
            </a:r>
            <a:r>
              <a:rPr lang="en-GB" dirty="0"/>
              <a:t>, W.(2016)Hepatitis A. </a:t>
            </a:r>
            <a:r>
              <a:rPr lang="en-GB" u="sng" dirty="0"/>
              <a:t>WebMD Medical Reference</a:t>
            </a:r>
            <a:r>
              <a:rPr lang="en-GB" dirty="0"/>
              <a:t>. https://www.webmd.com/hepatitis/hepa-guide/digestive-diseases-hepatitis-a</a:t>
            </a:r>
          </a:p>
          <a:p>
            <a:pPr algn="l"/>
            <a:r>
              <a:rPr lang="en-GB" dirty="0"/>
              <a:t>Bownds, L., </a:t>
            </a:r>
            <a:r>
              <a:rPr lang="en-GB" dirty="0" err="1"/>
              <a:t>Lindekugel</a:t>
            </a:r>
            <a:r>
              <a:rPr lang="en-GB" dirty="0"/>
              <a:t>, R., </a:t>
            </a:r>
            <a:r>
              <a:rPr lang="en-GB" dirty="0" err="1"/>
              <a:t>Stepak</a:t>
            </a:r>
            <a:r>
              <a:rPr lang="en-GB" dirty="0"/>
              <a:t>, P. (2013)Economic Impact of a Hepatitis A Epidemic in a Mid-Sized Urban Community: The Case of Spokane, Washington. </a:t>
            </a:r>
            <a:r>
              <a:rPr lang="en-GB" u="sng" dirty="0"/>
              <a:t>Journal of Community Health. </a:t>
            </a:r>
            <a:r>
              <a:rPr lang="en-GB" dirty="0"/>
              <a:t>August 2003, Volume 28, Issue 4, pp 233–246 https://link.springer.com/article/10.1023%2FA%3A1023981924010</a:t>
            </a:r>
          </a:p>
          <a:p>
            <a:pPr algn="l"/>
            <a:r>
              <a:rPr lang="en-GB" dirty="0"/>
              <a:t>British Liver Trust. (2017)Hepatitis A. </a:t>
            </a:r>
            <a:r>
              <a:rPr lang="en-GB" dirty="0">
                <a:hlinkClick r:id="rId2"/>
              </a:rPr>
              <a:t>https://www.britishlivertrust.org.uk/liver-information/liver-conditions/hepatitis-a/</a:t>
            </a:r>
            <a:endParaRPr lang="en-GB" dirty="0"/>
          </a:p>
          <a:p>
            <a:pPr algn="l"/>
            <a:r>
              <a:rPr lang="en-GB" dirty="0"/>
              <a:t> Davis, C.P. , </a:t>
            </a:r>
            <a:r>
              <a:rPr lang="en-GB" dirty="0" err="1"/>
              <a:t>Nettleman</a:t>
            </a:r>
            <a:r>
              <a:rPr lang="en-GB" dirty="0"/>
              <a:t>, M. (2017).Hepatitis A (HAV, Hep A). </a:t>
            </a:r>
            <a:r>
              <a:rPr lang="en-GB" u="sng" dirty="0"/>
              <a:t>E Medicine health </a:t>
            </a:r>
            <a:r>
              <a:rPr lang="en-GB" dirty="0"/>
              <a:t>https://www.emedicinehealth.com/hepatitis_a/article_em.htm#hepatitis_a_facts</a:t>
            </a:r>
          </a:p>
          <a:p>
            <a:pPr algn="l"/>
            <a:r>
              <a:rPr lang="en-GB" dirty="0" err="1"/>
              <a:t>Epson,E.E</a:t>
            </a:r>
            <a:r>
              <a:rPr lang="en-GB" dirty="0"/>
              <a:t>, Cronquist A., </a:t>
            </a:r>
            <a:r>
              <a:rPr lang="en-GB" dirty="0" err="1"/>
              <a:t>Lamba</a:t>
            </a:r>
            <a:r>
              <a:rPr lang="en-GB" dirty="0"/>
              <a:t>, K., Kimura, A.C., Hassan, R., Selvage, D., McNeil, C.S., </a:t>
            </a:r>
            <a:r>
              <a:rPr lang="en-GB" dirty="0" err="1"/>
              <a:t>Varan</a:t>
            </a:r>
            <a:r>
              <a:rPr lang="en-GB" dirty="0"/>
              <a:t>, A.K., </a:t>
            </a:r>
            <a:r>
              <a:rPr lang="en-GB" dirty="0" err="1"/>
              <a:t>Silvaggio</a:t>
            </a:r>
            <a:r>
              <a:rPr lang="en-GB" dirty="0"/>
              <a:t>, J.L., Fan, L., Tong, X., </a:t>
            </a:r>
            <a:r>
              <a:rPr lang="en-GB" dirty="0" err="1"/>
              <a:t>Spradling</a:t>
            </a:r>
            <a:r>
              <a:rPr lang="en-GB" dirty="0"/>
              <a:t>, P.R. (2013) Risk factors for hospitalisation and associated costs among patients with hepatitis A associated with imported pomegranate arils, United States, 2013. </a:t>
            </a:r>
            <a:r>
              <a:rPr lang="en-GB" u="sng" dirty="0"/>
              <a:t>Public Health. </a:t>
            </a:r>
            <a:r>
              <a:rPr lang="en-GB" dirty="0"/>
              <a:t>2016 Jul;136:144-51. </a:t>
            </a:r>
            <a:r>
              <a:rPr lang="en-GB" dirty="0" err="1"/>
              <a:t>doi</a:t>
            </a:r>
            <a:r>
              <a:rPr lang="en-GB" dirty="0"/>
              <a:t>: 10.1016/j.puhe.2016.03.027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569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7440BD3-D216-413F-A131-CE3CC51C23E9}"/>
              </a:ext>
            </a:extLst>
          </p:cNvPr>
          <p:cNvSpPr/>
          <p:nvPr/>
        </p:nvSpPr>
        <p:spPr>
          <a:xfrm>
            <a:off x="196934" y="370862"/>
            <a:ext cx="11871158" cy="67792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200" dirty="0"/>
              <a:t>European Centre for Disease Prevention and Control.(2016) Stockholm. Hepatitis A outbreaks in the EU/EEA mostly affecting men who have sex with men. </a:t>
            </a:r>
            <a:r>
              <a:rPr lang="en-GB" sz="2200" u="sng" dirty="0"/>
              <a:t>Rapid Risk Assessment. </a:t>
            </a:r>
            <a:r>
              <a:rPr lang="en-GB" sz="2200" dirty="0"/>
              <a:t>https://ecdc.europa.eu/sites/portal/files/media/en/publications/Publications/13-12-2016-RRA-Hepatitis%20A-United%20Kingdom.pdf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 err="1">
                <a:solidFill>
                  <a:prstClr val="black"/>
                </a:solidFill>
              </a:rPr>
              <a:t>Elizee</a:t>
            </a:r>
            <a:r>
              <a:rPr lang="en-GB" sz="2200" dirty="0">
                <a:solidFill>
                  <a:prstClr val="black"/>
                </a:solidFill>
              </a:rPr>
              <a:t>, P.K., </a:t>
            </a:r>
            <a:r>
              <a:rPr lang="en-GB" sz="2200" dirty="0" err="1">
                <a:solidFill>
                  <a:prstClr val="black"/>
                </a:solidFill>
              </a:rPr>
              <a:t>Seyed</a:t>
            </a:r>
            <a:r>
              <a:rPr lang="en-GB" sz="2200" dirty="0">
                <a:solidFill>
                  <a:prstClr val="black"/>
                </a:solidFill>
              </a:rPr>
              <a:t>-Moayed, A.(2013) Prevention of Hepatitis A Virus Infection, Need to Vaccinate or Not? </a:t>
            </a:r>
            <a:r>
              <a:rPr lang="en-GB" sz="2200" u="sng" dirty="0">
                <a:solidFill>
                  <a:prstClr val="black"/>
                </a:solidFill>
              </a:rPr>
              <a:t>International Journal of Preventive Medicine; </a:t>
            </a:r>
            <a:r>
              <a:rPr lang="en-GB" sz="2200" dirty="0">
                <a:solidFill>
                  <a:prstClr val="black"/>
                </a:solidFill>
              </a:rPr>
              <a:t>4(8): 863–865 https://www.ncbi.nlm.nih.gov/pmc/articles/PMC3775161/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>
                <a:solidFill>
                  <a:prstClr val="black"/>
                </a:solidFill>
              </a:rPr>
              <a:t>Fares, A. (2015) Seasonality of Hepatitis: A Review Update. </a:t>
            </a:r>
            <a:r>
              <a:rPr lang="en-GB" sz="2200" u="sng" dirty="0">
                <a:solidFill>
                  <a:prstClr val="black"/>
                </a:solidFill>
              </a:rPr>
              <a:t>J Family Med Prim Care</a:t>
            </a:r>
            <a:r>
              <a:rPr lang="en-GB" sz="2200" dirty="0">
                <a:solidFill>
                  <a:prstClr val="black"/>
                </a:solidFill>
              </a:rPr>
              <a:t>. 2015 Jan-Mar; 4(1): 96–100.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 err="1">
                <a:solidFill>
                  <a:prstClr val="black"/>
                </a:solidFill>
              </a:rPr>
              <a:t>doi</a:t>
            </a:r>
            <a:r>
              <a:rPr lang="en-GB" sz="2200" dirty="0">
                <a:solidFill>
                  <a:prstClr val="black"/>
                </a:solidFill>
              </a:rPr>
              <a:t>:  10.4103/2249-4863.152263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>
                <a:solidFill>
                  <a:prstClr val="black"/>
                </a:solidFill>
              </a:rPr>
              <a:t>Franco, E. </a:t>
            </a:r>
            <a:r>
              <a:rPr lang="en-GB" sz="2200" dirty="0" err="1">
                <a:solidFill>
                  <a:prstClr val="black"/>
                </a:solidFill>
              </a:rPr>
              <a:t>Meleleo</a:t>
            </a:r>
            <a:r>
              <a:rPr lang="en-GB" sz="2200" dirty="0">
                <a:solidFill>
                  <a:prstClr val="black"/>
                </a:solidFill>
              </a:rPr>
              <a:t>, C. </a:t>
            </a:r>
            <a:r>
              <a:rPr lang="en-GB" sz="2200" dirty="0" err="1">
                <a:solidFill>
                  <a:prstClr val="black"/>
                </a:solidFill>
              </a:rPr>
              <a:t>Serino</a:t>
            </a:r>
            <a:r>
              <a:rPr lang="en-GB" sz="2200" dirty="0">
                <a:solidFill>
                  <a:prstClr val="black"/>
                </a:solidFill>
              </a:rPr>
              <a:t>, L. </a:t>
            </a:r>
            <a:r>
              <a:rPr lang="en-GB" sz="2200" dirty="0" err="1">
                <a:solidFill>
                  <a:prstClr val="black"/>
                </a:solidFill>
              </a:rPr>
              <a:t>Sorbara,D</a:t>
            </a:r>
            <a:r>
              <a:rPr lang="en-GB" sz="2200" dirty="0">
                <a:solidFill>
                  <a:prstClr val="black"/>
                </a:solidFill>
              </a:rPr>
              <a:t>. , and </a:t>
            </a:r>
            <a:r>
              <a:rPr lang="en-GB" sz="2200" dirty="0" err="1">
                <a:solidFill>
                  <a:prstClr val="black"/>
                </a:solidFill>
              </a:rPr>
              <a:t>Zaratti</a:t>
            </a:r>
            <a:r>
              <a:rPr lang="en-GB" sz="2200" dirty="0">
                <a:solidFill>
                  <a:prstClr val="black"/>
                </a:solidFill>
              </a:rPr>
              <a:t>, L. H(2012)Epidemiology and prevention in developing countries. </a:t>
            </a:r>
            <a:r>
              <a:rPr lang="en-GB" sz="2200" u="sng" dirty="0">
                <a:solidFill>
                  <a:prstClr val="black"/>
                </a:solidFill>
              </a:rPr>
              <a:t>World J </a:t>
            </a:r>
            <a:r>
              <a:rPr lang="en-GB" sz="2200" u="sng" dirty="0" err="1">
                <a:solidFill>
                  <a:prstClr val="black"/>
                </a:solidFill>
              </a:rPr>
              <a:t>Hepatol</a:t>
            </a:r>
            <a:r>
              <a:rPr lang="en-GB" sz="2200" u="sng" dirty="0">
                <a:solidFill>
                  <a:prstClr val="black"/>
                </a:solidFill>
              </a:rPr>
              <a:t>. </a:t>
            </a:r>
            <a:r>
              <a:rPr lang="en-GB" sz="2200" dirty="0">
                <a:solidFill>
                  <a:prstClr val="black"/>
                </a:solidFill>
              </a:rPr>
              <a:t>2012 Mar 27; 4(3): 68–73 </a:t>
            </a:r>
            <a:r>
              <a:rPr lang="en-GB" sz="2200" dirty="0" err="1">
                <a:solidFill>
                  <a:prstClr val="black"/>
                </a:solidFill>
              </a:rPr>
              <a:t>doi</a:t>
            </a:r>
            <a:r>
              <a:rPr lang="en-GB" sz="2200" dirty="0">
                <a:solidFill>
                  <a:prstClr val="black"/>
                </a:solidFill>
              </a:rPr>
              <a:t>:  10.4254/wjh.v4.i3.68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>
                <a:solidFill>
                  <a:prstClr val="black"/>
                </a:solidFill>
              </a:rPr>
              <a:t>Gilroy, R,K. (2017) Hepatitis A.</a:t>
            </a:r>
            <a:r>
              <a:rPr lang="en-GB" sz="2200" u="sng" dirty="0">
                <a:solidFill>
                  <a:prstClr val="black"/>
                </a:solidFill>
              </a:rPr>
              <a:t> Medscape </a:t>
            </a:r>
            <a:r>
              <a:rPr lang="en-GB" sz="2200" dirty="0">
                <a:solidFill>
                  <a:prstClr val="black"/>
                </a:solidFill>
              </a:rPr>
              <a:t>https://emedicine.medscape.com/article/177484-overview?pa=jbjNtDJU7KV5%2BZ47EzH7uNJ7dnWFXwierP5zK9INVmwvHcBmdUlSzuDvqLs05EGcbLWQaR55U5k0tJSvBg3H7PEiL5fM42L%2B9xlMlua7G1g%3D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>
                <a:solidFill>
                  <a:prstClr val="black"/>
                </a:solidFill>
              </a:rPr>
              <a:t>Goldman, L., Schafer, AI.(2015) Goldman-Cecil Medicine E-Book. 25th Edition. </a:t>
            </a:r>
            <a:r>
              <a:rPr lang="en-GB" sz="2200" u="sng" dirty="0">
                <a:solidFill>
                  <a:prstClr val="black"/>
                </a:solidFill>
              </a:rPr>
              <a:t>Elsevier Health Sciences</a:t>
            </a:r>
            <a:r>
              <a:rPr lang="en-GB" sz="2200" dirty="0">
                <a:solidFill>
                  <a:prstClr val="black"/>
                </a:solidFill>
              </a:rPr>
              <a:t>: New York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200" dirty="0">
                <a:solidFill>
                  <a:prstClr val="black"/>
                </a:solidFill>
              </a:rPr>
              <a:t>Gunn, K.(2002) Dealing with hepatitis A. </a:t>
            </a:r>
            <a:r>
              <a:rPr lang="en-GB" sz="2200" u="sng" dirty="0">
                <a:solidFill>
                  <a:prstClr val="black"/>
                </a:solidFill>
              </a:rPr>
              <a:t>Nursing Time</a:t>
            </a:r>
            <a:r>
              <a:rPr lang="en-GB" sz="2200" dirty="0">
                <a:solidFill>
                  <a:prstClr val="black"/>
                </a:solidFill>
              </a:rPr>
              <a:t>. VOL: 98, ISSUE: 23, PAGE NO: 50 https://www.nursingtimes.net/clinical-archive/immunology/dealing-with-hepatitis-a/206369.articl</a:t>
            </a:r>
          </a:p>
        </p:txBody>
      </p:sp>
    </p:spTree>
    <p:extLst>
      <p:ext uri="{BB962C8B-B14F-4D97-AF65-F5344CB8AC3E}">
        <p14:creationId xmlns:p14="http://schemas.microsoft.com/office/powerpoint/2010/main" val="39430635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1DD487F-8B22-427C-BEAC-A4D3B0F4DFF5}"/>
              </a:ext>
            </a:extLst>
          </p:cNvPr>
          <p:cNvSpPr/>
          <p:nvPr/>
        </p:nvSpPr>
        <p:spPr>
          <a:xfrm>
            <a:off x="320842" y="0"/>
            <a:ext cx="11550316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 err="1"/>
              <a:t>Hanafiah</a:t>
            </a:r>
            <a:r>
              <a:rPr lang="en-GB" sz="2200" dirty="0"/>
              <a:t>, K.M., Jacobsen, K.H., Wiersma, S.T.(2011). Challenges to mapping the health risk of hepatitis A virus infection. </a:t>
            </a:r>
            <a:r>
              <a:rPr lang="en-GB" sz="2200" u="sng" dirty="0"/>
              <a:t>International Journal of Health </a:t>
            </a:r>
            <a:r>
              <a:rPr lang="en-GB" sz="2200" u="sng" dirty="0" err="1"/>
              <a:t>Geographics</a:t>
            </a:r>
            <a:r>
              <a:rPr lang="en-GB" sz="2200" u="sng" dirty="0"/>
              <a:t> </a:t>
            </a:r>
            <a:r>
              <a:rPr lang="en-GB" sz="2200" dirty="0"/>
              <a:t>201110:57 https://doi.org/10.1186/1476-072X-10-57</a:t>
            </a:r>
          </a:p>
          <a:p>
            <a:r>
              <a:rPr lang="en-GB" sz="2200" dirty="0"/>
              <a:t>Koopmans, M.(2012) Food-Born Viruses from a Global Perspective. Improving Food Safety Through a One Health Approach: Workshop Summary. </a:t>
            </a:r>
            <a:r>
              <a:rPr lang="en-GB" sz="2200" u="sng" dirty="0"/>
              <a:t>National Academies Press: </a:t>
            </a:r>
            <a:r>
              <a:rPr lang="en-GB" sz="2200" dirty="0"/>
              <a:t>Washington </a:t>
            </a:r>
          </a:p>
          <a:p>
            <a:r>
              <a:rPr lang="en-GB" sz="2200" dirty="0"/>
              <a:t>Nelson, K.E.,(2016) Global Changes in the Epidemiology of Hepatitis A. Virus Infections. </a:t>
            </a:r>
            <a:r>
              <a:rPr lang="en-GB" sz="2200" u="sng" dirty="0"/>
              <a:t>Clinical Infectious Diseases.</a:t>
            </a:r>
            <a:r>
              <a:rPr lang="en-GB" sz="2200" dirty="0"/>
              <a:t> Volume 42, Issue 8, 15 April 2006, Pages 1151–1152,https://doi.org/10.1086/501014.</a:t>
            </a:r>
          </a:p>
          <a:p>
            <a:r>
              <a:rPr lang="en-GB" sz="2200" dirty="0" err="1"/>
              <a:t>Ogholikhan</a:t>
            </a:r>
            <a:r>
              <a:rPr lang="en-GB" sz="2200" dirty="0"/>
              <a:t>, S., Schwarz, K.B.(2016) Hepatitis Vaccines. </a:t>
            </a:r>
            <a:r>
              <a:rPr lang="en-GB" sz="2200" u="sng" dirty="0"/>
              <a:t>Multidisciplinary Digital Publishing Institute. Vaccines (Basel)</a:t>
            </a:r>
            <a:r>
              <a:rPr lang="en-GB" sz="2200" dirty="0"/>
              <a:t>. 2016 Mar; 4(1): 6 </a:t>
            </a:r>
            <a:r>
              <a:rPr lang="en-GB" sz="2200" dirty="0" err="1"/>
              <a:t>doi</a:t>
            </a:r>
            <a:r>
              <a:rPr lang="en-GB" sz="2200" dirty="0"/>
              <a:t>:  10.3390/vaccines4010006</a:t>
            </a:r>
          </a:p>
          <a:p>
            <a:r>
              <a:rPr lang="en-GB" sz="2200" dirty="0"/>
              <a:t>OHS Reps. (2015) Hepatitis A. http://www.ohsrep.org.au/hazards/infectious-diseases/hepatitis-a</a:t>
            </a:r>
          </a:p>
          <a:p>
            <a:r>
              <a:rPr lang="en-GB" sz="2200" dirty="0"/>
              <a:t>Pink Whale Healthcare, (2016) Facts about Hepatitis A. Awareness and care. http://pinkwhalehealthcare.com/blog/facts-about-hepatitis-a/</a:t>
            </a:r>
          </a:p>
          <a:p>
            <a:r>
              <a:rPr lang="en-GB" sz="2200" dirty="0"/>
              <a:t>Public Wales Health.(2017) http://www.wales.nhs.uk/sitesplus/888/page/43692</a:t>
            </a:r>
          </a:p>
          <a:p>
            <a:r>
              <a:rPr lang="en-GB" sz="2200" dirty="0" err="1"/>
              <a:t>Salete</a:t>
            </a:r>
            <a:r>
              <a:rPr lang="en-GB" sz="2200" dirty="0"/>
              <a:t> de Paula, V.(2012). Laboratory Diagnosis of Hepatitis A. Medscape. Future Virology. 2012;7(5):461-472.   https://www.medscape.com/viewarticle/765040_3</a:t>
            </a:r>
          </a:p>
          <a:p>
            <a:r>
              <a:rPr lang="en-GB" sz="2200" dirty="0"/>
              <a:t>WHO. (2015) Hepatitis A. http://www.who.int/immunization/diseases/hepatitisA/en/</a:t>
            </a:r>
          </a:p>
          <a:p>
            <a:r>
              <a:rPr lang="en-GB" sz="2200" dirty="0"/>
              <a:t>WHO(2017) Hepatitis A. Media centre. http://www.who.int/mediacentre/factsheets/fs328/en/</a:t>
            </a:r>
          </a:p>
          <a:p>
            <a:r>
              <a:rPr lang="en-GB" sz="2200" dirty="0"/>
              <a:t>Wu, D., Guo, C-Y.(2013) Epidemiology and Prevention of Hepatitis A in Travelers. </a:t>
            </a:r>
            <a:r>
              <a:rPr lang="en-GB" sz="2200" u="sng" dirty="0"/>
              <a:t>Journal of Travel Medicine. </a:t>
            </a:r>
            <a:r>
              <a:rPr lang="en-GB" sz="2200" dirty="0"/>
              <a:t>DOI:10.1111/jtm.12058</a:t>
            </a:r>
          </a:p>
        </p:txBody>
      </p:sp>
    </p:spTree>
    <p:extLst>
      <p:ext uri="{BB962C8B-B14F-4D97-AF65-F5344CB8AC3E}">
        <p14:creationId xmlns:p14="http://schemas.microsoft.com/office/powerpoint/2010/main" val="579431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108AAEE-753D-4A56-97A4-35787CC52A8A}"/>
              </a:ext>
            </a:extLst>
          </p:cNvPr>
          <p:cNvSpPr/>
          <p:nvPr/>
        </p:nvSpPr>
        <p:spPr>
          <a:xfrm>
            <a:off x="36513" y="296503"/>
            <a:ext cx="12192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Pictures</a:t>
            </a:r>
          </a:p>
          <a:p>
            <a:pPr lvl="0"/>
            <a:r>
              <a:rPr lang="en-GB" dirty="0" err="1">
                <a:solidFill>
                  <a:prstClr val="black"/>
                </a:solidFill>
              </a:rPr>
              <a:t>Ayushology</a:t>
            </a:r>
            <a:r>
              <a:rPr lang="en-GB" dirty="0">
                <a:solidFill>
                  <a:prstClr val="black"/>
                </a:solidFill>
              </a:rPr>
              <a:t>. Com.(2017).)http://ayushology.com/faqs/can-differ-hepatitis-hepatitis-b/</a:t>
            </a:r>
          </a:p>
          <a:p>
            <a:r>
              <a:rPr lang="en-GB" dirty="0"/>
              <a:t>iStock by Getty Images.(2018) </a:t>
            </a:r>
            <a:r>
              <a:rPr lang="en-GB" dirty="0">
                <a:hlinkClick r:id="rId2"/>
              </a:rPr>
              <a:t>https://www.istockphoto.com/gb/vector/hepatitis-a-virus-structure-gm507791455-45624984</a:t>
            </a:r>
            <a:r>
              <a:rPr lang="en-GB" dirty="0"/>
              <a:t> </a:t>
            </a:r>
          </a:p>
          <a:p>
            <a:r>
              <a:rPr lang="en-GB" dirty="0"/>
              <a:t>Kenya Broadcasting Corporation. (2017). </a:t>
            </a:r>
            <a:r>
              <a:rPr lang="en-GB" dirty="0">
                <a:hlinkClick r:id="rId3"/>
              </a:rPr>
              <a:t>http://www.kbc.co.ke/german-govt-commits-to-support-eac-communicable-diseases-lab/</a:t>
            </a:r>
            <a:endParaRPr lang="en-GB" dirty="0"/>
          </a:p>
          <a:p>
            <a:pPr lvl="0"/>
            <a:r>
              <a:rPr lang="en-GB" dirty="0">
                <a:solidFill>
                  <a:prstClr val="black"/>
                </a:solidFill>
              </a:rPr>
              <a:t>LinkedIn Corporation. (2018). https://www.slideshare.net/AmandeepKaur11/outbreak-investigation-38809897 </a:t>
            </a:r>
          </a:p>
          <a:p>
            <a:r>
              <a:rPr lang="en-GB" dirty="0" err="1"/>
              <a:t>Mohd</a:t>
            </a:r>
            <a:r>
              <a:rPr lang="en-GB" dirty="0"/>
              <a:t> </a:t>
            </a:r>
            <a:r>
              <a:rPr lang="en-GB" dirty="0" err="1"/>
              <a:t>Hanafiah</a:t>
            </a:r>
            <a:r>
              <a:rPr lang="en-GB" dirty="0"/>
              <a:t> et al; licensee BioMed Central Ltd. (2011).https://ijhealthgeographics.biomedcentral.com/articles/10.1186/1476-072X-10-57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National </a:t>
            </a:r>
            <a:r>
              <a:rPr lang="en-GB" dirty="0" err="1">
                <a:solidFill>
                  <a:prstClr val="black"/>
                </a:solidFill>
              </a:rPr>
              <a:t>Center</a:t>
            </a:r>
            <a:r>
              <a:rPr lang="en-GB" dirty="0">
                <a:solidFill>
                  <a:prstClr val="black"/>
                </a:solidFill>
              </a:rPr>
              <a:t> for Biotechnology Information. (2001). </a:t>
            </a:r>
            <a:r>
              <a:rPr lang="en-GB" dirty="0">
                <a:solidFill>
                  <a:prstClr val="black"/>
                </a:solidFill>
                <a:hlinkClick r:id="rId4"/>
              </a:rPr>
              <a:t>https://www.ncbi.nlm.nih.gov/pubmed/11148002</a:t>
            </a:r>
            <a:endParaRPr lang="en-GB" dirty="0">
              <a:solidFill>
                <a:prstClr val="black"/>
              </a:solidFill>
            </a:endParaRPr>
          </a:p>
          <a:p>
            <a:r>
              <a:rPr lang="en-GB" dirty="0"/>
              <a:t>News-Medical.net.(2017). </a:t>
            </a:r>
            <a:r>
              <a:rPr lang="en-GB" dirty="0">
                <a:hlinkClick r:id="rId5"/>
              </a:rPr>
              <a:t>https://www.news-medical.net/news/20170903/Hepatitis-A-outbreak-among-population-of-San-Diego.aspx</a:t>
            </a:r>
            <a:endParaRPr lang="en-GB" dirty="0"/>
          </a:p>
          <a:p>
            <a:pPr lvl="0"/>
            <a:r>
              <a:rPr lang="en-GB" dirty="0"/>
              <a:t>Public Health Wales. (2015) </a:t>
            </a:r>
            <a:r>
              <a:rPr lang="en-GB" dirty="0">
                <a:hlinkClick r:id="rId6"/>
              </a:rPr>
              <a:t>http://www.wales.nhs.uk/sites3/page.cfm?orgId=457&amp;pid=25967</a:t>
            </a:r>
            <a:endParaRPr lang="en-GB" dirty="0"/>
          </a:p>
          <a:p>
            <a:pPr lvl="0"/>
            <a:r>
              <a:rPr lang="en-GB" dirty="0">
                <a:solidFill>
                  <a:prstClr val="black"/>
                </a:solidFill>
              </a:rPr>
              <a:t>WNCAP.(2014-2017). </a:t>
            </a:r>
            <a:r>
              <a:rPr lang="en-GB" dirty="0">
                <a:solidFill>
                  <a:prstClr val="black"/>
                </a:solidFill>
                <a:hlinkClick r:id="rId7"/>
              </a:rPr>
              <a:t>https://wncap.org/hepatitis/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269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41129</TotalTime>
  <Words>1420</Words>
  <Application>Microsoft Office PowerPoint</Application>
  <PresentationFormat>Widescreen</PresentationFormat>
  <Paragraphs>152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 Black</vt:lpstr>
      <vt:lpstr>Bahnschrift</vt:lpstr>
      <vt:lpstr>Bahnschrift SemiBold</vt:lpstr>
      <vt:lpstr>Calibri</vt:lpstr>
      <vt:lpstr>Calibri Light</vt:lpstr>
      <vt:lpstr>Office Theme</vt:lpstr>
      <vt:lpstr>Hepatitis A</vt:lpstr>
      <vt:lpstr>                      Introduction </vt:lpstr>
      <vt:lpstr>COMMUNICABLE DISEASE</vt:lpstr>
      <vt:lpstr>        Hepatitis A </vt:lpstr>
      <vt:lpstr>Incidence/Prevalence</vt:lpstr>
      <vt:lpstr>Statistics</vt:lpstr>
      <vt:lpstr>            </vt:lpstr>
      <vt:lpstr>Treatments </vt:lpstr>
      <vt:lpstr>Vaccinations </vt:lpstr>
      <vt:lpstr>Prevention </vt:lpstr>
      <vt:lpstr>Trends</vt:lpstr>
      <vt:lpstr>Implications for health care professionals </vt:lpstr>
      <vt:lpstr>Impact on society  </vt:lpstr>
      <vt:lpstr>Impact on health and social care services </vt:lpstr>
      <vt:lpstr>Conclusion </vt:lpstr>
      <vt:lpstr>REFERENCES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Hepatitis A</dc:title>
  <dc:creator>Barbara</dc:creator>
  <cp:lastModifiedBy>Barbara</cp:lastModifiedBy>
  <cp:revision>218</cp:revision>
  <dcterms:created xsi:type="dcterms:W3CDTF">2018-02-13T13:02:02Z</dcterms:created>
  <dcterms:modified xsi:type="dcterms:W3CDTF">2018-03-15T00:20:31Z</dcterms:modified>
</cp:coreProperties>
</file>