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8"/>
  </p:normalViewPr>
  <p:slideViewPr>
    <p:cSldViewPr snapToGrid="0" snapToObjects="1">
      <p:cViewPr varScale="1">
        <p:scale>
          <a:sx n="90" d="100"/>
          <a:sy n="90" d="100"/>
        </p:scale>
        <p:origin x="232" y="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A96147-CE4B-411A-B339-D075FC9D62A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48EF025-4BD6-421B-953E-A3EB513B06FD}">
      <dgm:prSet custT="1"/>
      <dgm:spPr/>
      <dgm:t>
        <a:bodyPr/>
        <a:lstStyle/>
        <a:p>
          <a:pPr>
            <a:lnSpc>
              <a:spcPct val="100000"/>
            </a:lnSpc>
          </a:pPr>
          <a:r>
            <a:rPr lang="en-GB" sz="1600" dirty="0"/>
            <a:t>“It is an important planning tool which links objectives with resources and activities in a logical framework. </a:t>
          </a:r>
          <a:endParaRPr lang="en-US" sz="1600" dirty="0"/>
        </a:p>
      </dgm:t>
    </dgm:pt>
    <dgm:pt modelId="{CF4AE983-A45C-4559-A1C3-35D17258E27B}" type="parTrans" cxnId="{392D1F62-5EAD-492D-8371-DAAFF5CFA729}">
      <dgm:prSet/>
      <dgm:spPr/>
      <dgm:t>
        <a:bodyPr/>
        <a:lstStyle/>
        <a:p>
          <a:endParaRPr lang="en-US"/>
        </a:p>
      </dgm:t>
    </dgm:pt>
    <dgm:pt modelId="{F2377FB7-9AC3-4C28-99B7-84CD24DF37A1}" type="sibTrans" cxnId="{392D1F62-5EAD-492D-8371-DAAFF5CFA729}">
      <dgm:prSet/>
      <dgm:spPr/>
      <dgm:t>
        <a:bodyPr/>
        <a:lstStyle/>
        <a:p>
          <a:endParaRPr lang="en-US"/>
        </a:p>
      </dgm:t>
    </dgm:pt>
    <dgm:pt modelId="{8A0354E4-5F49-4D75-B54B-48EF9207CAF4}">
      <dgm:prSet custT="1"/>
      <dgm:spPr/>
      <dgm:t>
        <a:bodyPr/>
        <a:lstStyle/>
        <a:p>
          <a:pPr>
            <a:lnSpc>
              <a:spcPct val="100000"/>
            </a:lnSpc>
          </a:pPr>
          <a:r>
            <a:rPr lang="en-GB" sz="1600" dirty="0"/>
            <a:t>It becomes an important status monitor during the actual implementation as the completions of subtasks are measured against the project plan”</a:t>
          </a:r>
          <a:endParaRPr lang="en-US" sz="1600" dirty="0"/>
        </a:p>
      </dgm:t>
    </dgm:pt>
    <dgm:pt modelId="{DF17DA98-2BC8-435E-953E-DFD5B8F52102}" type="parTrans" cxnId="{0578D7EE-A2C9-41BE-BC17-FCA6668BFAF4}">
      <dgm:prSet/>
      <dgm:spPr/>
      <dgm:t>
        <a:bodyPr/>
        <a:lstStyle/>
        <a:p>
          <a:endParaRPr lang="en-US"/>
        </a:p>
      </dgm:t>
    </dgm:pt>
    <dgm:pt modelId="{5DCB4E46-1BE5-494A-B88B-14139585601C}" type="sibTrans" cxnId="{0578D7EE-A2C9-41BE-BC17-FCA6668BFAF4}">
      <dgm:prSet/>
      <dgm:spPr/>
      <dgm:t>
        <a:bodyPr/>
        <a:lstStyle/>
        <a:p>
          <a:endParaRPr lang="en-US"/>
        </a:p>
      </dgm:t>
    </dgm:pt>
    <dgm:pt modelId="{F8722EB7-25D2-4C02-8753-8A4C16437BC2}" type="pres">
      <dgm:prSet presAssocID="{B2A96147-CE4B-411A-B339-D075FC9D62AE}" presName="root" presStyleCnt="0">
        <dgm:presLayoutVars>
          <dgm:dir/>
          <dgm:resizeHandles val="exact"/>
        </dgm:presLayoutVars>
      </dgm:prSet>
      <dgm:spPr/>
    </dgm:pt>
    <dgm:pt modelId="{B34F5519-0121-4A7B-8D6B-0A6AF17AB936}" type="pres">
      <dgm:prSet presAssocID="{F48EF025-4BD6-421B-953E-A3EB513B06FD}" presName="compNode" presStyleCnt="0"/>
      <dgm:spPr/>
    </dgm:pt>
    <dgm:pt modelId="{BD3BB839-BD79-456F-ABC2-7DA52F1E7400}" type="pres">
      <dgm:prSet presAssocID="{F48EF025-4BD6-421B-953E-A3EB513B06F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nk"/>
        </a:ext>
      </dgm:extLst>
    </dgm:pt>
    <dgm:pt modelId="{4676E7F9-C737-4AAD-972D-FBAF19155438}" type="pres">
      <dgm:prSet presAssocID="{F48EF025-4BD6-421B-953E-A3EB513B06FD}" presName="spaceRect" presStyleCnt="0"/>
      <dgm:spPr/>
    </dgm:pt>
    <dgm:pt modelId="{99EBA18F-86E8-4A96-A66B-B84B3E21EAE6}" type="pres">
      <dgm:prSet presAssocID="{F48EF025-4BD6-421B-953E-A3EB513B06FD}" presName="textRect" presStyleLbl="revTx" presStyleIdx="0" presStyleCnt="2">
        <dgm:presLayoutVars>
          <dgm:chMax val="1"/>
          <dgm:chPref val="1"/>
        </dgm:presLayoutVars>
      </dgm:prSet>
      <dgm:spPr/>
    </dgm:pt>
    <dgm:pt modelId="{31F184B4-6318-44F2-9BF7-AE7B42C0A4F0}" type="pres">
      <dgm:prSet presAssocID="{F2377FB7-9AC3-4C28-99B7-84CD24DF37A1}" presName="sibTrans" presStyleCnt="0"/>
      <dgm:spPr/>
    </dgm:pt>
    <dgm:pt modelId="{4EB4C79E-30FA-474B-B6CD-394772693F45}" type="pres">
      <dgm:prSet presAssocID="{8A0354E4-5F49-4D75-B54B-48EF9207CAF4}" presName="compNode" presStyleCnt="0"/>
      <dgm:spPr/>
    </dgm:pt>
    <dgm:pt modelId="{F46EC2FE-F7C3-4EA5-A4F4-FC5712642288}" type="pres">
      <dgm:prSet presAssocID="{8A0354E4-5F49-4D75-B54B-48EF9207CA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EE98BEC5-CD01-4E9A-97A3-225B4B4B3420}" type="pres">
      <dgm:prSet presAssocID="{8A0354E4-5F49-4D75-B54B-48EF9207CAF4}" presName="spaceRect" presStyleCnt="0"/>
      <dgm:spPr/>
    </dgm:pt>
    <dgm:pt modelId="{3DEFC262-FCC2-4B73-9AFB-EC8C9A1809A0}" type="pres">
      <dgm:prSet presAssocID="{8A0354E4-5F49-4D75-B54B-48EF9207CAF4}" presName="textRect" presStyleLbl="revTx" presStyleIdx="1" presStyleCnt="2">
        <dgm:presLayoutVars>
          <dgm:chMax val="1"/>
          <dgm:chPref val="1"/>
        </dgm:presLayoutVars>
      </dgm:prSet>
      <dgm:spPr/>
    </dgm:pt>
  </dgm:ptLst>
  <dgm:cxnLst>
    <dgm:cxn modelId="{392D1F62-5EAD-492D-8371-DAAFF5CFA729}" srcId="{B2A96147-CE4B-411A-B339-D075FC9D62AE}" destId="{F48EF025-4BD6-421B-953E-A3EB513B06FD}" srcOrd="0" destOrd="0" parTransId="{CF4AE983-A45C-4559-A1C3-35D17258E27B}" sibTransId="{F2377FB7-9AC3-4C28-99B7-84CD24DF37A1}"/>
    <dgm:cxn modelId="{1628D493-FB04-4D43-9FFC-EA8CC220EA45}" type="presOf" srcId="{B2A96147-CE4B-411A-B339-D075FC9D62AE}" destId="{F8722EB7-25D2-4C02-8753-8A4C16437BC2}" srcOrd="0" destOrd="0" presId="urn:microsoft.com/office/officeart/2018/2/layout/IconLabelList"/>
    <dgm:cxn modelId="{0DC848B6-334C-4927-9284-E6C1D63549B0}" type="presOf" srcId="{F48EF025-4BD6-421B-953E-A3EB513B06FD}" destId="{99EBA18F-86E8-4A96-A66B-B84B3E21EAE6}" srcOrd="0" destOrd="0" presId="urn:microsoft.com/office/officeart/2018/2/layout/IconLabelList"/>
    <dgm:cxn modelId="{F18A70D2-DF86-4CCB-A27B-50FFEFC9FFA8}" type="presOf" srcId="{8A0354E4-5F49-4D75-B54B-48EF9207CAF4}" destId="{3DEFC262-FCC2-4B73-9AFB-EC8C9A1809A0}" srcOrd="0" destOrd="0" presId="urn:microsoft.com/office/officeart/2018/2/layout/IconLabelList"/>
    <dgm:cxn modelId="{0578D7EE-A2C9-41BE-BC17-FCA6668BFAF4}" srcId="{B2A96147-CE4B-411A-B339-D075FC9D62AE}" destId="{8A0354E4-5F49-4D75-B54B-48EF9207CAF4}" srcOrd="1" destOrd="0" parTransId="{DF17DA98-2BC8-435E-953E-DFD5B8F52102}" sibTransId="{5DCB4E46-1BE5-494A-B88B-14139585601C}"/>
    <dgm:cxn modelId="{F1D2FA9C-E662-461E-9383-DF4782D44FA4}" type="presParOf" srcId="{F8722EB7-25D2-4C02-8753-8A4C16437BC2}" destId="{B34F5519-0121-4A7B-8D6B-0A6AF17AB936}" srcOrd="0" destOrd="0" presId="urn:microsoft.com/office/officeart/2018/2/layout/IconLabelList"/>
    <dgm:cxn modelId="{3DEE3774-1962-410E-BF7A-2AC32E78E3B4}" type="presParOf" srcId="{B34F5519-0121-4A7B-8D6B-0A6AF17AB936}" destId="{BD3BB839-BD79-456F-ABC2-7DA52F1E7400}" srcOrd="0" destOrd="0" presId="urn:microsoft.com/office/officeart/2018/2/layout/IconLabelList"/>
    <dgm:cxn modelId="{4055C2BE-A1A8-4F56-A7BF-EB2373BFB5C6}" type="presParOf" srcId="{B34F5519-0121-4A7B-8D6B-0A6AF17AB936}" destId="{4676E7F9-C737-4AAD-972D-FBAF19155438}" srcOrd="1" destOrd="0" presId="urn:microsoft.com/office/officeart/2018/2/layout/IconLabelList"/>
    <dgm:cxn modelId="{DE26742F-D038-4E15-A850-9064B2C88727}" type="presParOf" srcId="{B34F5519-0121-4A7B-8D6B-0A6AF17AB936}" destId="{99EBA18F-86E8-4A96-A66B-B84B3E21EAE6}" srcOrd="2" destOrd="0" presId="urn:microsoft.com/office/officeart/2018/2/layout/IconLabelList"/>
    <dgm:cxn modelId="{6D99F762-9F0D-4EA1-AF45-6BFAC3D098F5}" type="presParOf" srcId="{F8722EB7-25D2-4C02-8753-8A4C16437BC2}" destId="{31F184B4-6318-44F2-9BF7-AE7B42C0A4F0}" srcOrd="1" destOrd="0" presId="urn:microsoft.com/office/officeart/2018/2/layout/IconLabelList"/>
    <dgm:cxn modelId="{59FF0215-85D9-4D02-9A72-140707B09506}" type="presParOf" srcId="{F8722EB7-25D2-4C02-8753-8A4C16437BC2}" destId="{4EB4C79E-30FA-474B-B6CD-394772693F45}" srcOrd="2" destOrd="0" presId="urn:microsoft.com/office/officeart/2018/2/layout/IconLabelList"/>
    <dgm:cxn modelId="{95D4C943-B8F6-4B0A-98A4-10AFF24D7AF4}" type="presParOf" srcId="{4EB4C79E-30FA-474B-B6CD-394772693F45}" destId="{F46EC2FE-F7C3-4EA5-A4F4-FC5712642288}" srcOrd="0" destOrd="0" presId="urn:microsoft.com/office/officeart/2018/2/layout/IconLabelList"/>
    <dgm:cxn modelId="{B746DAC2-85E3-43F0-BE92-86141024CF34}" type="presParOf" srcId="{4EB4C79E-30FA-474B-B6CD-394772693F45}" destId="{EE98BEC5-CD01-4E9A-97A3-225B4B4B3420}" srcOrd="1" destOrd="0" presId="urn:microsoft.com/office/officeart/2018/2/layout/IconLabelList"/>
    <dgm:cxn modelId="{4CFBE79C-BD33-4219-B866-C6AC0E78F111}" type="presParOf" srcId="{4EB4C79E-30FA-474B-B6CD-394772693F45}" destId="{3DEFC262-FCC2-4B73-9AFB-EC8C9A1809A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BB839-BD79-456F-ABC2-7DA52F1E7400}">
      <dsp:nvSpPr>
        <dsp:cNvPr id="0" name=""/>
        <dsp:cNvSpPr/>
      </dsp:nvSpPr>
      <dsp:spPr>
        <a:xfrm>
          <a:off x="972362" y="479655"/>
          <a:ext cx="1589625" cy="1589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BA18F-86E8-4A96-A66B-B84B3E21EAE6}">
      <dsp:nvSpPr>
        <dsp:cNvPr id="0" name=""/>
        <dsp:cNvSpPr/>
      </dsp:nvSpPr>
      <dsp:spPr>
        <a:xfrm>
          <a:off x="924" y="2537469"/>
          <a:ext cx="3532500" cy="1063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“It is an important planning tool which links objectives with resources and activities in a logical framework. </a:t>
          </a:r>
          <a:endParaRPr lang="en-US" sz="1600" kern="1200" dirty="0"/>
        </a:p>
      </dsp:txBody>
      <dsp:txXfrm>
        <a:off x="924" y="2537469"/>
        <a:ext cx="3532500" cy="1063125"/>
      </dsp:txXfrm>
    </dsp:sp>
    <dsp:sp modelId="{F46EC2FE-F7C3-4EA5-A4F4-FC5712642288}">
      <dsp:nvSpPr>
        <dsp:cNvPr id="0" name=""/>
        <dsp:cNvSpPr/>
      </dsp:nvSpPr>
      <dsp:spPr>
        <a:xfrm>
          <a:off x="5123049" y="479655"/>
          <a:ext cx="1589625" cy="1589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EFC262-FCC2-4B73-9AFB-EC8C9A1809A0}">
      <dsp:nvSpPr>
        <dsp:cNvPr id="0" name=""/>
        <dsp:cNvSpPr/>
      </dsp:nvSpPr>
      <dsp:spPr>
        <a:xfrm>
          <a:off x="4151612" y="2537469"/>
          <a:ext cx="3532500" cy="1063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It becomes an important status monitor during the actual implementation as the completions of subtasks are measured against the project plan”</a:t>
          </a:r>
          <a:endParaRPr lang="en-US" sz="1600" kern="1200" dirty="0"/>
        </a:p>
      </dsp:txBody>
      <dsp:txXfrm>
        <a:off x="4151612" y="2537469"/>
        <a:ext cx="3532500" cy="106312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7550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53416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28257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84248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35135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51392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86744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85028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39545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239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12/7/21</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74648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12/7/21</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725752501"/>
      </p:ext>
    </p:extLst>
  </p:cSld>
  <p:clrMap bg1="dk1" tx1="lt1" bg2="dk2" tx2="lt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71" r:id="rId7"/>
    <p:sldLayoutId id="2147483667" r:id="rId8"/>
    <p:sldLayoutId id="2147483668" r:id="rId9"/>
    <p:sldLayoutId id="2147483669" r:id="rId10"/>
    <p:sldLayoutId id="214748367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3"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398ADB2-E9FE-DD48-BD78-20625997F92D}"/>
              </a:ext>
            </a:extLst>
          </p:cNvPr>
          <p:cNvSpPr>
            <a:spLocks noGrp="1"/>
          </p:cNvSpPr>
          <p:nvPr>
            <p:ph type="ctrTitle"/>
          </p:nvPr>
        </p:nvSpPr>
        <p:spPr>
          <a:xfrm>
            <a:off x="457200" y="1395113"/>
            <a:ext cx="3277432" cy="3063240"/>
          </a:xfrm>
        </p:spPr>
        <p:txBody>
          <a:bodyPr>
            <a:normAutofit fontScale="90000"/>
          </a:bodyPr>
          <a:lstStyle/>
          <a:p>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br>
              <a:rPr lang="en-GB" sz="2200" dirty="0"/>
            </a:br>
            <a:r>
              <a:rPr lang="en-GB" sz="2200" dirty="0"/>
              <a:t>Managing Projects in the Organisation (BMSW5104_BIRM)</a:t>
            </a:r>
            <a:br>
              <a:rPr lang="en-GB" sz="2200" dirty="0"/>
            </a:br>
            <a:br>
              <a:rPr lang="en-GB" sz="2200" dirty="0"/>
            </a:br>
            <a:r>
              <a:rPr lang="en-GB" sz="2200" dirty="0"/>
              <a:t>Lecturer: Isaiah </a:t>
            </a:r>
            <a:r>
              <a:rPr lang="en-GB" sz="2200" dirty="0" err="1"/>
              <a:t>Oino</a:t>
            </a:r>
            <a:br>
              <a:rPr lang="en-GB" sz="2200" dirty="0"/>
            </a:br>
            <a:r>
              <a:rPr lang="en-GB" sz="2200" dirty="0"/>
              <a:t>Student: </a:t>
            </a:r>
            <a:r>
              <a:rPr lang="en-GB" sz="2200" dirty="0" err="1"/>
              <a:t>Rares</a:t>
            </a:r>
            <a:r>
              <a:rPr lang="en-GB" sz="2200" dirty="0"/>
              <a:t> </a:t>
            </a:r>
            <a:r>
              <a:rPr lang="en-GB" sz="2200" dirty="0" err="1"/>
              <a:t>Albei</a:t>
            </a:r>
            <a:r>
              <a:rPr lang="en-GB" sz="2200" dirty="0"/>
              <a:t> </a:t>
            </a:r>
            <a:br>
              <a:rPr lang="en-GB" sz="2200" dirty="0"/>
            </a:br>
            <a:r>
              <a:rPr lang="en-GB" sz="2200" dirty="0"/>
              <a:t>Student ID: 1913799</a:t>
            </a:r>
            <a:br>
              <a:rPr lang="en-GB" dirty="0"/>
            </a:br>
            <a:br>
              <a:rPr lang="en-US" dirty="0"/>
            </a:br>
            <a:endParaRPr lang="en-US" dirty="0"/>
          </a:p>
        </p:txBody>
      </p:sp>
      <p:sp>
        <p:nvSpPr>
          <p:cNvPr id="3" name="Subtitle 2">
            <a:extLst>
              <a:ext uri="{FF2B5EF4-FFF2-40B4-BE49-F238E27FC236}">
                <a16:creationId xmlns:a16="http://schemas.microsoft.com/office/drawing/2014/main" id="{2B8AC8E1-7032-DA43-BECE-0A7D8061A456}"/>
              </a:ext>
            </a:extLst>
          </p:cNvPr>
          <p:cNvSpPr>
            <a:spLocks noGrp="1"/>
          </p:cNvSpPr>
          <p:nvPr>
            <p:ph type="subTitle" idx="1"/>
          </p:nvPr>
        </p:nvSpPr>
        <p:spPr>
          <a:xfrm>
            <a:off x="457200" y="3840481"/>
            <a:ext cx="3277432" cy="2347272"/>
          </a:xfrm>
        </p:spPr>
        <p:txBody>
          <a:bodyPr>
            <a:normAutofit/>
          </a:bodyPr>
          <a:lstStyle/>
          <a:p>
            <a:r>
              <a:rPr lang="en-US" dirty="0"/>
              <a:t>EVE Clothing Company</a:t>
            </a:r>
          </a:p>
        </p:txBody>
      </p:sp>
      <p:pic>
        <p:nvPicPr>
          <p:cNvPr id="4" name="Picture 3" descr="Abstract blurred background of department store">
            <a:extLst>
              <a:ext uri="{FF2B5EF4-FFF2-40B4-BE49-F238E27FC236}">
                <a16:creationId xmlns:a16="http://schemas.microsoft.com/office/drawing/2014/main" id="{5623ABE7-2810-40FC-ABB6-6489305BCC64}"/>
              </a:ext>
            </a:extLst>
          </p:cNvPr>
          <p:cNvPicPr>
            <a:picLocks noChangeAspect="1"/>
          </p:cNvPicPr>
          <p:nvPr/>
        </p:nvPicPr>
        <p:blipFill rotWithShape="1">
          <a:blip r:embed="rId3"/>
          <a:srcRect l="3968" r="15880"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269684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Stack of magazines on table">
            <a:extLst>
              <a:ext uri="{FF2B5EF4-FFF2-40B4-BE49-F238E27FC236}">
                <a16:creationId xmlns:a16="http://schemas.microsoft.com/office/drawing/2014/main" id="{514C24E7-0FCD-4B82-A177-062F6331EC90}"/>
              </a:ext>
            </a:extLst>
          </p:cNvPr>
          <p:cNvPicPr>
            <a:picLocks noChangeAspect="1"/>
          </p:cNvPicPr>
          <p:nvPr/>
        </p:nvPicPr>
        <p:blipFill rotWithShape="1">
          <a:blip r:embed="rId2">
            <a:alphaModFix amt="60000"/>
          </a:blip>
          <a:srcRect t="13046" r="-1" b="2663"/>
          <a:stretch/>
        </p:blipFill>
        <p:spPr>
          <a:xfrm>
            <a:off x="20" y="8571"/>
            <a:ext cx="12188932" cy="6858000"/>
          </a:xfrm>
          <a:prstGeom prst="rect">
            <a:avLst/>
          </a:prstGeom>
        </p:spPr>
      </p:pic>
      <p:sp>
        <p:nvSpPr>
          <p:cNvPr id="2" name="Title 1">
            <a:extLst>
              <a:ext uri="{FF2B5EF4-FFF2-40B4-BE49-F238E27FC236}">
                <a16:creationId xmlns:a16="http://schemas.microsoft.com/office/drawing/2014/main" id="{4F120959-39E5-ED42-A644-4674BE2E4C17}"/>
              </a:ext>
            </a:extLst>
          </p:cNvPr>
          <p:cNvSpPr>
            <a:spLocks noGrp="1"/>
          </p:cNvSpPr>
          <p:nvPr>
            <p:ph type="title"/>
          </p:nvPr>
        </p:nvSpPr>
        <p:spPr>
          <a:xfrm>
            <a:off x="457200" y="668049"/>
            <a:ext cx="7685037" cy="1325563"/>
          </a:xfrm>
        </p:spPr>
        <p:txBody>
          <a:bodyPr vert="horz" lIns="91440" tIns="45720" rIns="91440" bIns="45720" rtlCol="0" anchor="b">
            <a:normAutofit/>
          </a:bodyPr>
          <a:lstStyle/>
          <a:p>
            <a:r>
              <a:rPr lang="en-US">
                <a:solidFill>
                  <a:srgbClr val="FFFFFF"/>
                </a:solidFill>
              </a:rPr>
              <a:t>Introduction</a:t>
            </a:r>
            <a:br>
              <a:rPr lang="en-US">
                <a:solidFill>
                  <a:srgbClr val="FFFFFF"/>
                </a:solidFill>
              </a:rPr>
            </a:br>
            <a:endParaRPr lang="en-US">
              <a:solidFill>
                <a:srgbClr val="FFFFFF"/>
              </a:solidFill>
            </a:endParaRPr>
          </a:p>
        </p:txBody>
      </p:sp>
      <p:sp>
        <p:nvSpPr>
          <p:cNvPr id="4" name="TextBox 3">
            <a:extLst>
              <a:ext uri="{FF2B5EF4-FFF2-40B4-BE49-F238E27FC236}">
                <a16:creationId xmlns:a16="http://schemas.microsoft.com/office/drawing/2014/main" id="{1B79A8E7-02BA-B24A-95A8-EE7E987B4232}"/>
              </a:ext>
            </a:extLst>
          </p:cNvPr>
          <p:cNvSpPr txBox="1"/>
          <p:nvPr/>
        </p:nvSpPr>
        <p:spPr>
          <a:xfrm>
            <a:off x="457200" y="2096713"/>
            <a:ext cx="7685037" cy="408025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solidFill>
                  <a:srgbClr val="FFFFFF"/>
                </a:solidFill>
              </a:rPr>
              <a:t>This presentation summarise the project management plan for Eve Company clothing, which is a virtual company created in memory of my grandmother which I’ve lost last year.</a:t>
            </a:r>
          </a:p>
          <a:p>
            <a:pPr indent="-228600">
              <a:lnSpc>
                <a:spcPct val="90000"/>
              </a:lnSpc>
              <a:spcAft>
                <a:spcPts val="600"/>
              </a:spcAft>
              <a:buFont typeface="Arial" panose="020B0604020202020204" pitchFamily="34" charset="0"/>
              <a:buChar char="•"/>
            </a:pPr>
            <a:r>
              <a:rPr lang="en-US" sz="2000">
                <a:solidFill>
                  <a:srgbClr val="FFFFFF"/>
                </a:solidFill>
              </a:rPr>
              <a:t>Will consider the objective of this project , budget, stake holders , work break down structure, risk assessment and of course a conclusion.</a:t>
            </a:r>
          </a:p>
          <a:p>
            <a:pPr indent="-228600">
              <a:lnSpc>
                <a:spcPct val="90000"/>
              </a:lnSpc>
              <a:spcAft>
                <a:spcPts val="600"/>
              </a:spcAft>
              <a:buFont typeface="Arial" panose="020B0604020202020204" pitchFamily="34" charset="0"/>
              <a:buChar char="•"/>
            </a:pPr>
            <a:endParaRPr lang="en-US" sz="2000">
              <a:solidFill>
                <a:srgbClr val="FFFFFF"/>
              </a:solidFill>
            </a:endParaRPr>
          </a:p>
        </p:txBody>
      </p:sp>
      <p:grpSp>
        <p:nvGrpSpPr>
          <p:cNvPr id="41" name="Group 40">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42" name="Oval 41">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44" name="Freeform: Shape 43">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45" name="Freeform: Shape 44">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46"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47"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839453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06FDC3C5-8431-45BA-A6F9-CFFCB567E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7" name="Group 26">
            <a:extLst>
              <a:ext uri="{FF2B5EF4-FFF2-40B4-BE49-F238E27FC236}">
                <a16:creationId xmlns:a16="http://schemas.microsoft.com/office/drawing/2014/main" id="{4F375F62-07E0-443B-9C48-A982359326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6861532"/>
            <a:chOff x="7739089" y="-3532"/>
            <a:chExt cx="4449863" cy="6861532"/>
          </a:xfrm>
        </p:grpSpPr>
        <p:sp>
          <p:nvSpPr>
            <p:cNvPr id="28" name="Freeform: Shape 27">
              <a:extLst>
                <a:ext uri="{FF2B5EF4-FFF2-40B4-BE49-F238E27FC236}">
                  <a16:creationId xmlns:a16="http://schemas.microsoft.com/office/drawing/2014/main" id="{CAD3DE53-A5DD-4681-A623-D2ABA4F58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5951" y="1365822"/>
              <a:ext cx="819954" cy="995873"/>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1">
                  <a:lumMod val="75000"/>
                </a:schemeClr>
              </a:fgClr>
              <a:bgClr>
                <a:schemeClr val="accent1">
                  <a:lumMod val="50000"/>
                </a:schemeClr>
              </a:bgClr>
            </a:pattFill>
            <a:ln w="9525" cap="flat">
              <a:noFill/>
              <a:prstDash val="solid"/>
              <a:miter/>
            </a:ln>
          </p:spPr>
          <p:txBody>
            <a:bodyPr rtlCol="0" anchor="ctr"/>
            <a:lstStyle/>
            <a:p>
              <a:pPr lvl="0"/>
              <a:endParaRPr lang="en-US"/>
            </a:p>
          </p:txBody>
        </p:sp>
        <p:sp>
          <p:nvSpPr>
            <p:cNvPr id="29" name="Oval 28">
              <a:extLst>
                <a:ext uri="{FF2B5EF4-FFF2-40B4-BE49-F238E27FC236}">
                  <a16:creationId xmlns:a16="http://schemas.microsoft.com/office/drawing/2014/main" id="{0B180B35-C330-4CE0-8539-32985154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0" name="Freeform: Shape 29">
              <a:extLst>
                <a:ext uri="{FF2B5EF4-FFF2-40B4-BE49-F238E27FC236}">
                  <a16:creationId xmlns:a16="http://schemas.microsoft.com/office/drawing/2014/main" id="{50F4DE9E-8700-47A1-B979-37CF4E27F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1" name="Freeform: Shape 30">
              <a:extLst>
                <a:ext uri="{FF2B5EF4-FFF2-40B4-BE49-F238E27FC236}">
                  <a16:creationId xmlns:a16="http://schemas.microsoft.com/office/drawing/2014/main" id="{8DA72DB4-0020-442C-A0F9-7320837E1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dirty="0"/>
            </a:p>
          </p:txBody>
        </p:sp>
        <p:sp>
          <p:nvSpPr>
            <p:cNvPr id="32" name="Graphic 9">
              <a:extLst>
                <a:ext uri="{FF2B5EF4-FFF2-40B4-BE49-F238E27FC236}">
                  <a16:creationId xmlns:a16="http://schemas.microsoft.com/office/drawing/2014/main" id="{BC11E757-F50F-4F18-9F0D-6DF406191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sp>
          <p:nvSpPr>
            <p:cNvPr id="33" name="Graphic 9">
              <a:extLst>
                <a:ext uri="{FF2B5EF4-FFF2-40B4-BE49-F238E27FC236}">
                  <a16:creationId xmlns:a16="http://schemas.microsoft.com/office/drawing/2014/main" id="{E8A144E7-745C-4BEF-AE3D-D714ABF11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4" name="Graphic 9">
              <a:extLst>
                <a:ext uri="{FF2B5EF4-FFF2-40B4-BE49-F238E27FC236}">
                  <a16:creationId xmlns:a16="http://schemas.microsoft.com/office/drawing/2014/main" id="{AE4696B9-5372-4006-B954-F44B5BDAA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55227" y="17974"/>
              <a:ext cx="3875605"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grpSp>
      <p:sp>
        <p:nvSpPr>
          <p:cNvPr id="36"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28E4CEF-9031-E846-B83F-B44CFA0DDFBF}"/>
              </a:ext>
            </a:extLst>
          </p:cNvPr>
          <p:cNvSpPr>
            <a:spLocks noGrp="1"/>
          </p:cNvSpPr>
          <p:nvPr>
            <p:ph type="title"/>
          </p:nvPr>
        </p:nvSpPr>
        <p:spPr>
          <a:xfrm>
            <a:off x="485336" y="-294895"/>
            <a:ext cx="6953436" cy="3063240"/>
          </a:xfrm>
        </p:spPr>
        <p:txBody>
          <a:bodyPr vert="horz" lIns="91440" tIns="45720" rIns="91440" bIns="45720" rtlCol="0" anchor="b">
            <a:normAutofit/>
          </a:bodyPr>
          <a:lstStyle/>
          <a:p>
            <a:r>
              <a:rPr lang="en-US" sz="5400" dirty="0"/>
              <a:t>The objective of Eve clothing company are :</a:t>
            </a:r>
            <a:br>
              <a:rPr lang="en-US" sz="5400" dirty="0"/>
            </a:br>
            <a:endParaRPr lang="en-US" sz="5400" dirty="0"/>
          </a:p>
        </p:txBody>
      </p:sp>
      <p:pic>
        <p:nvPicPr>
          <p:cNvPr id="7" name="Graphic 6" descr="Dress">
            <a:extLst>
              <a:ext uri="{FF2B5EF4-FFF2-40B4-BE49-F238E27FC236}">
                <a16:creationId xmlns:a16="http://schemas.microsoft.com/office/drawing/2014/main" id="{1044CEC2-44D9-43C6-A427-5BFB12E59F1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54038" y="628650"/>
            <a:ext cx="2620498" cy="2620498"/>
          </a:xfrm>
          <a:prstGeom prst="rect">
            <a:avLst/>
          </a:prstGeom>
        </p:spPr>
      </p:pic>
      <p:sp>
        <p:nvSpPr>
          <p:cNvPr id="4" name="TextBox 3">
            <a:extLst>
              <a:ext uri="{FF2B5EF4-FFF2-40B4-BE49-F238E27FC236}">
                <a16:creationId xmlns:a16="http://schemas.microsoft.com/office/drawing/2014/main" id="{007323C2-7A44-2E4D-ACEC-E4465B49F492}"/>
              </a:ext>
            </a:extLst>
          </p:cNvPr>
          <p:cNvSpPr txBox="1"/>
          <p:nvPr/>
        </p:nvSpPr>
        <p:spPr>
          <a:xfrm>
            <a:off x="577308" y="2361695"/>
            <a:ext cx="6861464" cy="2031325"/>
          </a:xfrm>
          <a:prstGeom prst="rect">
            <a:avLst/>
          </a:prstGeom>
          <a:noFill/>
        </p:spPr>
        <p:txBody>
          <a:bodyPr wrap="square" rtlCol="0">
            <a:spAutoFit/>
          </a:bodyPr>
          <a:lstStyle/>
          <a:p>
            <a:r>
              <a:rPr lang="en-GB" dirty="0"/>
              <a:t>The  creation of small and medium series products.</a:t>
            </a:r>
          </a:p>
          <a:p>
            <a:endParaRPr lang="en-GB" dirty="0"/>
          </a:p>
          <a:p>
            <a:r>
              <a:rPr lang="en-GB" dirty="0"/>
              <a:t>Opening a new production facility.</a:t>
            </a:r>
          </a:p>
          <a:p>
            <a:endParaRPr lang="en-GB" dirty="0"/>
          </a:p>
          <a:p>
            <a:r>
              <a:rPr lang="en-GB" dirty="0"/>
              <a:t>Addressing new market segments</a:t>
            </a:r>
          </a:p>
          <a:p>
            <a:endParaRPr lang="en-GB" dirty="0"/>
          </a:p>
          <a:p>
            <a:endParaRPr lang="en-US" dirty="0"/>
          </a:p>
        </p:txBody>
      </p:sp>
    </p:spTree>
    <p:extLst>
      <p:ext uri="{BB962C8B-B14F-4D97-AF65-F5344CB8AC3E}">
        <p14:creationId xmlns:p14="http://schemas.microsoft.com/office/powerpoint/2010/main" val="984863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4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78"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79" name="Group 5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80" name="Oval 5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81" name="Freeform: Shape 5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82" name="Freeform: Shape 5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83" name="Freeform: Shape 5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84"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85"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86"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87"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8" name="Group 65">
            <a:extLst>
              <a:ext uri="{FF2B5EF4-FFF2-40B4-BE49-F238E27FC236}">
                <a16:creationId xmlns:a16="http://schemas.microsoft.com/office/drawing/2014/main" id="{B266E3AF-DA0F-4681-AA9E-0E44343B0B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7047" y="251443"/>
            <a:ext cx="5041905" cy="6606558"/>
            <a:chOff x="7147047" y="251443"/>
            <a:chExt cx="5041905" cy="6606558"/>
          </a:xfrm>
        </p:grpSpPr>
        <p:sp>
          <p:nvSpPr>
            <p:cNvPr id="89" name="Freeform: Shape 66">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90" name="Freeform: Shape 67">
              <a:extLst>
                <a:ext uri="{FF2B5EF4-FFF2-40B4-BE49-F238E27FC236}">
                  <a16:creationId xmlns:a16="http://schemas.microsoft.com/office/drawing/2014/main" id="{713D209B-3A70-40AF-B046-C854DA497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14366" y="5727610"/>
              <a:ext cx="3362487" cy="1130391"/>
            </a:xfrm>
            <a:custGeom>
              <a:avLst/>
              <a:gdLst>
                <a:gd name="connsiteX0" fmla="*/ 1627680 w 3362487"/>
                <a:gd name="connsiteY0" fmla="*/ 0 h 1130391"/>
                <a:gd name="connsiteX1" fmla="*/ 3362487 w 3362487"/>
                <a:gd name="connsiteY1" fmla="*/ 0 h 1130391"/>
                <a:gd name="connsiteX2" fmla="*/ 3362487 w 3362487"/>
                <a:gd name="connsiteY2" fmla="*/ 1130391 h 1130391"/>
                <a:gd name="connsiteX3" fmla="*/ 0 w 3362487"/>
                <a:gd name="connsiteY3" fmla="*/ 1130391 h 1130391"/>
                <a:gd name="connsiteX4" fmla="*/ 8454 w 3362487"/>
                <a:gd name="connsiteY4" fmla="*/ 1101926 h 1130391"/>
                <a:gd name="connsiteX5" fmla="*/ 1627680 w 3362487"/>
                <a:gd name="connsiteY5" fmla="*/ 0 h 113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2487" h="1130391">
                  <a:moveTo>
                    <a:pt x="1627680" y="0"/>
                  </a:moveTo>
                  <a:lnTo>
                    <a:pt x="3362487" y="0"/>
                  </a:lnTo>
                  <a:lnTo>
                    <a:pt x="3362487" y="1130391"/>
                  </a:lnTo>
                  <a:lnTo>
                    <a:pt x="0" y="1130391"/>
                  </a:lnTo>
                  <a:lnTo>
                    <a:pt x="8454" y="1101926"/>
                  </a:lnTo>
                  <a:cubicBezTo>
                    <a:pt x="262909" y="456621"/>
                    <a:pt x="891962" y="0"/>
                    <a:pt x="1627680"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91" name="Graphic 9">
              <a:extLst>
                <a:ext uri="{FF2B5EF4-FFF2-40B4-BE49-F238E27FC236}">
                  <a16:creationId xmlns:a16="http://schemas.microsoft.com/office/drawing/2014/main" id="{C7481193-F2D4-499F-8ACB-34E59E087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47047" y="683381"/>
              <a:ext cx="4829805" cy="482980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92" name="Oval 69">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329" y="251443"/>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grpSp>
      <p:sp>
        <p:nvSpPr>
          <p:cNvPr id="93"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4B73503-73E2-1C41-BF39-355F8EA7B73E}"/>
              </a:ext>
            </a:extLst>
          </p:cNvPr>
          <p:cNvSpPr>
            <a:spLocks noGrp="1"/>
          </p:cNvSpPr>
          <p:nvPr>
            <p:ph type="title"/>
          </p:nvPr>
        </p:nvSpPr>
        <p:spPr>
          <a:xfrm>
            <a:off x="457199" y="-1587191"/>
            <a:ext cx="5540202" cy="3063240"/>
          </a:xfrm>
        </p:spPr>
        <p:txBody>
          <a:bodyPr vert="horz" lIns="91440" tIns="45720" rIns="91440" bIns="45720" rtlCol="0" anchor="b">
            <a:normAutofit/>
          </a:bodyPr>
          <a:lstStyle/>
          <a:p>
            <a:r>
              <a:rPr lang="en-US" sz="5400" dirty="0"/>
              <a:t>The Budget</a:t>
            </a:r>
          </a:p>
        </p:txBody>
      </p:sp>
      <p:pic>
        <p:nvPicPr>
          <p:cNvPr id="44" name="Graphic 6" descr="Money">
            <a:extLst>
              <a:ext uri="{FF2B5EF4-FFF2-40B4-BE49-F238E27FC236}">
                <a16:creationId xmlns:a16="http://schemas.microsoft.com/office/drawing/2014/main" id="{4192B1B6-9263-45A6-A1B6-91DE995EA7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91051" y="1419729"/>
            <a:ext cx="3237332" cy="3237332"/>
          </a:xfrm>
          <a:prstGeom prst="rect">
            <a:avLst/>
          </a:prstGeom>
        </p:spPr>
      </p:pic>
      <p:sp>
        <p:nvSpPr>
          <p:cNvPr id="4" name="TextBox 3">
            <a:extLst>
              <a:ext uri="{FF2B5EF4-FFF2-40B4-BE49-F238E27FC236}">
                <a16:creationId xmlns:a16="http://schemas.microsoft.com/office/drawing/2014/main" id="{A7771210-2D70-334E-8DE9-49879D9CCE7C}"/>
              </a:ext>
            </a:extLst>
          </p:cNvPr>
          <p:cNvSpPr txBox="1"/>
          <p:nvPr/>
        </p:nvSpPr>
        <p:spPr>
          <a:xfrm>
            <a:off x="457199" y="2271713"/>
            <a:ext cx="6371156" cy="1477328"/>
          </a:xfrm>
          <a:prstGeom prst="rect">
            <a:avLst/>
          </a:prstGeom>
          <a:noFill/>
        </p:spPr>
        <p:txBody>
          <a:bodyPr wrap="square" rtlCol="0">
            <a:spAutoFit/>
          </a:bodyPr>
          <a:lstStyle/>
          <a:p>
            <a:r>
              <a:rPr lang="en-GB" dirty="0"/>
              <a:t>The Budget that Eve clothing Company has it’s around 50.000£</a:t>
            </a:r>
          </a:p>
          <a:p>
            <a:endParaRPr lang="en-GB" dirty="0"/>
          </a:p>
          <a:p>
            <a:r>
              <a:rPr lang="en-GB" dirty="0"/>
              <a:t>The project is characterised by a high positive social impact and a minimal ecological impact</a:t>
            </a:r>
          </a:p>
          <a:p>
            <a:endParaRPr lang="en-GB" dirty="0"/>
          </a:p>
        </p:txBody>
      </p:sp>
    </p:spTree>
    <p:extLst>
      <p:ext uri="{BB962C8B-B14F-4D97-AF65-F5344CB8AC3E}">
        <p14:creationId xmlns:p14="http://schemas.microsoft.com/office/powerpoint/2010/main" val="2522937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7" name="Oval 16">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9"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20" name="Oval 19">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21" name="Freeform: Shape 20">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805C2CD-07EE-A64A-8955-F32028B326BE}"/>
              </a:ext>
            </a:extLst>
          </p:cNvPr>
          <p:cNvSpPr>
            <a:spLocks noGrp="1"/>
          </p:cNvSpPr>
          <p:nvPr>
            <p:ph type="title"/>
          </p:nvPr>
        </p:nvSpPr>
        <p:spPr>
          <a:xfrm>
            <a:off x="457200" y="668049"/>
            <a:ext cx="5895581" cy="1325563"/>
          </a:xfrm>
        </p:spPr>
        <p:txBody>
          <a:bodyPr>
            <a:normAutofit/>
          </a:bodyPr>
          <a:lstStyle/>
          <a:p>
            <a:r>
              <a:rPr lang="en-GB" dirty="0"/>
              <a:t>Stake holders</a:t>
            </a:r>
            <a:br>
              <a:rPr lang="en-GB" dirty="0"/>
            </a:br>
            <a:endParaRPr lang="en-US" dirty="0"/>
          </a:p>
        </p:txBody>
      </p:sp>
      <p:sp>
        <p:nvSpPr>
          <p:cNvPr id="9" name="Content Placeholder 8">
            <a:extLst>
              <a:ext uri="{FF2B5EF4-FFF2-40B4-BE49-F238E27FC236}">
                <a16:creationId xmlns:a16="http://schemas.microsoft.com/office/drawing/2014/main" id="{022BA233-D641-4760-BCA0-BEF3DBC22412}"/>
              </a:ext>
            </a:extLst>
          </p:cNvPr>
          <p:cNvSpPr>
            <a:spLocks noGrp="1"/>
          </p:cNvSpPr>
          <p:nvPr>
            <p:ph idx="1"/>
          </p:nvPr>
        </p:nvSpPr>
        <p:spPr>
          <a:xfrm>
            <a:off x="457200" y="2096713"/>
            <a:ext cx="5895581" cy="4080250"/>
          </a:xfrm>
        </p:spPr>
        <p:txBody>
          <a:bodyPr>
            <a:normAutofit/>
          </a:bodyPr>
          <a:lstStyle/>
          <a:p>
            <a:r>
              <a:rPr lang="en-GB" dirty="0"/>
              <a:t>These activities are carried out to find out the current state of the industry and the market, their trends, highlighting the timing and needs of the execution of an investment project. </a:t>
            </a:r>
          </a:p>
          <a:p>
            <a:r>
              <a:rPr lang="en-GB" dirty="0"/>
              <a:t>The sources of information are diverse: (specialized articles, specialized forums, various internal reports).</a:t>
            </a:r>
          </a:p>
          <a:p>
            <a:endParaRPr lang="en-US" dirty="0"/>
          </a:p>
        </p:txBody>
      </p:sp>
      <p:pic>
        <p:nvPicPr>
          <p:cNvPr id="5" name="Content Placeholder 4" descr="Icon&#10;&#10;Description automatically generated">
            <a:extLst>
              <a:ext uri="{FF2B5EF4-FFF2-40B4-BE49-F238E27FC236}">
                <a16:creationId xmlns:a16="http://schemas.microsoft.com/office/drawing/2014/main" id="{D557470A-AEE7-2F43-A424-E9F2A9FE712F}"/>
              </a:ext>
            </a:extLst>
          </p:cNvPr>
          <p:cNvPicPr>
            <a:picLocks noChangeAspect="1"/>
          </p:cNvPicPr>
          <p:nvPr/>
        </p:nvPicPr>
        <p:blipFill rotWithShape="1">
          <a:blip r:embed="rId3">
            <a:alphaModFix/>
            <a:extLst>
              <a:ext uri="{BEBA8EAE-BF5A-486C-A8C5-ECC9F3942E4B}">
                <a14:imgProps xmlns:a14="http://schemas.microsoft.com/office/drawing/2010/main">
                  <a14:imgLayer r:embed="rId4">
                    <a14:imgEffect>
                      <a14:colorTemperature colorTemp="5300"/>
                    </a14:imgEffect>
                    <a14:imgEffect>
                      <a14:saturation sat="33000"/>
                    </a14:imgEffect>
                  </a14:imgLayer>
                </a14:imgProps>
              </a:ext>
            </a:extLst>
          </a:blip>
          <a:srcRect l="4960" r="13039"/>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449925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6"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8" name="Group 37">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9" name="Oval 38">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0" name="Freeform: Shape 39">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1" name="Freeform: Shape 40">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42" name="Freeform: Shape 41">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43"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5"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47" name="Background Fill">
            <a:extLst>
              <a:ext uri="{FF2B5EF4-FFF2-40B4-BE49-F238E27FC236}">
                <a16:creationId xmlns:a16="http://schemas.microsoft.com/office/drawing/2014/main" id="{F5404724-1B75-49DB-B99E-4C231BD27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9" name="Color Fill">
            <a:extLst>
              <a:ext uri="{FF2B5EF4-FFF2-40B4-BE49-F238E27FC236}">
                <a16:creationId xmlns:a16="http://schemas.microsoft.com/office/drawing/2014/main" id="{334ACBA0-A85C-42D9-A349-1D26A05EF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51" name="Freeform: Shape 50">
            <a:extLst>
              <a:ext uri="{FF2B5EF4-FFF2-40B4-BE49-F238E27FC236}">
                <a16:creationId xmlns:a16="http://schemas.microsoft.com/office/drawing/2014/main" id="{258AFB26-947B-4F94-9AD9-5CB33C015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6330" y="3727159"/>
            <a:ext cx="3583524" cy="3112264"/>
          </a:xfrm>
          <a:custGeom>
            <a:avLst/>
            <a:gdLst>
              <a:gd name="connsiteX0" fmla="*/ 0 w 3583524"/>
              <a:gd name="connsiteY0" fmla="*/ 0 h 3112264"/>
              <a:gd name="connsiteX1" fmla="*/ 1789130 w 3583524"/>
              <a:gd name="connsiteY1" fmla="*/ 0 h 3112264"/>
              <a:gd name="connsiteX2" fmla="*/ 3583524 w 3583524"/>
              <a:gd name="connsiteY2" fmla="*/ 1794393 h 3112264"/>
              <a:gd name="connsiteX3" fmla="*/ 3583524 w 3583524"/>
              <a:gd name="connsiteY3" fmla="*/ 3112264 h 3112264"/>
              <a:gd name="connsiteX4" fmla="*/ 585312 w 3583524"/>
              <a:gd name="connsiteY4" fmla="*/ 3112264 h 3112264"/>
              <a:gd name="connsiteX5" fmla="*/ 525562 w 3583524"/>
              <a:gd name="connsiteY5" fmla="*/ 3057960 h 3112264"/>
              <a:gd name="connsiteX6" fmla="*/ 0 w 3583524"/>
              <a:gd name="connsiteY6" fmla="*/ 1789129 h 3112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3524" h="3112264">
                <a:moveTo>
                  <a:pt x="0" y="0"/>
                </a:moveTo>
                <a:lnTo>
                  <a:pt x="1789130" y="0"/>
                </a:lnTo>
                <a:cubicBezTo>
                  <a:pt x="2780157" y="0"/>
                  <a:pt x="3583524" y="803366"/>
                  <a:pt x="3583524" y="1794393"/>
                </a:cubicBezTo>
                <a:lnTo>
                  <a:pt x="3583524" y="3112264"/>
                </a:lnTo>
                <a:lnTo>
                  <a:pt x="585312" y="3112264"/>
                </a:lnTo>
                <a:lnTo>
                  <a:pt x="525562" y="3057960"/>
                </a:lnTo>
                <a:cubicBezTo>
                  <a:pt x="200842" y="2733240"/>
                  <a:pt x="0" y="2284642"/>
                  <a:pt x="0" y="1789129"/>
                </a:cubicBezTo>
                <a:close/>
              </a:path>
            </a:pathLst>
          </a:custGeom>
          <a:solidFill>
            <a:srgbClr val="FFFFFF"/>
          </a:solidFill>
          <a:ln w="38100" cap="flat">
            <a:solidFill>
              <a:srgbClr val="F7F7F7"/>
            </a:solidFill>
            <a:prstDash val="solid"/>
            <a:miter/>
          </a:ln>
        </p:spPr>
        <p:txBody>
          <a:bodyPr wrap="square" rtlCol="0" anchor="ctr">
            <a:noAutofit/>
          </a:bodyPr>
          <a:lstStyle/>
          <a:p>
            <a:endParaRPr lang="en-US" dirty="0"/>
          </a:p>
        </p:txBody>
      </p:sp>
      <p:grpSp>
        <p:nvGrpSpPr>
          <p:cNvPr id="53" name="Group 52">
            <a:extLst>
              <a:ext uri="{FF2B5EF4-FFF2-40B4-BE49-F238E27FC236}">
                <a16:creationId xmlns:a16="http://schemas.microsoft.com/office/drawing/2014/main" id="{68244E94-16FD-427F-94DE-234D993E2E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50" y="3759056"/>
            <a:ext cx="12211115" cy="3100791"/>
            <a:chOff x="-7750" y="3759056"/>
            <a:chExt cx="12211115" cy="3100791"/>
          </a:xfrm>
        </p:grpSpPr>
        <p:sp>
          <p:nvSpPr>
            <p:cNvPr id="54" name="Graphic 9">
              <a:extLst>
                <a:ext uri="{FF2B5EF4-FFF2-40B4-BE49-F238E27FC236}">
                  <a16:creationId xmlns:a16="http://schemas.microsoft.com/office/drawing/2014/main" id="{F419423A-EAAD-4069-A4B1-8E49D9AE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750" y="3759056"/>
              <a:ext cx="3100791" cy="3100791"/>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55" name="Oval 54">
              <a:extLst>
                <a:ext uri="{FF2B5EF4-FFF2-40B4-BE49-F238E27FC236}">
                  <a16:creationId xmlns:a16="http://schemas.microsoft.com/office/drawing/2014/main" id="{8E544574-682A-4ADA-9208-15C527AD0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3295" y="4014948"/>
              <a:ext cx="511015" cy="513182"/>
            </a:xfrm>
            <a:prstGeom prst="ellipse">
              <a:avLst/>
            </a:prstGeom>
            <a:solidFill>
              <a:schemeClr val="accent1">
                <a:lumMod val="60000"/>
                <a:lumOff val="40000"/>
              </a:schemeClr>
            </a:solidFill>
            <a:ln w="9331" cap="flat">
              <a:noFill/>
              <a:prstDash val="solid"/>
              <a:miter/>
            </a:ln>
          </p:spPr>
          <p:txBody>
            <a:bodyPr rtlCol="0" anchor="ctr"/>
            <a:lstStyle/>
            <a:p>
              <a:endParaRPr lang="en-US" dirty="0">
                <a:solidFill>
                  <a:schemeClr val="tx1"/>
                </a:solidFill>
              </a:endParaRPr>
            </a:p>
          </p:txBody>
        </p:sp>
        <p:sp>
          <p:nvSpPr>
            <p:cNvPr id="56" name="Oval 55">
              <a:extLst>
                <a:ext uri="{FF2B5EF4-FFF2-40B4-BE49-F238E27FC236}">
                  <a16:creationId xmlns:a16="http://schemas.microsoft.com/office/drawing/2014/main" id="{3FE832F0-9DF7-4C2F-AD17-DDB472D765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59546" y="4421992"/>
              <a:ext cx="212276" cy="21227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B50F8A0B-6ED1-4754-9CB2-D8CCCF1E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3411" y="4030194"/>
              <a:ext cx="819954" cy="995873"/>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1">
                  <a:lumMod val="40000"/>
                  <a:lumOff val="60000"/>
                </a:schemeClr>
              </a:fgClr>
              <a:bgClr>
                <a:schemeClr val="accent1">
                  <a:lumMod val="75000"/>
                </a:schemeClr>
              </a:bgClr>
            </a:pattFill>
            <a:ln w="9525" cap="flat">
              <a:noFill/>
              <a:prstDash val="solid"/>
              <a:miter/>
            </a:ln>
          </p:spPr>
          <p:txBody>
            <a:bodyPr rtlCol="0" anchor="ctr"/>
            <a:lstStyle/>
            <a:p>
              <a:pPr lvl="0"/>
              <a:endParaRPr lang="en-US" dirty="0"/>
            </a:p>
          </p:txBody>
        </p:sp>
        <p:sp>
          <p:nvSpPr>
            <p:cNvPr id="58" name="Graphic 9">
              <a:extLst>
                <a:ext uri="{FF2B5EF4-FFF2-40B4-BE49-F238E27FC236}">
                  <a16:creationId xmlns:a16="http://schemas.microsoft.com/office/drawing/2014/main" id="{2012A4CF-57B4-48F9-81E4-344720ECA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029575" y="3817817"/>
              <a:ext cx="3036177" cy="3036177"/>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sp>
          <p:nvSpPr>
            <p:cNvPr id="59" name="Graphic 9">
              <a:extLst>
                <a:ext uri="{FF2B5EF4-FFF2-40B4-BE49-F238E27FC236}">
                  <a16:creationId xmlns:a16="http://schemas.microsoft.com/office/drawing/2014/main" id="{6FC2E30D-1C99-43A9-A9E1-9682168A7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192339" y="3965010"/>
              <a:ext cx="2710066" cy="271006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61" name="Texture">
            <a:extLst>
              <a:ext uri="{FF2B5EF4-FFF2-40B4-BE49-F238E27FC236}">
                <a16:creationId xmlns:a16="http://schemas.microsoft.com/office/drawing/2014/main" id="{043A5B13-5691-4583-8441-C0C019945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F87A226-CBF0-6B44-B546-B8966A306B7D}"/>
              </a:ext>
            </a:extLst>
          </p:cNvPr>
          <p:cNvSpPr>
            <a:spLocks noGrp="1"/>
          </p:cNvSpPr>
          <p:nvPr>
            <p:ph type="title"/>
          </p:nvPr>
        </p:nvSpPr>
        <p:spPr>
          <a:xfrm>
            <a:off x="388802" y="-44426"/>
            <a:ext cx="6816373" cy="2243078"/>
          </a:xfrm>
        </p:spPr>
        <p:txBody>
          <a:bodyPr vert="horz" lIns="91440" tIns="45720" rIns="91440" bIns="45720" rtlCol="0" anchor="ctr">
            <a:normAutofit/>
          </a:bodyPr>
          <a:lstStyle/>
          <a:p>
            <a:r>
              <a:rPr lang="en-US" sz="5400" dirty="0"/>
              <a:t>Risk assessment </a:t>
            </a:r>
            <a:br>
              <a:rPr lang="en-US" sz="5400" dirty="0"/>
            </a:br>
            <a:endParaRPr lang="en-US" sz="5400" dirty="0"/>
          </a:p>
        </p:txBody>
      </p:sp>
      <p:pic>
        <p:nvPicPr>
          <p:cNvPr id="7" name="Graphic 6" descr="Warning">
            <a:extLst>
              <a:ext uri="{FF2B5EF4-FFF2-40B4-BE49-F238E27FC236}">
                <a16:creationId xmlns:a16="http://schemas.microsoft.com/office/drawing/2014/main" id="{9E290DFA-06BB-4DA3-BDCD-1910C7FA64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45946" y="4263968"/>
            <a:ext cx="2425757" cy="2425757"/>
          </a:xfrm>
          <a:prstGeom prst="rect">
            <a:avLst/>
          </a:prstGeom>
        </p:spPr>
      </p:pic>
      <p:sp>
        <p:nvSpPr>
          <p:cNvPr id="4" name="TextBox 3">
            <a:extLst>
              <a:ext uri="{FF2B5EF4-FFF2-40B4-BE49-F238E27FC236}">
                <a16:creationId xmlns:a16="http://schemas.microsoft.com/office/drawing/2014/main" id="{73069216-3041-1F46-A5D0-289C237AD7D2}"/>
              </a:ext>
            </a:extLst>
          </p:cNvPr>
          <p:cNvSpPr txBox="1"/>
          <p:nvPr/>
        </p:nvSpPr>
        <p:spPr>
          <a:xfrm>
            <a:off x="457986" y="1362638"/>
            <a:ext cx="10952727" cy="2308324"/>
          </a:xfrm>
          <a:prstGeom prst="rect">
            <a:avLst/>
          </a:prstGeom>
          <a:noFill/>
        </p:spPr>
        <p:txBody>
          <a:bodyPr wrap="square" rtlCol="0">
            <a:spAutoFit/>
          </a:bodyPr>
          <a:lstStyle/>
          <a:p>
            <a:r>
              <a:rPr lang="en-GB" dirty="0"/>
              <a:t>Tracking activities, those in charge of the activities monitor them directly. </a:t>
            </a:r>
          </a:p>
          <a:p>
            <a:endParaRPr lang="en-GB" dirty="0"/>
          </a:p>
          <a:p>
            <a:r>
              <a:rPr lang="en-GB" dirty="0"/>
              <a:t>Detailed descriptions, objectives, and tracking methods were provided for each activity. </a:t>
            </a:r>
          </a:p>
          <a:p>
            <a:endParaRPr lang="en-GB" dirty="0"/>
          </a:p>
          <a:p>
            <a:r>
              <a:rPr lang="en-GB" dirty="0"/>
              <a:t>We provide information, operational and completion reports, type of report, dissemination level and the person responsible for its implementation during the activity.</a:t>
            </a:r>
          </a:p>
          <a:p>
            <a:br>
              <a:rPr lang="en-GB" dirty="0"/>
            </a:br>
            <a:endParaRPr lang="en-GB" dirty="0"/>
          </a:p>
        </p:txBody>
      </p:sp>
    </p:spTree>
    <p:extLst>
      <p:ext uri="{BB962C8B-B14F-4D97-AF65-F5344CB8AC3E}">
        <p14:creationId xmlns:p14="http://schemas.microsoft.com/office/powerpoint/2010/main" val="4145484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0113C-D3D0-F04C-8815-71EB8931B2EE}"/>
              </a:ext>
            </a:extLst>
          </p:cNvPr>
          <p:cNvSpPr>
            <a:spLocks noGrp="1"/>
          </p:cNvSpPr>
          <p:nvPr>
            <p:ph type="title"/>
          </p:nvPr>
        </p:nvSpPr>
        <p:spPr/>
        <p:txBody>
          <a:bodyPr/>
          <a:lstStyle/>
          <a:p>
            <a:r>
              <a:rPr lang="en-GB" dirty="0"/>
              <a:t>The work breakdown structure</a:t>
            </a:r>
            <a:br>
              <a:rPr lang="en-GB" dirty="0"/>
            </a:br>
            <a:endParaRPr lang="en-US" dirty="0"/>
          </a:p>
        </p:txBody>
      </p:sp>
      <p:graphicFrame>
        <p:nvGraphicFramePr>
          <p:cNvPr id="5" name="Content Placeholder 2">
            <a:extLst>
              <a:ext uri="{FF2B5EF4-FFF2-40B4-BE49-F238E27FC236}">
                <a16:creationId xmlns:a16="http://schemas.microsoft.com/office/drawing/2014/main" id="{59C9C42B-A4B1-4BD3-BD54-5DD1E911BE5D}"/>
              </a:ext>
            </a:extLst>
          </p:cNvPr>
          <p:cNvGraphicFramePr>
            <a:graphicFrameLocks noGrp="1"/>
          </p:cNvGraphicFramePr>
          <p:nvPr>
            <p:ph idx="1"/>
            <p:extLst>
              <p:ext uri="{D42A27DB-BD31-4B8C-83A1-F6EECF244321}">
                <p14:modId xmlns:p14="http://schemas.microsoft.com/office/powerpoint/2010/main" val="4200515972"/>
              </p:ext>
            </p:extLst>
          </p:nvPr>
        </p:nvGraphicFramePr>
        <p:xfrm>
          <a:off x="457200" y="2096713"/>
          <a:ext cx="7685037" cy="4080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3762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4"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1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307FA8E-6A4B-5449-972A-AEBD4C403F65}"/>
              </a:ext>
            </a:extLst>
          </p:cNvPr>
          <p:cNvSpPr>
            <a:spLocks noGrp="1"/>
          </p:cNvSpPr>
          <p:nvPr>
            <p:ph type="title"/>
          </p:nvPr>
        </p:nvSpPr>
        <p:spPr>
          <a:xfrm>
            <a:off x="457200" y="758952"/>
            <a:ext cx="4640729" cy="1325563"/>
          </a:xfrm>
        </p:spPr>
        <p:txBody>
          <a:bodyPr anchor="b">
            <a:normAutofit/>
          </a:bodyPr>
          <a:lstStyle/>
          <a:p>
            <a:r>
              <a:rPr lang="en-US" dirty="0"/>
              <a:t>Conclusion</a:t>
            </a:r>
          </a:p>
        </p:txBody>
      </p:sp>
      <p:sp>
        <p:nvSpPr>
          <p:cNvPr id="3" name="Content Placeholder 2">
            <a:extLst>
              <a:ext uri="{FF2B5EF4-FFF2-40B4-BE49-F238E27FC236}">
                <a16:creationId xmlns:a16="http://schemas.microsoft.com/office/drawing/2014/main" id="{0AEA984E-B312-8F40-BD84-B902CF6B672B}"/>
              </a:ext>
            </a:extLst>
          </p:cNvPr>
          <p:cNvSpPr>
            <a:spLocks noGrp="1"/>
          </p:cNvSpPr>
          <p:nvPr>
            <p:ph idx="1"/>
          </p:nvPr>
        </p:nvSpPr>
        <p:spPr>
          <a:xfrm>
            <a:off x="457200" y="2286000"/>
            <a:ext cx="4640729" cy="3887585"/>
          </a:xfrm>
        </p:spPr>
        <p:txBody>
          <a:bodyPr>
            <a:normAutofit/>
          </a:bodyPr>
          <a:lstStyle/>
          <a:p>
            <a:r>
              <a:rPr lang="en-GB" dirty="0"/>
              <a:t>The final goal of the project aims to increase the profitability of the business by increasing the attractiveness and quality of products and services, developing customized solutions for each type of demand with a direct result in addressing new market segments.</a:t>
            </a:r>
          </a:p>
          <a:p>
            <a:endParaRPr lang="en-US" dirty="0"/>
          </a:p>
        </p:txBody>
      </p:sp>
      <p:pic>
        <p:nvPicPr>
          <p:cNvPr id="7" name="Graphic 6" descr="Bullseye">
            <a:extLst>
              <a:ext uri="{FF2B5EF4-FFF2-40B4-BE49-F238E27FC236}">
                <a16:creationId xmlns:a16="http://schemas.microsoft.com/office/drawing/2014/main" id="{0D2178A6-87B2-40F6-979E-7AD25208BB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29388" y="1164092"/>
            <a:ext cx="4659872" cy="4659872"/>
          </a:xfrm>
          <a:prstGeom prst="rect">
            <a:avLst/>
          </a:prstGeom>
        </p:spPr>
      </p:pic>
    </p:spTree>
    <p:extLst>
      <p:ext uri="{BB962C8B-B14F-4D97-AF65-F5344CB8AC3E}">
        <p14:creationId xmlns:p14="http://schemas.microsoft.com/office/powerpoint/2010/main" val="1896037062"/>
      </p:ext>
    </p:extLst>
  </p:cSld>
  <p:clrMapOvr>
    <a:masterClrMapping/>
  </p:clrMapOvr>
</p:sld>
</file>

<file path=ppt/theme/theme1.xml><?xml version="1.0" encoding="utf-8"?>
<a:theme xmlns:a="http://schemas.openxmlformats.org/drawingml/2006/main" name="TropicVTI">
  <a:themeElements>
    <a:clrScheme name="AnalogousFromRegularSeed_2SEEDS">
      <a:dk1>
        <a:srgbClr val="000000"/>
      </a:dk1>
      <a:lt1>
        <a:srgbClr val="FFFFFF"/>
      </a:lt1>
      <a:dk2>
        <a:srgbClr val="36251F"/>
      </a:dk2>
      <a:lt2>
        <a:srgbClr val="E2E6E8"/>
      </a:lt2>
      <a:accent1>
        <a:srgbClr val="B16C3B"/>
      </a:accent1>
      <a:accent2>
        <a:srgbClr val="C34D4D"/>
      </a:accent2>
      <a:accent3>
        <a:srgbClr val="B6A347"/>
      </a:accent3>
      <a:accent4>
        <a:srgbClr val="3BB1B1"/>
      </a:accent4>
      <a:accent5>
        <a:srgbClr val="4D92C3"/>
      </a:accent5>
      <a:accent6>
        <a:srgbClr val="3B4EB1"/>
      </a:accent6>
      <a:hlink>
        <a:srgbClr val="3E89BD"/>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otalTime>93</TotalTime>
  <Words>414</Words>
  <Application>Microsoft Macintosh PowerPoint</Application>
  <PresentationFormat>Widescreen</PresentationFormat>
  <Paragraphs>30</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Nova</vt:lpstr>
      <vt:lpstr>TropicVTI</vt:lpstr>
      <vt:lpstr>                                                                    Managing Projects in the Organisation (BMSW5104_BIRM)  Lecturer: Isaiah Oino Student: Rares Albei  Student ID: 1913799  </vt:lpstr>
      <vt:lpstr>Introduction </vt:lpstr>
      <vt:lpstr>The objective of Eve clothing company are : </vt:lpstr>
      <vt:lpstr>The Budget</vt:lpstr>
      <vt:lpstr>Stake holders </vt:lpstr>
      <vt:lpstr>Risk assessment  </vt:lpstr>
      <vt:lpstr>The work breakdown structure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Projects in the Organisation (BMSW5104_BIRM)  Lecturer: Isaiah Oino Student: Rares Albei  Student ID: 1913799  </dc:title>
  <dc:creator>chaba_rares chaba_rares</dc:creator>
  <cp:lastModifiedBy>chaba_rares chaba_rares</cp:lastModifiedBy>
  <cp:revision>2</cp:revision>
  <dcterms:created xsi:type="dcterms:W3CDTF">2021-12-07T17:20:38Z</dcterms:created>
  <dcterms:modified xsi:type="dcterms:W3CDTF">2021-12-07T18:53:45Z</dcterms:modified>
</cp:coreProperties>
</file>