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8"/>
  </p:notesMasterIdLst>
  <p:sldIdLst>
    <p:sldId id="400" r:id="rId5"/>
    <p:sldId id="328" r:id="rId6"/>
    <p:sldId id="358" r:id="rId7"/>
    <p:sldId id="359" r:id="rId8"/>
    <p:sldId id="363" r:id="rId9"/>
    <p:sldId id="369" r:id="rId10"/>
    <p:sldId id="368" r:id="rId11"/>
    <p:sldId id="373" r:id="rId12"/>
    <p:sldId id="374" r:id="rId13"/>
    <p:sldId id="375" r:id="rId14"/>
    <p:sldId id="377" r:id="rId15"/>
    <p:sldId id="378" r:id="rId16"/>
    <p:sldId id="380" r:id="rId17"/>
    <p:sldId id="381" r:id="rId18"/>
    <p:sldId id="383" r:id="rId19"/>
    <p:sldId id="384" r:id="rId20"/>
    <p:sldId id="386" r:id="rId21"/>
    <p:sldId id="387" r:id="rId22"/>
    <p:sldId id="388" r:id="rId23"/>
    <p:sldId id="389" r:id="rId24"/>
    <p:sldId id="390" r:id="rId25"/>
    <p:sldId id="393" r:id="rId26"/>
    <p:sldId id="395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vitha Melarcode Seetharaman" initials="KMS" lastIdx="1" clrIdx="0">
    <p:extLst>
      <p:ext uri="{19B8F6BF-5375-455C-9EA6-DF929625EA0E}">
        <p15:presenceInfo xmlns:p15="http://schemas.microsoft.com/office/powerpoint/2012/main" userId="Kavitha Melarcode Seetharam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59" autoAdjust="0"/>
    <p:restoredTop sz="86519" autoAdjust="0"/>
  </p:normalViewPr>
  <p:slideViewPr>
    <p:cSldViewPr>
      <p:cViewPr varScale="1">
        <p:scale>
          <a:sx n="73" d="100"/>
          <a:sy n="73" d="100"/>
        </p:scale>
        <p:origin x="42" y="2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75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05143B-0B83-4CBE-94CF-4B1D70E1B0A6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7D1F5DC-5298-4344-968F-94CEF39FE11B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93086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0C4ADC18-EEA2-409B-BB7A-0A4F991A5306}"/>
              </a:ext>
            </a:extLst>
          </p:cNvPr>
          <p:cNvGrpSpPr/>
          <p:nvPr userDrawn="1"/>
        </p:nvGrpSpPr>
        <p:grpSpPr>
          <a:xfrm>
            <a:off x="-347462" y="38595"/>
            <a:ext cx="9932332" cy="6631376"/>
            <a:chOff x="-382404" y="0"/>
            <a:chExt cx="9932332" cy="6631376"/>
          </a:xfrm>
        </p:grpSpPr>
        <p:grpSp>
          <p:nvGrpSpPr>
            <p:cNvPr id="48" name="Group 44">
              <a:extLst>
                <a:ext uri="{FF2B5EF4-FFF2-40B4-BE49-F238E27FC236}">
                  <a16:creationId xmlns:a16="http://schemas.microsoft.com/office/drawing/2014/main" id="{E201870B-3318-4CE7-B166-BC94C3ADF5BA}"/>
                </a:ext>
              </a:extLst>
            </p:cNvPr>
            <p:cNvGrpSpPr/>
            <p:nvPr/>
          </p:nvGrpSpPr>
          <p:grpSpPr>
            <a:xfrm>
              <a:off x="0" y="0"/>
              <a:ext cx="9144000" cy="3798332"/>
              <a:chOff x="0" y="0"/>
              <a:chExt cx="9144000" cy="3798332"/>
            </a:xfrm>
          </p:grpSpPr>
          <p:grpSp>
            <p:nvGrpSpPr>
              <p:cNvPr id="71" name="Group 4">
                <a:extLst>
                  <a:ext uri="{FF2B5EF4-FFF2-40B4-BE49-F238E27FC236}">
                    <a16:creationId xmlns:a16="http://schemas.microsoft.com/office/drawing/2014/main" id="{5E2A7471-97A0-46B8-8538-B7566DD5D7F2}"/>
                  </a:ext>
                </a:extLst>
              </p:cNvPr>
              <p:cNvGrpSpPr/>
              <p:nvPr/>
            </p:nvGrpSpPr>
            <p:grpSpPr>
              <a:xfrm>
                <a:off x="0" y="0"/>
                <a:ext cx="2514600" cy="738664"/>
                <a:chOff x="0" y="0"/>
                <a:chExt cx="2514600" cy="738664"/>
              </a:xfrm>
            </p:grpSpPr>
            <p:sp>
              <p:nvSpPr>
                <p:cNvPr id="114" name="Rectangle 113">
                  <a:extLst>
                    <a:ext uri="{FF2B5EF4-FFF2-40B4-BE49-F238E27FC236}">
                      <a16:creationId xmlns:a16="http://schemas.microsoft.com/office/drawing/2014/main" id="{78CDB042-A75E-43AB-9191-9B31089643AC}"/>
                    </a:ext>
                  </a:extLst>
                </p:cNvPr>
                <p:cNvSpPr/>
                <p:nvPr/>
              </p:nvSpPr>
              <p:spPr>
                <a:xfrm>
                  <a:off x="914400" y="0"/>
                  <a:ext cx="1600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15" name="Rectangle 2">
                  <a:extLst>
                    <a:ext uri="{FF2B5EF4-FFF2-40B4-BE49-F238E27FC236}">
                      <a16:creationId xmlns:a16="http://schemas.microsoft.com/office/drawing/2014/main" id="{E0129E32-0E2A-4DDC-B216-92828C15DB3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57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116" name="Rectangle 3">
                  <a:extLst>
                    <a:ext uri="{FF2B5EF4-FFF2-40B4-BE49-F238E27FC236}">
                      <a16:creationId xmlns:a16="http://schemas.microsoft.com/office/drawing/2014/main" id="{887D8BD9-A8B3-4580-9E8E-3683F5C29B6A}"/>
                    </a:ext>
                  </a:extLst>
                </p:cNvPr>
                <p:cNvSpPr/>
                <p:nvPr/>
              </p:nvSpPr>
              <p:spPr>
                <a:xfrm>
                  <a:off x="228600" y="0"/>
                  <a:ext cx="7620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grpSp>
            <p:nvGrpSpPr>
              <p:cNvPr id="72" name="Group 5">
                <a:extLst>
                  <a:ext uri="{FF2B5EF4-FFF2-40B4-BE49-F238E27FC236}">
                    <a16:creationId xmlns:a16="http://schemas.microsoft.com/office/drawing/2014/main" id="{C6C3FAD2-DCC6-4015-B52F-48AB5759C21D}"/>
                  </a:ext>
                </a:extLst>
              </p:cNvPr>
              <p:cNvGrpSpPr/>
              <p:nvPr/>
            </p:nvGrpSpPr>
            <p:grpSpPr>
              <a:xfrm>
                <a:off x="422910" y="0"/>
                <a:ext cx="2514600" cy="738664"/>
                <a:chOff x="0" y="0"/>
                <a:chExt cx="2514600" cy="738664"/>
              </a:xfrm>
            </p:grpSpPr>
            <p:sp>
              <p:nvSpPr>
                <p:cNvPr id="83" name="Rectangle 82">
                  <a:extLst>
                    <a:ext uri="{FF2B5EF4-FFF2-40B4-BE49-F238E27FC236}">
                      <a16:creationId xmlns:a16="http://schemas.microsoft.com/office/drawing/2014/main" id="{B5636228-DA4F-4C8B-A32B-66CC929005DF}"/>
                    </a:ext>
                  </a:extLst>
                </p:cNvPr>
                <p:cNvSpPr/>
                <p:nvPr/>
              </p:nvSpPr>
              <p:spPr>
                <a:xfrm>
                  <a:off x="914400" y="0"/>
                  <a:ext cx="1600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5" name="Rectangle 84">
                  <a:extLst>
                    <a:ext uri="{FF2B5EF4-FFF2-40B4-BE49-F238E27FC236}">
                      <a16:creationId xmlns:a16="http://schemas.microsoft.com/office/drawing/2014/main" id="{D409AD40-4367-432C-8B42-D9E5A7C965EE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457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id="{60D524C5-A095-40B3-8A47-88AA5FB23B57}"/>
                    </a:ext>
                  </a:extLst>
                </p:cNvPr>
                <p:cNvSpPr/>
                <p:nvPr/>
              </p:nvSpPr>
              <p:spPr>
                <a:xfrm>
                  <a:off x="228600" y="0"/>
                  <a:ext cx="7620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grpSp>
            <p:nvGrpSpPr>
              <p:cNvPr id="73" name="Group 9">
                <a:extLst>
                  <a:ext uri="{FF2B5EF4-FFF2-40B4-BE49-F238E27FC236}">
                    <a16:creationId xmlns:a16="http://schemas.microsoft.com/office/drawing/2014/main" id="{3AB0A5FB-2F33-4560-A257-ADEC5B945AB1}"/>
                  </a:ext>
                </a:extLst>
              </p:cNvPr>
              <p:cNvGrpSpPr/>
              <p:nvPr/>
            </p:nvGrpSpPr>
            <p:grpSpPr>
              <a:xfrm rot="10800000">
                <a:off x="6629400" y="3059668"/>
                <a:ext cx="2514600" cy="738664"/>
                <a:chOff x="0" y="3059668"/>
                <a:chExt cx="2514600" cy="738664"/>
              </a:xfrm>
            </p:grpSpPr>
            <p:sp>
              <p:nvSpPr>
                <p:cNvPr id="78" name="Rectangle 77">
                  <a:extLst>
                    <a:ext uri="{FF2B5EF4-FFF2-40B4-BE49-F238E27FC236}">
                      <a16:creationId xmlns:a16="http://schemas.microsoft.com/office/drawing/2014/main" id="{B9C9924B-9D49-4A01-9EC6-3398DAF27F70}"/>
                    </a:ext>
                  </a:extLst>
                </p:cNvPr>
                <p:cNvSpPr/>
                <p:nvPr/>
              </p:nvSpPr>
              <p:spPr>
                <a:xfrm>
                  <a:off x="914400" y="3059668"/>
                  <a:ext cx="1600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79" name="Rectangle 78">
                  <a:extLst>
                    <a:ext uri="{FF2B5EF4-FFF2-40B4-BE49-F238E27FC236}">
                      <a16:creationId xmlns:a16="http://schemas.microsoft.com/office/drawing/2014/main" id="{B2ED725C-3040-4305-901E-50AC8FA5230A}"/>
                    </a:ext>
                  </a:extLst>
                </p:cNvPr>
                <p:cNvSpPr/>
                <p:nvPr/>
              </p:nvSpPr>
              <p:spPr>
                <a:xfrm>
                  <a:off x="0" y="3059668"/>
                  <a:ext cx="4572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  <p:sp>
              <p:nvSpPr>
                <p:cNvPr id="81" name="Rectangle 80">
                  <a:extLst>
                    <a:ext uri="{FF2B5EF4-FFF2-40B4-BE49-F238E27FC236}">
                      <a16:creationId xmlns:a16="http://schemas.microsoft.com/office/drawing/2014/main" id="{D7D4E4FD-98A7-423B-8614-8F23620C9DE4}"/>
                    </a:ext>
                  </a:extLst>
                </p:cNvPr>
                <p:cNvSpPr/>
                <p:nvPr/>
              </p:nvSpPr>
              <p:spPr>
                <a:xfrm>
                  <a:off x="228600" y="3059668"/>
                  <a:ext cx="762000" cy="738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/>
                  <a:endParaRPr lang="en-US" sz="4200" dirty="0">
                    <a:solidFill>
                      <a:schemeClr val="bg1">
                        <a:lumMod val="95000"/>
                      </a:schemeClr>
                    </a:solidFill>
                    <a:latin typeface="Tahoma" pitchFamily="34" charset="0"/>
                    <a:ea typeface="Tahoma" pitchFamily="34" charset="0"/>
                    <a:cs typeface="Tahoma" pitchFamily="34" charset="0"/>
                  </a:endParaRPr>
                </a:p>
              </p:txBody>
            </p:sp>
          </p:grp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E71B2588-8DDA-4E21-A473-31CBC4C836E5}"/>
                  </a:ext>
                </a:extLst>
              </p:cNvPr>
              <p:cNvSpPr/>
              <p:nvPr/>
            </p:nvSpPr>
            <p:spPr>
              <a:xfrm>
                <a:off x="3810000" y="0"/>
                <a:ext cx="281940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endParaRPr lang="en-US" sz="4200" dirty="0">
                  <a:solidFill>
                    <a:schemeClr val="bg1">
                      <a:lumMod val="9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90CCC70A-29C6-4BE1-B4AF-C6A75E74D1B9}"/>
                  </a:ext>
                </a:extLst>
              </p:cNvPr>
              <p:cNvSpPr/>
              <p:nvPr/>
            </p:nvSpPr>
            <p:spPr>
              <a:xfrm>
                <a:off x="2895600" y="0"/>
                <a:ext cx="45720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endParaRPr lang="en-US" sz="4200" dirty="0">
                  <a:solidFill>
                    <a:schemeClr val="bg1">
                      <a:lumMod val="9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A26D1040-B81C-4600-9A4F-57A3D979F84F}"/>
                  </a:ext>
                </a:extLst>
              </p:cNvPr>
              <p:cNvSpPr/>
              <p:nvPr/>
            </p:nvSpPr>
            <p:spPr>
              <a:xfrm>
                <a:off x="3124200" y="0"/>
                <a:ext cx="762000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/>
                <a:endParaRPr lang="en-US" sz="4200" dirty="0">
                  <a:solidFill>
                    <a:schemeClr val="bg1">
                      <a:lumMod val="9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endParaRPr>
              </a:p>
            </p:txBody>
          </p:sp>
        </p:grpSp>
        <p:sp>
          <p:nvSpPr>
            <p:cNvPr id="49" name="Freeform 44">
              <a:extLst>
                <a:ext uri="{FF2B5EF4-FFF2-40B4-BE49-F238E27FC236}">
                  <a16:creationId xmlns:a16="http://schemas.microsoft.com/office/drawing/2014/main" id="{429B9AF5-976C-458A-A248-A3BC6068CB42}"/>
                </a:ext>
              </a:extLst>
            </p:cNvPr>
            <p:cNvSpPr/>
            <p:nvPr/>
          </p:nvSpPr>
          <p:spPr>
            <a:xfrm>
              <a:off x="-11875" y="5035138"/>
              <a:ext cx="9144000" cy="738664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0" name="Freeform 47">
              <a:extLst>
                <a:ext uri="{FF2B5EF4-FFF2-40B4-BE49-F238E27FC236}">
                  <a16:creationId xmlns:a16="http://schemas.microsoft.com/office/drawing/2014/main" id="{CBA316AB-0B1C-4C08-9740-8C89C1B12C86}"/>
                </a:ext>
              </a:extLst>
            </p:cNvPr>
            <p:cNvSpPr/>
            <p:nvPr/>
          </p:nvSpPr>
          <p:spPr>
            <a:xfrm>
              <a:off x="-11875" y="3467595"/>
              <a:ext cx="9144000" cy="738664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1" name="Freeform 48">
              <a:extLst>
                <a:ext uri="{FF2B5EF4-FFF2-40B4-BE49-F238E27FC236}">
                  <a16:creationId xmlns:a16="http://schemas.microsoft.com/office/drawing/2014/main" id="{660958C7-1059-40DD-B204-94B0720D44E9}"/>
                </a:ext>
              </a:extLst>
            </p:cNvPr>
            <p:cNvSpPr/>
            <p:nvPr/>
          </p:nvSpPr>
          <p:spPr>
            <a:xfrm>
              <a:off x="-23751" y="5640779"/>
              <a:ext cx="3004457" cy="738664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id="{7538631F-822E-44E3-89F7-5EDFADD8AAEB}"/>
                </a:ext>
              </a:extLst>
            </p:cNvPr>
            <p:cNvSpPr/>
            <p:nvPr/>
          </p:nvSpPr>
          <p:spPr>
            <a:xfrm>
              <a:off x="-11875" y="5284519"/>
              <a:ext cx="9144000" cy="738664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id="{9F63644D-5A05-42B1-951C-DD453E0B43A3}"/>
                </a:ext>
              </a:extLst>
            </p:cNvPr>
            <p:cNvSpPr/>
            <p:nvPr/>
          </p:nvSpPr>
          <p:spPr>
            <a:xfrm>
              <a:off x="2137558" y="5132120"/>
              <a:ext cx="6982691" cy="738664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1B249446-A149-4954-A94A-01CAB71ED43D}"/>
                </a:ext>
              </a:extLst>
            </p:cNvPr>
            <p:cNvSpPr/>
            <p:nvPr/>
          </p:nvSpPr>
          <p:spPr>
            <a:xfrm rot="1800000">
              <a:off x="2996165" y="3037591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5" name="Hexagon 54">
              <a:extLst>
                <a:ext uri="{FF2B5EF4-FFF2-40B4-BE49-F238E27FC236}">
                  <a16:creationId xmlns:a16="http://schemas.microsoft.com/office/drawing/2014/main" id="{6766652B-7A4B-40A8-9D98-CF6E7544EFED}"/>
                </a:ext>
              </a:extLst>
            </p:cNvPr>
            <p:cNvSpPr/>
            <p:nvPr/>
          </p:nvSpPr>
          <p:spPr>
            <a:xfrm rot="1800000">
              <a:off x="3720065" y="4304417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6B6DB69D-F4A2-487A-93CE-9196B9FB033E}"/>
                </a:ext>
              </a:extLst>
            </p:cNvPr>
            <p:cNvSpPr/>
            <p:nvPr/>
          </p:nvSpPr>
          <p:spPr>
            <a:xfrm rot="1800000">
              <a:off x="3729591" y="1770766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AE7C5DBB-B02B-4110-B7A6-0C480366F5BE}"/>
                </a:ext>
              </a:extLst>
            </p:cNvPr>
            <p:cNvSpPr/>
            <p:nvPr/>
          </p:nvSpPr>
          <p:spPr>
            <a:xfrm rot="1800000">
              <a:off x="2977115" y="503942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98B27BE6-0F55-4CB6-A6F6-DD3F6744EB96}"/>
                </a:ext>
              </a:extLst>
            </p:cNvPr>
            <p:cNvSpPr/>
            <p:nvPr/>
          </p:nvSpPr>
          <p:spPr>
            <a:xfrm rot="1800000">
              <a:off x="4463014" y="5561717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id="{1BADCCCA-996D-4EEE-96E2-6CB7390CDFCE}"/>
                </a:ext>
              </a:extLst>
            </p:cNvPr>
            <p:cNvSpPr/>
            <p:nvPr/>
          </p:nvSpPr>
          <p:spPr>
            <a:xfrm rot="1800000">
              <a:off x="-382404" y="4526314"/>
              <a:ext cx="1261499" cy="738664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B77853D7-94A7-44B8-8D3F-4C0D7475A891}"/>
                </a:ext>
              </a:extLst>
            </p:cNvPr>
            <p:cNvSpPr/>
            <p:nvPr/>
          </p:nvSpPr>
          <p:spPr>
            <a:xfrm rot="1800000">
              <a:off x="24365" y="5580768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1" name="Hexagon 60">
              <a:extLst>
                <a:ext uri="{FF2B5EF4-FFF2-40B4-BE49-F238E27FC236}">
                  <a16:creationId xmlns:a16="http://schemas.microsoft.com/office/drawing/2014/main" id="{97DF2A67-453C-4E1F-94D8-26CF747D78C9}"/>
                </a:ext>
              </a:extLst>
            </p:cNvPr>
            <p:cNvSpPr/>
            <p:nvPr userDrawn="1"/>
          </p:nvSpPr>
          <p:spPr>
            <a:xfrm rot="1800000">
              <a:off x="52941" y="3028067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2" name="Hexagon 61">
              <a:extLst>
                <a:ext uri="{FF2B5EF4-FFF2-40B4-BE49-F238E27FC236}">
                  <a16:creationId xmlns:a16="http://schemas.microsoft.com/office/drawing/2014/main" id="{163CF50C-8E96-4BEE-8227-263D9A42712C}"/>
                </a:ext>
              </a:extLst>
            </p:cNvPr>
            <p:cNvSpPr/>
            <p:nvPr/>
          </p:nvSpPr>
          <p:spPr>
            <a:xfrm rot="1800000">
              <a:off x="776840" y="4304416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3" name="Hexagon 62">
              <a:extLst>
                <a:ext uri="{FF2B5EF4-FFF2-40B4-BE49-F238E27FC236}">
                  <a16:creationId xmlns:a16="http://schemas.microsoft.com/office/drawing/2014/main" id="{091E5693-B1A6-4A9F-ABED-DDAB457A005B}"/>
                </a:ext>
              </a:extLst>
            </p:cNvPr>
            <p:cNvSpPr/>
            <p:nvPr/>
          </p:nvSpPr>
          <p:spPr>
            <a:xfrm rot="1800000">
              <a:off x="1510265" y="5590292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4" name="Hexagon 63">
              <a:extLst>
                <a:ext uri="{FF2B5EF4-FFF2-40B4-BE49-F238E27FC236}">
                  <a16:creationId xmlns:a16="http://schemas.microsoft.com/office/drawing/2014/main" id="{8DBA7BAD-998F-43C9-B012-D3DB142853F9}"/>
                </a:ext>
              </a:extLst>
            </p:cNvPr>
            <p:cNvSpPr/>
            <p:nvPr/>
          </p:nvSpPr>
          <p:spPr>
            <a:xfrm rot="1800000">
              <a:off x="1529316" y="3037591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5" name="Hexagon 64">
              <a:extLst>
                <a:ext uri="{FF2B5EF4-FFF2-40B4-BE49-F238E27FC236}">
                  <a16:creationId xmlns:a16="http://schemas.microsoft.com/office/drawing/2014/main" id="{FCA55ACC-F5E9-479A-9477-515E9AA78C31}"/>
                </a:ext>
              </a:extLst>
            </p:cNvPr>
            <p:cNvSpPr/>
            <p:nvPr/>
          </p:nvSpPr>
          <p:spPr>
            <a:xfrm rot="1800000">
              <a:off x="795890" y="1742192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6" name="Hexagon 65">
              <a:extLst>
                <a:ext uri="{FF2B5EF4-FFF2-40B4-BE49-F238E27FC236}">
                  <a16:creationId xmlns:a16="http://schemas.microsoft.com/office/drawing/2014/main" id="{CC010B17-CEB5-4725-81BC-06F862A307E6}"/>
                </a:ext>
              </a:extLst>
            </p:cNvPr>
            <p:cNvSpPr/>
            <p:nvPr/>
          </p:nvSpPr>
          <p:spPr>
            <a:xfrm rot="1800000">
              <a:off x="6806166" y="4323467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7" name="Hexagon 66">
              <a:extLst>
                <a:ext uri="{FF2B5EF4-FFF2-40B4-BE49-F238E27FC236}">
                  <a16:creationId xmlns:a16="http://schemas.microsoft.com/office/drawing/2014/main" id="{EDD3197E-0935-4C41-9984-823BA960AFCF}"/>
                </a:ext>
              </a:extLst>
            </p:cNvPr>
            <p:cNvSpPr/>
            <p:nvPr/>
          </p:nvSpPr>
          <p:spPr>
            <a:xfrm rot="1800000">
              <a:off x="7549116" y="5599818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8" name="Hexagon 67">
              <a:extLst>
                <a:ext uri="{FF2B5EF4-FFF2-40B4-BE49-F238E27FC236}">
                  <a16:creationId xmlns:a16="http://schemas.microsoft.com/office/drawing/2014/main" id="{A5380761-BA72-4711-A04F-B12E1B8ACEA1}"/>
                </a:ext>
              </a:extLst>
            </p:cNvPr>
            <p:cNvSpPr/>
            <p:nvPr/>
          </p:nvSpPr>
          <p:spPr>
            <a:xfrm rot="1800000">
              <a:off x="7549117" y="3047117"/>
              <a:ext cx="1601400" cy="1031558"/>
            </a:xfrm>
            <a:prstGeom prst="hexagon">
              <a:avLst>
                <a:gd name="adj" fmla="val 28544"/>
                <a:gd name="vf" fmla="val 115470"/>
              </a:avLst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69" name="Freeform 67">
              <a:extLst>
                <a:ext uri="{FF2B5EF4-FFF2-40B4-BE49-F238E27FC236}">
                  <a16:creationId xmlns:a16="http://schemas.microsoft.com/office/drawing/2014/main" id="{9D876F92-288E-4BE3-ACD9-A6F8B5F6B91C}"/>
                </a:ext>
              </a:extLst>
            </p:cNvPr>
            <p:cNvSpPr/>
            <p:nvPr/>
          </p:nvSpPr>
          <p:spPr>
            <a:xfrm rot="1800000">
              <a:off x="8306521" y="4380415"/>
              <a:ext cx="1243407" cy="738664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70" name="Freeform 68">
              <a:extLst>
                <a:ext uri="{FF2B5EF4-FFF2-40B4-BE49-F238E27FC236}">
                  <a16:creationId xmlns:a16="http://schemas.microsoft.com/office/drawing/2014/main" id="{F832EC9E-6EC1-45B1-A0B6-DCF945A4A10C}"/>
                </a:ext>
              </a:extLst>
            </p:cNvPr>
            <p:cNvSpPr/>
            <p:nvPr/>
          </p:nvSpPr>
          <p:spPr>
            <a:xfrm rot="1800000">
              <a:off x="8306771" y="1836603"/>
              <a:ext cx="1241871" cy="738664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noFill/>
          </p:spPr>
          <p:txBody>
            <a:bodyPr wrap="square" rtlCol="0">
              <a:spAutoFit/>
            </a:bodyPr>
            <a:lstStyle/>
            <a:p>
              <a:pPr lvl="0" algn="ctr"/>
              <a:endParaRPr lang="en-US" sz="4200" dirty="0">
                <a:solidFill>
                  <a:schemeClr val="bg1">
                    <a:lumMod val="9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97F556F1-7849-4713-94EC-8FD3A216CAF0}"/>
              </a:ext>
            </a:extLst>
          </p:cNvPr>
          <p:cNvCxnSpPr/>
          <p:nvPr userDrawn="1"/>
        </p:nvCxnSpPr>
        <p:spPr>
          <a:xfrm>
            <a:off x="5287485" y="2057346"/>
            <a:ext cx="3205657" cy="0"/>
          </a:xfrm>
          <a:prstGeom prst="line">
            <a:avLst/>
          </a:prstGeom>
          <a:ln w="44450">
            <a:solidFill>
              <a:srgbClr val="0066B3">
                <a:alpha val="5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2AAF326-F94C-40C2-BA58-9C3E25636711}"/>
              </a:ext>
            </a:extLst>
          </p:cNvPr>
          <p:cNvSpPr/>
          <p:nvPr userDrawn="1"/>
        </p:nvSpPr>
        <p:spPr>
          <a:xfrm>
            <a:off x="5071239" y="1259217"/>
            <a:ext cx="3622659" cy="36175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A7BCA8E6-BA03-4A60-BAEE-57704FF46C4B}"/>
              </a:ext>
            </a:extLst>
          </p:cNvPr>
          <p:cNvCxnSpPr/>
          <p:nvPr userDrawn="1"/>
        </p:nvCxnSpPr>
        <p:spPr>
          <a:xfrm>
            <a:off x="5287485" y="2209800"/>
            <a:ext cx="3205657" cy="0"/>
          </a:xfrm>
          <a:prstGeom prst="line">
            <a:avLst/>
          </a:prstGeom>
          <a:ln w="50800">
            <a:solidFill>
              <a:srgbClr val="0066B3">
                <a:alpha val="5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itle Placeholder 1">
            <a:extLst>
              <a:ext uri="{FF2B5EF4-FFF2-40B4-BE49-F238E27FC236}">
                <a16:creationId xmlns:a16="http://schemas.microsoft.com/office/drawing/2014/main" id="{79573B1D-DA90-4ACE-A3A3-891C2406E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4726" y="978431"/>
            <a:ext cx="3186574" cy="11178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35" name="Content Placeholder 2">
            <a:extLst>
              <a:ext uri="{FF2B5EF4-FFF2-40B4-BE49-F238E27FC236}">
                <a16:creationId xmlns:a16="http://schemas.microsoft.com/office/drawing/2014/main" id="{DCE5348D-19EB-434A-A11F-1A2B4E690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4444" y="2481303"/>
            <a:ext cx="3153129" cy="2003715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defRPr sz="2600"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6" name="Footer Placeholder 2">
            <a:extLst>
              <a:ext uri="{FF2B5EF4-FFF2-40B4-BE49-F238E27FC236}">
                <a16:creationId xmlns:a16="http://schemas.microsoft.com/office/drawing/2014/main" id="{B26CAE3D-E2D1-46E6-AF68-E2AC38B8589B}"/>
              </a:ext>
            </a:extLst>
          </p:cNvPr>
          <p:cNvSpPr txBox="1">
            <a:spLocks/>
          </p:cNvSpPr>
          <p:nvPr userDrawn="1"/>
        </p:nvSpPr>
        <p:spPr>
          <a:xfrm>
            <a:off x="304800" y="6491288"/>
            <a:ext cx="8534400" cy="36671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37" name="Content Placeholder 2">
            <a:extLst>
              <a:ext uri="{FF2B5EF4-FFF2-40B4-BE49-F238E27FC236}">
                <a16:creationId xmlns:a16="http://schemas.microsoft.com/office/drawing/2014/main" id="{944A2F66-4225-4C0A-94F4-D9145077CA5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11936" y="6480290"/>
            <a:ext cx="8181189" cy="320437"/>
          </a:xfrm>
        </p:spPr>
        <p:txBody>
          <a:bodyPr>
            <a:noAutofit/>
          </a:bodyPr>
          <a:lstStyle>
            <a:lvl1pPr marL="68580" indent="0">
              <a:spcBef>
                <a:spcPts val="1200"/>
              </a:spcBef>
              <a:buNone/>
              <a:defRPr sz="1000"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endParaRPr lang="en-US" dirty="0"/>
          </a:p>
        </p:txBody>
      </p:sp>
      <p:graphicFrame>
        <p:nvGraphicFramePr>
          <p:cNvPr id="138" name="Object 137">
            <a:extLst>
              <a:ext uri="{FF2B5EF4-FFF2-40B4-BE49-F238E27FC236}">
                <a16:creationId xmlns:a16="http://schemas.microsoft.com/office/drawing/2014/main" id="{A21D044E-6856-486A-B5A8-DD73D60DEE0F}"/>
              </a:ext>
            </a:extLst>
          </p:cNvPr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777931643"/>
              </p:ext>
            </p:extLst>
          </p:nvPr>
        </p:nvGraphicFramePr>
        <p:xfrm>
          <a:off x="-56514" y="-17312"/>
          <a:ext cx="5030132" cy="643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4" name="Acrobat Document" r:id="rId3" imgW="5829298" imgH="7457733" progId="AcroExch.Document.11">
                  <p:embed/>
                </p:oleObj>
              </mc:Choice>
              <mc:Fallback>
                <p:oleObj name="Acrobat Document" r:id="rId3" imgW="5829298" imgH="7457733" progId="AcroExch.Document.11">
                  <p:embed/>
                  <p:pic>
                    <p:nvPicPr>
                      <p:cNvPr id="82" name="Object 81">
                        <a:extLst>
                          <a:ext uri="{FF2B5EF4-FFF2-40B4-BE49-F238E27FC236}">
                            <a16:creationId xmlns:a16="http://schemas.microsoft.com/office/drawing/2014/main" id="{EDFF7E0E-8587-421A-BBE2-1CA7726B234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56514" y="-17312"/>
                        <a:ext cx="5030132" cy="6435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604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990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011" y="1905000"/>
            <a:ext cx="7862942" cy="4191000"/>
          </a:xfrm>
        </p:spPr>
        <p:txBody>
          <a:bodyPr/>
          <a:lstStyle>
            <a:lvl1pPr>
              <a:spcBef>
                <a:spcPts val="1200"/>
              </a:spcBef>
              <a:defRPr sz="2600"/>
            </a:lvl1pPr>
            <a:lvl2pPr>
              <a:spcBef>
                <a:spcPts val="1200"/>
              </a:spcBef>
              <a:defRPr/>
            </a:lvl2pPr>
            <a:lvl3pPr>
              <a:spcBef>
                <a:spcPts val="1200"/>
              </a:spcBef>
              <a:defRPr/>
            </a:lvl3pPr>
            <a:lvl4pPr>
              <a:spcBef>
                <a:spcPts val="1200"/>
              </a:spcBef>
              <a:defRPr/>
            </a:lvl4pPr>
            <a:lvl5pPr>
              <a:spcBef>
                <a:spcPts val="12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7AD48-E3AB-4EC3-8A78-BCC575908221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8A7CDD-04C8-42D4-8191-C436614456D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9864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050AC-09B5-4996-87C1-5DE689E76A4D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9FA02-B48A-49B8-8DC0-9D797D61340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87511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6ECAD-C441-4AA1-A3F5-79D0C10796E6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F0D9660E-A847-4C2B-8FF5-572FD7448A6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20996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BF2EE-E63A-4F98-A341-402F265D8CE3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5DE30-82D0-42A1-8E2C-823FDE508608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5318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60D39-8163-473F-BEC5-0697E4D6D587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D709F-222F-4DE5-8BC7-049FFBB76B4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48746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75739-AFFE-4785-BE04-6FEBC09C0937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D31A27-D6EC-45B7-A01A-623677648C5B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44854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2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B40F1-D064-493E-8535-926C28D02D61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F1A84A-4F42-4975-A119-B9DFC9497910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15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1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2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204E8F-4455-4F5F-8CEF-EE2F8BB0B0E2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02393-C2BD-47F9-A679-D7B54358CB46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7597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3255-C528-408B-91DE-982F54CA4E5A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98415-F566-404F-94B5-F7BE1D3D6BBA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3832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CD571-C914-4206-97ED-6C099DD77E1B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6D714-595E-44C3-B5C1-98129D12BB80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904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BCFF7"/>
            </a:gs>
            <a:gs pos="62000">
              <a:srgbClr val="6697BD"/>
            </a:gs>
            <a:gs pos="100000">
              <a:srgbClr val="5386A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106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grpSp>
            <p:nvGrpSpPr>
              <p:cNvPr id="106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658813" y="758825"/>
            <a:ext cx="786288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8813" y="1901825"/>
            <a:ext cx="7862887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22D53D-8709-4453-A417-5CCC1B1C11EB}" type="datetimeFigureOut">
              <a:rPr lang="en-US"/>
              <a:pPr>
                <a:defRPr/>
              </a:pPr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fld id="{88045A1E-0303-496A-A481-F8A855B46E6E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63" name="Footer Placeholder 2">
            <a:extLst>
              <a:ext uri="{FF2B5EF4-FFF2-40B4-BE49-F238E27FC236}">
                <a16:creationId xmlns:a16="http://schemas.microsoft.com/office/drawing/2014/main" id="{23215C08-C4D0-4608-9425-796C6A13193F}"/>
              </a:ext>
            </a:extLst>
          </p:cNvPr>
          <p:cNvSpPr txBox="1">
            <a:spLocks/>
          </p:cNvSpPr>
          <p:nvPr userDrawn="1"/>
        </p:nvSpPr>
        <p:spPr>
          <a:xfrm>
            <a:off x="306204" y="6491288"/>
            <a:ext cx="8532996" cy="36671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/>
              <a:t>© 2020 Cengage Learning</a:t>
            </a:r>
            <a:r>
              <a:rPr lang="en-US" baseline="30000" dirty="0"/>
              <a:t>®</a:t>
            </a:r>
            <a:r>
              <a:rPr lang="en-US" dirty="0"/>
              <a:t>. May not be scanned, copied or duplicated, or posted to a publicly accessible website, in whole or in part.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3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4" r:id="rId8"/>
    <p:sldLayoutId id="2147483875" r:id="rId9"/>
    <p:sldLayoutId id="2147483870" r:id="rId10"/>
    <p:sldLayoutId id="21474838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ts val="12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12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12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9161B4-DA7B-4390-923A-A5FCED394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CHAPTER 16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3286968-78B0-420C-A5F5-5A9A35780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lvl="0" indent="0"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sz="3000" b="1" dirty="0">
                <a:solidFill>
                  <a:srgbClr val="49814F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Global Human Resource Management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D65348-1344-42D9-AC3B-0AEB587C9D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82168" y="6480290"/>
            <a:ext cx="8579664" cy="377710"/>
          </a:xfrm>
        </p:spPr>
        <p:txBody>
          <a:bodyPr/>
          <a:lstStyle/>
          <a:p>
            <a:pPr marL="0" lvl="0" algn="ctr" eaLnBrk="1" fontAlgn="auto" hangingPunct="1">
              <a:spcBef>
                <a:spcPct val="0"/>
              </a:spcBef>
              <a:spcAft>
                <a:spcPts val="0"/>
              </a:spcAft>
              <a:buClr>
                <a:srgbClr val="4E67C8"/>
              </a:buClr>
              <a:buSzTx/>
            </a:pPr>
            <a:r>
              <a:rPr lang="en-IN" dirty="0">
                <a:solidFill>
                  <a:prstClr val="white"/>
                </a:solidFill>
              </a:rPr>
              <a:t>© 2020 Cengage Learning</a:t>
            </a:r>
            <a:r>
              <a:rPr lang="en-US" dirty="0">
                <a:solidFill>
                  <a:prstClr val="white"/>
                </a:solidFill>
              </a:rPr>
              <a:t> ®.</a:t>
            </a:r>
            <a:r>
              <a:rPr lang="en-IN" dirty="0">
                <a:solidFill>
                  <a:prstClr val="white"/>
                </a:solidFill>
              </a:rPr>
              <a:t> May not be scanned, copied or duplicated, or posted to a publicly accessible website, in whole or in part.</a:t>
            </a:r>
            <a:endParaRPr lang="en-US" sz="1800" dirty="0">
              <a:solidFill>
                <a:prstClr val="black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089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altLang="en-US" dirty="0"/>
              <a:t>Managing in a Global Context</a:t>
            </a:r>
            <a:endParaRPr lang="en-US" altLang="en-US" dirty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Managing </a:t>
            </a:r>
            <a:r>
              <a:rPr lang="en-US" dirty="0"/>
              <a:t>various functions becomes complex when an organization operates in multiple countries</a:t>
            </a:r>
          </a:p>
          <a:p>
            <a:pPr lvl="1"/>
            <a:r>
              <a:rPr lang="en-US" altLang="en-US" dirty="0"/>
              <a:t>Different legal and social contexts create challenges that can make it difficult to ensure that operations run smoothly, ethically, and effectively</a:t>
            </a:r>
          </a:p>
        </p:txBody>
      </p:sp>
    </p:spTree>
    <p:extLst>
      <p:ext uri="{BB962C8B-B14F-4D97-AF65-F5344CB8AC3E}">
        <p14:creationId xmlns:p14="http://schemas.microsoft.com/office/powerpoint/2010/main" val="226189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C279E-08B0-48D9-9463-30FE2DC7D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Interdependence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AF134F-0B7A-49AD-A0E1-D519B2194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countries participate in the world economy beyond their own domestic markets</a:t>
            </a:r>
          </a:p>
          <a:p>
            <a:r>
              <a:rPr lang="en-US" dirty="0"/>
              <a:t>Many economic factors are linked to different political, legal, cultural, and economic systems</a:t>
            </a:r>
          </a:p>
          <a:p>
            <a:pPr lvl="1"/>
            <a:r>
              <a:rPr lang="en-US" dirty="0"/>
              <a:t>Some expand globally as a strategy to reduce costs by finding cheaper labor in developing countries</a:t>
            </a:r>
          </a:p>
        </p:txBody>
      </p:sp>
    </p:spTree>
    <p:extLst>
      <p:ext uri="{BB962C8B-B14F-4D97-AF65-F5344CB8AC3E}">
        <p14:creationId xmlns:p14="http://schemas.microsoft.com/office/powerpoint/2010/main" val="203254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7DCFF-41C9-4483-B847-5A0E0C688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and Regional Alliances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81429DE-82C0-479A-B6F0-01B65B045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North American Free Trade Agreement (N A F T A), 1994</a:t>
            </a:r>
          </a:p>
          <a:p>
            <a:pPr lvl="1"/>
            <a:r>
              <a:rPr lang="en-US" dirty="0"/>
              <a:t>Promotes free trade between Canada, Mexico, and the United States</a:t>
            </a:r>
          </a:p>
          <a:p>
            <a:r>
              <a:rPr lang="en-US" dirty="0"/>
              <a:t>European Union</a:t>
            </a:r>
          </a:p>
          <a:p>
            <a:pPr lvl="1"/>
            <a:r>
              <a:rPr lang="en-US" dirty="0"/>
              <a:t>Allows for the free movement of goods and people across the borders of the 28 member states</a:t>
            </a:r>
          </a:p>
          <a:p>
            <a:r>
              <a:rPr lang="en-US" dirty="0"/>
              <a:t>Additional proposed alliances</a:t>
            </a:r>
          </a:p>
          <a:p>
            <a:pPr lvl="1"/>
            <a:r>
              <a:rPr lang="en-US" dirty="0"/>
              <a:t>Transatlantic Trade and Investment Partnership (T T I P) and Trans-Pacific Partnership (TPP)</a:t>
            </a:r>
          </a:p>
        </p:txBody>
      </p:sp>
    </p:spTree>
    <p:extLst>
      <p:ext uri="{BB962C8B-B14F-4D97-AF65-F5344CB8AC3E}">
        <p14:creationId xmlns:p14="http://schemas.microsoft.com/office/powerpoint/2010/main" val="254154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D375E-B230-45EA-B7BC-6C36A02FE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International Orientations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96231-2E00-4D7D-86AF-615A2992D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Organizations approach the international market with a particular orientation</a:t>
            </a:r>
          </a:p>
          <a:p>
            <a:pPr lvl="1"/>
            <a:r>
              <a:rPr lang="en-US" dirty="0"/>
              <a:t>E P R G model outlines the following worldviews:</a:t>
            </a:r>
          </a:p>
          <a:p>
            <a:pPr lvl="2"/>
            <a:r>
              <a:rPr lang="en-US" b="1" dirty="0"/>
              <a:t>Ethnocentric</a:t>
            </a:r>
            <a:r>
              <a:rPr lang="en-US" dirty="0"/>
              <a:t>: Strong emphasis on home-country practices</a:t>
            </a:r>
          </a:p>
          <a:p>
            <a:pPr lvl="2"/>
            <a:r>
              <a:rPr lang="en-US" b="1" dirty="0"/>
              <a:t>Polycentric</a:t>
            </a:r>
            <a:r>
              <a:rPr lang="en-US" dirty="0"/>
              <a:t>: Strong emphasis on each country as a unique environment</a:t>
            </a:r>
          </a:p>
          <a:p>
            <a:pPr lvl="2"/>
            <a:r>
              <a:rPr lang="en-US" b="1" dirty="0"/>
              <a:t>Regiocentric</a:t>
            </a:r>
            <a:r>
              <a:rPr lang="en-US" dirty="0"/>
              <a:t>: Countries considered as aggregates within a region</a:t>
            </a:r>
          </a:p>
          <a:p>
            <a:pPr lvl="2"/>
            <a:r>
              <a:rPr lang="en-US" b="1" dirty="0"/>
              <a:t>Geocentric</a:t>
            </a:r>
            <a:r>
              <a:rPr lang="en-US" dirty="0"/>
              <a:t>: Emphasis on utilizing the best ideas and practices from anywhere in the world</a:t>
            </a:r>
          </a:p>
        </p:txBody>
      </p:sp>
    </p:spTree>
    <p:extLst>
      <p:ext uri="{BB962C8B-B14F-4D97-AF65-F5344CB8AC3E}">
        <p14:creationId xmlns:p14="http://schemas.microsoft.com/office/powerpoint/2010/main" val="4162371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6DAF5-3DA8-4A15-B0E9-E96A79C5D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533400"/>
          </a:xfrm>
        </p:spPr>
        <p:txBody>
          <a:bodyPr/>
          <a:lstStyle/>
          <a:p>
            <a:r>
              <a:rPr lang="en-US" dirty="0"/>
              <a:t>Global Expansion Methods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388B5A-2207-4FF9-9AFC-0D147A4369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011" y="1295400"/>
            <a:ext cx="7862942" cy="4800600"/>
          </a:xfrm>
        </p:spPr>
        <p:txBody>
          <a:bodyPr/>
          <a:lstStyle/>
          <a:p>
            <a:r>
              <a:rPr lang="en-US" dirty="0"/>
              <a:t>Non-equity business forms: Importing and exporting, licensing and franchising, and piggybacking</a:t>
            </a:r>
          </a:p>
          <a:p>
            <a:r>
              <a:rPr lang="en-US" dirty="0"/>
              <a:t>Equity business forms: Joint ventures, mergers and acquisitions, and foreign direct investment</a:t>
            </a:r>
          </a:p>
          <a:p>
            <a:r>
              <a:rPr lang="en-US" b="1" dirty="0"/>
              <a:t>Outsourcing: </a:t>
            </a:r>
            <a:r>
              <a:rPr lang="en-US" dirty="0"/>
              <a:t>Transferring the management and performance of a business function to an external service provider</a:t>
            </a:r>
          </a:p>
          <a:p>
            <a:r>
              <a:rPr lang="en-US" b="1" dirty="0"/>
              <a:t>Offshoring: </a:t>
            </a:r>
            <a:r>
              <a:rPr lang="en-US" dirty="0"/>
              <a:t>A company’s relocation of a business process or operation from one country to another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288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45E8B-5895-419B-9A6E-EE068092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609600"/>
          </a:xfrm>
        </p:spPr>
        <p:txBody>
          <a:bodyPr/>
          <a:lstStyle/>
          <a:p>
            <a:r>
              <a:rPr lang="en-US" dirty="0"/>
              <a:t>Cultural Dimensions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5FB572-F0D7-40B2-9452-91C5DC7D5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011" y="1371600"/>
            <a:ext cx="7862942" cy="4724400"/>
          </a:xfrm>
        </p:spPr>
        <p:txBody>
          <a:bodyPr/>
          <a:lstStyle/>
          <a:p>
            <a:r>
              <a:rPr lang="en-US" b="1" dirty="0"/>
              <a:t>Culture</a:t>
            </a:r>
            <a:r>
              <a:rPr lang="en-US" dirty="0"/>
              <a:t>: Shared mind-set of a group of people that distinguished them from others</a:t>
            </a:r>
          </a:p>
          <a:p>
            <a:r>
              <a:rPr lang="en-US" dirty="0"/>
              <a:t>Geert Hofstede developed a model to classify country cultures based on various cultural dimensions</a:t>
            </a:r>
          </a:p>
          <a:p>
            <a:pPr lvl="1"/>
            <a:r>
              <a:rPr lang="en-US" dirty="0"/>
              <a:t>Power distance index (P D I)</a:t>
            </a:r>
          </a:p>
          <a:p>
            <a:pPr lvl="1"/>
            <a:r>
              <a:rPr lang="en-US" dirty="0"/>
              <a:t>Individualism versus collectivism (I D V)</a:t>
            </a:r>
          </a:p>
          <a:p>
            <a:pPr lvl="1"/>
            <a:r>
              <a:rPr lang="en-US" dirty="0"/>
              <a:t>Masculinity versus femininity (M A S)</a:t>
            </a:r>
          </a:p>
          <a:p>
            <a:pPr lvl="1"/>
            <a:r>
              <a:rPr lang="en-US" dirty="0"/>
              <a:t>Uncertainty avoidance (U A I)</a:t>
            </a:r>
          </a:p>
          <a:p>
            <a:pPr lvl="1"/>
            <a:r>
              <a:rPr lang="en-US" dirty="0"/>
              <a:t>Long-term orientation (L T O)</a:t>
            </a:r>
          </a:p>
          <a:p>
            <a:pPr lvl="1"/>
            <a:r>
              <a:rPr lang="en-US" dirty="0"/>
              <a:t>Indulgence versus restraint (I N D)</a:t>
            </a:r>
          </a:p>
        </p:txBody>
      </p:sp>
    </p:spTree>
    <p:extLst>
      <p:ext uri="{BB962C8B-B14F-4D97-AF65-F5344CB8AC3E}">
        <p14:creationId xmlns:p14="http://schemas.microsoft.com/office/powerpoint/2010/main" val="274308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D48C2-9437-414A-97CF-5BDF2F42E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Staffing Strategies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745B3C-6909-4E40-979F-012631C4AB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Optimal solution:</a:t>
            </a:r>
          </a:p>
          <a:p>
            <a:pPr lvl="1"/>
            <a:r>
              <a:rPr lang="en-US" dirty="0"/>
              <a:t>To combine the expertise of local employees with organization-specific knowledge of employees from the home country (headquarters)</a:t>
            </a:r>
          </a:p>
          <a:p>
            <a:r>
              <a:rPr lang="en-US" dirty="0"/>
              <a:t>Some countries require that the organization employ a certain percentage of workers from the host country</a:t>
            </a:r>
          </a:p>
          <a:p>
            <a:r>
              <a:rPr lang="en-US" dirty="0"/>
              <a:t>Staffing global assignments involves making selection decisions that impact (or take place in) other countries</a:t>
            </a:r>
          </a:p>
        </p:txBody>
      </p:sp>
    </p:spTree>
    <p:extLst>
      <p:ext uri="{BB962C8B-B14F-4D97-AF65-F5344CB8AC3E}">
        <p14:creationId xmlns:p14="http://schemas.microsoft.com/office/powerpoint/2010/main" val="21613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C04C-188A-47F8-B9DD-E43EF0DED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Employees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FA4DD9F-9CD1-4C67-A452-9FF066BB3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Types</a:t>
            </a:r>
          </a:p>
          <a:p>
            <a:pPr lvl="1"/>
            <a:r>
              <a:rPr lang="en-US" dirty="0"/>
              <a:t>Home-country national</a:t>
            </a:r>
          </a:p>
          <a:p>
            <a:pPr lvl="2"/>
            <a:r>
              <a:rPr lang="en-US" dirty="0"/>
              <a:t>An employee working in his or her home country for a firm that is headquartered in a different country</a:t>
            </a:r>
          </a:p>
          <a:p>
            <a:pPr lvl="1"/>
            <a:r>
              <a:rPr lang="en-US" dirty="0"/>
              <a:t>International assignee/</a:t>
            </a:r>
            <a:r>
              <a:rPr lang="en-US" b="1" dirty="0"/>
              <a:t>expatriate</a:t>
            </a:r>
          </a:p>
          <a:p>
            <a:pPr lvl="2"/>
            <a:r>
              <a:rPr lang="en-US" dirty="0"/>
              <a:t>A citizen of one country who is working in a second country and employed by an organization headquartered in the first country</a:t>
            </a:r>
          </a:p>
          <a:p>
            <a:pPr lvl="1"/>
            <a:r>
              <a:rPr lang="en-US" b="1" dirty="0"/>
              <a:t>Host-country national</a:t>
            </a:r>
          </a:p>
          <a:p>
            <a:pPr lvl="2"/>
            <a:r>
              <a:rPr lang="en-US" dirty="0"/>
              <a:t>An employee working in his or her home country for a firm that is headquartered in a different country</a:t>
            </a:r>
          </a:p>
        </p:txBody>
      </p:sp>
    </p:spTree>
    <p:extLst>
      <p:ext uri="{BB962C8B-B14F-4D97-AF65-F5344CB8AC3E}">
        <p14:creationId xmlns:p14="http://schemas.microsoft.com/office/powerpoint/2010/main" val="158027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C04C-188A-47F8-B9DD-E43EF0DED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Employees </a:t>
            </a:r>
            <a:r>
              <a:rPr lang="en-US" sz="2000" dirty="0"/>
              <a:t>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FA4DD9F-9CD1-4C67-A452-9FF066BB35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b="1" dirty="0"/>
              <a:t>Third-country national</a:t>
            </a:r>
          </a:p>
          <a:p>
            <a:pPr lvl="2"/>
            <a:r>
              <a:rPr lang="en-US" dirty="0"/>
              <a:t>A citizen of one country who is working in a second country for an organization that is headquartered in a third country</a:t>
            </a:r>
          </a:p>
          <a:p>
            <a:r>
              <a:rPr lang="en-US" dirty="0"/>
              <a:t>Key competencies </a:t>
            </a:r>
          </a:p>
          <a:p>
            <a:pPr lvl="1"/>
            <a:r>
              <a:rPr lang="en-US" dirty="0"/>
              <a:t>Cultural adjustment</a:t>
            </a:r>
          </a:p>
          <a:p>
            <a:pPr lvl="1"/>
            <a:r>
              <a:rPr lang="en-US" dirty="0"/>
              <a:t>Organizational requirements</a:t>
            </a:r>
          </a:p>
          <a:p>
            <a:pPr lvl="1"/>
            <a:r>
              <a:rPr lang="en-US" dirty="0"/>
              <a:t>Personal characteristics</a:t>
            </a:r>
          </a:p>
          <a:p>
            <a:pPr lvl="1"/>
            <a:r>
              <a:rPr lang="en-US" dirty="0"/>
              <a:t>Communication skills</a:t>
            </a:r>
          </a:p>
          <a:p>
            <a:pPr lvl="1"/>
            <a:r>
              <a:rPr lang="en-US" dirty="0"/>
              <a:t>Personal and family concerns</a:t>
            </a:r>
          </a:p>
        </p:txBody>
      </p:sp>
    </p:spTree>
    <p:extLst>
      <p:ext uri="{BB962C8B-B14F-4D97-AF65-F5344CB8AC3E}">
        <p14:creationId xmlns:p14="http://schemas.microsoft.com/office/powerpoint/2010/main" val="190713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B454E-38BB-410F-84BC-F5B464451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685800"/>
          </a:xfrm>
        </p:spPr>
        <p:txBody>
          <a:bodyPr/>
          <a:lstStyle/>
          <a:p>
            <a:r>
              <a:rPr lang="en-US" dirty="0"/>
              <a:t>Global Labor Markets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38C1D8-1A82-42E5-AA33-16069AA38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011" y="1524000"/>
            <a:ext cx="7862942" cy="4572000"/>
          </a:xfrm>
        </p:spPr>
        <p:txBody>
          <a:bodyPr/>
          <a:lstStyle/>
          <a:p>
            <a:r>
              <a:rPr lang="en-US" dirty="0"/>
              <a:t>Firms </a:t>
            </a:r>
            <a:r>
              <a:rPr lang="en-US" b="1" dirty="0"/>
              <a:t>reshore</a:t>
            </a:r>
            <a:r>
              <a:rPr lang="en-US" dirty="0"/>
              <a:t> employees (bring jobs back to the home country) for various reasons</a:t>
            </a:r>
          </a:p>
          <a:p>
            <a:r>
              <a:rPr lang="en-US" dirty="0"/>
              <a:t>Recruiting employees for global assignments may present problems that require different approaches from those used in the home country</a:t>
            </a:r>
          </a:p>
          <a:p>
            <a:r>
              <a:rPr lang="en-US" dirty="0"/>
              <a:t>Dealing with foreign labor markets can be challenging because recruiting may be regulated and require government approval</a:t>
            </a:r>
          </a:p>
          <a:p>
            <a:r>
              <a:rPr lang="en-US" dirty="0"/>
              <a:t>H R planning is a key concern in both global and domestic firms</a:t>
            </a:r>
          </a:p>
        </p:txBody>
      </p:sp>
    </p:spTree>
    <p:extLst>
      <p:ext uri="{BB962C8B-B14F-4D97-AF65-F5344CB8AC3E}">
        <p14:creationId xmlns:p14="http://schemas.microsoft.com/office/powerpoint/2010/main" val="115312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191D-5FFB-4385-BBA7-521B88A2E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Compensation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28427-32D5-4E88-9F47-C66D32BE8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 N E’s have various options regarding how to approach compensation in diverse locations:</a:t>
            </a:r>
          </a:p>
          <a:p>
            <a:pPr lvl="1"/>
            <a:r>
              <a:rPr lang="en-US" dirty="0"/>
              <a:t>A totally global approach, a totally customized approach for each location, or a hybrid method</a:t>
            </a:r>
          </a:p>
          <a:p>
            <a:r>
              <a:rPr lang="en-US" dirty="0"/>
              <a:t>Global variable pay</a:t>
            </a:r>
          </a:p>
          <a:p>
            <a:pPr lvl="1"/>
            <a:r>
              <a:rPr lang="en-US" dirty="0"/>
              <a:t>Must accommodate cultural, legal, and economic differences</a:t>
            </a:r>
          </a:p>
          <a:p>
            <a:pPr lvl="1"/>
            <a:r>
              <a:rPr lang="en-US" dirty="0"/>
              <a:t>Important for retaining key staffers after global mergers and acquisitions</a:t>
            </a:r>
          </a:p>
        </p:txBody>
      </p:sp>
    </p:spTree>
    <p:extLst>
      <p:ext uri="{BB962C8B-B14F-4D97-AF65-F5344CB8AC3E}">
        <p14:creationId xmlns:p14="http://schemas.microsoft.com/office/powerpoint/2010/main" val="422483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1F2EC-3377-4B45-912C-2B8E48340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1143000"/>
          </a:xfrm>
        </p:spPr>
        <p:txBody>
          <a:bodyPr/>
          <a:lstStyle/>
          <a:p>
            <a:r>
              <a:rPr lang="en-IN" dirty="0"/>
              <a:t>International Compensation for Expatriates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3821C1D-B168-4C0D-B45F-3522DB38D0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Primary approaches</a:t>
            </a:r>
          </a:p>
          <a:p>
            <a:pPr lvl="1"/>
            <a:r>
              <a:rPr lang="en-US" b="1" dirty="0"/>
              <a:t>Home-country-based approach</a:t>
            </a:r>
          </a:p>
          <a:p>
            <a:pPr lvl="2"/>
            <a:r>
              <a:rPr lang="en-US" dirty="0"/>
              <a:t>Objective is to maintain the standard of living the expatriate had in the home country</a:t>
            </a:r>
          </a:p>
          <a:p>
            <a:pPr lvl="2"/>
            <a:r>
              <a:rPr lang="en-US" dirty="0"/>
              <a:t>Can result in higher employer costs and more administrative complexity than other plans</a:t>
            </a:r>
          </a:p>
          <a:p>
            <a:pPr lvl="1"/>
            <a:r>
              <a:rPr lang="en-US" b="1" dirty="0"/>
              <a:t>Host-country-based approach</a:t>
            </a:r>
          </a:p>
          <a:p>
            <a:pPr lvl="2"/>
            <a:r>
              <a:rPr lang="en-US" dirty="0"/>
              <a:t>Compensates the expatriate at the same level as workers from the host country</a:t>
            </a:r>
          </a:p>
        </p:txBody>
      </p:sp>
    </p:spTree>
    <p:extLst>
      <p:ext uri="{BB962C8B-B14F-4D97-AF65-F5344CB8AC3E}">
        <p14:creationId xmlns:p14="http://schemas.microsoft.com/office/powerpoint/2010/main" val="56417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0857E-3C72-40DC-AA3A-8AD24FE67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1143000"/>
          </a:xfrm>
        </p:spPr>
        <p:txBody>
          <a:bodyPr/>
          <a:lstStyle/>
          <a:p>
            <a:r>
              <a:rPr lang="en-IN" dirty="0"/>
              <a:t>Employee Benefits around the World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751ADAE-142B-499D-B81D-C478B5BFBF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Paid time off benefits</a:t>
            </a:r>
          </a:p>
          <a:p>
            <a:pPr lvl="1"/>
            <a:r>
              <a:rPr lang="en-US" dirty="0"/>
              <a:t>Employers in most countries are required to provide paid holidays, vacation, and sick leave</a:t>
            </a:r>
          </a:p>
          <a:p>
            <a:r>
              <a:rPr lang="en-US" dirty="0"/>
              <a:t>Health care programs</a:t>
            </a:r>
          </a:p>
          <a:p>
            <a:pPr lvl="1"/>
            <a:r>
              <a:rPr lang="en-US" dirty="0"/>
              <a:t>Financed by the employer, employee, or both</a:t>
            </a:r>
          </a:p>
          <a:p>
            <a:r>
              <a:rPr lang="en-US" dirty="0"/>
              <a:t>Statutory benefits</a:t>
            </a:r>
          </a:p>
          <a:p>
            <a:pPr lvl="1"/>
            <a:r>
              <a:rPr lang="en-US" dirty="0"/>
              <a:t>Programs of a firm should be compliant in the various countries where they have operations</a:t>
            </a:r>
          </a:p>
        </p:txBody>
      </p:sp>
    </p:spTree>
    <p:extLst>
      <p:ext uri="{BB962C8B-B14F-4D97-AF65-F5344CB8AC3E}">
        <p14:creationId xmlns:p14="http://schemas.microsoft.com/office/powerpoint/2010/main" val="376960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27CEC-EBD7-4EAA-A756-C4630C80C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Unions in the Global Arena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9456E-E4A3-446E-8452-CBB67E0657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Ability of a country to remain competitive is influenced by its labor laws and attitude toward labor unions</a:t>
            </a:r>
          </a:p>
          <a:p>
            <a:r>
              <a:rPr lang="en-US" dirty="0"/>
              <a:t>H R professionals should be aware of diverse legal requirements and social mores when operating globally </a:t>
            </a:r>
          </a:p>
          <a:p>
            <a:r>
              <a:rPr lang="en-US" dirty="0"/>
              <a:t>Unions worldwide are facing changes as the world economy becomes more integrated</a:t>
            </a:r>
          </a:p>
        </p:txBody>
      </p:sp>
    </p:spTree>
    <p:extLst>
      <p:ext uri="{BB962C8B-B14F-4D97-AF65-F5344CB8AC3E}">
        <p14:creationId xmlns:p14="http://schemas.microsoft.com/office/powerpoint/2010/main" val="3358016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27AA72-1016-41AB-A812-6E3053014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International Union Issues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443CC35-0842-4569-893C-7F0489D40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Range of labor concerns is quite wide and varies from nation to nation</a:t>
            </a:r>
          </a:p>
          <a:p>
            <a:pPr lvl="1"/>
            <a:r>
              <a:rPr lang="en-US" dirty="0"/>
              <a:t>Collective bargaining methods vary from country to country</a:t>
            </a:r>
          </a:p>
          <a:p>
            <a:r>
              <a:rPr lang="en-US" dirty="0"/>
              <a:t>Labor unrest is common, and protests, work stoppages, and strikes occur in many nations</a:t>
            </a:r>
          </a:p>
          <a:p>
            <a:r>
              <a:rPr lang="en-US" dirty="0"/>
              <a:t>Some nations require codetermination </a:t>
            </a:r>
          </a:p>
          <a:p>
            <a:pPr lvl="1"/>
            <a:r>
              <a:rPr lang="en-US" b="1" dirty="0"/>
              <a:t>Codetermination</a:t>
            </a:r>
            <a:r>
              <a:rPr lang="en-US" dirty="0"/>
              <a:t>: Union or worker representatives are given positions on a company’s board of directors</a:t>
            </a:r>
          </a:p>
        </p:txBody>
      </p:sp>
    </p:spTree>
    <p:extLst>
      <p:ext uri="{BB962C8B-B14F-4D97-AF65-F5344CB8AC3E}">
        <p14:creationId xmlns:p14="http://schemas.microsoft.com/office/powerpoint/2010/main" val="159576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55ACA-B971-4158-BCE6-E94CEFCBF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009" y="762000"/>
            <a:ext cx="7862944" cy="1143000"/>
          </a:xfrm>
        </p:spPr>
        <p:txBody>
          <a:bodyPr/>
          <a:lstStyle/>
          <a:p>
            <a:r>
              <a:rPr lang="en-IN" dirty="0"/>
              <a:t>The United States and Global Differences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19DA1C-10A0-4AA9-A46A-CEF9D74EB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011" y="2057400"/>
            <a:ext cx="7862942" cy="4038600"/>
          </a:xfrm>
        </p:spPr>
        <p:txBody>
          <a:bodyPr/>
          <a:lstStyle/>
          <a:p>
            <a:r>
              <a:rPr lang="en-US" dirty="0"/>
              <a:t>Union management relations in the United States differ from other countries in addressing the following issues:</a:t>
            </a:r>
          </a:p>
          <a:p>
            <a:pPr lvl="1"/>
            <a:r>
              <a:rPr lang="en-US" dirty="0"/>
              <a:t>Economic issues versus other concerns</a:t>
            </a:r>
          </a:p>
          <a:p>
            <a:pPr lvl="2"/>
            <a:r>
              <a:rPr lang="en-US" dirty="0"/>
              <a:t>United States: Unions focus on improving bread-and-butter issues for their members</a:t>
            </a:r>
          </a:p>
          <a:p>
            <a:pPr lvl="2"/>
            <a:r>
              <a:rPr lang="en-US" dirty="0"/>
              <a:t>Other countries: Unions focus on integration with ruling governmental and political power, activism, and economic issues</a:t>
            </a:r>
          </a:p>
        </p:txBody>
      </p:sp>
    </p:spTree>
    <p:extLst>
      <p:ext uri="{BB962C8B-B14F-4D97-AF65-F5344CB8AC3E}">
        <p14:creationId xmlns:p14="http://schemas.microsoft.com/office/powerpoint/2010/main" val="67215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55ACA-B971-4158-BCE6-E94CEFCBF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400" dirty="0"/>
              <a:t>The United States and Global Differences </a:t>
            </a:r>
            <a:r>
              <a:rPr lang="en-US" sz="2000" dirty="0"/>
              <a:t>(continued 1)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19DA1C-10A0-4AA9-A46A-CEF9D74E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Organization by kind of job and employer</a:t>
            </a:r>
          </a:p>
          <a:p>
            <a:pPr lvl="2"/>
            <a:r>
              <a:rPr lang="en-US" dirty="0"/>
              <a:t>United States: People unionize based on companies or type of work</a:t>
            </a:r>
          </a:p>
          <a:p>
            <a:pPr lvl="2"/>
            <a:r>
              <a:rPr lang="en-US" dirty="0"/>
              <a:t>Other countries: National unions bargain with the government or with employer groups</a:t>
            </a:r>
          </a:p>
          <a:p>
            <a:pPr lvl="1"/>
            <a:r>
              <a:rPr lang="en-US" dirty="0"/>
              <a:t>Collective agreements as “contracts”</a:t>
            </a:r>
          </a:p>
          <a:p>
            <a:pPr lvl="2"/>
            <a:r>
              <a:rPr lang="en-US" dirty="0"/>
              <a:t>United States: Collective bargaining contracts usually spell out compensation, work rules, and conditions of employment for several years</a:t>
            </a:r>
          </a:p>
          <a:p>
            <a:pPr lvl="2"/>
            <a:r>
              <a:rPr lang="en-US" dirty="0"/>
              <a:t>Other countries: Agreements are made with the government and employers, sometimes for only one year because of political and social issues</a:t>
            </a:r>
          </a:p>
        </p:txBody>
      </p:sp>
    </p:spTree>
    <p:extLst>
      <p:ext uri="{BB962C8B-B14F-4D97-AF65-F5344CB8AC3E}">
        <p14:creationId xmlns:p14="http://schemas.microsoft.com/office/powerpoint/2010/main" val="139009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55ACA-B971-4158-BCE6-E94CEFCBF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400" dirty="0"/>
              <a:t>The United States and Global Differences </a:t>
            </a:r>
            <a:r>
              <a:rPr lang="en-US" sz="2000" dirty="0"/>
              <a:t>(continued 2)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19DA1C-10A0-4AA9-A46A-CEF9D74EB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Competitive relations</a:t>
            </a:r>
          </a:p>
          <a:p>
            <a:pPr lvl="2"/>
            <a:r>
              <a:rPr lang="en-US" dirty="0"/>
              <a:t>United States: Management and labor traditionally take the roles of competing adversaries who often clash to reach agreement</a:t>
            </a:r>
          </a:p>
          <a:p>
            <a:pPr lvl="2"/>
            <a:r>
              <a:rPr lang="en-US" dirty="0"/>
              <a:t>Other countries: Tripartite bargaining occurs between the national government, employers’ associations, and national labor federations with little conflict or obstruction</a:t>
            </a:r>
          </a:p>
        </p:txBody>
      </p:sp>
    </p:spTree>
    <p:extLst>
      <p:ext uri="{BB962C8B-B14F-4D97-AF65-F5344CB8AC3E}">
        <p14:creationId xmlns:p14="http://schemas.microsoft.com/office/powerpoint/2010/main" val="46041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EC50A-740B-4710-BE90-8895B013B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Assignment Training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FA37820-3965-46A3-A4E4-3D4321DC9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Success of an overseas assignment is affected by the orientation and training that expatriates and their families receive before departure</a:t>
            </a:r>
          </a:p>
          <a:p>
            <a:r>
              <a:rPr lang="en-US" dirty="0"/>
              <a:t>Companies recognize that it is important to prepare workers for overseas assignments and to offer training to smooth the transition</a:t>
            </a:r>
          </a:p>
          <a:p>
            <a:pPr lvl="1"/>
            <a:r>
              <a:rPr lang="en-US" dirty="0"/>
              <a:t>Global employers are providing intercultural competence training for employees sent abroad and those who manage workers in multiple countries</a:t>
            </a:r>
          </a:p>
        </p:txBody>
      </p:sp>
    </p:spTree>
    <p:extLst>
      <p:ext uri="{BB962C8B-B14F-4D97-AF65-F5344CB8AC3E}">
        <p14:creationId xmlns:p14="http://schemas.microsoft.com/office/powerpoint/2010/main" val="38966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4EA40-B0D6-4E32-BC56-B829241BA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Intercultural Competence Training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BB231EF-A64B-4931-9876-97D7B7E82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Incorporates a wide range of human social skills and personality characteristics</a:t>
            </a:r>
          </a:p>
          <a:p>
            <a:r>
              <a:rPr lang="en-US" dirty="0"/>
              <a:t>Three components require attention when training expatriates for global assignments</a:t>
            </a:r>
          </a:p>
          <a:p>
            <a:pPr lvl="1"/>
            <a:r>
              <a:rPr lang="en-US" dirty="0"/>
              <a:t>Cognitive: What does the person know about other cultures?</a:t>
            </a:r>
          </a:p>
          <a:p>
            <a:pPr lvl="1"/>
            <a:r>
              <a:rPr lang="en-US" dirty="0"/>
              <a:t>Emotional: How does the person view other cultures, and how sensitive is the person to cultural customs and issues?</a:t>
            </a:r>
          </a:p>
          <a:p>
            <a:pPr lvl="1"/>
            <a:r>
              <a:rPr lang="en-US" dirty="0"/>
              <a:t>Behavioral: How does the person act in intercultural situations?</a:t>
            </a:r>
          </a:p>
        </p:txBody>
      </p:sp>
    </p:spTree>
    <p:extLst>
      <p:ext uri="{BB962C8B-B14F-4D97-AF65-F5344CB8AC3E}">
        <p14:creationId xmlns:p14="http://schemas.microsoft.com/office/powerpoint/2010/main" val="4151586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D0D8E-677E-4C9F-95A3-C67BFBDD8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Global Leadership Development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740BD2-71FF-4EDF-AA98-1CE4635F6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Managers need to manage paradoxes, appreciate the unique attributes of each context, and communicate effectively across time and geography</a:t>
            </a:r>
          </a:p>
          <a:p>
            <a:r>
              <a:rPr lang="en-US" dirty="0"/>
              <a:t>GLOBE studies</a:t>
            </a:r>
          </a:p>
          <a:p>
            <a:pPr lvl="1"/>
            <a:r>
              <a:rPr lang="en-US" dirty="0"/>
              <a:t>Resulted in the identification of leadership profiles for various societies or cultures</a:t>
            </a:r>
          </a:p>
          <a:p>
            <a:pPr lvl="1"/>
            <a:r>
              <a:rPr lang="en-US" dirty="0"/>
              <a:t>Suggest that leaders who recognize and value diverse cultures will be more effective than those who view the world from only one perspective</a:t>
            </a:r>
          </a:p>
        </p:txBody>
      </p:sp>
    </p:spTree>
    <p:extLst>
      <p:ext uri="{BB962C8B-B14F-4D97-AF65-F5344CB8AC3E}">
        <p14:creationId xmlns:p14="http://schemas.microsoft.com/office/powerpoint/2010/main" val="423696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E89C8-0862-4C4D-B44B-5358F35D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Career Concerns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B0B47-4D7B-4B56-923D-6A7F56ACD9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529" y="1773044"/>
            <a:ext cx="7862942" cy="4191000"/>
          </a:xfrm>
        </p:spPr>
        <p:txBody>
          <a:bodyPr/>
          <a:lstStyle/>
          <a:p>
            <a:r>
              <a:rPr lang="en-US" dirty="0"/>
              <a:t>Many global employees experience anxiety about their continued career progression</a:t>
            </a:r>
          </a:p>
          <a:p>
            <a:pPr lvl="1"/>
            <a:r>
              <a:rPr lang="en-US" dirty="0"/>
              <a:t>Employers should take steps to ensure that the experience gained overseas benefits the employee and the firm</a:t>
            </a:r>
          </a:p>
          <a:p>
            <a:r>
              <a:rPr lang="en-US" dirty="0"/>
              <a:t>Repatriation</a:t>
            </a:r>
          </a:p>
          <a:p>
            <a:pPr lvl="1"/>
            <a:r>
              <a:rPr lang="en-US" dirty="0"/>
              <a:t>Involves planning and training for the reassignment of global employees back to their home countries</a:t>
            </a:r>
          </a:p>
          <a:p>
            <a:r>
              <a:rPr lang="en-US" dirty="0"/>
              <a:t>Global development</a:t>
            </a:r>
          </a:p>
          <a:p>
            <a:pPr lvl="1"/>
            <a:r>
              <a:rPr lang="en-US" dirty="0"/>
              <a:t>Global management development must focus on developing local managers and global executives</a:t>
            </a:r>
          </a:p>
        </p:txBody>
      </p:sp>
    </p:spTree>
    <p:extLst>
      <p:ext uri="{BB962C8B-B14F-4D97-AF65-F5344CB8AC3E}">
        <p14:creationId xmlns:p14="http://schemas.microsoft.com/office/powerpoint/2010/main" val="421897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EB46E8B8A076445BCC1E0DDDEF774E9" ma:contentTypeVersion="10" ma:contentTypeDescription="Create a new document." ma:contentTypeScope="" ma:versionID="9d6450809af4595ba2cab2c67aff4e71">
  <xsd:schema xmlns:xsd="http://www.w3.org/2001/XMLSchema" xmlns:xs="http://www.w3.org/2001/XMLSchema" xmlns:p="http://schemas.microsoft.com/office/2006/metadata/properties" xmlns:ns2="2eabc4ae-3dfc-48bf-a7f8-3fb63f2faec4" xmlns:ns3="5b47f0fb-e24d-44b9-89a4-ff46b5ce035f" targetNamespace="http://schemas.microsoft.com/office/2006/metadata/properties" ma:root="true" ma:fieldsID="90a35087c31af91336a9baf8e0d2711c" ns2:_="" ns3:_="">
    <xsd:import namespace="2eabc4ae-3dfc-48bf-a7f8-3fb63f2faec4"/>
    <xsd:import namespace="5b47f0fb-e24d-44b9-89a4-ff46b5ce03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bc4ae-3dfc-48bf-a7f8-3fb63f2fae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47f0fb-e24d-44b9-89a4-ff46b5ce035f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8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22036C-65D9-465F-8758-A340A5C973E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974FCA-5B24-4B59-AD1C-9AF84383DAA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bc4ae-3dfc-48bf-a7f8-3fb63f2faec4"/>
    <ds:schemaRef ds:uri="5b47f0fb-e24d-44b9-89a4-ff46b5ce03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86162D9-0C3D-4E5B-B183-C1E1FACE7A52}">
  <ds:schemaRefs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5b47f0fb-e24d-44b9-89a4-ff46b5ce035f"/>
    <ds:schemaRef ds:uri="http://purl.org/dc/elements/1.1/"/>
    <ds:schemaRef ds:uri="2eabc4ae-3dfc-48bf-a7f8-3fb63f2faec4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2362</TotalTime>
  <Words>1360</Words>
  <Application>Microsoft Office PowerPoint</Application>
  <PresentationFormat>On-screen Show (4:3)</PresentationFormat>
  <Paragraphs>133</Paragraphs>
  <Slides>23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Century Gothic</vt:lpstr>
      <vt:lpstr>Tahoma</vt:lpstr>
      <vt:lpstr>Wingdings 2</vt:lpstr>
      <vt:lpstr>Austin</vt:lpstr>
      <vt:lpstr>Acrobat Document</vt:lpstr>
      <vt:lpstr>CHAPTER 16</vt:lpstr>
      <vt:lpstr>Managing in a Global Context</vt:lpstr>
      <vt:lpstr>Economic Interdependence</vt:lpstr>
      <vt:lpstr>Global and Regional Alliances</vt:lpstr>
      <vt:lpstr>International Orientations</vt:lpstr>
      <vt:lpstr>Global Expansion Methods</vt:lpstr>
      <vt:lpstr>Cultural Dimensions</vt:lpstr>
      <vt:lpstr>Global Staffing Strategies</vt:lpstr>
      <vt:lpstr>Global Employees</vt:lpstr>
      <vt:lpstr>Global Employees (continued)</vt:lpstr>
      <vt:lpstr>Global Labor Markets</vt:lpstr>
      <vt:lpstr>Global Compensation Systems</vt:lpstr>
      <vt:lpstr>International Compensation for Expatriates</vt:lpstr>
      <vt:lpstr>Employee Benefits around the World</vt:lpstr>
      <vt:lpstr>Unions in the Global Arena</vt:lpstr>
      <vt:lpstr>International Union Issues</vt:lpstr>
      <vt:lpstr>The United States and Global Differences</vt:lpstr>
      <vt:lpstr>The United States and Global Differences (continued 1)</vt:lpstr>
      <vt:lpstr>The United States and Global Differences (continued 2)</vt:lpstr>
      <vt:lpstr>Global Assignment Training</vt:lpstr>
      <vt:lpstr>Intercultural Competence Training</vt:lpstr>
      <vt:lpstr>Global Leadership Development</vt:lpstr>
      <vt:lpstr>Global Career Concerns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Jagruti Gadekar</dc:creator>
  <cp:lastModifiedBy>Irina Neaga</cp:lastModifiedBy>
  <cp:revision>711</cp:revision>
  <dcterms:created xsi:type="dcterms:W3CDTF">2013-04-24T11:45:09Z</dcterms:created>
  <dcterms:modified xsi:type="dcterms:W3CDTF">2021-11-22T19:20:48Z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0x0101005EB46E8B8A076445BCC1E0DDDEF774E9</vt:lpwstr>
  </property>
</Properties>
</file>