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18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Arial Bold" charset="1" panose="020B0704020202020204"/>
      <p:regular r:id="rId21"/>
    </p:embeddedFont>
    <p:embeddedFont>
      <p:font typeface="Arial" charset="1" panose="020B0604020202020204"/>
      <p:regular r:id="rId22"/>
    </p:embeddedFont>
    <p:embeddedFont>
      <p:font typeface="Arimo" charset="1" panose="020B0604020202020204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notesMasters/notesMaster1.xml" Type="http://schemas.openxmlformats.org/officeDocument/2006/relationships/notesMaster"/><Relationship Id="rId19" Target="theme/theme2.xml" Type="http://schemas.openxmlformats.org/officeDocument/2006/relationships/theme"/><Relationship Id="rId2" Target="presProps.xml" Type="http://schemas.openxmlformats.org/officeDocument/2006/relationships/presProps"/><Relationship Id="rId20" Target="notesSlides/notesSlide1.xml" Type="http://schemas.openxmlformats.org/officeDocument/2006/relationships/notesSlide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notesSlides/notesSlide2.xml" Type="http://schemas.openxmlformats.org/officeDocument/2006/relationships/notesSlide"/><Relationship Id="rId24" Target="notesSlides/notesSlide3.xml" Type="http://schemas.openxmlformats.org/officeDocument/2006/relationships/notesSlide"/><Relationship Id="rId25" Target="fonts/font25.fntdata" Type="http://schemas.openxmlformats.org/officeDocument/2006/relationships/font"/><Relationship Id="rId26" Target="notesSlides/notesSlide4.xml" Type="http://schemas.openxmlformats.org/officeDocument/2006/relationships/notesSlide"/><Relationship Id="rId27" Target="notesSlides/notesSlide5.xml" Type="http://schemas.openxmlformats.org/officeDocument/2006/relationships/notesSlide"/><Relationship Id="rId28" Target="notesSlides/notesSlide6.xml" Type="http://schemas.openxmlformats.org/officeDocument/2006/relationships/notesSlide"/><Relationship Id="rId29" Target="notesSlides/notesSlide7.xml" Type="http://schemas.openxmlformats.org/officeDocument/2006/relationships/notesSlide"/><Relationship Id="rId3" Target="viewProps.xml" Type="http://schemas.openxmlformats.org/officeDocument/2006/relationships/viewProps"/><Relationship Id="rId30" Target="notesSlides/notesSlide8.xml" Type="http://schemas.openxmlformats.org/officeDocument/2006/relationships/notesSlide"/><Relationship Id="rId31" Target="notesSlides/notesSlide9.xml" Type="http://schemas.openxmlformats.org/officeDocument/2006/relationships/notesSlide"/><Relationship Id="rId32" Target="notesSlides/notesSlide10.xml" Type="http://schemas.openxmlformats.org/officeDocument/2006/relationships/notesSlide"/><Relationship Id="rId33" Target="notesSlides/notesSlide11.xml" Type="http://schemas.openxmlformats.org/officeDocument/2006/relationships/notesSlide"/><Relationship Id="rId34" Target="notesSlides/notesSlide12.xml" Type="http://schemas.openxmlformats.org/officeDocument/2006/relationships/notes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9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Opening: Today we explain what business information systems are, compare ERP, CRM and BI/Analytics, assess ethics, and recommend a staged approach for a growing business.</a:t>
            </a:r>
          </a:p>
          <a:p>
            <a:r>
              <a:rPr lang="en-US"/>
              <a:t>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Introduce the structure and say that the presentation is built around the grading criteria: knowledge, comparison, ethics, cases and evidence-based recommendation.</a:t>
            </a:r>
          </a:p>
          <a:p>
            <a:r>
              <a:rPr lang="en-US"/>
              <a:t>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Explain that an IS is not just software. It is a socio-technical system: people, process, data and technology working together.</a:t>
            </a:r>
          </a:p>
          <a:p>
            <a:r>
              <a:rPr lang="en-US"/>
              <a:t>3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Use this slide to show breadth before focusing on three systems for detailed analysis: ERP, CRM and BI/Analytics.</a:t>
            </a:r>
          </a:p>
          <a:p>
            <a:r>
              <a:rPr lang="en-US"/>
              <a:t>4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Critical point: ERP can be powerful, but only if the business is willing to standardise processes and invest in change management.</a:t>
            </a:r>
          </a:p>
          <a:p>
            <a:r>
              <a:rPr lang="en-US"/>
              <a:t>5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Use Starbucks as an example: loyalty apps are CRM plus analytics. The benefit is engagement; the ethical concern is transparency about data and personalisation.</a:t>
            </a:r>
          </a:p>
          <a:p>
            <a:r>
              <a:rPr lang="en-US"/>
              <a:t>6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Stress that BI does not replace managers; it improves the quality and speed of evidence available to managers.</a:t>
            </a:r>
          </a:p>
          <a:p>
            <a:r>
              <a:rPr lang="en-US"/>
              <a:t>7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This table shows critical analysis: not one system is universally best. The choice depends on the business problem. For a growing business, integration and staged implementation reduce risk.</a:t>
            </a:r>
          </a:p>
          <a:p>
            <a:r>
              <a:rPr lang="en-US"/>
              <a:t>8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Explain three cases briefly. The strongest ethical contrast is Amazon: productivity systems can create value but may breach privacy and employee dignity if monitoring is disproportionate.</a:t>
            </a:r>
          </a:p>
          <a:p>
            <a:r>
              <a:rPr lang="en-US"/>
              <a:t>9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Connect ethics to marks: data privacy, security, AI decision-making, monitoring and bias. State that compliance must be designed into the system from the start.</a:t>
            </a:r>
          </a:p>
          <a:p>
            <a:r>
              <a:rPr lang="en-US"/>
              <a:t>10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This is the conclusion: for a growing company, a staged roadmap is safer than installing everything at once. CRM + BI are quick wins; ERP follows once processes are stable.</a:t>
            </a:r>
          </a:p>
          <a:p>
            <a:r>
              <a:rPr lang="en-US"/>
              <a:t>11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r>
              <a:rPr lang="en-US"/>
              <a:t>Tell students to verify the precise editions available on their reading list and adjust access dates if submitted later.</a:t>
            </a:r>
          </a:p>
          <a:p>
            <a:r>
              <a:rPr lang="en-US"/>
              <a:t>12</a:t>
            </a:r>
          </a:p>
          <a:p>
            <a:r>
              <a:rPr lang="en-US"/>
              <a:t/>
            </a:r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svg" Type="http://schemas.openxmlformats.org/officeDocument/2006/relationships/image"/><Relationship Id="rId2" Target="../notesSlides/notesSlide1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3.png" Type="http://schemas.openxmlformats.org/officeDocument/2006/relationships/image"/><Relationship Id="rId6" Target="../media/image4.svg" Type="http://schemas.openxmlformats.org/officeDocument/2006/relationships/image"/><Relationship Id="rId7" Target="../media/image5.png" Type="http://schemas.openxmlformats.org/officeDocument/2006/relationships/image"/><Relationship Id="rId8" Target="../media/image6.svg" Type="http://schemas.openxmlformats.org/officeDocument/2006/relationships/image"/><Relationship Id="rId9" Target="../media/image7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9.png" Type="http://schemas.openxmlformats.org/officeDocument/2006/relationships/image"/><Relationship Id="rId6" Target="../media/image10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6.svg" Type="http://schemas.openxmlformats.org/officeDocument/2006/relationships/image"/><Relationship Id="rId11" Target="../media/image17.png" Type="http://schemas.openxmlformats.org/officeDocument/2006/relationships/image"/><Relationship Id="rId12" Target="../media/image18.svg" Type="http://schemas.openxmlformats.org/officeDocument/2006/relationships/image"/><Relationship Id="rId2" Target="../notesSlides/notesSlide3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Relationship Id="rId7" Target="../media/image13.png" Type="http://schemas.openxmlformats.org/officeDocument/2006/relationships/image"/><Relationship Id="rId8" Target="../media/image14.svg" Type="http://schemas.openxmlformats.org/officeDocument/2006/relationships/image"/><Relationship Id="rId9" Target="../media/image15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19.png" Type="http://schemas.openxmlformats.org/officeDocument/2006/relationships/image"/><Relationship Id="rId6" Target="../media/image20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21.png" Type="http://schemas.openxmlformats.org/officeDocument/2006/relationships/image"/><Relationship Id="rId6" Target="../media/image22.svg" Type="http://schemas.openxmlformats.org/officeDocument/2006/relationships/image"/><Relationship Id="rId7" Target="../media/image23.png" Type="http://schemas.openxmlformats.org/officeDocument/2006/relationships/image"/><Relationship Id="rId8" Target="../media/image24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27.png" Type="http://schemas.openxmlformats.org/officeDocument/2006/relationships/image"/><Relationship Id="rId6" Target="../media/image28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29.png" Type="http://schemas.openxmlformats.org/officeDocument/2006/relationships/image"/><Relationship Id="rId6" Target="../media/image30.svg" Type="http://schemas.openxmlformats.org/officeDocument/2006/relationships/image"/><Relationship Id="rId7" Target="../media/image31.png" Type="http://schemas.openxmlformats.org/officeDocument/2006/relationships/image"/><Relationship Id="rId8" Target="../media/image3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33.png" Type="http://schemas.openxmlformats.org/officeDocument/2006/relationships/image"/><Relationship Id="rId6" Target="../media/image34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0.svg" Type="http://schemas.openxmlformats.org/officeDocument/2006/relationships/image"/><Relationship Id="rId11" Target="../media/image41.png" Type="http://schemas.openxmlformats.org/officeDocument/2006/relationships/image"/><Relationship Id="rId12" Target="../media/image42.svg" Type="http://schemas.openxmlformats.org/officeDocument/2006/relationships/image"/><Relationship Id="rId2" Target="../notesSlides/notesSlide10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35.png" Type="http://schemas.openxmlformats.org/officeDocument/2006/relationships/image"/><Relationship Id="rId6" Target="../media/image36.svg" Type="http://schemas.openxmlformats.org/officeDocument/2006/relationships/image"/><Relationship Id="rId7" Target="../media/image37.png" Type="http://schemas.openxmlformats.org/officeDocument/2006/relationships/image"/><Relationship Id="rId8" Target="../media/image38.svg" Type="http://schemas.openxmlformats.org/officeDocument/2006/relationships/image"/><Relationship Id="rId9" Target="../media/image39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8.svg" Type="http://schemas.openxmlformats.org/officeDocument/2006/relationships/image"/><Relationship Id="rId11" Target="../media/image49.png" Type="http://schemas.openxmlformats.org/officeDocument/2006/relationships/image"/><Relationship Id="rId12" Target="../media/image50.svg" Type="http://schemas.openxmlformats.org/officeDocument/2006/relationships/image"/><Relationship Id="rId2" Target="../notesSlides/notesSlide11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Relationship Id="rId5" Target="../media/image43.png" Type="http://schemas.openxmlformats.org/officeDocument/2006/relationships/image"/><Relationship Id="rId6" Target="../media/image44.svg" Type="http://schemas.openxmlformats.org/officeDocument/2006/relationships/image"/><Relationship Id="rId7" Target="../media/image45.png" Type="http://schemas.openxmlformats.org/officeDocument/2006/relationships/image"/><Relationship Id="rId8" Target="../media/image46.svg" Type="http://schemas.openxmlformats.org/officeDocument/2006/relationships/image"/><Relationship Id="rId9" Target="../media/image47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1.jpeg" Type="http://schemas.openxmlformats.org/officeDocument/2006/relationships/image"/><Relationship Id="rId4" Target="../media/image2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72B4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97280" y="2125980"/>
            <a:ext cx="9189720" cy="2125980"/>
            <a:chOff x="0" y="0"/>
            <a:chExt cx="12252960" cy="283464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252960" cy="2834640"/>
            </a:xfrm>
            <a:custGeom>
              <a:avLst/>
              <a:gdLst/>
              <a:ahLst/>
              <a:cxnLst/>
              <a:rect r="r" b="b" t="t" l="l"/>
              <a:pathLst>
                <a:path h="2834640" w="12252960">
                  <a:moveTo>
                    <a:pt x="0" y="0"/>
                  </a:moveTo>
                  <a:lnTo>
                    <a:pt x="12252960" y="0"/>
                  </a:lnTo>
                  <a:lnTo>
                    <a:pt x="12252960" y="2834640"/>
                  </a:lnTo>
                  <a:lnTo>
                    <a:pt x="0" y="28346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4167" r="0" b="-34167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97280" y="2118836"/>
            <a:ext cx="9189720" cy="2133124"/>
            <a:chOff x="0" y="0"/>
            <a:chExt cx="12252960" cy="284416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252960" cy="2844165"/>
            </a:xfrm>
            <a:custGeom>
              <a:avLst/>
              <a:gdLst/>
              <a:ahLst/>
              <a:cxnLst/>
              <a:rect r="r" b="b" t="t" l="l"/>
              <a:pathLst>
                <a:path h="2844165" w="12252960">
                  <a:moveTo>
                    <a:pt x="0" y="0"/>
                  </a:moveTo>
                  <a:lnTo>
                    <a:pt x="12252960" y="0"/>
                  </a:lnTo>
                  <a:lnTo>
                    <a:pt x="12252960" y="2844165"/>
                  </a:lnTo>
                  <a:lnTo>
                    <a:pt x="0" y="284416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3943" r="0" b="-33943"/>
              </a:stretch>
            </a:blipFill>
          </p:spPr>
        </p:sp>
        <p:sp>
          <p:nvSpPr>
            <p:cNvPr name="TextBox 6" id="6"/>
            <p:cNvSpPr txBox="true"/>
            <p:nvPr/>
          </p:nvSpPr>
          <p:spPr>
            <a:xfrm>
              <a:off x="0" y="-190500"/>
              <a:ext cx="12252960" cy="303466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9504"/>
                </a:lnSpc>
              </a:pPr>
              <a:r>
                <a:rPr lang="en-US" b="true" sz="660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Modernising Business</a:t>
              </a:r>
            </a:p>
            <a:p>
              <a:pPr algn="l">
                <a:lnSpc>
                  <a:spcPts val="9504"/>
                </a:lnSpc>
              </a:pPr>
              <a:r>
                <a:rPr lang="en-US" b="true" sz="660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Information Systems</a:t>
              </a: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348083" y="4920129"/>
            <a:ext cx="9189720" cy="438912"/>
            <a:chOff x="0" y="0"/>
            <a:chExt cx="12252960" cy="58521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252960" cy="585216"/>
            </a:xfrm>
            <a:custGeom>
              <a:avLst/>
              <a:gdLst/>
              <a:ahLst/>
              <a:cxnLst/>
              <a:rect r="r" b="b" t="t" l="l"/>
              <a:pathLst>
                <a:path h="585216" w="12252960">
                  <a:moveTo>
                    <a:pt x="0" y="0"/>
                  </a:moveTo>
                  <a:lnTo>
                    <a:pt x="12252960" y="0"/>
                  </a:lnTo>
                  <a:lnTo>
                    <a:pt x="12252960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57684" r="0" b="-357684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348083" y="4920129"/>
            <a:ext cx="9189720" cy="438912"/>
            <a:chOff x="0" y="0"/>
            <a:chExt cx="12252960" cy="58521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2252960" cy="585216"/>
            </a:xfrm>
            <a:custGeom>
              <a:avLst/>
              <a:gdLst/>
              <a:ahLst/>
              <a:cxnLst/>
              <a:rect r="r" b="b" t="t" l="l"/>
              <a:pathLst>
                <a:path h="585216" w="12252960">
                  <a:moveTo>
                    <a:pt x="0" y="0"/>
                  </a:moveTo>
                  <a:lnTo>
                    <a:pt x="12252960" y="0"/>
                  </a:lnTo>
                  <a:lnTo>
                    <a:pt x="12252960" y="585216"/>
                  </a:lnTo>
                  <a:lnTo>
                    <a:pt x="0" y="58521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57967" r="0" b="-357967"/>
              </a:stretch>
            </a:blip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66675"/>
              <a:ext cx="12252960" cy="65189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sz="2550">
                  <a:solidFill>
                    <a:srgbClr val="D7E5FF"/>
                  </a:solidFill>
                  <a:latin typeface="Arial"/>
                  <a:ea typeface="Arial"/>
                  <a:cs typeface="Arial"/>
                  <a:sym typeface="Arial"/>
                </a:rPr>
                <a:t>Efficiency • Better decisions • Stronger customer experience</a:t>
              </a: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12325350" y="1832610"/>
            <a:ext cx="1684020" cy="1162812"/>
          </a:xfrm>
          <a:custGeom>
            <a:avLst/>
            <a:gdLst/>
            <a:ahLst/>
            <a:cxnLst/>
            <a:rect r="r" b="b" t="t" l="l"/>
            <a:pathLst>
              <a:path h="1162812" w="1684020">
                <a:moveTo>
                  <a:pt x="0" y="0"/>
                </a:moveTo>
                <a:lnTo>
                  <a:pt x="1684020" y="0"/>
                </a:lnTo>
                <a:lnTo>
                  <a:pt x="1684020" y="1162812"/>
                </a:lnTo>
                <a:lnTo>
                  <a:pt x="0" y="116281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4108430" y="3478530"/>
            <a:ext cx="1684020" cy="1162812"/>
          </a:xfrm>
          <a:custGeom>
            <a:avLst/>
            <a:gdLst/>
            <a:ahLst/>
            <a:cxnLst/>
            <a:rect r="r" b="b" t="t" l="l"/>
            <a:pathLst>
              <a:path h="1162812" w="1684020">
                <a:moveTo>
                  <a:pt x="0" y="0"/>
                </a:moveTo>
                <a:lnTo>
                  <a:pt x="1684020" y="0"/>
                </a:lnTo>
                <a:lnTo>
                  <a:pt x="1684020" y="1162812"/>
                </a:lnTo>
                <a:lnTo>
                  <a:pt x="0" y="11628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891510" y="5124450"/>
            <a:ext cx="1684020" cy="1162812"/>
          </a:xfrm>
          <a:custGeom>
            <a:avLst/>
            <a:gdLst/>
            <a:ahLst/>
            <a:cxnLst/>
            <a:rect r="r" b="b" t="t" l="l"/>
            <a:pathLst>
              <a:path h="1162812" w="1684020">
                <a:moveTo>
                  <a:pt x="0" y="0"/>
                </a:moveTo>
                <a:lnTo>
                  <a:pt x="1684020" y="0"/>
                </a:lnTo>
                <a:lnTo>
                  <a:pt x="1684020" y="1162812"/>
                </a:lnTo>
                <a:lnTo>
                  <a:pt x="0" y="116281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12577572" y="2235708"/>
            <a:ext cx="795528" cy="164592"/>
            <a:chOff x="0" y="0"/>
            <a:chExt cx="1060704" cy="21945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060704" cy="219456"/>
            </a:xfrm>
            <a:custGeom>
              <a:avLst/>
              <a:gdLst/>
              <a:ahLst/>
              <a:cxnLst/>
              <a:rect r="r" b="b" t="t" l="l"/>
              <a:pathLst>
                <a:path h="219456" w="1060704">
                  <a:moveTo>
                    <a:pt x="0" y="0"/>
                  </a:moveTo>
                  <a:lnTo>
                    <a:pt x="1060704" y="0"/>
                  </a:lnTo>
                  <a:lnTo>
                    <a:pt x="1060704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4114" r="0" b="-44108"/>
              </a:stretch>
            </a:blip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2577572" y="2235708"/>
            <a:ext cx="795528" cy="164592"/>
            <a:chOff x="0" y="0"/>
            <a:chExt cx="1060704" cy="219456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060704" cy="219456"/>
            </a:xfrm>
            <a:custGeom>
              <a:avLst/>
              <a:gdLst/>
              <a:ahLst/>
              <a:cxnLst/>
              <a:rect r="r" b="b" t="t" l="l"/>
              <a:pathLst>
                <a:path h="219456" w="1060704">
                  <a:moveTo>
                    <a:pt x="0" y="0"/>
                  </a:moveTo>
                  <a:lnTo>
                    <a:pt x="1060704" y="0"/>
                  </a:lnTo>
                  <a:lnTo>
                    <a:pt x="1060704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4177" r="0" b="-44177"/>
              </a:stretch>
            </a:blip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66675"/>
              <a:ext cx="1060704" cy="28613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08"/>
                </a:lnSpc>
              </a:pPr>
              <a:r>
                <a:rPr lang="en-US" b="true" sz="195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ERP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4346936" y="3881628"/>
            <a:ext cx="850392" cy="164592"/>
            <a:chOff x="0" y="0"/>
            <a:chExt cx="1133856" cy="219456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133856" cy="219456"/>
            </a:xfrm>
            <a:custGeom>
              <a:avLst/>
              <a:gdLst/>
              <a:ahLst/>
              <a:cxnLst/>
              <a:rect r="r" b="b" t="t" l="l"/>
              <a:pathLst>
                <a:path h="219456" w="1133856">
                  <a:moveTo>
                    <a:pt x="0" y="0"/>
                  </a:moveTo>
                  <a:lnTo>
                    <a:pt x="1133856" y="0"/>
                  </a:lnTo>
                  <a:lnTo>
                    <a:pt x="113385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0601" r="0" b="-50601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14346936" y="3881628"/>
            <a:ext cx="850392" cy="164592"/>
            <a:chOff x="0" y="0"/>
            <a:chExt cx="1133856" cy="21945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133856" cy="219456"/>
            </a:xfrm>
            <a:custGeom>
              <a:avLst/>
              <a:gdLst/>
              <a:ahLst/>
              <a:cxnLst/>
              <a:rect r="r" b="b" t="t" l="l"/>
              <a:pathLst>
                <a:path h="219456" w="1133856">
                  <a:moveTo>
                    <a:pt x="0" y="0"/>
                  </a:moveTo>
                  <a:lnTo>
                    <a:pt x="1133856" y="0"/>
                  </a:lnTo>
                  <a:lnTo>
                    <a:pt x="113385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0672" r="0" b="-50672"/>
              </a:stretch>
            </a:blip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66675"/>
              <a:ext cx="1133856" cy="28613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08"/>
                </a:lnSpc>
              </a:pPr>
              <a:r>
                <a:rPr lang="en-US" b="true" sz="195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CRM</a:t>
              </a: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6239744" y="5527548"/>
            <a:ext cx="466344" cy="164592"/>
            <a:chOff x="0" y="0"/>
            <a:chExt cx="621792" cy="21945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621792" cy="219456"/>
            </a:xfrm>
            <a:custGeom>
              <a:avLst/>
              <a:gdLst/>
              <a:ahLst/>
              <a:cxnLst/>
              <a:rect r="r" b="b" t="t" l="l"/>
              <a:pathLst>
                <a:path h="219456" w="621792">
                  <a:moveTo>
                    <a:pt x="0" y="0"/>
                  </a:moveTo>
                  <a:lnTo>
                    <a:pt x="621792" y="0"/>
                  </a:lnTo>
                  <a:lnTo>
                    <a:pt x="6217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167" r="0" b="-5167"/>
              </a:stretch>
            </a:blip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16239744" y="5527548"/>
            <a:ext cx="466344" cy="164592"/>
            <a:chOff x="0" y="0"/>
            <a:chExt cx="621792" cy="219456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621792" cy="219456"/>
            </a:xfrm>
            <a:custGeom>
              <a:avLst/>
              <a:gdLst/>
              <a:ahLst/>
              <a:cxnLst/>
              <a:rect r="r" b="b" t="t" l="l"/>
              <a:pathLst>
                <a:path h="219456" w="621792">
                  <a:moveTo>
                    <a:pt x="0" y="0"/>
                  </a:moveTo>
                  <a:lnTo>
                    <a:pt x="621792" y="0"/>
                  </a:lnTo>
                  <a:lnTo>
                    <a:pt x="6217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207" r="0" b="-5207"/>
              </a:stretch>
            </a:blip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66675"/>
              <a:ext cx="621792" cy="28613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08"/>
                </a:lnSpc>
              </a:pPr>
              <a:r>
                <a:rPr lang="en-US" b="true" sz="195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BI</a:t>
              </a: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1172461" y="7017115"/>
            <a:ext cx="11165481" cy="2512171"/>
            <a:chOff x="0" y="0"/>
            <a:chExt cx="14887308" cy="3349562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4887321" cy="3349498"/>
            </a:xfrm>
            <a:custGeom>
              <a:avLst/>
              <a:gdLst/>
              <a:ahLst/>
              <a:cxnLst/>
              <a:rect r="r" b="b" t="t" l="l"/>
              <a:pathLst>
                <a:path h="3349498" w="14887321">
                  <a:moveTo>
                    <a:pt x="0" y="0"/>
                  </a:moveTo>
                  <a:lnTo>
                    <a:pt x="14887321" y="0"/>
                  </a:lnTo>
                  <a:lnTo>
                    <a:pt x="14887321" y="3349498"/>
                  </a:lnTo>
                  <a:lnTo>
                    <a:pt x="0" y="334949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542" r="0" b="-36544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1172461" y="7017115"/>
            <a:ext cx="11165481" cy="2512171"/>
            <a:chOff x="0" y="0"/>
            <a:chExt cx="14887308" cy="3349562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14887308" cy="3349561"/>
            </a:xfrm>
            <a:custGeom>
              <a:avLst/>
              <a:gdLst/>
              <a:ahLst/>
              <a:cxnLst/>
              <a:rect r="r" b="b" t="t" l="l"/>
              <a:pathLst>
                <a:path h="3349561" w="14887308">
                  <a:moveTo>
                    <a:pt x="0" y="0"/>
                  </a:moveTo>
                  <a:lnTo>
                    <a:pt x="14887308" y="0"/>
                  </a:lnTo>
                  <a:lnTo>
                    <a:pt x="14887308" y="3349561"/>
                  </a:lnTo>
                  <a:lnTo>
                    <a:pt x="0" y="334956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602" r="0" b="-36602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66675"/>
              <a:ext cx="14887308" cy="341623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MODUL NAME: MANAGING BUSINESS INFORMATION LCLM 5004</a:t>
              </a:r>
            </a:p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LECTOR NAME: OLUBUKOLA ADEGBITE</a:t>
              </a:r>
            </a:p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STUDENT NAME: ADRIANA MARIA MARTIN-2434646</a:t>
              </a:r>
            </a:p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STUDENT NAME: IANINA MARIA PANAITE-2434312</a:t>
              </a:r>
            </a:p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STUDENT NAME: MIHAI-HORIA ZBIRCEA-2435086</a:t>
              </a:r>
            </a:p>
            <a:p>
              <a:pPr algn="l">
                <a:lnSpc>
                  <a:spcPts val="3454"/>
                </a:lnSpc>
              </a:pPr>
              <a:r>
                <a:rPr lang="en-US" sz="2400">
                  <a:solidFill>
                    <a:srgbClr val="BFD1F8"/>
                  </a:solidFill>
                  <a:latin typeface="Arial"/>
                  <a:ea typeface="Arial"/>
                  <a:cs typeface="Arial"/>
                  <a:sym typeface="Arial"/>
                </a:rPr>
                <a:t>STUDENT NAME: BENIAMIN PLEASCA-2439009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406428" y="3112703"/>
            <a:ext cx="7078542" cy="893188"/>
            <a:chOff x="0" y="0"/>
            <a:chExt cx="9438056" cy="119091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9438005" cy="1190879"/>
            </a:xfrm>
            <a:custGeom>
              <a:avLst/>
              <a:gdLst/>
              <a:ahLst/>
              <a:cxnLst/>
              <a:rect r="r" b="b" t="t" l="l"/>
              <a:pathLst>
                <a:path h="1190879" w="9438005">
                  <a:moveTo>
                    <a:pt x="0" y="0"/>
                  </a:moveTo>
                  <a:lnTo>
                    <a:pt x="9438005" y="0"/>
                  </a:lnTo>
                  <a:lnTo>
                    <a:pt x="9438005" y="1190879"/>
                  </a:lnTo>
                  <a:lnTo>
                    <a:pt x="0" y="1190879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Presentation Roadmap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201207" y="1960226"/>
            <a:ext cx="650557" cy="650557"/>
          </a:xfrm>
          <a:custGeom>
            <a:avLst/>
            <a:gdLst/>
            <a:ahLst/>
            <a:cxnLst/>
            <a:rect r="r" b="b" t="t" l="l"/>
            <a:pathLst>
              <a:path h="650557" w="650557">
                <a:moveTo>
                  <a:pt x="0" y="0"/>
                </a:moveTo>
                <a:lnTo>
                  <a:pt x="650558" y="0"/>
                </a:lnTo>
                <a:lnTo>
                  <a:pt x="650558" y="650557"/>
                </a:lnTo>
                <a:lnTo>
                  <a:pt x="0" y="65055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259148" y="1941967"/>
            <a:ext cx="534667" cy="610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2125980" y="2098548"/>
            <a:ext cx="2880360" cy="329184"/>
            <a:chOff x="0" y="0"/>
            <a:chExt cx="3840480" cy="43891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0376" r="0" b="-120376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2125980" y="2098548"/>
            <a:ext cx="2880360" cy="329184"/>
            <a:chOff x="0" y="0"/>
            <a:chExt cx="3840480" cy="438912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0494" r="0" b="-120494"/>
              </a:stretch>
            </a:blip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76200"/>
              <a:ext cx="3840480" cy="5151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7"/>
                </a:lnSpc>
              </a:pPr>
              <a:r>
                <a:rPr lang="en-US" b="true" sz="27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Role of IS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5287708" y="1822094"/>
            <a:ext cx="10876721" cy="674208"/>
            <a:chOff x="0" y="0"/>
            <a:chExt cx="14502295" cy="898944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4502257" cy="898906"/>
            </a:xfrm>
            <a:custGeom>
              <a:avLst/>
              <a:gdLst/>
              <a:ahLst/>
              <a:cxnLst/>
              <a:rect r="r" b="b" t="t" l="l"/>
              <a:pathLst>
                <a:path h="898906" w="14502257">
                  <a:moveTo>
                    <a:pt x="0" y="0"/>
                  </a:moveTo>
                  <a:lnTo>
                    <a:pt x="14502257" y="0"/>
                  </a:lnTo>
                  <a:lnTo>
                    <a:pt x="14502257" y="898906"/>
                  </a:lnTo>
                  <a:lnTo>
                    <a:pt x="0" y="89890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64136" r="0" b="-264141"/>
              </a:stretch>
            </a:blipFill>
          </p:spPr>
        </p:sp>
      </p:grpSp>
      <p:sp>
        <p:nvSpPr>
          <p:cNvPr name="AutoShape 20" id="20"/>
          <p:cNvSpPr/>
          <p:nvPr/>
        </p:nvSpPr>
        <p:spPr>
          <a:xfrm rot="50220">
            <a:off x="1217019" y="3042285"/>
            <a:ext cx="652053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21" id="21"/>
          <p:cNvSpPr/>
          <p:nvPr/>
        </p:nvSpPr>
        <p:spPr>
          <a:xfrm flipH="false" flipV="false" rot="0">
            <a:off x="1217771" y="3343751"/>
            <a:ext cx="650557" cy="650558"/>
          </a:xfrm>
          <a:custGeom>
            <a:avLst/>
            <a:gdLst/>
            <a:ahLst/>
            <a:cxnLst/>
            <a:rect r="r" b="b" t="t" l="l"/>
            <a:pathLst>
              <a:path h="650558" w="650557">
                <a:moveTo>
                  <a:pt x="0" y="0"/>
                </a:moveTo>
                <a:lnTo>
                  <a:pt x="650558" y="0"/>
                </a:lnTo>
                <a:lnTo>
                  <a:pt x="650558" y="650558"/>
                </a:lnTo>
                <a:lnTo>
                  <a:pt x="0" y="6505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2" id="22"/>
          <p:cNvSpPr txBox="true"/>
          <p:nvPr/>
        </p:nvSpPr>
        <p:spPr>
          <a:xfrm rot="0">
            <a:off x="1275712" y="3325492"/>
            <a:ext cx="534667" cy="610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</a:p>
        </p:txBody>
      </p:sp>
      <p:grpSp>
        <p:nvGrpSpPr>
          <p:cNvPr name="Group 23" id="23"/>
          <p:cNvGrpSpPr/>
          <p:nvPr/>
        </p:nvGrpSpPr>
        <p:grpSpPr>
          <a:xfrm rot="0">
            <a:off x="2125980" y="3332988"/>
            <a:ext cx="2880360" cy="329184"/>
            <a:chOff x="0" y="0"/>
            <a:chExt cx="3840480" cy="438912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0376" r="0" b="-120376"/>
              </a:stretch>
            </a:blip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2125980" y="3332988"/>
            <a:ext cx="2880360" cy="329184"/>
            <a:chOff x="0" y="0"/>
            <a:chExt cx="3840480" cy="438912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0494" r="0" b="-120494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76200"/>
              <a:ext cx="3840480" cy="5151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7"/>
                </a:lnSpc>
              </a:pPr>
              <a:r>
                <a:rPr lang="en-US" b="true" sz="27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System types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4221540">
            <a:off x="4867808" y="3514058"/>
            <a:ext cx="6182135" cy="343452"/>
            <a:chOff x="0" y="0"/>
            <a:chExt cx="8242846" cy="457937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242808" cy="457962"/>
            </a:xfrm>
            <a:custGeom>
              <a:avLst/>
              <a:gdLst/>
              <a:ahLst/>
              <a:cxnLst/>
              <a:rect r="r" b="b" t="t" l="l"/>
              <a:pathLst>
                <a:path h="457962" w="8242808">
                  <a:moveTo>
                    <a:pt x="0" y="0"/>
                  </a:moveTo>
                  <a:lnTo>
                    <a:pt x="8242808" y="0"/>
                  </a:lnTo>
                  <a:lnTo>
                    <a:pt x="8242808" y="457962"/>
                  </a:lnTo>
                  <a:lnTo>
                    <a:pt x="0" y="45796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00468" r="0" b="-300465"/>
              </a:stretch>
            </a:blipFill>
          </p:spPr>
        </p:sp>
      </p:grpSp>
      <p:sp>
        <p:nvSpPr>
          <p:cNvPr name="AutoShape 30" id="30"/>
          <p:cNvSpPr/>
          <p:nvPr/>
        </p:nvSpPr>
        <p:spPr>
          <a:xfrm rot="50220">
            <a:off x="1217019" y="4276725"/>
            <a:ext cx="652053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1" id="31"/>
          <p:cNvSpPr/>
          <p:nvPr/>
        </p:nvSpPr>
        <p:spPr>
          <a:xfrm flipH="false" flipV="false" rot="0">
            <a:off x="1217771" y="4578191"/>
            <a:ext cx="650557" cy="650558"/>
          </a:xfrm>
          <a:custGeom>
            <a:avLst/>
            <a:gdLst/>
            <a:ahLst/>
            <a:cxnLst/>
            <a:rect r="r" b="b" t="t" l="l"/>
            <a:pathLst>
              <a:path h="650558" w="650557">
                <a:moveTo>
                  <a:pt x="0" y="0"/>
                </a:moveTo>
                <a:lnTo>
                  <a:pt x="650558" y="0"/>
                </a:lnTo>
                <a:lnTo>
                  <a:pt x="650558" y="650558"/>
                </a:lnTo>
                <a:lnTo>
                  <a:pt x="0" y="6505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2" id="32"/>
          <p:cNvSpPr txBox="true"/>
          <p:nvPr/>
        </p:nvSpPr>
        <p:spPr>
          <a:xfrm rot="0">
            <a:off x="1275712" y="4559932"/>
            <a:ext cx="534667" cy="610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</a:p>
        </p:txBody>
      </p:sp>
      <p:grpSp>
        <p:nvGrpSpPr>
          <p:cNvPr name="Group 33" id="33"/>
          <p:cNvGrpSpPr/>
          <p:nvPr/>
        </p:nvGrpSpPr>
        <p:grpSpPr>
          <a:xfrm rot="0">
            <a:off x="2125980" y="4567428"/>
            <a:ext cx="2880360" cy="329184"/>
            <a:chOff x="0" y="0"/>
            <a:chExt cx="3840480" cy="438912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0376" r="0" b="-120376"/>
              </a:stretch>
            </a:blip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2125980" y="4567428"/>
            <a:ext cx="2880360" cy="329184"/>
            <a:chOff x="0" y="0"/>
            <a:chExt cx="3840480" cy="438912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0494" r="0" b="-120494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76200"/>
              <a:ext cx="3840480" cy="5151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7"/>
                </a:lnSpc>
              </a:pPr>
              <a:r>
                <a:rPr lang="en-US" b="true" sz="27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Comparison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5413781" y="4327769"/>
            <a:ext cx="9399299" cy="774897"/>
            <a:chOff x="0" y="0"/>
            <a:chExt cx="12532398" cy="1033196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2532400" cy="1033200"/>
            </a:xfrm>
            <a:custGeom>
              <a:avLst/>
              <a:gdLst/>
              <a:ahLst/>
              <a:cxnLst/>
              <a:rect r="r" b="b" t="t" l="l"/>
              <a:pathLst>
                <a:path h="1033200" w="12532400">
                  <a:moveTo>
                    <a:pt x="0" y="0"/>
                  </a:moveTo>
                  <a:lnTo>
                    <a:pt x="12532400" y="0"/>
                  </a:lnTo>
                  <a:lnTo>
                    <a:pt x="12532400" y="1033200"/>
                  </a:lnTo>
                  <a:lnTo>
                    <a:pt x="0" y="1033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6347" r="0" b="-186347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66675"/>
              <a:ext cx="12532398" cy="109987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82"/>
                </a:lnSpc>
              </a:pPr>
              <a:r>
                <a:rPr lang="en-US" sz="234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 functions, benefits, risks and limitations</a:t>
              </a:r>
            </a:p>
          </p:txBody>
        </p:sp>
      </p:grpSp>
      <p:sp>
        <p:nvSpPr>
          <p:cNvPr name="AutoShape 41" id="41"/>
          <p:cNvSpPr/>
          <p:nvPr/>
        </p:nvSpPr>
        <p:spPr>
          <a:xfrm rot="50220">
            <a:off x="1217019" y="5511165"/>
            <a:ext cx="652053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2" id="42"/>
          <p:cNvSpPr/>
          <p:nvPr/>
        </p:nvSpPr>
        <p:spPr>
          <a:xfrm flipH="false" flipV="false" rot="0">
            <a:off x="1217771" y="5812631"/>
            <a:ext cx="650557" cy="650558"/>
          </a:xfrm>
          <a:custGeom>
            <a:avLst/>
            <a:gdLst/>
            <a:ahLst/>
            <a:cxnLst/>
            <a:rect r="r" b="b" t="t" l="l"/>
            <a:pathLst>
              <a:path h="650558" w="650557">
                <a:moveTo>
                  <a:pt x="0" y="0"/>
                </a:moveTo>
                <a:lnTo>
                  <a:pt x="650558" y="0"/>
                </a:lnTo>
                <a:lnTo>
                  <a:pt x="650558" y="650558"/>
                </a:lnTo>
                <a:lnTo>
                  <a:pt x="0" y="6505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3" id="43"/>
          <p:cNvSpPr txBox="true"/>
          <p:nvPr/>
        </p:nvSpPr>
        <p:spPr>
          <a:xfrm rot="0">
            <a:off x="1275712" y="5794372"/>
            <a:ext cx="534667" cy="610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</a:p>
        </p:txBody>
      </p:sp>
      <p:grpSp>
        <p:nvGrpSpPr>
          <p:cNvPr name="Group 44" id="44"/>
          <p:cNvGrpSpPr/>
          <p:nvPr/>
        </p:nvGrpSpPr>
        <p:grpSpPr>
          <a:xfrm rot="0">
            <a:off x="2125980" y="5801868"/>
            <a:ext cx="2880360" cy="329184"/>
            <a:chOff x="0" y="0"/>
            <a:chExt cx="3840480" cy="438912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0376" r="0" b="-120376"/>
              </a:stretch>
            </a:blipFill>
          </p:spPr>
        </p:sp>
      </p:grpSp>
      <p:grpSp>
        <p:nvGrpSpPr>
          <p:cNvPr name="Group 46" id="46"/>
          <p:cNvGrpSpPr/>
          <p:nvPr/>
        </p:nvGrpSpPr>
        <p:grpSpPr>
          <a:xfrm rot="0">
            <a:off x="2125980" y="5801868"/>
            <a:ext cx="2880360" cy="329184"/>
            <a:chOff x="0" y="0"/>
            <a:chExt cx="3840480" cy="438912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0494" r="0" b="-120494"/>
              </a:stretch>
            </a:blipFill>
          </p:spPr>
        </p:sp>
        <p:sp>
          <p:nvSpPr>
            <p:cNvPr name="TextBox 48" id="48"/>
            <p:cNvSpPr txBox="true"/>
            <p:nvPr/>
          </p:nvSpPr>
          <p:spPr>
            <a:xfrm>
              <a:off x="0" y="-76200"/>
              <a:ext cx="3840480" cy="5151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7"/>
                </a:lnSpc>
              </a:pPr>
              <a:r>
                <a:rPr lang="en-US" b="true" sz="27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Ethics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5279317" y="5806307"/>
            <a:ext cx="6172200" cy="342900"/>
            <a:chOff x="0" y="0"/>
            <a:chExt cx="8229600" cy="457200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8229600" cy="457200"/>
            </a:xfrm>
            <a:custGeom>
              <a:avLst/>
              <a:gdLst/>
              <a:ahLst/>
              <a:cxnLst/>
              <a:rect r="r" b="b" t="t" l="l"/>
              <a:pathLst>
                <a:path h="457200" w="8229600">
                  <a:moveTo>
                    <a:pt x="0" y="0"/>
                  </a:moveTo>
                  <a:lnTo>
                    <a:pt x="8229600" y="0"/>
                  </a:lnTo>
                  <a:lnTo>
                    <a:pt x="82296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00486" r="0" b="-300488"/>
              </a:stretch>
            </a:blipFill>
          </p:spPr>
        </p:sp>
      </p:grpSp>
      <p:grpSp>
        <p:nvGrpSpPr>
          <p:cNvPr name="Group 51" id="51"/>
          <p:cNvGrpSpPr/>
          <p:nvPr/>
        </p:nvGrpSpPr>
        <p:grpSpPr>
          <a:xfrm rot="0">
            <a:off x="5481018" y="5806297"/>
            <a:ext cx="6675977" cy="636299"/>
            <a:chOff x="0" y="0"/>
            <a:chExt cx="8901303" cy="848398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8901301" cy="848400"/>
            </a:xfrm>
            <a:custGeom>
              <a:avLst/>
              <a:gdLst/>
              <a:ahLst/>
              <a:cxnLst/>
              <a:rect r="r" b="b" t="t" l="l"/>
              <a:pathLst>
                <a:path h="848400" w="8901301">
                  <a:moveTo>
                    <a:pt x="0" y="0"/>
                  </a:moveTo>
                  <a:lnTo>
                    <a:pt x="8901301" y="0"/>
                  </a:lnTo>
                  <a:lnTo>
                    <a:pt x="8901301" y="848400"/>
                  </a:lnTo>
                  <a:lnTo>
                    <a:pt x="0" y="8484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4434" r="0" b="-154434"/>
              </a:stretch>
            </a:blip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57150"/>
              <a:ext cx="8901303" cy="90554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4"/>
                </a:lnSpc>
              </a:pPr>
              <a:r>
                <a:rPr lang="en-US" sz="21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Data Privacy and Security, Unbiasing and Employee Monitoring</a:t>
              </a:r>
            </a:p>
          </p:txBody>
        </p:sp>
      </p:grpSp>
      <p:sp>
        <p:nvSpPr>
          <p:cNvPr name="AutoShape 54" id="54"/>
          <p:cNvSpPr/>
          <p:nvPr/>
        </p:nvSpPr>
        <p:spPr>
          <a:xfrm rot="50220">
            <a:off x="1217019" y="6745605"/>
            <a:ext cx="652053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55" id="55"/>
          <p:cNvSpPr/>
          <p:nvPr/>
        </p:nvSpPr>
        <p:spPr>
          <a:xfrm flipH="false" flipV="false" rot="0">
            <a:off x="1217771" y="7047071"/>
            <a:ext cx="650557" cy="650558"/>
          </a:xfrm>
          <a:custGeom>
            <a:avLst/>
            <a:gdLst/>
            <a:ahLst/>
            <a:cxnLst/>
            <a:rect r="r" b="b" t="t" l="l"/>
            <a:pathLst>
              <a:path h="650558" w="650557">
                <a:moveTo>
                  <a:pt x="0" y="0"/>
                </a:moveTo>
                <a:lnTo>
                  <a:pt x="650558" y="0"/>
                </a:lnTo>
                <a:lnTo>
                  <a:pt x="650558" y="650558"/>
                </a:lnTo>
                <a:lnTo>
                  <a:pt x="0" y="6505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6" id="56"/>
          <p:cNvSpPr txBox="true"/>
          <p:nvPr/>
        </p:nvSpPr>
        <p:spPr>
          <a:xfrm rot="0">
            <a:off x="1275712" y="7028812"/>
            <a:ext cx="534667" cy="610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87"/>
              </a:lnSpc>
            </a:pPr>
            <a:r>
              <a:rPr lang="en-US" sz="27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</a:p>
        </p:txBody>
      </p:sp>
      <p:grpSp>
        <p:nvGrpSpPr>
          <p:cNvPr name="Group 57" id="57"/>
          <p:cNvGrpSpPr/>
          <p:nvPr/>
        </p:nvGrpSpPr>
        <p:grpSpPr>
          <a:xfrm rot="0">
            <a:off x="2125980" y="7036308"/>
            <a:ext cx="2880360" cy="329184"/>
            <a:chOff x="0" y="0"/>
            <a:chExt cx="3840480" cy="438912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0376" r="0" b="-120376"/>
              </a:stretch>
            </a:blipFill>
          </p:spPr>
        </p:sp>
      </p:grpSp>
      <p:grpSp>
        <p:nvGrpSpPr>
          <p:cNvPr name="Group 59" id="59"/>
          <p:cNvGrpSpPr/>
          <p:nvPr/>
        </p:nvGrpSpPr>
        <p:grpSpPr>
          <a:xfrm rot="0">
            <a:off x="2125980" y="7036308"/>
            <a:ext cx="2880360" cy="329184"/>
            <a:chOff x="0" y="0"/>
            <a:chExt cx="3840480" cy="438912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3840480" cy="438912"/>
            </a:xfrm>
            <a:custGeom>
              <a:avLst/>
              <a:gdLst/>
              <a:ahLst/>
              <a:cxnLst/>
              <a:rect r="r" b="b" t="t" l="l"/>
              <a:pathLst>
                <a:path h="438912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38912"/>
                  </a:lnTo>
                  <a:lnTo>
                    <a:pt x="0" y="43891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0494" r="0" b="-120494"/>
              </a:stretch>
            </a:blipFill>
          </p:spPr>
        </p:sp>
        <p:sp>
          <p:nvSpPr>
            <p:cNvPr name="TextBox 61" id="61"/>
            <p:cNvSpPr txBox="true"/>
            <p:nvPr/>
          </p:nvSpPr>
          <p:spPr>
            <a:xfrm>
              <a:off x="0" y="-76200"/>
              <a:ext cx="3840480" cy="5151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87"/>
                </a:lnSpc>
              </a:pPr>
              <a:r>
                <a:rPr lang="en-US" b="true" sz="27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Cases + recommendation</a:t>
              </a:r>
            </a:p>
          </p:txBody>
        </p:sp>
      </p:grpSp>
      <p:sp>
        <p:nvSpPr>
          <p:cNvPr name="TextBox 62" id="62"/>
          <p:cNvSpPr txBox="true"/>
          <p:nvPr/>
        </p:nvSpPr>
        <p:spPr>
          <a:xfrm rot="0">
            <a:off x="5379129" y="1991049"/>
            <a:ext cx="9216447" cy="713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22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Discuss why systems are important in operations, decisions and advantage. </a:t>
            </a:r>
          </a:p>
        </p:txBody>
      </p:sp>
      <p:sp>
        <p:nvSpPr>
          <p:cNvPr name="TextBox 63" id="63"/>
          <p:cNvSpPr txBox="true"/>
          <p:nvPr/>
        </p:nvSpPr>
        <p:spPr>
          <a:xfrm rot="0">
            <a:off x="5380187" y="2828115"/>
            <a:ext cx="7992751" cy="9237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11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ERP, CRM, BI/Analytics, SCM and TPS/MIS/DSS </a:t>
            </a:r>
          </a:p>
        </p:txBody>
      </p:sp>
      <p:sp>
        <p:nvSpPr>
          <p:cNvPr name="TextBox 64" id="64"/>
          <p:cNvSpPr txBox="true"/>
          <p:nvPr/>
        </p:nvSpPr>
        <p:spPr>
          <a:xfrm rot="0">
            <a:off x="5500240" y="6855266"/>
            <a:ext cx="5709447" cy="752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</a:p>
          <a:p>
            <a:pPr algn="l">
              <a:lnSpc>
                <a:spcPts val="2700"/>
              </a:lnSpc>
            </a:pPr>
            <a:r>
              <a:rPr lang="en-US" sz="22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Real companies, lessons and final proposal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1. Why Information Systems Matter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078230" y="1873758"/>
            <a:ext cx="4152900" cy="1752600"/>
          </a:xfrm>
          <a:custGeom>
            <a:avLst/>
            <a:gdLst/>
            <a:ahLst/>
            <a:cxnLst/>
            <a:rect r="r" b="b" t="t" l="l"/>
            <a:pathLst>
              <a:path h="1752600" w="4152900">
                <a:moveTo>
                  <a:pt x="0" y="0"/>
                </a:moveTo>
                <a:lnTo>
                  <a:pt x="4152900" y="0"/>
                </a:lnTo>
                <a:lnTo>
                  <a:pt x="4152900" y="1752600"/>
                </a:lnTo>
                <a:lnTo>
                  <a:pt x="0" y="1752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437865" y="2271684"/>
            <a:ext cx="1508760" cy="274320"/>
            <a:chOff x="0" y="0"/>
            <a:chExt cx="2011680" cy="36576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011680" cy="365760"/>
            </a:xfrm>
            <a:custGeom>
              <a:avLst/>
              <a:gdLst/>
              <a:ahLst/>
              <a:cxnLst/>
              <a:rect r="r" b="b" t="t" l="l"/>
              <a:pathLst>
                <a:path h="365760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7093" r="0" b="-57093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1437865" y="2271684"/>
            <a:ext cx="1508760" cy="274320"/>
            <a:chOff x="0" y="0"/>
            <a:chExt cx="2011680" cy="36576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011680" cy="365760"/>
            </a:xfrm>
            <a:custGeom>
              <a:avLst/>
              <a:gdLst/>
              <a:ahLst/>
              <a:cxnLst/>
              <a:rect r="r" b="b" t="t" l="l"/>
              <a:pathLst>
                <a:path h="365760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7167" r="0" b="-57167"/>
              </a:stretch>
            </a:blip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57150"/>
              <a:ext cx="2011680" cy="4229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36"/>
                </a:lnSpc>
              </a:pPr>
              <a:r>
                <a:rPr lang="en-US" b="true" sz="2039">
                  <a:solidFill>
                    <a:srgbClr val="2F6FE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INPUTS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288771" y="2754068"/>
            <a:ext cx="3287201" cy="367484"/>
            <a:chOff x="0" y="0"/>
            <a:chExt cx="4382935" cy="489979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4382897" cy="489966"/>
            </a:xfrm>
            <a:custGeom>
              <a:avLst/>
              <a:gdLst/>
              <a:ahLst/>
              <a:cxnLst/>
              <a:rect r="r" b="b" t="t" l="l"/>
              <a:pathLst>
                <a:path h="489966" w="4382897">
                  <a:moveTo>
                    <a:pt x="0" y="0"/>
                  </a:moveTo>
                  <a:lnTo>
                    <a:pt x="4382897" y="0"/>
                  </a:lnTo>
                  <a:lnTo>
                    <a:pt x="4382897" y="489966"/>
                  </a:lnTo>
                  <a:lnTo>
                    <a:pt x="0" y="48996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4178" r="0" b="-124180"/>
              </a:stretch>
            </a:blipFill>
          </p:spPr>
        </p:sp>
      </p:grpSp>
      <p:sp>
        <p:nvSpPr>
          <p:cNvPr name="Freeform 17" id="17"/>
          <p:cNvSpPr/>
          <p:nvPr/>
        </p:nvSpPr>
        <p:spPr>
          <a:xfrm flipH="false" flipV="false" rot="0">
            <a:off x="5398770" y="2408682"/>
            <a:ext cx="1135380" cy="518160"/>
          </a:xfrm>
          <a:custGeom>
            <a:avLst/>
            <a:gdLst/>
            <a:ahLst/>
            <a:cxnLst/>
            <a:rect r="r" b="b" t="t" l="l"/>
            <a:pathLst>
              <a:path h="518160" w="1135380">
                <a:moveTo>
                  <a:pt x="0" y="0"/>
                </a:moveTo>
                <a:lnTo>
                  <a:pt x="1135380" y="0"/>
                </a:lnTo>
                <a:lnTo>
                  <a:pt x="1135380" y="518160"/>
                </a:lnTo>
                <a:lnTo>
                  <a:pt x="0" y="5181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6701790" y="1654302"/>
            <a:ext cx="4701540" cy="2164080"/>
          </a:xfrm>
          <a:custGeom>
            <a:avLst/>
            <a:gdLst/>
            <a:ahLst/>
            <a:cxnLst/>
            <a:rect r="r" b="b" t="t" l="l"/>
            <a:pathLst>
              <a:path h="2164080" w="4701540">
                <a:moveTo>
                  <a:pt x="0" y="0"/>
                </a:moveTo>
                <a:lnTo>
                  <a:pt x="4701540" y="0"/>
                </a:lnTo>
                <a:lnTo>
                  <a:pt x="4701540" y="2164080"/>
                </a:lnTo>
                <a:lnTo>
                  <a:pt x="0" y="216408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0">
            <a:off x="7132320" y="2125980"/>
            <a:ext cx="2194560" cy="274320"/>
            <a:chOff x="0" y="0"/>
            <a:chExt cx="2926080" cy="36576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926080" cy="365760"/>
            </a:xfrm>
            <a:custGeom>
              <a:avLst/>
              <a:gdLst/>
              <a:ahLst/>
              <a:cxnLst/>
              <a:rect r="r" b="b" t="t" l="l"/>
              <a:pathLst>
                <a:path h="36576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05770" r="0" b="-105774"/>
              </a:stretch>
            </a:blip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7132320" y="2125980"/>
            <a:ext cx="2194560" cy="274320"/>
            <a:chOff x="0" y="0"/>
            <a:chExt cx="2926080" cy="36576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2926080" cy="365760"/>
            </a:xfrm>
            <a:custGeom>
              <a:avLst/>
              <a:gdLst/>
              <a:ahLst/>
              <a:cxnLst/>
              <a:rect r="r" b="b" t="t" l="l"/>
              <a:pathLst>
                <a:path h="36576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57150"/>
              <a:ext cx="2926080" cy="4229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6"/>
                </a:lnSpc>
              </a:pPr>
              <a:r>
                <a:rPr lang="en-US" b="true" sz="2081">
                  <a:solidFill>
                    <a:srgbClr val="2F6FE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PROCESSING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7132320" y="2743200"/>
            <a:ext cx="3429000" cy="384048"/>
            <a:chOff x="0" y="0"/>
            <a:chExt cx="4572000" cy="512064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4572000" cy="512064"/>
            </a:xfrm>
            <a:custGeom>
              <a:avLst/>
              <a:gdLst/>
              <a:ahLst/>
              <a:cxnLst/>
              <a:rect r="r" b="b" t="t" l="l"/>
              <a:pathLst>
                <a:path h="512064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512064"/>
                  </a:lnTo>
                  <a:lnTo>
                    <a:pt x="0" y="5120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3851" r="0" b="-123854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7132330" y="2743200"/>
            <a:ext cx="3794846" cy="846677"/>
            <a:chOff x="0" y="0"/>
            <a:chExt cx="5059794" cy="1128903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5059800" cy="1128900"/>
            </a:xfrm>
            <a:custGeom>
              <a:avLst/>
              <a:gdLst/>
              <a:ahLst/>
              <a:cxnLst/>
              <a:rect r="r" b="b" t="t" l="l"/>
              <a:pathLst>
                <a:path h="1128900" w="5059800">
                  <a:moveTo>
                    <a:pt x="0" y="0"/>
                  </a:moveTo>
                  <a:lnTo>
                    <a:pt x="5059800" y="0"/>
                  </a:lnTo>
                  <a:lnTo>
                    <a:pt x="5059800" y="1128900"/>
                  </a:lnTo>
                  <a:lnTo>
                    <a:pt x="0" y="11289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7332" r="0" b="-37333"/>
              </a:stretch>
            </a:blip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47625"/>
              <a:ext cx="5059794" cy="117652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231"/>
                </a:lnSpc>
              </a:pPr>
              <a:r>
                <a:rPr lang="en-US" sz="155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Orders • stock • customer data • transactions </a:t>
              </a:r>
            </a:p>
            <a:p>
              <a:pPr algn="l">
                <a:lnSpc>
                  <a:spcPts val="2231"/>
                </a:lnSpc>
              </a:pPr>
            </a:p>
          </p:txBody>
        </p:sp>
      </p:grpSp>
      <p:sp>
        <p:nvSpPr>
          <p:cNvPr name="Freeform 29" id="29"/>
          <p:cNvSpPr/>
          <p:nvPr/>
        </p:nvSpPr>
        <p:spPr>
          <a:xfrm flipH="false" flipV="false" rot="0">
            <a:off x="11570970" y="2408682"/>
            <a:ext cx="1135380" cy="518160"/>
          </a:xfrm>
          <a:custGeom>
            <a:avLst/>
            <a:gdLst/>
            <a:ahLst/>
            <a:cxnLst/>
            <a:rect r="r" b="b" t="t" l="l"/>
            <a:pathLst>
              <a:path h="518160" w="1135380">
                <a:moveTo>
                  <a:pt x="0" y="0"/>
                </a:moveTo>
                <a:lnTo>
                  <a:pt x="1135380" y="0"/>
                </a:lnTo>
                <a:lnTo>
                  <a:pt x="1135380" y="518160"/>
                </a:lnTo>
                <a:lnTo>
                  <a:pt x="0" y="5181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12873990" y="1873758"/>
            <a:ext cx="4152900" cy="1752600"/>
          </a:xfrm>
          <a:custGeom>
            <a:avLst/>
            <a:gdLst/>
            <a:ahLst/>
            <a:cxnLst/>
            <a:rect r="r" b="b" t="t" l="l"/>
            <a:pathLst>
              <a:path h="1752600" w="4152900">
                <a:moveTo>
                  <a:pt x="0" y="0"/>
                </a:moveTo>
                <a:lnTo>
                  <a:pt x="4152900" y="0"/>
                </a:lnTo>
                <a:lnTo>
                  <a:pt x="4152900" y="1752600"/>
                </a:lnTo>
                <a:lnTo>
                  <a:pt x="0" y="17526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1" id="31"/>
          <p:cNvGrpSpPr/>
          <p:nvPr/>
        </p:nvGrpSpPr>
        <p:grpSpPr>
          <a:xfrm rot="0">
            <a:off x="13277088" y="2221992"/>
            <a:ext cx="1920240" cy="274320"/>
            <a:chOff x="0" y="0"/>
            <a:chExt cx="2560320" cy="36576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2560320" cy="365760"/>
            </a:xfrm>
            <a:custGeom>
              <a:avLst/>
              <a:gdLst/>
              <a:ahLst/>
              <a:cxnLst/>
              <a:rect r="r" b="b" t="t" l="l"/>
              <a:pathLst>
                <a:path h="365760" w="2560320">
                  <a:moveTo>
                    <a:pt x="0" y="0"/>
                  </a:moveTo>
                  <a:lnTo>
                    <a:pt x="2560320" y="0"/>
                  </a:lnTo>
                  <a:lnTo>
                    <a:pt x="256032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6302" r="0" b="-86298"/>
              </a:stretch>
            </a:blip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13277088" y="2221992"/>
            <a:ext cx="1920240" cy="274320"/>
            <a:chOff x="0" y="0"/>
            <a:chExt cx="2560320" cy="36576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2560320" cy="365760"/>
            </a:xfrm>
            <a:custGeom>
              <a:avLst/>
              <a:gdLst/>
              <a:ahLst/>
              <a:cxnLst/>
              <a:rect r="r" b="b" t="t" l="l"/>
              <a:pathLst>
                <a:path h="365760" w="2560320">
                  <a:moveTo>
                    <a:pt x="0" y="0"/>
                  </a:moveTo>
                  <a:lnTo>
                    <a:pt x="2560320" y="0"/>
                  </a:lnTo>
                  <a:lnTo>
                    <a:pt x="2560320" y="365760"/>
                  </a:lnTo>
                  <a:lnTo>
                    <a:pt x="0" y="36576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6395" r="0" b="-86395"/>
              </a:stretch>
            </a:blipFill>
          </p:spPr>
        </p:sp>
        <p:sp>
          <p:nvSpPr>
            <p:cNvPr name="TextBox 35" id="35"/>
            <p:cNvSpPr txBox="true"/>
            <p:nvPr/>
          </p:nvSpPr>
          <p:spPr>
            <a:xfrm>
              <a:off x="0" y="-57150"/>
              <a:ext cx="2560320" cy="4229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996"/>
                </a:lnSpc>
              </a:pPr>
              <a:r>
                <a:rPr lang="en-US" b="true" sz="2081">
                  <a:solidFill>
                    <a:srgbClr val="26A26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OUTPUTS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13277088" y="2770632"/>
            <a:ext cx="3017520" cy="384048"/>
            <a:chOff x="0" y="0"/>
            <a:chExt cx="4023360" cy="512064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4023360" cy="512064"/>
            </a:xfrm>
            <a:custGeom>
              <a:avLst/>
              <a:gdLst/>
              <a:ahLst/>
              <a:cxnLst/>
              <a:rect r="r" b="b" t="t" l="l"/>
              <a:pathLst>
                <a:path h="512064" w="4023360">
                  <a:moveTo>
                    <a:pt x="0" y="0"/>
                  </a:moveTo>
                  <a:lnTo>
                    <a:pt x="4023360" y="0"/>
                  </a:lnTo>
                  <a:lnTo>
                    <a:pt x="4023360" y="512064"/>
                  </a:lnTo>
                  <a:lnTo>
                    <a:pt x="0" y="5120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02991" r="0" b="-102988"/>
              </a:stretch>
            </a:blip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1234440" y="4594860"/>
            <a:ext cx="2880360" cy="342900"/>
            <a:chOff x="0" y="0"/>
            <a:chExt cx="3840480" cy="45720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3840480" cy="457200"/>
            </a:xfrm>
            <a:custGeom>
              <a:avLst/>
              <a:gdLst/>
              <a:ahLst/>
              <a:cxnLst/>
              <a:rect r="r" b="b" t="t" l="l"/>
              <a:pathLst>
                <a:path h="457200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3561" r="0" b="-113561"/>
              </a:stretch>
            </a:blip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1234440" y="4594860"/>
            <a:ext cx="2880360" cy="342900"/>
            <a:chOff x="0" y="0"/>
            <a:chExt cx="3840480" cy="457200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3840480" cy="457200"/>
            </a:xfrm>
            <a:custGeom>
              <a:avLst/>
              <a:gdLst/>
              <a:ahLst/>
              <a:cxnLst/>
              <a:rect r="r" b="b" t="t" l="l"/>
              <a:pathLst>
                <a:path h="457200" w="3840480">
                  <a:moveTo>
                    <a:pt x="0" y="0"/>
                  </a:moveTo>
                  <a:lnTo>
                    <a:pt x="3840480" y="0"/>
                  </a:lnTo>
                  <a:lnTo>
                    <a:pt x="38404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13674" r="0" b="-113674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66675"/>
              <a:ext cx="384048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Business impact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1412767" y="5194802"/>
            <a:ext cx="14813280" cy="576072"/>
            <a:chOff x="0" y="0"/>
            <a:chExt cx="19751040" cy="768096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19751039" cy="768096"/>
            </a:xfrm>
            <a:custGeom>
              <a:avLst/>
              <a:gdLst/>
              <a:ahLst/>
              <a:cxnLst/>
              <a:rect r="r" b="b" t="t" l="l"/>
              <a:pathLst>
                <a:path h="768096" w="19751039">
                  <a:moveTo>
                    <a:pt x="0" y="0"/>
                  </a:moveTo>
                  <a:lnTo>
                    <a:pt x="19751039" y="0"/>
                  </a:lnTo>
                  <a:lnTo>
                    <a:pt x="19751039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50696" r="0" b="-450694"/>
              </a:stretch>
            </a:blip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541782" y="5934189"/>
            <a:ext cx="15712811" cy="634794"/>
            <a:chOff x="0" y="0"/>
            <a:chExt cx="20950415" cy="846392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20950428" cy="846455"/>
            </a:xfrm>
            <a:custGeom>
              <a:avLst/>
              <a:gdLst/>
              <a:ahLst/>
              <a:cxnLst/>
              <a:rect r="r" b="b" t="t" l="l"/>
              <a:pathLst>
                <a:path h="846455" w="20950428">
                  <a:moveTo>
                    <a:pt x="0" y="0"/>
                  </a:moveTo>
                  <a:lnTo>
                    <a:pt x="20950428" y="0"/>
                  </a:lnTo>
                  <a:lnTo>
                    <a:pt x="20950428" y="846455"/>
                  </a:lnTo>
                  <a:lnTo>
                    <a:pt x="0" y="84645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31938" r="0" b="-431930"/>
              </a:stretch>
            </a:blip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1271178" y="6040603"/>
            <a:ext cx="15712859" cy="983809"/>
            <a:chOff x="0" y="0"/>
            <a:chExt cx="20950479" cy="1311745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20950482" cy="1311743"/>
            </a:xfrm>
            <a:custGeom>
              <a:avLst/>
              <a:gdLst/>
              <a:ahLst/>
              <a:cxnLst/>
              <a:rect r="r" b="b" t="t" l="l"/>
              <a:pathLst>
                <a:path h="1311743" w="20950482">
                  <a:moveTo>
                    <a:pt x="0" y="0"/>
                  </a:moveTo>
                  <a:lnTo>
                    <a:pt x="20950482" y="0"/>
                  </a:lnTo>
                  <a:lnTo>
                    <a:pt x="20950482" y="1311743"/>
                  </a:lnTo>
                  <a:lnTo>
                    <a:pt x="0" y="1311743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61204" r="0" b="-261204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57150"/>
              <a:ext cx="20950479" cy="136889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24"/>
                </a:lnSpc>
              </a:pPr>
              <a:r>
                <a:rPr lang="en-US" sz="210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Decision-making: managers can use timely, accurate information rather than intuition only.</a:t>
              </a:r>
            </a:p>
          </p:txBody>
        </p:sp>
      </p:grpSp>
      <p:grpSp>
        <p:nvGrpSpPr>
          <p:cNvPr name="Group 50" id="50"/>
          <p:cNvGrpSpPr/>
          <p:nvPr/>
        </p:nvGrpSpPr>
        <p:grpSpPr>
          <a:xfrm rot="0">
            <a:off x="807244" y="7321496"/>
            <a:ext cx="15468867" cy="331070"/>
            <a:chOff x="0" y="0"/>
            <a:chExt cx="20625156" cy="441427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20625160" cy="441423"/>
            </a:xfrm>
            <a:custGeom>
              <a:avLst/>
              <a:gdLst/>
              <a:ahLst/>
              <a:cxnLst/>
              <a:rect r="r" b="b" t="t" l="l"/>
              <a:pathLst>
                <a:path h="441423" w="20625160">
                  <a:moveTo>
                    <a:pt x="0" y="0"/>
                  </a:moveTo>
                  <a:lnTo>
                    <a:pt x="20625160" y="0"/>
                  </a:lnTo>
                  <a:lnTo>
                    <a:pt x="20625160" y="441423"/>
                  </a:lnTo>
                  <a:lnTo>
                    <a:pt x="0" y="441423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60423" r="0" b="-860424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-57150"/>
              <a:ext cx="20625156" cy="49857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6"/>
                </a:lnSpc>
              </a:pPr>
            </a:p>
            <a:p>
              <a:pPr algn="l">
                <a:lnSpc>
                  <a:spcPts val="4031"/>
                </a:lnSpc>
              </a:pPr>
            </a:p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000000"/>
                  </a:solidFill>
                  <a:latin typeface="Arimo"/>
                  <a:ea typeface="Arimo"/>
                  <a:cs typeface="Arimo"/>
                  <a:sym typeface="Arimo"/>
                </a:rPr>
                <a:t>Customer experience: data is used as a joining force for personalisation, quicker customer service and more effective follow-up. 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806158" y="7622943"/>
            <a:ext cx="15418394" cy="546954"/>
            <a:chOff x="0" y="0"/>
            <a:chExt cx="20557858" cy="729272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20557871" cy="729234"/>
            </a:xfrm>
            <a:custGeom>
              <a:avLst/>
              <a:gdLst/>
              <a:ahLst/>
              <a:cxnLst/>
              <a:rect r="r" b="b" t="t" l="l"/>
              <a:pathLst>
                <a:path h="729234" w="20557871">
                  <a:moveTo>
                    <a:pt x="0" y="0"/>
                  </a:moveTo>
                  <a:lnTo>
                    <a:pt x="20557871" y="0"/>
                  </a:lnTo>
                  <a:lnTo>
                    <a:pt x="20557871" y="729234"/>
                  </a:lnTo>
                  <a:lnTo>
                    <a:pt x="0" y="72923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98918" r="0" b="-498923"/>
              </a:stretch>
            </a:blip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121435" y="6275594"/>
            <a:ext cx="14946020" cy="1894303"/>
            <a:chOff x="0" y="0"/>
            <a:chExt cx="19928027" cy="2525738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19928029" cy="2525739"/>
            </a:xfrm>
            <a:custGeom>
              <a:avLst/>
              <a:gdLst/>
              <a:ahLst/>
              <a:cxnLst/>
              <a:rect r="r" b="b" t="t" l="l"/>
              <a:pathLst>
                <a:path h="2525739" w="19928029">
                  <a:moveTo>
                    <a:pt x="0" y="0"/>
                  </a:moveTo>
                  <a:lnTo>
                    <a:pt x="19928029" y="0"/>
                  </a:lnTo>
                  <a:lnTo>
                    <a:pt x="19928029" y="2525739"/>
                  </a:lnTo>
                  <a:lnTo>
                    <a:pt x="0" y="252573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03736" r="0" b="-103736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85725"/>
              <a:ext cx="19928027" cy="261146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031"/>
                </a:lnSpc>
              </a:pPr>
              <a:r>
                <a:rPr lang="en-US" sz="27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Systems can support scale, responsiveness and innovation to competitive advantage.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932688" y="9354312"/>
            <a:ext cx="15773400" cy="246888"/>
            <a:chOff x="0" y="0"/>
            <a:chExt cx="21031200" cy="329184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21031200" cy="329184"/>
            </a:xfrm>
            <a:custGeom>
              <a:avLst/>
              <a:gdLst/>
              <a:ahLst/>
              <a:cxnLst/>
              <a:rect r="r" b="b" t="t" l="l"/>
              <a:pathLst>
                <a:path h="329184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94012" r="0" b="-1194012"/>
              </a:stretch>
            </a:blipFill>
          </p:spPr>
        </p:sp>
      </p:grpSp>
      <p:grpSp>
        <p:nvGrpSpPr>
          <p:cNvPr name="Group 60" id="60"/>
          <p:cNvGrpSpPr/>
          <p:nvPr/>
        </p:nvGrpSpPr>
        <p:grpSpPr>
          <a:xfrm rot="0">
            <a:off x="932688" y="9347168"/>
            <a:ext cx="15773400" cy="254032"/>
            <a:chOff x="0" y="0"/>
            <a:chExt cx="21031200" cy="338709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21031200" cy="338709"/>
            </a:xfrm>
            <a:custGeom>
              <a:avLst/>
              <a:gdLst/>
              <a:ahLst/>
              <a:cxnLst/>
              <a:rect r="r" b="b" t="t" l="l"/>
              <a:pathLst>
                <a:path h="338709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159868" r="0" b="-1159868"/>
              </a:stretch>
            </a:blipFill>
          </p:spPr>
        </p:sp>
        <p:sp>
          <p:nvSpPr>
            <p:cNvPr name="TextBox 62" id="62"/>
            <p:cNvSpPr txBox="true"/>
            <p:nvPr/>
          </p:nvSpPr>
          <p:spPr>
            <a:xfrm>
              <a:off x="0" y="-38100"/>
              <a:ext cx="21031200" cy="37680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359"/>
                </a:lnSpc>
              </a:pPr>
              <a:r>
                <a:rPr lang="en-US" sz="944">
                  <a:solidFill>
                    <a:srgbClr val="8994A5"/>
                  </a:solidFill>
                  <a:latin typeface="Arial"/>
                  <a:ea typeface="Arial"/>
                  <a:cs typeface="Arial"/>
                  <a:sym typeface="Arial"/>
                </a:rPr>
                <a:t>.</a:t>
              </a:r>
            </a:p>
          </p:txBody>
        </p:sp>
      </p:grpSp>
      <p:sp>
        <p:nvSpPr>
          <p:cNvPr name="TextBox 63" id="63"/>
          <p:cNvSpPr txBox="true"/>
          <p:nvPr/>
        </p:nvSpPr>
        <p:spPr>
          <a:xfrm rot="0">
            <a:off x="1746104" y="2878598"/>
            <a:ext cx="2817152" cy="673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39"/>
              </a:lnSpc>
            </a:pPr>
            <a:r>
              <a:rPr lang="en-US" sz="144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Orders • stock • customer data • transactions </a:t>
            </a:r>
          </a:p>
          <a:p>
            <a:pPr algn="l">
              <a:lnSpc>
                <a:spcPts val="1739"/>
              </a:lnSpc>
            </a:pPr>
          </a:p>
        </p:txBody>
      </p:sp>
      <p:sp>
        <p:nvSpPr>
          <p:cNvPr name="TextBox 64" id="64"/>
          <p:cNvSpPr txBox="true"/>
          <p:nvPr/>
        </p:nvSpPr>
        <p:spPr>
          <a:xfrm rot="0">
            <a:off x="13441575" y="2599325"/>
            <a:ext cx="2817152" cy="7387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63"/>
              </a:lnSpc>
            </a:pPr>
          </a:p>
          <a:p>
            <a:pPr algn="l">
              <a:lnSpc>
                <a:spcPts val="1620"/>
              </a:lnSpc>
            </a:pPr>
            <a:r>
              <a:rPr lang="en-US" sz="13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is reported, alerted, decided, and acted by customers.   </a:t>
            </a:r>
          </a:p>
        </p:txBody>
      </p:sp>
      <p:sp>
        <p:nvSpPr>
          <p:cNvPr name="TextBox 65" id="65"/>
          <p:cNvSpPr txBox="true"/>
          <p:nvPr/>
        </p:nvSpPr>
        <p:spPr>
          <a:xfrm rot="0">
            <a:off x="1341453" y="5152977"/>
            <a:ext cx="12271648" cy="7194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</a:p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Efficient operations – reduced duplication, quick processes and fewer manual mistakes.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2. Main Types of Business Information Systems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078230" y="1832610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078230" y="1832610"/>
            <a:ext cx="216408" cy="1985772"/>
            <a:chOff x="0" y="0"/>
            <a:chExt cx="288544" cy="264769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12" id="12"/>
          <p:cNvGrpSpPr/>
          <p:nvPr/>
        </p:nvGrpSpPr>
        <p:grpSpPr>
          <a:xfrm rot="0">
            <a:off x="1481328" y="2098548"/>
            <a:ext cx="1124712" cy="301752"/>
            <a:chOff x="0" y="0"/>
            <a:chExt cx="1499616" cy="40233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481328" y="2105692"/>
            <a:ext cx="1124712" cy="294608"/>
            <a:chOff x="0" y="0"/>
            <a:chExt cx="1499616" cy="392811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2F6FE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TPS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2948940" y="2112264"/>
            <a:ext cx="2263140" cy="315468"/>
            <a:chOff x="0" y="0"/>
            <a:chExt cx="3017520" cy="420624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2948940" y="2105120"/>
            <a:ext cx="2263140" cy="322612"/>
            <a:chOff x="0" y="0"/>
            <a:chExt cx="3017520" cy="430149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017520" cy="430149"/>
            </a:xfrm>
            <a:custGeom>
              <a:avLst/>
              <a:gdLst/>
              <a:ahLst/>
              <a:cxnLst/>
              <a:rect r="r" b="b" t="t" l="l"/>
              <a:pathLst>
                <a:path h="430149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30149"/>
                  </a:lnTo>
                  <a:lnTo>
                    <a:pt x="0" y="43014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6688" r="0" b="-86688"/>
              </a:stretch>
            </a:blip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57150"/>
              <a:ext cx="3017520" cy="48729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422"/>
                </a:lnSpc>
              </a:pPr>
              <a:r>
                <a:rPr lang="en-US" b="true" sz="1683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Transaction Processing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536192" y="2702052"/>
            <a:ext cx="3703320" cy="576072"/>
            <a:chOff x="0" y="0"/>
            <a:chExt cx="4937760" cy="768096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536192" y="2702052"/>
            <a:ext cx="3703320" cy="576072"/>
            <a:chOff x="0" y="0"/>
            <a:chExt cx="4937760" cy="768096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3"/>
                </a:lnSpc>
              </a:pPr>
              <a:r>
                <a:rPr lang="en-US" sz="1599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Records all stock, orders, payments and sales on a daily basis</a:t>
              </a: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6694389" y="1709861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8" id="28"/>
          <p:cNvGrpSpPr/>
          <p:nvPr/>
        </p:nvGrpSpPr>
        <p:grpSpPr>
          <a:xfrm rot="0">
            <a:off x="6871221" y="1714948"/>
            <a:ext cx="216408" cy="1985772"/>
            <a:chOff x="0" y="0"/>
            <a:chExt cx="288544" cy="2647696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26A269"/>
            </a:solidFill>
            <a:ln w="19050" cap="sq">
              <a:solidFill>
                <a:srgbClr val="26A269"/>
              </a:solidFill>
              <a:prstDash val="solid"/>
              <a:miter/>
            </a:ln>
          </p:spPr>
        </p:sp>
      </p:grpSp>
      <p:grpSp>
        <p:nvGrpSpPr>
          <p:cNvPr name="Group 30" id="30"/>
          <p:cNvGrpSpPr/>
          <p:nvPr/>
        </p:nvGrpSpPr>
        <p:grpSpPr>
          <a:xfrm rot="0">
            <a:off x="7173468" y="2098548"/>
            <a:ext cx="1124712" cy="301752"/>
            <a:chOff x="0" y="0"/>
            <a:chExt cx="1499616" cy="402336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7173468" y="2105692"/>
            <a:ext cx="1124712" cy="294608"/>
            <a:chOff x="0" y="0"/>
            <a:chExt cx="1499616" cy="392811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26A26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MIS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8641080" y="2112264"/>
            <a:ext cx="2263140" cy="315468"/>
            <a:chOff x="0" y="0"/>
            <a:chExt cx="3017520" cy="420624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8641080" y="2112264"/>
            <a:ext cx="2263140" cy="315468"/>
            <a:chOff x="0" y="0"/>
            <a:chExt cx="3017520" cy="420624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9783" r="0" b="-89783"/>
              </a:stretch>
            </a:blip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57150"/>
              <a:ext cx="3017520" cy="47777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209"/>
                </a:lnSpc>
              </a:pPr>
              <a:r>
                <a:rPr lang="en-US" b="true" sz="1533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Management Information</a:t>
              </a: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7223512" y="2707253"/>
            <a:ext cx="3703320" cy="576072"/>
            <a:chOff x="0" y="0"/>
            <a:chExt cx="4937760" cy="768096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7223512" y="2707253"/>
            <a:ext cx="3703320" cy="576072"/>
            <a:chOff x="0" y="0"/>
            <a:chExt cx="4937760" cy="768096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44" id="44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6"/>
                </a:lnSpc>
              </a:pPr>
            </a:p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Produces routine reports and summaries for managers </a:t>
              </a:r>
            </a:p>
          </p:txBody>
        </p:sp>
      </p:grpSp>
      <p:sp>
        <p:nvSpPr>
          <p:cNvPr name="Freeform 45" id="45"/>
          <p:cNvSpPr/>
          <p:nvPr/>
        </p:nvSpPr>
        <p:spPr>
          <a:xfrm flipH="false" flipV="false" rot="0">
            <a:off x="12462510" y="1832610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6" id="46"/>
          <p:cNvGrpSpPr/>
          <p:nvPr/>
        </p:nvGrpSpPr>
        <p:grpSpPr>
          <a:xfrm rot="0">
            <a:off x="12462510" y="1832610"/>
            <a:ext cx="216408" cy="1985772"/>
            <a:chOff x="0" y="0"/>
            <a:chExt cx="288544" cy="2647696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7C3AED"/>
            </a:solidFill>
            <a:ln w="19050" cap="sq">
              <a:solidFill>
                <a:srgbClr val="7C3AED"/>
              </a:solidFill>
              <a:prstDash val="solid"/>
              <a:miter/>
            </a:ln>
          </p:spPr>
        </p:sp>
      </p:grpSp>
      <p:grpSp>
        <p:nvGrpSpPr>
          <p:cNvPr name="Group 48" id="48"/>
          <p:cNvGrpSpPr/>
          <p:nvPr/>
        </p:nvGrpSpPr>
        <p:grpSpPr>
          <a:xfrm rot="0">
            <a:off x="12865608" y="2098548"/>
            <a:ext cx="1124712" cy="301752"/>
            <a:chOff x="0" y="0"/>
            <a:chExt cx="1499616" cy="402336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50" id="50"/>
          <p:cNvGrpSpPr/>
          <p:nvPr/>
        </p:nvGrpSpPr>
        <p:grpSpPr>
          <a:xfrm rot="0">
            <a:off x="12865608" y="2105692"/>
            <a:ext cx="1124712" cy="294608"/>
            <a:chOff x="0" y="0"/>
            <a:chExt cx="1499616" cy="392811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7C3AE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DSS / BI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14333220" y="2112264"/>
            <a:ext cx="2263140" cy="315468"/>
            <a:chOff x="0" y="0"/>
            <a:chExt cx="3017520" cy="420624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55" id="55"/>
          <p:cNvGrpSpPr/>
          <p:nvPr/>
        </p:nvGrpSpPr>
        <p:grpSpPr>
          <a:xfrm rot="0">
            <a:off x="14333220" y="2112264"/>
            <a:ext cx="2263140" cy="315468"/>
            <a:chOff x="0" y="0"/>
            <a:chExt cx="3017520" cy="420624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9783" r="0" b="-89783"/>
              </a:stretch>
            </a:blip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38100"/>
              <a:ext cx="3017520" cy="45872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81"/>
                </a:lnSpc>
              </a:pPr>
              <a:r>
                <a:rPr lang="en-US" b="true" sz="1236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Decision Support &amp; Analytics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12920472" y="2702052"/>
            <a:ext cx="3703320" cy="576072"/>
            <a:chOff x="0" y="0"/>
            <a:chExt cx="4937760" cy="768096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60" id="60"/>
          <p:cNvGrpSpPr/>
          <p:nvPr/>
        </p:nvGrpSpPr>
        <p:grpSpPr>
          <a:xfrm rot="0">
            <a:off x="12870047" y="2702052"/>
            <a:ext cx="3703320" cy="576072"/>
            <a:chOff x="0" y="0"/>
            <a:chExt cx="4937760" cy="768096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62" id="62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Dashboards, forecasting, scenario analysis and KPI tracking,</a:t>
              </a:r>
            </a:p>
          </p:txBody>
        </p:sp>
      </p:grpSp>
      <p:sp>
        <p:nvSpPr>
          <p:cNvPr name="Freeform 63" id="63"/>
          <p:cNvSpPr/>
          <p:nvPr/>
        </p:nvSpPr>
        <p:spPr>
          <a:xfrm flipH="false" flipV="false" rot="0">
            <a:off x="1078230" y="4712970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4" id="64"/>
          <p:cNvGrpSpPr/>
          <p:nvPr/>
        </p:nvGrpSpPr>
        <p:grpSpPr>
          <a:xfrm rot="0">
            <a:off x="1078230" y="4712970"/>
            <a:ext cx="216408" cy="1985772"/>
            <a:chOff x="0" y="0"/>
            <a:chExt cx="288544" cy="2647696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F59E0B"/>
            </a:solidFill>
            <a:ln w="19050" cap="sq">
              <a:solidFill>
                <a:srgbClr val="F59E0B"/>
              </a:solidFill>
              <a:prstDash val="solid"/>
              <a:miter/>
            </a:ln>
          </p:spPr>
        </p:sp>
      </p:grpSp>
      <p:grpSp>
        <p:nvGrpSpPr>
          <p:cNvPr name="Group 66" id="66"/>
          <p:cNvGrpSpPr/>
          <p:nvPr/>
        </p:nvGrpSpPr>
        <p:grpSpPr>
          <a:xfrm rot="0">
            <a:off x="1481328" y="4978908"/>
            <a:ext cx="1124712" cy="301752"/>
            <a:chOff x="0" y="0"/>
            <a:chExt cx="1499616" cy="402336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68" id="68"/>
          <p:cNvGrpSpPr/>
          <p:nvPr/>
        </p:nvGrpSpPr>
        <p:grpSpPr>
          <a:xfrm rot="0">
            <a:off x="1481328" y="4986052"/>
            <a:ext cx="1124712" cy="294608"/>
            <a:chOff x="0" y="0"/>
            <a:chExt cx="1499616" cy="392811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70" id="70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F59E0B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ERP</a:t>
              </a:r>
            </a:p>
          </p:txBody>
        </p:sp>
      </p:grpSp>
      <p:grpSp>
        <p:nvGrpSpPr>
          <p:cNvPr name="Group 71" id="71"/>
          <p:cNvGrpSpPr/>
          <p:nvPr/>
        </p:nvGrpSpPr>
        <p:grpSpPr>
          <a:xfrm rot="0">
            <a:off x="2948940" y="4992624"/>
            <a:ext cx="2263140" cy="315468"/>
            <a:chOff x="0" y="0"/>
            <a:chExt cx="3017520" cy="420624"/>
          </a:xfrm>
        </p:grpSpPr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2948940" y="4992624"/>
            <a:ext cx="2263140" cy="315468"/>
            <a:chOff x="0" y="0"/>
            <a:chExt cx="3017520" cy="420624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9783" r="0" b="-89783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38100"/>
              <a:ext cx="3017520" cy="45872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81"/>
                </a:lnSpc>
              </a:pPr>
              <a:r>
                <a:rPr lang="en-US" b="true" sz="1236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Enterprise Resource Planning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1536192" y="5582412"/>
            <a:ext cx="3703320" cy="576072"/>
            <a:chOff x="0" y="0"/>
            <a:chExt cx="4937760" cy="768096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78" id="78"/>
          <p:cNvGrpSpPr/>
          <p:nvPr/>
        </p:nvGrpSpPr>
        <p:grpSpPr>
          <a:xfrm rot="0">
            <a:off x="1536192" y="5582412"/>
            <a:ext cx="3703320" cy="576072"/>
            <a:chOff x="0" y="0"/>
            <a:chExt cx="4937760" cy="768096"/>
          </a:xfrm>
        </p:grpSpPr>
        <p:sp>
          <p:nvSpPr>
            <p:cNvPr name="Freeform 79" id="79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80" id="80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Combines finance, HR and ops and chain information </a:t>
              </a:r>
            </a:p>
            <a:p>
              <a:pPr algn="l">
                <a:lnSpc>
                  <a:spcPts val="2592"/>
                </a:lnSpc>
              </a:pPr>
            </a:p>
          </p:txBody>
        </p:sp>
      </p:grpSp>
      <p:sp>
        <p:nvSpPr>
          <p:cNvPr name="Freeform 81" id="81"/>
          <p:cNvSpPr/>
          <p:nvPr/>
        </p:nvSpPr>
        <p:spPr>
          <a:xfrm flipH="false" flipV="false" rot="0">
            <a:off x="6770370" y="4712970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2" id="82"/>
          <p:cNvGrpSpPr/>
          <p:nvPr/>
        </p:nvGrpSpPr>
        <p:grpSpPr>
          <a:xfrm rot="0">
            <a:off x="6770370" y="4712970"/>
            <a:ext cx="216408" cy="1985772"/>
            <a:chOff x="0" y="0"/>
            <a:chExt cx="288544" cy="2647696"/>
          </a:xfrm>
        </p:grpSpPr>
        <p:sp>
          <p:nvSpPr>
            <p:cNvPr name="Freeform 83" id="83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E84A5F"/>
            </a:solidFill>
            <a:ln w="19050" cap="sq">
              <a:solidFill>
                <a:srgbClr val="E84A5F"/>
              </a:solidFill>
              <a:prstDash val="solid"/>
              <a:miter/>
            </a:ln>
          </p:spPr>
        </p:sp>
      </p:grpSp>
      <p:grpSp>
        <p:nvGrpSpPr>
          <p:cNvPr name="Group 84" id="84"/>
          <p:cNvGrpSpPr/>
          <p:nvPr/>
        </p:nvGrpSpPr>
        <p:grpSpPr>
          <a:xfrm rot="0">
            <a:off x="7173468" y="4978908"/>
            <a:ext cx="1124712" cy="301752"/>
            <a:chOff x="0" y="0"/>
            <a:chExt cx="1499616" cy="402336"/>
          </a:xfrm>
        </p:grpSpPr>
        <p:sp>
          <p:nvSpPr>
            <p:cNvPr name="Freeform 85" id="85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86" id="86"/>
          <p:cNvGrpSpPr/>
          <p:nvPr/>
        </p:nvGrpSpPr>
        <p:grpSpPr>
          <a:xfrm rot="0">
            <a:off x="7173468" y="4986052"/>
            <a:ext cx="1124712" cy="294608"/>
            <a:chOff x="0" y="0"/>
            <a:chExt cx="1499616" cy="392811"/>
          </a:xfrm>
        </p:grpSpPr>
        <p:sp>
          <p:nvSpPr>
            <p:cNvPr name="Freeform 87" id="87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88" id="88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E84A5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CRM</a:t>
              </a:r>
            </a:p>
          </p:txBody>
        </p:sp>
      </p:grpSp>
      <p:grpSp>
        <p:nvGrpSpPr>
          <p:cNvPr name="Group 89" id="89"/>
          <p:cNvGrpSpPr/>
          <p:nvPr/>
        </p:nvGrpSpPr>
        <p:grpSpPr>
          <a:xfrm rot="0">
            <a:off x="8641080" y="4992624"/>
            <a:ext cx="2263140" cy="315468"/>
            <a:chOff x="0" y="0"/>
            <a:chExt cx="3017520" cy="420624"/>
          </a:xfrm>
        </p:grpSpPr>
        <p:sp>
          <p:nvSpPr>
            <p:cNvPr name="Freeform 90" id="90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91" id="91"/>
          <p:cNvGrpSpPr/>
          <p:nvPr/>
        </p:nvGrpSpPr>
        <p:grpSpPr>
          <a:xfrm rot="0">
            <a:off x="8641080" y="4992624"/>
            <a:ext cx="2263140" cy="315468"/>
            <a:chOff x="0" y="0"/>
            <a:chExt cx="3017520" cy="420624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9783" r="0" b="-89783"/>
              </a:stretch>
            </a:blipFill>
          </p:spPr>
        </p:sp>
        <p:sp>
          <p:nvSpPr>
            <p:cNvPr name="TextBox 93" id="93"/>
            <p:cNvSpPr txBox="true"/>
            <p:nvPr/>
          </p:nvSpPr>
          <p:spPr>
            <a:xfrm>
              <a:off x="0" y="-38100"/>
              <a:ext cx="3017520" cy="45872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81"/>
                </a:lnSpc>
              </a:pPr>
              <a:r>
                <a:rPr lang="en-US" b="true" sz="1236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Customer Relationship Management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7228332" y="5582412"/>
            <a:ext cx="3703320" cy="576072"/>
            <a:chOff x="0" y="0"/>
            <a:chExt cx="4937760" cy="768096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96" id="96"/>
          <p:cNvGrpSpPr/>
          <p:nvPr/>
        </p:nvGrpSpPr>
        <p:grpSpPr>
          <a:xfrm rot="0">
            <a:off x="7211520" y="5582412"/>
            <a:ext cx="3703320" cy="576072"/>
            <a:chOff x="0" y="0"/>
            <a:chExt cx="4937760" cy="768096"/>
          </a:xfrm>
        </p:grpSpPr>
        <p:sp>
          <p:nvSpPr>
            <p:cNvPr name="Freeform 97" id="97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98" id="98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6"/>
                </a:lnSpc>
              </a:pPr>
            </a:p>
            <a:p>
              <a:pPr algn="l">
                <a:lnSpc>
                  <a:spcPts val="2303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Responds to customer interaction, sales pipeline and service history.</a:t>
              </a:r>
            </a:p>
          </p:txBody>
        </p:sp>
      </p:grpSp>
      <p:sp>
        <p:nvSpPr>
          <p:cNvPr name="Freeform 99" id="99"/>
          <p:cNvSpPr/>
          <p:nvPr/>
        </p:nvSpPr>
        <p:spPr>
          <a:xfrm flipH="false" flipV="false" rot="0">
            <a:off x="12462510" y="4712970"/>
            <a:ext cx="4770120" cy="1985772"/>
          </a:xfrm>
          <a:custGeom>
            <a:avLst/>
            <a:gdLst/>
            <a:ahLst/>
            <a:cxnLst/>
            <a:rect r="r" b="b" t="t" l="l"/>
            <a:pathLst>
              <a:path h="1985772" w="4770120">
                <a:moveTo>
                  <a:pt x="0" y="0"/>
                </a:moveTo>
                <a:lnTo>
                  <a:pt x="4770120" y="0"/>
                </a:lnTo>
                <a:lnTo>
                  <a:pt x="4770120" y="1985772"/>
                </a:lnTo>
                <a:lnTo>
                  <a:pt x="0" y="198577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0" id="100"/>
          <p:cNvGrpSpPr/>
          <p:nvPr/>
        </p:nvGrpSpPr>
        <p:grpSpPr>
          <a:xfrm rot="0">
            <a:off x="12462510" y="4712970"/>
            <a:ext cx="216408" cy="1985772"/>
            <a:chOff x="0" y="0"/>
            <a:chExt cx="288544" cy="2647696"/>
          </a:xfrm>
        </p:grpSpPr>
        <p:sp>
          <p:nvSpPr>
            <p:cNvPr name="Freeform 101" id="101"/>
            <p:cNvSpPr/>
            <p:nvPr/>
          </p:nvSpPr>
          <p:spPr>
            <a:xfrm flipH="false" flipV="false" rot="0">
              <a:off x="0" y="0"/>
              <a:ext cx="288544" cy="2647696"/>
            </a:xfrm>
            <a:custGeom>
              <a:avLst/>
              <a:gdLst/>
              <a:ahLst/>
              <a:cxnLst/>
              <a:rect r="r" b="b" t="t" l="l"/>
              <a:pathLst>
                <a:path h="2647696" w="288544">
                  <a:moveTo>
                    <a:pt x="0" y="0"/>
                  </a:moveTo>
                  <a:lnTo>
                    <a:pt x="288544" y="0"/>
                  </a:lnTo>
                  <a:lnTo>
                    <a:pt x="288544" y="2647696"/>
                  </a:lnTo>
                  <a:lnTo>
                    <a:pt x="0" y="2647696"/>
                  </a:lnTo>
                  <a:close/>
                </a:path>
              </a:pathLst>
            </a:custGeom>
            <a:solidFill>
              <a:srgbClr val="172B4D"/>
            </a:solidFill>
            <a:ln w="19050" cap="sq">
              <a:solidFill>
                <a:srgbClr val="172B4D"/>
              </a:solidFill>
              <a:prstDash val="solid"/>
              <a:miter/>
            </a:ln>
          </p:spPr>
        </p:sp>
      </p:grpSp>
      <p:grpSp>
        <p:nvGrpSpPr>
          <p:cNvPr name="Group 102" id="102"/>
          <p:cNvGrpSpPr/>
          <p:nvPr/>
        </p:nvGrpSpPr>
        <p:grpSpPr>
          <a:xfrm rot="0">
            <a:off x="12865608" y="4978908"/>
            <a:ext cx="1124712" cy="301752"/>
            <a:chOff x="0" y="0"/>
            <a:chExt cx="1499616" cy="402336"/>
          </a:xfrm>
        </p:grpSpPr>
        <p:sp>
          <p:nvSpPr>
            <p:cNvPr name="Freeform 103" id="103"/>
            <p:cNvSpPr/>
            <p:nvPr/>
          </p:nvSpPr>
          <p:spPr>
            <a:xfrm flipH="false" flipV="false" rot="0">
              <a:off x="0" y="0"/>
              <a:ext cx="1499616" cy="402336"/>
            </a:xfrm>
            <a:custGeom>
              <a:avLst/>
              <a:gdLst/>
              <a:ahLst/>
              <a:cxnLst/>
              <a:rect r="r" b="b" t="t" l="l"/>
              <a:pathLst>
                <a:path h="40233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2575" r="0" b="-22575"/>
              </a:stretch>
            </a:blipFill>
          </p:spPr>
        </p:sp>
      </p:grpSp>
      <p:grpSp>
        <p:nvGrpSpPr>
          <p:cNvPr name="Group 104" id="104"/>
          <p:cNvGrpSpPr/>
          <p:nvPr/>
        </p:nvGrpSpPr>
        <p:grpSpPr>
          <a:xfrm rot="0">
            <a:off x="12865608" y="4986052"/>
            <a:ext cx="1124712" cy="294608"/>
            <a:chOff x="0" y="0"/>
            <a:chExt cx="1499616" cy="392811"/>
          </a:xfrm>
        </p:grpSpPr>
        <p:sp>
          <p:nvSpPr>
            <p:cNvPr name="Freeform 105" id="105"/>
            <p:cNvSpPr/>
            <p:nvPr/>
          </p:nvSpPr>
          <p:spPr>
            <a:xfrm flipH="false" flipV="false" rot="0">
              <a:off x="0" y="0"/>
              <a:ext cx="1499616" cy="392811"/>
            </a:xfrm>
            <a:custGeom>
              <a:avLst/>
              <a:gdLst/>
              <a:ahLst/>
              <a:cxnLst/>
              <a:rect r="r" b="b" t="t" l="l"/>
              <a:pathLst>
                <a:path h="392811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392811"/>
                  </a:lnTo>
                  <a:lnTo>
                    <a:pt x="0" y="39281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4387" r="0" b="-24387"/>
              </a:stretch>
            </a:blipFill>
          </p:spPr>
        </p:sp>
        <p:sp>
          <p:nvSpPr>
            <p:cNvPr name="TextBox 106" id="106"/>
            <p:cNvSpPr txBox="true"/>
            <p:nvPr/>
          </p:nvSpPr>
          <p:spPr>
            <a:xfrm>
              <a:off x="0" y="-57150"/>
              <a:ext cx="1499616" cy="44996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096"/>
                </a:lnSpc>
              </a:pPr>
              <a:r>
                <a:rPr lang="en-US" b="true" sz="21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SCM</a:t>
              </a:r>
            </a:p>
          </p:txBody>
        </p:sp>
      </p:grpSp>
      <p:grpSp>
        <p:nvGrpSpPr>
          <p:cNvPr name="Group 107" id="107"/>
          <p:cNvGrpSpPr/>
          <p:nvPr/>
        </p:nvGrpSpPr>
        <p:grpSpPr>
          <a:xfrm rot="0">
            <a:off x="14333220" y="4992624"/>
            <a:ext cx="2263140" cy="315468"/>
            <a:chOff x="0" y="0"/>
            <a:chExt cx="3017520" cy="420624"/>
          </a:xfrm>
        </p:grpSpPr>
        <p:sp>
          <p:nvSpPr>
            <p:cNvPr name="Freeform 108" id="108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9685" r="0" b="-89689"/>
              </a:stretch>
            </a:blipFill>
          </p:spPr>
        </p:sp>
      </p:grpSp>
      <p:grpSp>
        <p:nvGrpSpPr>
          <p:cNvPr name="Group 109" id="109"/>
          <p:cNvGrpSpPr/>
          <p:nvPr/>
        </p:nvGrpSpPr>
        <p:grpSpPr>
          <a:xfrm rot="0">
            <a:off x="14333220" y="4992624"/>
            <a:ext cx="2263140" cy="315468"/>
            <a:chOff x="0" y="0"/>
            <a:chExt cx="3017520" cy="420624"/>
          </a:xfrm>
        </p:grpSpPr>
        <p:sp>
          <p:nvSpPr>
            <p:cNvPr name="Freeform 110" id="110"/>
            <p:cNvSpPr/>
            <p:nvPr/>
          </p:nvSpPr>
          <p:spPr>
            <a:xfrm flipH="false" flipV="false" rot="0">
              <a:off x="0" y="0"/>
              <a:ext cx="3017520" cy="420624"/>
            </a:xfrm>
            <a:custGeom>
              <a:avLst/>
              <a:gdLst/>
              <a:ahLst/>
              <a:cxnLst/>
              <a:rect r="r" b="b" t="t" l="l"/>
              <a:pathLst>
                <a:path h="420624" w="3017520">
                  <a:moveTo>
                    <a:pt x="0" y="0"/>
                  </a:moveTo>
                  <a:lnTo>
                    <a:pt x="3017520" y="0"/>
                  </a:lnTo>
                  <a:lnTo>
                    <a:pt x="3017520" y="420624"/>
                  </a:lnTo>
                  <a:lnTo>
                    <a:pt x="0" y="4206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9783" r="0" b="-89783"/>
              </a:stretch>
            </a:blipFill>
          </p:spPr>
        </p:sp>
        <p:sp>
          <p:nvSpPr>
            <p:cNvPr name="TextBox 111" id="111"/>
            <p:cNvSpPr txBox="true"/>
            <p:nvPr/>
          </p:nvSpPr>
          <p:spPr>
            <a:xfrm>
              <a:off x="0" y="-47625"/>
              <a:ext cx="3017520" cy="4682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995"/>
                </a:lnSpc>
              </a:pPr>
              <a:r>
                <a:rPr lang="en-US" b="true" sz="1386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Supply Chain Management</a:t>
              </a:r>
            </a:p>
          </p:txBody>
        </p:sp>
      </p:grpSp>
      <p:grpSp>
        <p:nvGrpSpPr>
          <p:cNvPr name="Group 112" id="112"/>
          <p:cNvGrpSpPr/>
          <p:nvPr/>
        </p:nvGrpSpPr>
        <p:grpSpPr>
          <a:xfrm rot="0">
            <a:off x="12920472" y="5582412"/>
            <a:ext cx="3703320" cy="576072"/>
            <a:chOff x="0" y="0"/>
            <a:chExt cx="4937760" cy="768096"/>
          </a:xfrm>
        </p:grpSpPr>
        <p:sp>
          <p:nvSpPr>
            <p:cNvPr name="Freeform 113" id="113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5173" r="0" b="-75173"/>
              </a:stretch>
            </a:blipFill>
          </p:spPr>
        </p:sp>
      </p:grpSp>
      <p:grpSp>
        <p:nvGrpSpPr>
          <p:cNvPr name="Group 114" id="114"/>
          <p:cNvGrpSpPr/>
          <p:nvPr/>
        </p:nvGrpSpPr>
        <p:grpSpPr>
          <a:xfrm rot="0">
            <a:off x="12920472" y="5582412"/>
            <a:ext cx="3703320" cy="576072"/>
            <a:chOff x="0" y="0"/>
            <a:chExt cx="4937760" cy="768096"/>
          </a:xfrm>
        </p:grpSpPr>
        <p:sp>
          <p:nvSpPr>
            <p:cNvPr name="Freeform 115" id="115"/>
            <p:cNvSpPr/>
            <p:nvPr/>
          </p:nvSpPr>
          <p:spPr>
            <a:xfrm flipH="false" flipV="false" rot="0">
              <a:off x="0" y="0"/>
              <a:ext cx="4937760" cy="768096"/>
            </a:xfrm>
            <a:custGeom>
              <a:avLst/>
              <a:gdLst/>
              <a:ahLst/>
              <a:cxnLst/>
              <a:rect r="r" b="b" t="t" l="l"/>
              <a:pathLst>
                <a:path h="768096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768096"/>
                  </a:lnTo>
                  <a:lnTo>
                    <a:pt x="0" y="7680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5260" r="0" b="-75260"/>
              </a:stretch>
            </a:blipFill>
          </p:spPr>
        </p:sp>
        <p:sp>
          <p:nvSpPr>
            <p:cNvPr name="TextBox 116" id="116"/>
            <p:cNvSpPr txBox="true"/>
            <p:nvPr/>
          </p:nvSpPr>
          <p:spPr>
            <a:xfrm>
              <a:off x="0" y="-57150"/>
              <a:ext cx="4937760" cy="82524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3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Manages suppliers, logistics, inventory and fulfilment 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3. ERP: Integrated Operations System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283970" y="1764030"/>
            <a:ext cx="5935980" cy="6621780"/>
          </a:xfrm>
          <a:custGeom>
            <a:avLst/>
            <a:gdLst/>
            <a:ahLst/>
            <a:cxnLst/>
            <a:rect r="r" b="b" t="t" l="l"/>
            <a:pathLst>
              <a:path h="6621780" w="5935980">
                <a:moveTo>
                  <a:pt x="0" y="0"/>
                </a:moveTo>
                <a:lnTo>
                  <a:pt x="5935980" y="0"/>
                </a:lnTo>
                <a:lnTo>
                  <a:pt x="5935980" y="6621780"/>
                </a:lnTo>
                <a:lnTo>
                  <a:pt x="0" y="66217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714500" y="2331720"/>
            <a:ext cx="3634740" cy="384048"/>
            <a:chOff x="0" y="0"/>
            <a:chExt cx="4846320" cy="51206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846320" cy="512064"/>
            </a:xfrm>
            <a:custGeom>
              <a:avLst/>
              <a:gdLst/>
              <a:ahLst/>
              <a:cxnLst/>
              <a:rect r="r" b="b" t="t" l="l"/>
              <a:pathLst>
                <a:path h="512064" w="4846320">
                  <a:moveTo>
                    <a:pt x="0" y="0"/>
                  </a:moveTo>
                  <a:lnTo>
                    <a:pt x="4846320" y="0"/>
                  </a:lnTo>
                  <a:lnTo>
                    <a:pt x="4846320" y="512064"/>
                  </a:lnTo>
                  <a:lnTo>
                    <a:pt x="0" y="51206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34283" r="0" b="-134283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1714500" y="2324576"/>
            <a:ext cx="3634740" cy="391192"/>
            <a:chOff x="0" y="0"/>
            <a:chExt cx="4846320" cy="521589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846320" cy="521589"/>
            </a:xfrm>
            <a:custGeom>
              <a:avLst/>
              <a:gdLst/>
              <a:ahLst/>
              <a:cxnLst/>
              <a:rect r="r" b="b" t="t" l="l"/>
              <a:pathLst>
                <a:path h="521589" w="4846320">
                  <a:moveTo>
                    <a:pt x="0" y="0"/>
                  </a:moveTo>
                  <a:lnTo>
                    <a:pt x="4846320" y="0"/>
                  </a:lnTo>
                  <a:lnTo>
                    <a:pt x="4846320" y="521589"/>
                  </a:lnTo>
                  <a:lnTo>
                    <a:pt x="0" y="52158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31044" r="0" b="-131044"/>
              </a:stretch>
            </a:blip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66675"/>
              <a:ext cx="4846320" cy="58826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514"/>
                </a:lnSpc>
              </a:pPr>
              <a:r>
                <a:rPr lang="en-US" b="true" sz="2441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ERP links core functions</a:t>
              </a: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1764030" y="3135630"/>
            <a:ext cx="627888" cy="545592"/>
          </a:xfrm>
          <a:custGeom>
            <a:avLst/>
            <a:gdLst/>
            <a:ahLst/>
            <a:cxnLst/>
            <a:rect r="r" b="b" t="t" l="l"/>
            <a:pathLst>
              <a:path h="545592" w="627888">
                <a:moveTo>
                  <a:pt x="0" y="0"/>
                </a:moveTo>
                <a:lnTo>
                  <a:pt x="627888" y="0"/>
                </a:lnTo>
                <a:lnTo>
                  <a:pt x="627888" y="545592"/>
                </a:lnTo>
                <a:lnTo>
                  <a:pt x="0" y="5455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2606040" y="3182112"/>
            <a:ext cx="1508760" cy="246888"/>
            <a:chOff x="0" y="0"/>
            <a:chExt cx="2011680" cy="329184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993" r="0" b="-68993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2606040" y="3182112"/>
            <a:ext cx="1508760" cy="246888"/>
            <a:chOff x="0" y="0"/>
            <a:chExt cx="2011680" cy="329184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9075" r="0" b="-69075"/>
              </a:stretch>
            </a:blip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57150"/>
              <a:ext cx="20116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6"/>
                </a:lnSpc>
              </a:pPr>
              <a:r>
                <a:rPr lang="en-US" b="true" sz="1803">
                  <a:solidFill>
                    <a:srgbClr val="1F2937"/>
                  </a:solidFill>
                  <a:latin typeface="Arial Bold"/>
                  <a:ea typeface="Arial Bold"/>
                  <a:cs typeface="Arial Bold"/>
                  <a:sym typeface="Arial Bold"/>
                </a:rPr>
                <a:t>Finance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4114800" y="3182112"/>
            <a:ext cx="2537460" cy="246888"/>
            <a:chOff x="0" y="0"/>
            <a:chExt cx="3383280" cy="329184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0123" r="0" b="-150123"/>
              </a:stretch>
            </a:blipFill>
          </p:spPr>
        </p:sp>
      </p:grpSp>
      <p:grpSp>
        <p:nvGrpSpPr>
          <p:cNvPr name="Group 23" id="23"/>
          <p:cNvGrpSpPr/>
          <p:nvPr/>
        </p:nvGrpSpPr>
        <p:grpSpPr>
          <a:xfrm rot="0">
            <a:off x="4114800" y="3174968"/>
            <a:ext cx="2537460" cy="254032"/>
            <a:chOff x="0" y="0"/>
            <a:chExt cx="3383280" cy="338709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3383280" cy="338709"/>
            </a:xfrm>
            <a:custGeom>
              <a:avLst/>
              <a:gdLst/>
              <a:ahLst/>
              <a:cxnLst/>
              <a:rect r="r" b="b" t="t" l="l"/>
              <a:pathLst>
                <a:path h="338709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631" r="0" b="-144630"/>
              </a:stretch>
            </a:blip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47625"/>
              <a:ext cx="33832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296"/>
                </a:lnSpc>
              </a:pPr>
              <a:r>
                <a:rPr lang="en-US" sz="1595">
                  <a:solidFill>
                    <a:srgbClr val="6B7280"/>
                  </a:solidFill>
                  <a:latin typeface="Arial"/>
                  <a:ea typeface="Arial"/>
                  <a:cs typeface="Arial"/>
                  <a:sym typeface="Arial"/>
                </a:rPr>
                <a:t>Invoices, budgets, reporting</a:t>
              </a:r>
            </a:p>
          </p:txBody>
        </p:sp>
      </p:grpSp>
      <p:sp>
        <p:nvSpPr>
          <p:cNvPr name="Freeform 26" id="26"/>
          <p:cNvSpPr/>
          <p:nvPr/>
        </p:nvSpPr>
        <p:spPr>
          <a:xfrm flipH="false" flipV="false" rot="0">
            <a:off x="1764030" y="4095750"/>
            <a:ext cx="627888" cy="545592"/>
          </a:xfrm>
          <a:custGeom>
            <a:avLst/>
            <a:gdLst/>
            <a:ahLst/>
            <a:cxnLst/>
            <a:rect r="r" b="b" t="t" l="l"/>
            <a:pathLst>
              <a:path h="545592" w="627888">
                <a:moveTo>
                  <a:pt x="0" y="0"/>
                </a:moveTo>
                <a:lnTo>
                  <a:pt x="627888" y="0"/>
                </a:lnTo>
                <a:lnTo>
                  <a:pt x="627888" y="545592"/>
                </a:lnTo>
                <a:lnTo>
                  <a:pt x="0" y="5455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7" id="27"/>
          <p:cNvGrpSpPr/>
          <p:nvPr/>
        </p:nvGrpSpPr>
        <p:grpSpPr>
          <a:xfrm rot="0">
            <a:off x="2606040" y="4142232"/>
            <a:ext cx="1508760" cy="246888"/>
            <a:chOff x="0" y="0"/>
            <a:chExt cx="2011680" cy="329184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993" r="0" b="-68993"/>
              </a:stretch>
            </a:blip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2606040" y="4142232"/>
            <a:ext cx="1508760" cy="246888"/>
            <a:chOff x="0" y="0"/>
            <a:chExt cx="2011680" cy="329184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9075" r="0" b="-69075"/>
              </a:stretch>
            </a:blipFill>
          </p:spPr>
        </p:sp>
        <p:sp>
          <p:nvSpPr>
            <p:cNvPr name="TextBox 31" id="31"/>
            <p:cNvSpPr txBox="true"/>
            <p:nvPr/>
          </p:nvSpPr>
          <p:spPr>
            <a:xfrm>
              <a:off x="0" y="-57150"/>
              <a:ext cx="20116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6"/>
                </a:lnSpc>
              </a:pPr>
              <a:r>
                <a:rPr lang="en-US" b="true" sz="1803">
                  <a:solidFill>
                    <a:srgbClr val="1F2937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Inventory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4114800" y="4142232"/>
            <a:ext cx="2537460" cy="246888"/>
            <a:chOff x="0" y="0"/>
            <a:chExt cx="3383280" cy="329184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0123" r="0" b="-150123"/>
              </a:stretch>
            </a:blipFill>
          </p:spPr>
        </p:sp>
      </p:grpSp>
      <p:grpSp>
        <p:nvGrpSpPr>
          <p:cNvPr name="Group 34" id="34"/>
          <p:cNvGrpSpPr/>
          <p:nvPr/>
        </p:nvGrpSpPr>
        <p:grpSpPr>
          <a:xfrm rot="0">
            <a:off x="4114800" y="4135088"/>
            <a:ext cx="2537460" cy="254032"/>
            <a:chOff x="0" y="0"/>
            <a:chExt cx="3383280" cy="338709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3383280" cy="338709"/>
            </a:xfrm>
            <a:custGeom>
              <a:avLst/>
              <a:gdLst/>
              <a:ahLst/>
              <a:cxnLst/>
              <a:rect r="r" b="b" t="t" l="l"/>
              <a:pathLst>
                <a:path h="338709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631" r="0" b="-144630"/>
              </a:stretch>
            </a:blipFill>
          </p:spPr>
        </p:sp>
        <p:sp>
          <p:nvSpPr>
            <p:cNvPr name="TextBox 36" id="36"/>
            <p:cNvSpPr txBox="true"/>
            <p:nvPr/>
          </p:nvSpPr>
          <p:spPr>
            <a:xfrm>
              <a:off x="0" y="-47625"/>
              <a:ext cx="33832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924"/>
                </a:lnSpc>
              </a:pPr>
              <a:r>
                <a:rPr lang="en-US" sz="1335">
                  <a:solidFill>
                    <a:srgbClr val="6B7280"/>
                  </a:solidFill>
                  <a:latin typeface="Arial"/>
                  <a:ea typeface="Arial"/>
                  <a:cs typeface="Arial"/>
                  <a:sym typeface="Arial"/>
                </a:rPr>
                <a:t>Stock, purchasing, replenishment</a:t>
              </a:r>
            </a:p>
          </p:txBody>
        </p:sp>
      </p:grpSp>
      <p:sp>
        <p:nvSpPr>
          <p:cNvPr name="Freeform 37" id="37"/>
          <p:cNvSpPr/>
          <p:nvPr/>
        </p:nvSpPr>
        <p:spPr>
          <a:xfrm flipH="false" flipV="false" rot="0">
            <a:off x="1764030" y="5055870"/>
            <a:ext cx="627888" cy="545592"/>
          </a:xfrm>
          <a:custGeom>
            <a:avLst/>
            <a:gdLst/>
            <a:ahLst/>
            <a:cxnLst/>
            <a:rect r="r" b="b" t="t" l="l"/>
            <a:pathLst>
              <a:path h="545592" w="627888">
                <a:moveTo>
                  <a:pt x="0" y="0"/>
                </a:moveTo>
                <a:lnTo>
                  <a:pt x="627888" y="0"/>
                </a:lnTo>
                <a:lnTo>
                  <a:pt x="627888" y="545592"/>
                </a:lnTo>
                <a:lnTo>
                  <a:pt x="0" y="5455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8" id="38"/>
          <p:cNvGrpSpPr/>
          <p:nvPr/>
        </p:nvGrpSpPr>
        <p:grpSpPr>
          <a:xfrm rot="0">
            <a:off x="2606040" y="5102352"/>
            <a:ext cx="1508760" cy="246888"/>
            <a:chOff x="0" y="0"/>
            <a:chExt cx="2011680" cy="329184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993" r="0" b="-68993"/>
              </a:stretch>
            </a:blip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2606040" y="5102352"/>
            <a:ext cx="1508760" cy="246888"/>
            <a:chOff x="0" y="0"/>
            <a:chExt cx="2011680" cy="329184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9075" r="0" b="-69075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57150"/>
              <a:ext cx="20116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6"/>
                </a:lnSpc>
              </a:pPr>
              <a:r>
                <a:rPr lang="en-US" b="true" sz="1803">
                  <a:solidFill>
                    <a:srgbClr val="1F2937"/>
                  </a:solidFill>
                  <a:latin typeface="Arial Bold"/>
                  <a:ea typeface="Arial Bold"/>
                  <a:cs typeface="Arial Bold"/>
                  <a:sym typeface="Arial Bold"/>
                </a:rPr>
                <a:t>HR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4114800" y="5102352"/>
            <a:ext cx="2537460" cy="246888"/>
            <a:chOff x="0" y="0"/>
            <a:chExt cx="3383280" cy="329184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0123" r="0" b="-150123"/>
              </a:stretch>
            </a:blip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4114800" y="5102352"/>
            <a:ext cx="2537460" cy="246888"/>
            <a:chOff x="0" y="0"/>
            <a:chExt cx="3383280" cy="329184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0262" r="0" b="-150262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47625"/>
              <a:ext cx="3383280" cy="37680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38"/>
                </a:lnSpc>
              </a:pPr>
              <a:r>
                <a:rPr lang="en-US" sz="1206">
                  <a:solidFill>
                    <a:srgbClr val="6B7280"/>
                  </a:solidFill>
                  <a:latin typeface="Arial"/>
                  <a:ea typeface="Arial"/>
                  <a:cs typeface="Arial"/>
                  <a:sym typeface="Arial"/>
                </a:rPr>
                <a:t>Payroll, training, workforce records</a:t>
              </a:r>
            </a:p>
          </p:txBody>
        </p:sp>
      </p:grpSp>
      <p:sp>
        <p:nvSpPr>
          <p:cNvPr name="Freeform 48" id="48"/>
          <p:cNvSpPr/>
          <p:nvPr/>
        </p:nvSpPr>
        <p:spPr>
          <a:xfrm flipH="false" flipV="false" rot="0">
            <a:off x="1764030" y="6015990"/>
            <a:ext cx="627888" cy="545592"/>
          </a:xfrm>
          <a:custGeom>
            <a:avLst/>
            <a:gdLst/>
            <a:ahLst/>
            <a:cxnLst/>
            <a:rect r="r" b="b" t="t" l="l"/>
            <a:pathLst>
              <a:path h="545592" w="627888">
                <a:moveTo>
                  <a:pt x="0" y="0"/>
                </a:moveTo>
                <a:lnTo>
                  <a:pt x="627888" y="0"/>
                </a:lnTo>
                <a:lnTo>
                  <a:pt x="627888" y="545592"/>
                </a:lnTo>
                <a:lnTo>
                  <a:pt x="0" y="5455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9" id="49"/>
          <p:cNvGrpSpPr/>
          <p:nvPr/>
        </p:nvGrpSpPr>
        <p:grpSpPr>
          <a:xfrm rot="0">
            <a:off x="2606040" y="6062472"/>
            <a:ext cx="1508760" cy="246888"/>
            <a:chOff x="0" y="0"/>
            <a:chExt cx="2011680" cy="329184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8993" r="0" b="-68993"/>
              </a:stretch>
            </a:blipFill>
          </p:spPr>
        </p:sp>
      </p:grpSp>
      <p:grpSp>
        <p:nvGrpSpPr>
          <p:cNvPr name="Group 51" id="51"/>
          <p:cNvGrpSpPr/>
          <p:nvPr/>
        </p:nvGrpSpPr>
        <p:grpSpPr>
          <a:xfrm rot="0">
            <a:off x="2606040" y="6062472"/>
            <a:ext cx="1508760" cy="246888"/>
            <a:chOff x="0" y="0"/>
            <a:chExt cx="2011680" cy="329184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2011680" cy="329184"/>
            </a:xfrm>
            <a:custGeom>
              <a:avLst/>
              <a:gdLst/>
              <a:ahLst/>
              <a:cxnLst/>
              <a:rect r="r" b="b" t="t" l="l"/>
              <a:pathLst>
                <a:path h="329184" w="2011680">
                  <a:moveTo>
                    <a:pt x="0" y="0"/>
                  </a:moveTo>
                  <a:lnTo>
                    <a:pt x="2011680" y="0"/>
                  </a:lnTo>
                  <a:lnTo>
                    <a:pt x="20116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9075" r="0" b="-69075"/>
              </a:stretch>
            </a:blip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57150"/>
              <a:ext cx="201168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6"/>
                </a:lnSpc>
              </a:pPr>
              <a:r>
                <a:rPr lang="en-US" b="true" sz="1803">
                  <a:solidFill>
                    <a:srgbClr val="1F2937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Operations</a:t>
              </a:r>
            </a:p>
          </p:txBody>
        </p:sp>
      </p:grpSp>
      <p:grpSp>
        <p:nvGrpSpPr>
          <p:cNvPr name="Group 54" id="54"/>
          <p:cNvGrpSpPr/>
          <p:nvPr/>
        </p:nvGrpSpPr>
        <p:grpSpPr>
          <a:xfrm rot="0">
            <a:off x="4114800" y="6062472"/>
            <a:ext cx="2537460" cy="246888"/>
            <a:chOff x="0" y="0"/>
            <a:chExt cx="3383280" cy="329184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0123" r="0" b="-150123"/>
              </a:stretch>
            </a:blipFill>
          </p:spPr>
        </p:sp>
      </p:grpSp>
      <p:grpSp>
        <p:nvGrpSpPr>
          <p:cNvPr name="Group 56" id="56"/>
          <p:cNvGrpSpPr/>
          <p:nvPr/>
        </p:nvGrpSpPr>
        <p:grpSpPr>
          <a:xfrm rot="0">
            <a:off x="4114800" y="6062472"/>
            <a:ext cx="2537460" cy="246888"/>
            <a:chOff x="0" y="0"/>
            <a:chExt cx="3383280" cy="329184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3383280" cy="329184"/>
            </a:xfrm>
            <a:custGeom>
              <a:avLst/>
              <a:gdLst/>
              <a:ahLst/>
              <a:cxnLst/>
              <a:rect r="r" b="b" t="t" l="l"/>
              <a:pathLst>
                <a:path h="329184" w="3383280">
                  <a:moveTo>
                    <a:pt x="0" y="0"/>
                  </a:moveTo>
                  <a:lnTo>
                    <a:pt x="3383280" y="0"/>
                  </a:lnTo>
                  <a:lnTo>
                    <a:pt x="338328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0262" r="0" b="-150262"/>
              </a:stretch>
            </a:blipFill>
          </p:spPr>
        </p:sp>
        <p:sp>
          <p:nvSpPr>
            <p:cNvPr name="TextBox 58" id="58"/>
            <p:cNvSpPr txBox="true"/>
            <p:nvPr/>
          </p:nvSpPr>
          <p:spPr>
            <a:xfrm>
              <a:off x="0" y="-47625"/>
              <a:ext cx="3383280" cy="37680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10"/>
                </a:lnSpc>
              </a:pPr>
              <a:r>
                <a:rPr lang="en-US" sz="1466">
                  <a:solidFill>
                    <a:srgbClr val="6B7280"/>
                  </a:solidFill>
                  <a:latin typeface="Arial"/>
                  <a:ea typeface="Arial"/>
                  <a:cs typeface="Arial"/>
                  <a:sym typeface="Arial"/>
                </a:rPr>
                <a:t>Scheduling, quality, workflows</a:t>
              </a:r>
            </a:p>
          </p:txBody>
        </p:sp>
      </p:grpSp>
      <p:grpSp>
        <p:nvGrpSpPr>
          <p:cNvPr name="Group 59" id="59"/>
          <p:cNvGrpSpPr/>
          <p:nvPr/>
        </p:nvGrpSpPr>
        <p:grpSpPr>
          <a:xfrm rot="0">
            <a:off x="8229600" y="1851660"/>
            <a:ext cx="2194560" cy="342900"/>
            <a:chOff x="0" y="0"/>
            <a:chExt cx="2926080" cy="457200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2926080" cy="457200"/>
            </a:xfrm>
            <a:custGeom>
              <a:avLst/>
              <a:gdLst/>
              <a:ahLst/>
              <a:cxnLst/>
              <a:rect r="r" b="b" t="t" l="l"/>
              <a:pathLst>
                <a:path h="45720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4616" r="0" b="-74619"/>
              </a:stretch>
            </a:blipFill>
          </p:spPr>
        </p:sp>
      </p:grpSp>
      <p:grpSp>
        <p:nvGrpSpPr>
          <p:cNvPr name="Group 61" id="61"/>
          <p:cNvGrpSpPr/>
          <p:nvPr/>
        </p:nvGrpSpPr>
        <p:grpSpPr>
          <a:xfrm rot="0">
            <a:off x="8229600" y="1851660"/>
            <a:ext cx="2194560" cy="342900"/>
            <a:chOff x="0" y="0"/>
            <a:chExt cx="2926080" cy="457200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2926080" cy="457200"/>
            </a:xfrm>
            <a:custGeom>
              <a:avLst/>
              <a:gdLst/>
              <a:ahLst/>
              <a:cxnLst/>
              <a:rect r="r" b="b" t="t" l="l"/>
              <a:pathLst>
                <a:path h="45720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4704" r="0" b="-74704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66675"/>
              <a:ext cx="292608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26A26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Benefits</a:t>
              </a:r>
            </a:p>
          </p:txBody>
        </p:sp>
      </p:grpSp>
      <p:grpSp>
        <p:nvGrpSpPr>
          <p:cNvPr name="Group 64" id="64"/>
          <p:cNvGrpSpPr/>
          <p:nvPr/>
        </p:nvGrpSpPr>
        <p:grpSpPr>
          <a:xfrm rot="0">
            <a:off x="8201054" y="2571074"/>
            <a:ext cx="7987865" cy="617220"/>
            <a:chOff x="0" y="0"/>
            <a:chExt cx="10650487" cy="822960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10650474" cy="822960"/>
            </a:xfrm>
            <a:custGeom>
              <a:avLst/>
              <a:gdLst/>
              <a:ahLst/>
              <a:cxnLst/>
              <a:rect r="r" b="b" t="t" l="l"/>
              <a:pathLst>
                <a:path h="822960" w="10650474">
                  <a:moveTo>
                    <a:pt x="0" y="0"/>
                  </a:moveTo>
                  <a:lnTo>
                    <a:pt x="10650474" y="0"/>
                  </a:lnTo>
                  <a:lnTo>
                    <a:pt x="10650474" y="822960"/>
                  </a:lnTo>
                  <a:lnTo>
                    <a:pt x="0" y="8229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1993" r="0" b="-201993"/>
              </a:stretch>
            </a:blipFill>
          </p:spPr>
        </p:sp>
      </p:grpSp>
      <p:grpSp>
        <p:nvGrpSpPr>
          <p:cNvPr name="Group 66" id="66"/>
          <p:cNvGrpSpPr/>
          <p:nvPr/>
        </p:nvGrpSpPr>
        <p:grpSpPr>
          <a:xfrm rot="0">
            <a:off x="7947889" y="2563930"/>
            <a:ext cx="8241030" cy="624364"/>
            <a:chOff x="0" y="0"/>
            <a:chExt cx="10988040" cy="832485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10988039" cy="832485"/>
            </a:xfrm>
            <a:custGeom>
              <a:avLst/>
              <a:gdLst/>
              <a:ahLst/>
              <a:cxnLst/>
              <a:rect r="r" b="b" t="t" l="l"/>
              <a:pathLst>
                <a:path h="832485" w="10988039">
                  <a:moveTo>
                    <a:pt x="0" y="0"/>
                  </a:moveTo>
                  <a:lnTo>
                    <a:pt x="10988039" y="0"/>
                  </a:lnTo>
                  <a:lnTo>
                    <a:pt x="10988039" y="832485"/>
                  </a:lnTo>
                  <a:lnTo>
                    <a:pt x="0" y="83248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07184" r="0" b="-207184"/>
              </a:stretch>
            </a:blipFill>
          </p:spPr>
        </p:sp>
        <p:sp>
          <p:nvSpPr>
            <p:cNvPr name="TextBox 68" id="68"/>
            <p:cNvSpPr txBox="true"/>
            <p:nvPr/>
          </p:nvSpPr>
          <p:spPr>
            <a:xfrm>
              <a:off x="0" y="-66675"/>
              <a:ext cx="10988040" cy="89916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56"/>
                </a:lnSpc>
              </a:pPr>
              <a:r>
                <a:rPr lang="en-US" sz="240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Eliminates duplication and manual reconciliation.</a:t>
              </a:r>
            </a:p>
          </p:txBody>
        </p:sp>
      </p:grpSp>
      <p:grpSp>
        <p:nvGrpSpPr>
          <p:cNvPr name="Group 69" id="69"/>
          <p:cNvGrpSpPr/>
          <p:nvPr/>
        </p:nvGrpSpPr>
        <p:grpSpPr>
          <a:xfrm rot="0">
            <a:off x="8173583" y="3501552"/>
            <a:ext cx="8217027" cy="503253"/>
            <a:chOff x="0" y="0"/>
            <a:chExt cx="10956036" cy="671004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0" y="0"/>
              <a:ext cx="10956036" cy="670941"/>
            </a:xfrm>
            <a:custGeom>
              <a:avLst/>
              <a:gdLst/>
              <a:ahLst/>
              <a:cxnLst/>
              <a:rect r="r" b="b" t="t" l="l"/>
              <a:pathLst>
                <a:path h="670941" w="10956036">
                  <a:moveTo>
                    <a:pt x="0" y="0"/>
                  </a:moveTo>
                  <a:lnTo>
                    <a:pt x="10956036" y="0"/>
                  </a:lnTo>
                  <a:lnTo>
                    <a:pt x="10956036" y="670941"/>
                  </a:lnTo>
                  <a:lnTo>
                    <a:pt x="0" y="670941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67951" r="0" b="-267961"/>
              </a:stretch>
            </a:blipFill>
          </p:spPr>
        </p:sp>
      </p:grpSp>
      <p:grpSp>
        <p:nvGrpSpPr>
          <p:cNvPr name="Group 71" id="71"/>
          <p:cNvGrpSpPr/>
          <p:nvPr/>
        </p:nvGrpSpPr>
        <p:grpSpPr>
          <a:xfrm rot="0">
            <a:off x="7947879" y="2714539"/>
            <a:ext cx="7939240" cy="1632890"/>
            <a:chOff x="0" y="0"/>
            <a:chExt cx="10585653" cy="2177186"/>
          </a:xfrm>
        </p:grpSpPr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10585656" cy="2177187"/>
            </a:xfrm>
            <a:custGeom>
              <a:avLst/>
              <a:gdLst/>
              <a:ahLst/>
              <a:cxnLst/>
              <a:rect r="r" b="b" t="t" l="l"/>
              <a:pathLst>
                <a:path h="2177187" w="10585656">
                  <a:moveTo>
                    <a:pt x="0" y="0"/>
                  </a:moveTo>
                  <a:lnTo>
                    <a:pt x="10585656" y="0"/>
                  </a:lnTo>
                  <a:lnTo>
                    <a:pt x="10585656" y="2177187"/>
                  </a:lnTo>
                  <a:lnTo>
                    <a:pt x="0" y="2177187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4737" r="0" b="-44737"/>
              </a:stretch>
            </a:blipFill>
          </p:spPr>
        </p:sp>
        <p:sp>
          <p:nvSpPr>
            <p:cNvPr name="TextBox 73" id="73"/>
            <p:cNvSpPr txBox="true"/>
            <p:nvPr/>
          </p:nvSpPr>
          <p:spPr>
            <a:xfrm>
              <a:off x="0" y="-57150"/>
              <a:ext cx="10585653" cy="223433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6"/>
                </a:lnSpc>
              </a:pPr>
            </a:p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Standard processes enhance control, compliance and scalability..</a:t>
              </a:r>
            </a:p>
          </p:txBody>
        </p:sp>
      </p:grpSp>
      <p:grpSp>
        <p:nvGrpSpPr>
          <p:cNvPr name="Group 74" id="74"/>
          <p:cNvGrpSpPr/>
          <p:nvPr/>
        </p:nvGrpSpPr>
        <p:grpSpPr>
          <a:xfrm rot="0">
            <a:off x="7964691" y="4293746"/>
            <a:ext cx="7955280" cy="843029"/>
            <a:chOff x="0" y="0"/>
            <a:chExt cx="10607040" cy="1124039"/>
          </a:xfrm>
        </p:grpSpPr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10607040" cy="1124077"/>
            </a:xfrm>
            <a:custGeom>
              <a:avLst/>
              <a:gdLst/>
              <a:ahLst/>
              <a:cxnLst/>
              <a:rect r="r" b="b" t="t" l="l"/>
              <a:pathLst>
                <a:path h="1124077" w="10607040">
                  <a:moveTo>
                    <a:pt x="0" y="0"/>
                  </a:moveTo>
                  <a:lnTo>
                    <a:pt x="10607040" y="0"/>
                  </a:lnTo>
                  <a:lnTo>
                    <a:pt x="10607040" y="1124077"/>
                  </a:lnTo>
                  <a:lnTo>
                    <a:pt x="0" y="1124077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33738" r="0" b="-133736"/>
              </a:stretch>
            </a:blipFill>
          </p:spPr>
        </p:sp>
      </p:grpSp>
      <p:grpSp>
        <p:nvGrpSpPr>
          <p:cNvPr name="Group 76" id="76"/>
          <p:cNvGrpSpPr/>
          <p:nvPr/>
        </p:nvGrpSpPr>
        <p:grpSpPr>
          <a:xfrm rot="0">
            <a:off x="7964691" y="4075386"/>
            <a:ext cx="7955280" cy="628136"/>
            <a:chOff x="0" y="0"/>
            <a:chExt cx="10607040" cy="837514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10607040" cy="837520"/>
            </a:xfrm>
            <a:custGeom>
              <a:avLst/>
              <a:gdLst/>
              <a:ahLst/>
              <a:cxnLst/>
              <a:rect r="r" b="b" t="t" l="l"/>
              <a:pathLst>
                <a:path h="837520" w="10607040">
                  <a:moveTo>
                    <a:pt x="0" y="0"/>
                  </a:moveTo>
                  <a:lnTo>
                    <a:pt x="10607040" y="0"/>
                  </a:lnTo>
                  <a:lnTo>
                    <a:pt x="10607040" y="837520"/>
                  </a:lnTo>
                  <a:lnTo>
                    <a:pt x="0" y="8375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96774" r="0" b="-196774"/>
              </a:stretch>
            </a:blipFill>
          </p:spPr>
        </p:sp>
        <p:sp>
          <p:nvSpPr>
            <p:cNvPr name="TextBox 78" id="78"/>
            <p:cNvSpPr txBox="true"/>
            <p:nvPr/>
          </p:nvSpPr>
          <p:spPr>
            <a:xfrm>
              <a:off x="0" y="-85725"/>
              <a:ext cx="10607040" cy="92323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4031"/>
                </a:lnSpc>
              </a:pPr>
            </a:p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Real-time visibility enables planning, costing and service levels</a:t>
              </a:r>
            </a:p>
          </p:txBody>
        </p:sp>
      </p:grpSp>
      <p:grpSp>
        <p:nvGrpSpPr>
          <p:cNvPr name="Group 79" id="79"/>
          <p:cNvGrpSpPr/>
          <p:nvPr/>
        </p:nvGrpSpPr>
        <p:grpSpPr>
          <a:xfrm rot="0">
            <a:off x="8229600" y="5554980"/>
            <a:ext cx="2468880" cy="342900"/>
            <a:chOff x="0" y="0"/>
            <a:chExt cx="3291840" cy="457200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3291840" cy="457200"/>
            </a:xfrm>
            <a:custGeom>
              <a:avLst/>
              <a:gdLst/>
              <a:ahLst/>
              <a:cxnLst/>
              <a:rect r="r" b="b" t="t" l="l"/>
              <a:pathLst>
                <a:path h="457200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90194" r="0" b="-90194"/>
              </a:stretch>
            </a:blipFill>
          </p:spPr>
        </p:sp>
      </p:grpSp>
      <p:grpSp>
        <p:nvGrpSpPr>
          <p:cNvPr name="Group 81" id="81"/>
          <p:cNvGrpSpPr/>
          <p:nvPr/>
        </p:nvGrpSpPr>
        <p:grpSpPr>
          <a:xfrm rot="0">
            <a:off x="8229600" y="5554980"/>
            <a:ext cx="2468880" cy="342900"/>
            <a:chOff x="0" y="0"/>
            <a:chExt cx="3291840" cy="457200"/>
          </a:xfrm>
        </p:grpSpPr>
        <p:sp>
          <p:nvSpPr>
            <p:cNvPr name="Freeform 82" id="82"/>
            <p:cNvSpPr/>
            <p:nvPr/>
          </p:nvSpPr>
          <p:spPr>
            <a:xfrm flipH="false" flipV="false" rot="0">
              <a:off x="0" y="0"/>
              <a:ext cx="3291840" cy="457200"/>
            </a:xfrm>
            <a:custGeom>
              <a:avLst/>
              <a:gdLst/>
              <a:ahLst/>
              <a:cxnLst/>
              <a:rect r="r" b="b" t="t" l="l"/>
              <a:pathLst>
                <a:path h="457200" w="3291840">
                  <a:moveTo>
                    <a:pt x="0" y="0"/>
                  </a:moveTo>
                  <a:lnTo>
                    <a:pt x="3291840" y="0"/>
                  </a:lnTo>
                  <a:lnTo>
                    <a:pt x="329184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90292" r="0" b="-90292"/>
              </a:stretch>
            </a:blipFill>
          </p:spPr>
        </p:sp>
        <p:sp>
          <p:nvSpPr>
            <p:cNvPr name="TextBox 83" id="83"/>
            <p:cNvSpPr txBox="true"/>
            <p:nvPr/>
          </p:nvSpPr>
          <p:spPr>
            <a:xfrm>
              <a:off x="0" y="-66675"/>
              <a:ext cx="329184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E84A5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Limitations</a:t>
              </a:r>
            </a:p>
          </p:txBody>
        </p:sp>
      </p:grpSp>
      <p:grpSp>
        <p:nvGrpSpPr>
          <p:cNvPr name="Group 84" id="84"/>
          <p:cNvGrpSpPr/>
          <p:nvPr/>
        </p:nvGrpSpPr>
        <p:grpSpPr>
          <a:xfrm rot="0">
            <a:off x="8435340" y="6240780"/>
            <a:ext cx="7955280" cy="617220"/>
            <a:chOff x="0" y="0"/>
            <a:chExt cx="10607040" cy="822960"/>
          </a:xfrm>
        </p:grpSpPr>
        <p:sp>
          <p:nvSpPr>
            <p:cNvPr name="Freeform 85" id="85"/>
            <p:cNvSpPr/>
            <p:nvPr/>
          </p:nvSpPr>
          <p:spPr>
            <a:xfrm flipH="false" flipV="false" rot="0">
              <a:off x="0" y="0"/>
              <a:ext cx="10607040" cy="822960"/>
            </a:xfrm>
            <a:custGeom>
              <a:avLst/>
              <a:gdLst/>
              <a:ahLst/>
              <a:cxnLst/>
              <a:rect r="r" b="b" t="t" l="l"/>
              <a:pathLst>
                <a:path h="822960" w="10607040">
                  <a:moveTo>
                    <a:pt x="0" y="0"/>
                  </a:moveTo>
                  <a:lnTo>
                    <a:pt x="10607040" y="0"/>
                  </a:lnTo>
                  <a:lnTo>
                    <a:pt x="10607040" y="822960"/>
                  </a:lnTo>
                  <a:lnTo>
                    <a:pt x="0" y="8229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0966" r="0" b="-200966"/>
              </a:stretch>
            </a:blipFill>
          </p:spPr>
        </p:sp>
      </p:grpSp>
      <p:grpSp>
        <p:nvGrpSpPr>
          <p:cNvPr name="Group 86" id="86"/>
          <p:cNvGrpSpPr/>
          <p:nvPr/>
        </p:nvGrpSpPr>
        <p:grpSpPr>
          <a:xfrm rot="0">
            <a:off x="8435340" y="6233636"/>
            <a:ext cx="7955280" cy="624364"/>
            <a:chOff x="0" y="0"/>
            <a:chExt cx="10607040" cy="832485"/>
          </a:xfrm>
        </p:grpSpPr>
        <p:sp>
          <p:nvSpPr>
            <p:cNvPr name="Freeform 87" id="87"/>
            <p:cNvSpPr/>
            <p:nvPr/>
          </p:nvSpPr>
          <p:spPr>
            <a:xfrm flipH="false" flipV="false" rot="0">
              <a:off x="0" y="0"/>
              <a:ext cx="10607040" cy="832485"/>
            </a:xfrm>
            <a:custGeom>
              <a:avLst/>
              <a:gdLst/>
              <a:ahLst/>
              <a:cxnLst/>
              <a:rect r="r" b="b" t="t" l="l"/>
              <a:pathLst>
                <a:path h="832485" w="10607040">
                  <a:moveTo>
                    <a:pt x="0" y="0"/>
                  </a:moveTo>
                  <a:lnTo>
                    <a:pt x="10607040" y="0"/>
                  </a:lnTo>
                  <a:lnTo>
                    <a:pt x="10607040" y="832485"/>
                  </a:lnTo>
                  <a:lnTo>
                    <a:pt x="0" y="83248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98266" r="0" b="-198266"/>
              </a:stretch>
            </a:blipFill>
          </p:spPr>
        </p:sp>
        <p:sp>
          <p:nvSpPr>
            <p:cNvPr name="TextBox 88" id="88"/>
            <p:cNvSpPr txBox="true"/>
            <p:nvPr/>
          </p:nvSpPr>
          <p:spPr>
            <a:xfrm>
              <a:off x="0" y="-47625"/>
              <a:ext cx="10607040" cy="8801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High implementation cost, risk of disruption during change over.</a:t>
              </a:r>
            </a:p>
          </p:txBody>
        </p:sp>
      </p:grpSp>
      <p:grpSp>
        <p:nvGrpSpPr>
          <p:cNvPr name="Group 89" id="89"/>
          <p:cNvGrpSpPr/>
          <p:nvPr/>
        </p:nvGrpSpPr>
        <p:grpSpPr>
          <a:xfrm rot="0">
            <a:off x="8435340" y="7265641"/>
            <a:ext cx="8241030" cy="633832"/>
            <a:chOff x="0" y="0"/>
            <a:chExt cx="10988040" cy="845109"/>
          </a:xfrm>
        </p:grpSpPr>
        <p:sp>
          <p:nvSpPr>
            <p:cNvPr name="Freeform 90" id="90"/>
            <p:cNvSpPr/>
            <p:nvPr/>
          </p:nvSpPr>
          <p:spPr>
            <a:xfrm flipH="false" flipV="false" rot="0">
              <a:off x="0" y="0"/>
              <a:ext cx="10988040" cy="845058"/>
            </a:xfrm>
            <a:custGeom>
              <a:avLst/>
              <a:gdLst/>
              <a:ahLst/>
              <a:cxnLst/>
              <a:rect r="r" b="b" t="t" l="l"/>
              <a:pathLst>
                <a:path h="845058" w="10988040">
                  <a:moveTo>
                    <a:pt x="0" y="0"/>
                  </a:moveTo>
                  <a:lnTo>
                    <a:pt x="10988040" y="0"/>
                  </a:lnTo>
                  <a:lnTo>
                    <a:pt x="10988040" y="845058"/>
                  </a:lnTo>
                  <a:lnTo>
                    <a:pt x="0" y="84505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03178" r="0" b="-203186"/>
              </a:stretch>
            </a:blipFill>
          </p:spPr>
        </p:sp>
      </p:grpSp>
      <p:grpSp>
        <p:nvGrpSpPr>
          <p:cNvPr name="Group 91" id="91"/>
          <p:cNvGrpSpPr/>
          <p:nvPr/>
        </p:nvGrpSpPr>
        <p:grpSpPr>
          <a:xfrm rot="0">
            <a:off x="8435340" y="7258298"/>
            <a:ext cx="8241030" cy="641175"/>
            <a:chOff x="0" y="0"/>
            <a:chExt cx="10988040" cy="854900"/>
          </a:xfrm>
        </p:grpSpPr>
        <p:sp>
          <p:nvSpPr>
            <p:cNvPr name="Freeform 92" id="92"/>
            <p:cNvSpPr/>
            <p:nvPr/>
          </p:nvSpPr>
          <p:spPr>
            <a:xfrm flipH="false" flipV="false" rot="0">
              <a:off x="0" y="0"/>
              <a:ext cx="10988040" cy="854896"/>
            </a:xfrm>
            <a:custGeom>
              <a:avLst/>
              <a:gdLst/>
              <a:ahLst/>
              <a:cxnLst/>
              <a:rect r="r" b="b" t="t" l="l"/>
              <a:pathLst>
                <a:path h="854896" w="10988040">
                  <a:moveTo>
                    <a:pt x="0" y="0"/>
                  </a:moveTo>
                  <a:lnTo>
                    <a:pt x="10988040" y="0"/>
                  </a:lnTo>
                  <a:lnTo>
                    <a:pt x="10988040" y="854896"/>
                  </a:lnTo>
                  <a:lnTo>
                    <a:pt x="0" y="85489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00442" r="0" b="-200442"/>
              </a:stretch>
            </a:blipFill>
          </p:spPr>
        </p:sp>
        <p:sp>
          <p:nvSpPr>
            <p:cNvPr name="TextBox 93" id="93"/>
            <p:cNvSpPr txBox="true"/>
            <p:nvPr/>
          </p:nvSpPr>
          <p:spPr>
            <a:xfrm>
              <a:off x="0" y="-47625"/>
              <a:ext cx="10988040" cy="9025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Needs process re-engineering, training and robust data transfer.</a:t>
              </a:r>
            </a:p>
          </p:txBody>
        </p:sp>
      </p:grpSp>
      <p:grpSp>
        <p:nvGrpSpPr>
          <p:cNvPr name="Group 94" id="94"/>
          <p:cNvGrpSpPr/>
          <p:nvPr/>
        </p:nvGrpSpPr>
        <p:grpSpPr>
          <a:xfrm rot="0">
            <a:off x="932688" y="9354312"/>
            <a:ext cx="15773400" cy="246888"/>
            <a:chOff x="0" y="0"/>
            <a:chExt cx="21031200" cy="329184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21031200" cy="329184"/>
            </a:xfrm>
            <a:custGeom>
              <a:avLst/>
              <a:gdLst/>
              <a:ahLst/>
              <a:cxnLst/>
              <a:rect r="r" b="b" t="t" l="l"/>
              <a:pathLst>
                <a:path h="329184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94012" r="0" b="-1194012"/>
              </a:stretch>
            </a:blipFill>
          </p:spPr>
        </p:sp>
      </p:grpSp>
      <p:grpSp>
        <p:nvGrpSpPr>
          <p:cNvPr name="Group 96" id="96"/>
          <p:cNvGrpSpPr/>
          <p:nvPr/>
        </p:nvGrpSpPr>
        <p:grpSpPr>
          <a:xfrm rot="0">
            <a:off x="932688" y="9347168"/>
            <a:ext cx="15773400" cy="254032"/>
            <a:chOff x="0" y="0"/>
            <a:chExt cx="21031200" cy="338709"/>
          </a:xfrm>
        </p:grpSpPr>
        <p:sp>
          <p:nvSpPr>
            <p:cNvPr name="Freeform 97" id="97"/>
            <p:cNvSpPr/>
            <p:nvPr/>
          </p:nvSpPr>
          <p:spPr>
            <a:xfrm flipH="false" flipV="false" rot="0">
              <a:off x="0" y="0"/>
              <a:ext cx="21031200" cy="338709"/>
            </a:xfrm>
            <a:custGeom>
              <a:avLst/>
              <a:gdLst/>
              <a:ahLst/>
              <a:cxnLst/>
              <a:rect r="r" b="b" t="t" l="l"/>
              <a:pathLst>
                <a:path h="338709" w="21031200">
                  <a:moveTo>
                    <a:pt x="0" y="0"/>
                  </a:moveTo>
                  <a:lnTo>
                    <a:pt x="21031200" y="0"/>
                  </a:lnTo>
                  <a:lnTo>
                    <a:pt x="2103120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159868" r="0" b="-1159868"/>
              </a:stretch>
            </a:blipFill>
          </p:spPr>
        </p:sp>
        <p:sp>
          <p:nvSpPr>
            <p:cNvPr name="TextBox 98" id="98"/>
            <p:cNvSpPr txBox="true"/>
            <p:nvPr/>
          </p:nvSpPr>
          <p:spPr>
            <a:xfrm>
              <a:off x="0" y="-38100"/>
              <a:ext cx="21031200" cy="37680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359"/>
                </a:lnSpc>
              </a:pPr>
              <a:r>
                <a:rPr lang="en-US" sz="944">
                  <a:solidFill>
                    <a:srgbClr val="8994A5"/>
                  </a:solidFill>
                  <a:latin typeface="Arial"/>
                  <a:ea typeface="Arial"/>
                  <a:cs typeface="Arial"/>
                  <a:sym typeface="Arial"/>
                </a:rPr>
                <a:t>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4. CRM: Customer Relationship System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215390" y="1832610"/>
            <a:ext cx="7170420" cy="6758940"/>
          </a:xfrm>
          <a:custGeom>
            <a:avLst/>
            <a:gdLst/>
            <a:ahLst/>
            <a:cxnLst/>
            <a:rect r="r" b="b" t="t" l="l"/>
            <a:pathLst>
              <a:path h="6758940" w="7170420">
                <a:moveTo>
                  <a:pt x="0" y="0"/>
                </a:moveTo>
                <a:lnTo>
                  <a:pt x="7170420" y="0"/>
                </a:lnTo>
                <a:lnTo>
                  <a:pt x="7170420" y="6758940"/>
                </a:lnTo>
                <a:lnTo>
                  <a:pt x="0" y="675894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755648" y="2359152"/>
            <a:ext cx="3566160" cy="356616"/>
            <a:chOff x="0" y="0"/>
            <a:chExt cx="4754880" cy="47548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754880" cy="475488"/>
            </a:xfrm>
            <a:custGeom>
              <a:avLst/>
              <a:gdLst/>
              <a:ahLst/>
              <a:cxnLst/>
              <a:rect r="r" b="b" t="t" l="l"/>
              <a:pathLst>
                <a:path h="475488" w="4754880">
                  <a:moveTo>
                    <a:pt x="0" y="0"/>
                  </a:moveTo>
                  <a:lnTo>
                    <a:pt x="4754880" y="0"/>
                  </a:lnTo>
                  <a:lnTo>
                    <a:pt x="4754880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4714" r="0" b="-144716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1755648" y="2359152"/>
            <a:ext cx="3566160" cy="356616"/>
            <a:chOff x="0" y="0"/>
            <a:chExt cx="4754880" cy="475488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754880" cy="475488"/>
            </a:xfrm>
            <a:custGeom>
              <a:avLst/>
              <a:gdLst/>
              <a:ahLst/>
              <a:cxnLst/>
              <a:rect r="r" b="b" t="t" l="l"/>
              <a:pathLst>
                <a:path h="475488" w="4754880">
                  <a:moveTo>
                    <a:pt x="0" y="0"/>
                  </a:moveTo>
                  <a:lnTo>
                    <a:pt x="4754880" y="0"/>
                  </a:lnTo>
                  <a:lnTo>
                    <a:pt x="4754880" y="475488"/>
                  </a:lnTo>
                  <a:lnTo>
                    <a:pt x="0" y="47548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850" r="0" b="-144850"/>
              </a:stretch>
            </a:blip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76200"/>
              <a:ext cx="4754880" cy="5516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55"/>
                </a:lnSpc>
              </a:pPr>
              <a:r>
                <a:rPr lang="en-US" b="true" sz="2676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CRM customer journey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695450" y="3615690"/>
            <a:ext cx="1066800" cy="1066800"/>
            <a:chOff x="0" y="0"/>
            <a:chExt cx="1422400" cy="14224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422400" cy="1422400"/>
            </a:xfrm>
            <a:custGeom>
              <a:avLst/>
              <a:gdLst/>
              <a:ahLst/>
              <a:cxnLst/>
              <a:rect r="r" b="b" t="t" l="l"/>
              <a:pathLst>
                <a:path h="1422400" w="1422400">
                  <a:moveTo>
                    <a:pt x="0" y="711200"/>
                  </a:moveTo>
                  <a:cubicBezTo>
                    <a:pt x="0" y="318389"/>
                    <a:pt x="318389" y="0"/>
                    <a:pt x="711200" y="0"/>
                  </a:cubicBezTo>
                  <a:cubicBezTo>
                    <a:pt x="1104011" y="0"/>
                    <a:pt x="1422400" y="318389"/>
                    <a:pt x="1422400" y="711200"/>
                  </a:cubicBezTo>
                  <a:cubicBezTo>
                    <a:pt x="1422400" y="1104011"/>
                    <a:pt x="1104011" y="1422400"/>
                    <a:pt x="711200" y="1422400"/>
                  </a:cubicBezTo>
                  <a:cubicBezTo>
                    <a:pt x="318389" y="1422400"/>
                    <a:pt x="0" y="1104011"/>
                    <a:pt x="0" y="711200"/>
                  </a:cubicBez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17" id="17"/>
          <p:cNvGrpSpPr/>
          <p:nvPr/>
        </p:nvGrpSpPr>
        <p:grpSpPr>
          <a:xfrm rot="0">
            <a:off x="1865376" y="3991356"/>
            <a:ext cx="726948" cy="137160"/>
            <a:chOff x="0" y="0"/>
            <a:chExt cx="969264" cy="18288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201" r="0" b="-53194"/>
              </a:stretch>
            </a:blip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1865376" y="3991356"/>
            <a:ext cx="726948" cy="137160"/>
            <a:chOff x="0" y="0"/>
            <a:chExt cx="969264" cy="18288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3270" r="0" b="-53270"/>
              </a:stretch>
            </a:blip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38100"/>
              <a:ext cx="969264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59"/>
                </a:lnSpc>
              </a:pPr>
              <a:r>
                <a:rPr lang="en-US" b="true" sz="1083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Lead</a:t>
              </a: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1577340" y="4869180"/>
            <a:ext cx="1303020" cy="192024"/>
            <a:chOff x="0" y="0"/>
            <a:chExt cx="1737360" cy="25603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2127" r="0" b="-82127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577340" y="4869180"/>
            <a:ext cx="1303020" cy="192024"/>
            <a:chOff x="0" y="0"/>
            <a:chExt cx="1737360" cy="256032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2219" r="0" b="-82219"/>
              </a:stretch>
            </a:blip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47625"/>
              <a:ext cx="1737360" cy="3036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97"/>
                </a:lnSpc>
              </a:pPr>
              <a:r>
                <a:rPr lang="en-US" sz="1317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new enquiry</a:t>
              </a:r>
            </a:p>
          </p:txBody>
        </p:sp>
      </p:grpSp>
      <p:sp>
        <p:nvSpPr>
          <p:cNvPr name="AutoShape 27" id="27"/>
          <p:cNvSpPr/>
          <p:nvPr/>
        </p:nvSpPr>
        <p:spPr>
          <a:xfrm rot="107820">
            <a:off x="2713853" y="4123182"/>
            <a:ext cx="607324" cy="0"/>
          </a:xfrm>
          <a:prstGeom prst="line">
            <a:avLst/>
          </a:prstGeom>
          <a:ln cap="rnd" w="19050">
            <a:solidFill>
              <a:srgbClr val="D7DEE9"/>
            </a:solidFill>
            <a:prstDash val="solid"/>
            <a:headEnd type="none" len="sm" w="sm"/>
            <a:tailEnd type="triangle" len="med" w="lg"/>
          </a:ln>
        </p:spPr>
      </p:sp>
      <p:grpSp>
        <p:nvGrpSpPr>
          <p:cNvPr name="Group 28" id="28"/>
          <p:cNvGrpSpPr/>
          <p:nvPr/>
        </p:nvGrpSpPr>
        <p:grpSpPr>
          <a:xfrm rot="0">
            <a:off x="3272790" y="3615690"/>
            <a:ext cx="1066800" cy="1066800"/>
            <a:chOff x="0" y="0"/>
            <a:chExt cx="1422400" cy="14224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1422400" cy="1422400"/>
            </a:xfrm>
            <a:custGeom>
              <a:avLst/>
              <a:gdLst/>
              <a:ahLst/>
              <a:cxnLst/>
              <a:rect r="r" b="b" t="t" l="l"/>
              <a:pathLst>
                <a:path h="1422400" w="1422400">
                  <a:moveTo>
                    <a:pt x="0" y="711200"/>
                  </a:moveTo>
                  <a:cubicBezTo>
                    <a:pt x="0" y="318389"/>
                    <a:pt x="318389" y="0"/>
                    <a:pt x="711200" y="0"/>
                  </a:cubicBezTo>
                  <a:cubicBezTo>
                    <a:pt x="1104011" y="0"/>
                    <a:pt x="1422400" y="318389"/>
                    <a:pt x="1422400" y="711200"/>
                  </a:cubicBezTo>
                  <a:cubicBezTo>
                    <a:pt x="1422400" y="1104011"/>
                    <a:pt x="1104011" y="1422400"/>
                    <a:pt x="711200" y="1422400"/>
                  </a:cubicBezTo>
                  <a:cubicBezTo>
                    <a:pt x="318389" y="1422400"/>
                    <a:pt x="0" y="1104011"/>
                    <a:pt x="0" y="711200"/>
                  </a:cubicBezTo>
                  <a:close/>
                </a:path>
              </a:pathLst>
            </a:custGeom>
            <a:solidFill>
              <a:srgbClr val="26A269"/>
            </a:solidFill>
            <a:ln w="19050" cap="sq">
              <a:solidFill>
                <a:srgbClr val="26A269"/>
              </a:solidFill>
              <a:prstDash val="solid"/>
              <a:miter/>
            </a:ln>
          </p:spPr>
        </p:sp>
      </p:grpSp>
      <p:grpSp>
        <p:nvGrpSpPr>
          <p:cNvPr name="Group 30" id="30"/>
          <p:cNvGrpSpPr/>
          <p:nvPr/>
        </p:nvGrpSpPr>
        <p:grpSpPr>
          <a:xfrm rot="0">
            <a:off x="3442716" y="3991356"/>
            <a:ext cx="726948" cy="137160"/>
            <a:chOff x="0" y="0"/>
            <a:chExt cx="969264" cy="18288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201" r="0" b="-53194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3442716" y="3991356"/>
            <a:ext cx="726948" cy="137160"/>
            <a:chOff x="0" y="0"/>
            <a:chExt cx="969264" cy="18288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3270" r="0" b="-53270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38100"/>
              <a:ext cx="969264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59"/>
                </a:lnSpc>
              </a:pPr>
              <a:r>
                <a:rPr lang="en-US" b="true" sz="1083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Sale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3154680" y="4869180"/>
            <a:ext cx="1303020" cy="192024"/>
            <a:chOff x="0" y="0"/>
            <a:chExt cx="1737360" cy="256032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2127" r="0" b="-82127"/>
              </a:stretch>
            </a:blip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3154680" y="4869180"/>
            <a:ext cx="1303020" cy="192024"/>
            <a:chOff x="0" y="0"/>
            <a:chExt cx="1737360" cy="256032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2219" r="0" b="-82219"/>
              </a:stretch>
            </a:blip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47625"/>
              <a:ext cx="1737360" cy="3036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97"/>
                </a:lnSpc>
              </a:pPr>
              <a:r>
                <a:rPr lang="en-US" sz="1317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quote/order</a:t>
              </a:r>
            </a:p>
          </p:txBody>
        </p:sp>
      </p:grpSp>
      <p:sp>
        <p:nvSpPr>
          <p:cNvPr name="AutoShape 40" id="40"/>
          <p:cNvSpPr/>
          <p:nvPr/>
        </p:nvSpPr>
        <p:spPr>
          <a:xfrm rot="107820">
            <a:off x="4291193" y="4123182"/>
            <a:ext cx="607324" cy="0"/>
          </a:xfrm>
          <a:prstGeom prst="line">
            <a:avLst/>
          </a:prstGeom>
          <a:ln cap="rnd" w="19050">
            <a:solidFill>
              <a:srgbClr val="D7DEE9"/>
            </a:solidFill>
            <a:prstDash val="solid"/>
            <a:headEnd type="none" len="sm" w="sm"/>
            <a:tailEnd type="triangle" len="med" w="lg"/>
          </a:ln>
        </p:spPr>
      </p:sp>
      <p:grpSp>
        <p:nvGrpSpPr>
          <p:cNvPr name="Group 41" id="41"/>
          <p:cNvGrpSpPr/>
          <p:nvPr/>
        </p:nvGrpSpPr>
        <p:grpSpPr>
          <a:xfrm rot="0">
            <a:off x="4850130" y="3615690"/>
            <a:ext cx="1066800" cy="1066800"/>
            <a:chOff x="0" y="0"/>
            <a:chExt cx="1422400" cy="142240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422400" cy="1422400"/>
            </a:xfrm>
            <a:custGeom>
              <a:avLst/>
              <a:gdLst/>
              <a:ahLst/>
              <a:cxnLst/>
              <a:rect r="r" b="b" t="t" l="l"/>
              <a:pathLst>
                <a:path h="1422400" w="1422400">
                  <a:moveTo>
                    <a:pt x="0" y="711200"/>
                  </a:moveTo>
                  <a:cubicBezTo>
                    <a:pt x="0" y="318389"/>
                    <a:pt x="318389" y="0"/>
                    <a:pt x="711200" y="0"/>
                  </a:cubicBezTo>
                  <a:cubicBezTo>
                    <a:pt x="1104011" y="0"/>
                    <a:pt x="1422400" y="318389"/>
                    <a:pt x="1422400" y="711200"/>
                  </a:cubicBezTo>
                  <a:cubicBezTo>
                    <a:pt x="1422400" y="1104011"/>
                    <a:pt x="1104011" y="1422400"/>
                    <a:pt x="711200" y="1422400"/>
                  </a:cubicBezTo>
                  <a:cubicBezTo>
                    <a:pt x="318389" y="1422400"/>
                    <a:pt x="0" y="1104011"/>
                    <a:pt x="0" y="711200"/>
                  </a:cubicBezTo>
                  <a:close/>
                </a:path>
              </a:pathLst>
            </a:custGeom>
            <a:solidFill>
              <a:srgbClr val="F59E0B"/>
            </a:solidFill>
            <a:ln w="19050" cap="sq">
              <a:solidFill>
                <a:srgbClr val="F59E0B"/>
              </a:solidFill>
              <a:prstDash val="solid"/>
              <a:miter/>
            </a:ln>
          </p:spPr>
        </p:sp>
      </p:grpSp>
      <p:grpSp>
        <p:nvGrpSpPr>
          <p:cNvPr name="Group 43" id="43"/>
          <p:cNvGrpSpPr/>
          <p:nvPr/>
        </p:nvGrpSpPr>
        <p:grpSpPr>
          <a:xfrm rot="0">
            <a:off x="5020056" y="3991356"/>
            <a:ext cx="726948" cy="137160"/>
            <a:chOff x="0" y="0"/>
            <a:chExt cx="969264" cy="18288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201" r="0" b="-53194"/>
              </a:stretch>
            </a:blip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5020056" y="3991356"/>
            <a:ext cx="726948" cy="137160"/>
            <a:chOff x="0" y="0"/>
            <a:chExt cx="969264" cy="18288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3270" r="0" b="-53270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38100"/>
              <a:ext cx="969264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59"/>
                </a:lnSpc>
              </a:pPr>
              <a:r>
                <a:rPr lang="en-US" b="true" sz="1083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Service</a:t>
              </a: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4732020" y="4869180"/>
            <a:ext cx="1303020" cy="192024"/>
            <a:chOff x="0" y="0"/>
            <a:chExt cx="1737360" cy="256032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2127" r="0" b="-82127"/>
              </a:stretch>
            </a:blipFill>
          </p:spPr>
        </p:sp>
      </p:grpSp>
      <p:grpSp>
        <p:nvGrpSpPr>
          <p:cNvPr name="Group 50" id="50"/>
          <p:cNvGrpSpPr/>
          <p:nvPr/>
        </p:nvGrpSpPr>
        <p:grpSpPr>
          <a:xfrm rot="0">
            <a:off x="4732020" y="4869180"/>
            <a:ext cx="1303020" cy="192024"/>
            <a:chOff x="0" y="0"/>
            <a:chExt cx="1737360" cy="256032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2219" r="0" b="-82219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-47625"/>
              <a:ext cx="1737360" cy="3036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97"/>
                </a:lnSpc>
              </a:pPr>
              <a:r>
                <a:rPr lang="en-US" sz="1317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support</a:t>
              </a:r>
            </a:p>
          </p:txBody>
        </p:sp>
      </p:grpSp>
      <p:sp>
        <p:nvSpPr>
          <p:cNvPr name="AutoShape 53" id="53"/>
          <p:cNvSpPr/>
          <p:nvPr/>
        </p:nvSpPr>
        <p:spPr>
          <a:xfrm rot="107820">
            <a:off x="5868533" y="4123182"/>
            <a:ext cx="607324" cy="0"/>
          </a:xfrm>
          <a:prstGeom prst="line">
            <a:avLst/>
          </a:prstGeom>
          <a:ln cap="rnd" w="19050">
            <a:solidFill>
              <a:srgbClr val="D7DEE9"/>
            </a:solidFill>
            <a:prstDash val="solid"/>
            <a:headEnd type="none" len="sm" w="sm"/>
            <a:tailEnd type="triangle" len="med" w="lg"/>
          </a:ln>
        </p:spPr>
      </p:sp>
      <p:grpSp>
        <p:nvGrpSpPr>
          <p:cNvPr name="Group 54" id="54"/>
          <p:cNvGrpSpPr/>
          <p:nvPr/>
        </p:nvGrpSpPr>
        <p:grpSpPr>
          <a:xfrm rot="0">
            <a:off x="6427470" y="3615690"/>
            <a:ext cx="1066800" cy="1066800"/>
            <a:chOff x="0" y="0"/>
            <a:chExt cx="1422400" cy="1422400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1422400" cy="1422400"/>
            </a:xfrm>
            <a:custGeom>
              <a:avLst/>
              <a:gdLst/>
              <a:ahLst/>
              <a:cxnLst/>
              <a:rect r="r" b="b" t="t" l="l"/>
              <a:pathLst>
                <a:path h="1422400" w="1422400">
                  <a:moveTo>
                    <a:pt x="0" y="711200"/>
                  </a:moveTo>
                  <a:cubicBezTo>
                    <a:pt x="0" y="318389"/>
                    <a:pt x="318389" y="0"/>
                    <a:pt x="711200" y="0"/>
                  </a:cubicBezTo>
                  <a:cubicBezTo>
                    <a:pt x="1104011" y="0"/>
                    <a:pt x="1422400" y="318389"/>
                    <a:pt x="1422400" y="711200"/>
                  </a:cubicBezTo>
                  <a:cubicBezTo>
                    <a:pt x="1422400" y="1104011"/>
                    <a:pt x="1104011" y="1422400"/>
                    <a:pt x="711200" y="1422400"/>
                  </a:cubicBezTo>
                  <a:cubicBezTo>
                    <a:pt x="318389" y="1422400"/>
                    <a:pt x="0" y="1104011"/>
                    <a:pt x="0" y="711200"/>
                  </a:cubicBezTo>
                  <a:close/>
                </a:path>
              </a:pathLst>
            </a:custGeom>
            <a:solidFill>
              <a:srgbClr val="7C3AED"/>
            </a:solidFill>
            <a:ln w="19050" cap="sq">
              <a:solidFill>
                <a:srgbClr val="7C3AED"/>
              </a:solidFill>
              <a:prstDash val="solid"/>
              <a:miter/>
            </a:ln>
          </p:spPr>
        </p:sp>
      </p:grpSp>
      <p:grpSp>
        <p:nvGrpSpPr>
          <p:cNvPr name="Group 56" id="56"/>
          <p:cNvGrpSpPr/>
          <p:nvPr/>
        </p:nvGrpSpPr>
        <p:grpSpPr>
          <a:xfrm rot="0">
            <a:off x="6597396" y="3991356"/>
            <a:ext cx="726948" cy="137160"/>
            <a:chOff x="0" y="0"/>
            <a:chExt cx="969264" cy="182880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3201" r="0" b="-53194"/>
              </a:stretch>
            </a:blipFill>
          </p:spPr>
        </p:sp>
      </p:grpSp>
      <p:grpSp>
        <p:nvGrpSpPr>
          <p:cNvPr name="Group 58" id="58"/>
          <p:cNvGrpSpPr/>
          <p:nvPr/>
        </p:nvGrpSpPr>
        <p:grpSpPr>
          <a:xfrm rot="0">
            <a:off x="6597396" y="3991356"/>
            <a:ext cx="726948" cy="137160"/>
            <a:chOff x="0" y="0"/>
            <a:chExt cx="969264" cy="182880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969264" cy="182880"/>
            </a:xfrm>
            <a:custGeom>
              <a:avLst/>
              <a:gdLst/>
              <a:ahLst/>
              <a:cxnLst/>
              <a:rect r="r" b="b" t="t" l="l"/>
              <a:pathLst>
                <a:path h="182880" w="969264">
                  <a:moveTo>
                    <a:pt x="0" y="0"/>
                  </a:moveTo>
                  <a:lnTo>
                    <a:pt x="969264" y="0"/>
                  </a:lnTo>
                  <a:lnTo>
                    <a:pt x="969264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3270" r="0" b="-53270"/>
              </a:stretch>
            </a:blip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38100"/>
              <a:ext cx="969264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59"/>
                </a:lnSpc>
              </a:pPr>
              <a:r>
                <a:rPr lang="en-US" b="true" sz="1083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Loyalty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6309360" y="4869180"/>
            <a:ext cx="1303020" cy="192024"/>
            <a:chOff x="0" y="0"/>
            <a:chExt cx="1737360" cy="256032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2127" r="0" b="-82127"/>
              </a:stretch>
            </a:blipFill>
          </p:spPr>
        </p:sp>
      </p:grpSp>
      <p:grpSp>
        <p:nvGrpSpPr>
          <p:cNvPr name="Group 63" id="63"/>
          <p:cNvGrpSpPr/>
          <p:nvPr/>
        </p:nvGrpSpPr>
        <p:grpSpPr>
          <a:xfrm rot="0">
            <a:off x="6309360" y="4869180"/>
            <a:ext cx="1303020" cy="192024"/>
            <a:chOff x="0" y="0"/>
            <a:chExt cx="1737360" cy="256032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737360" cy="256032"/>
            </a:xfrm>
            <a:custGeom>
              <a:avLst/>
              <a:gdLst/>
              <a:ahLst/>
              <a:cxnLst/>
              <a:rect r="r" b="b" t="t" l="l"/>
              <a:pathLst>
                <a:path h="256032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256032"/>
                  </a:lnTo>
                  <a:lnTo>
                    <a:pt x="0" y="256032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2219" r="0" b="-82219"/>
              </a:stretch>
            </a:blipFill>
          </p:spPr>
        </p:sp>
        <p:sp>
          <p:nvSpPr>
            <p:cNvPr name="TextBox 65" id="65"/>
            <p:cNvSpPr txBox="true"/>
            <p:nvPr/>
          </p:nvSpPr>
          <p:spPr>
            <a:xfrm>
              <a:off x="0" y="-47625"/>
              <a:ext cx="1737360" cy="30365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97"/>
                </a:lnSpc>
              </a:pPr>
              <a:r>
                <a:rPr lang="en-US" sz="1317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repeat purchase</a:t>
              </a:r>
            </a:p>
          </p:txBody>
        </p:sp>
      </p:grpSp>
      <p:grpSp>
        <p:nvGrpSpPr>
          <p:cNvPr name="Group 66" id="66"/>
          <p:cNvGrpSpPr/>
          <p:nvPr/>
        </p:nvGrpSpPr>
        <p:grpSpPr>
          <a:xfrm rot="0">
            <a:off x="9326880" y="1851660"/>
            <a:ext cx="2057400" cy="342900"/>
            <a:chOff x="0" y="0"/>
            <a:chExt cx="2743200" cy="457200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2743200" cy="457200"/>
            </a:xfrm>
            <a:custGeom>
              <a:avLst/>
              <a:gdLst/>
              <a:ahLst/>
              <a:cxnLst/>
              <a:rect r="r" b="b" t="t" l="l"/>
              <a:pathLst>
                <a:path h="457200" w="2743200">
                  <a:moveTo>
                    <a:pt x="0" y="0"/>
                  </a:moveTo>
                  <a:lnTo>
                    <a:pt x="2743200" y="0"/>
                  </a:lnTo>
                  <a:lnTo>
                    <a:pt x="27432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6827" r="0" b="-66830"/>
              </a:stretch>
            </a:blipFill>
          </p:spPr>
        </p:sp>
      </p:grpSp>
      <p:grpSp>
        <p:nvGrpSpPr>
          <p:cNvPr name="Group 68" id="68"/>
          <p:cNvGrpSpPr/>
          <p:nvPr/>
        </p:nvGrpSpPr>
        <p:grpSpPr>
          <a:xfrm rot="0">
            <a:off x="9326880" y="1851660"/>
            <a:ext cx="2057400" cy="342900"/>
            <a:chOff x="0" y="0"/>
            <a:chExt cx="2743200" cy="457200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2743200" cy="457200"/>
            </a:xfrm>
            <a:custGeom>
              <a:avLst/>
              <a:gdLst/>
              <a:ahLst/>
              <a:cxnLst/>
              <a:rect r="r" b="b" t="t" l="l"/>
              <a:pathLst>
                <a:path h="457200" w="2743200">
                  <a:moveTo>
                    <a:pt x="0" y="0"/>
                  </a:moveTo>
                  <a:lnTo>
                    <a:pt x="2743200" y="0"/>
                  </a:lnTo>
                  <a:lnTo>
                    <a:pt x="27432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6910" r="0" b="-66910"/>
              </a:stretch>
            </a:blipFill>
          </p:spPr>
        </p:sp>
        <p:sp>
          <p:nvSpPr>
            <p:cNvPr name="TextBox 70" id="70"/>
            <p:cNvSpPr txBox="true"/>
            <p:nvPr/>
          </p:nvSpPr>
          <p:spPr>
            <a:xfrm>
              <a:off x="0" y="-66675"/>
              <a:ext cx="274320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26A26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Strengths</a:t>
              </a:r>
            </a:p>
          </p:txBody>
        </p:sp>
      </p:grpSp>
      <p:grpSp>
        <p:nvGrpSpPr>
          <p:cNvPr name="Group 71" id="71"/>
          <p:cNvGrpSpPr/>
          <p:nvPr/>
        </p:nvGrpSpPr>
        <p:grpSpPr>
          <a:xfrm rot="0">
            <a:off x="9532620" y="2551176"/>
            <a:ext cx="6995160" cy="754380"/>
            <a:chOff x="0" y="0"/>
            <a:chExt cx="9326880" cy="1005840"/>
          </a:xfrm>
        </p:grpSpPr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9326880" cy="1005840"/>
            </a:xfrm>
            <a:custGeom>
              <a:avLst/>
              <a:gdLst/>
              <a:ahLst/>
              <a:cxnLst/>
              <a:rect r="r" b="b" t="t" l="l"/>
              <a:pathLst>
                <a:path h="1005840" w="9326880">
                  <a:moveTo>
                    <a:pt x="0" y="0"/>
                  </a:moveTo>
                  <a:lnTo>
                    <a:pt x="9326880" y="0"/>
                  </a:lnTo>
                  <a:lnTo>
                    <a:pt x="932688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30554" r="0" b="-130553"/>
              </a:stretch>
            </a:blip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9330919" y="2544032"/>
            <a:ext cx="6541322" cy="929611"/>
            <a:chOff x="0" y="0"/>
            <a:chExt cx="8721763" cy="1239482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8721763" cy="1239481"/>
            </a:xfrm>
            <a:custGeom>
              <a:avLst/>
              <a:gdLst/>
              <a:ahLst/>
              <a:cxnLst/>
              <a:rect r="r" b="b" t="t" l="l"/>
              <a:pathLst>
                <a:path h="1239481" w="8721763">
                  <a:moveTo>
                    <a:pt x="0" y="0"/>
                  </a:moveTo>
                  <a:lnTo>
                    <a:pt x="8721763" y="0"/>
                  </a:lnTo>
                  <a:lnTo>
                    <a:pt x="8721763" y="1239481"/>
                  </a:lnTo>
                  <a:lnTo>
                    <a:pt x="0" y="123948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7108" r="0" b="-87108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57150"/>
              <a:ext cx="8721763" cy="129663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IEnhances the process of tracking sales and customer segmentation and marketing follow-up.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9532620" y="3497580"/>
            <a:ext cx="6995160" cy="754380"/>
            <a:chOff x="0" y="0"/>
            <a:chExt cx="9326880" cy="1005840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9326880" cy="1005840"/>
            </a:xfrm>
            <a:custGeom>
              <a:avLst/>
              <a:gdLst/>
              <a:ahLst/>
              <a:cxnLst/>
              <a:rect r="r" b="b" t="t" l="l"/>
              <a:pathLst>
                <a:path h="1005840" w="9326880">
                  <a:moveTo>
                    <a:pt x="0" y="0"/>
                  </a:moveTo>
                  <a:lnTo>
                    <a:pt x="9326880" y="0"/>
                  </a:lnTo>
                  <a:lnTo>
                    <a:pt x="932688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30554" r="0" b="-130553"/>
              </a:stretch>
            </a:blipFill>
          </p:spPr>
        </p:sp>
      </p:grpSp>
      <p:grpSp>
        <p:nvGrpSpPr>
          <p:cNvPr name="Group 78" id="78"/>
          <p:cNvGrpSpPr/>
          <p:nvPr/>
        </p:nvGrpSpPr>
        <p:grpSpPr>
          <a:xfrm rot="0">
            <a:off x="9330919" y="3692138"/>
            <a:ext cx="6995160" cy="744712"/>
            <a:chOff x="0" y="0"/>
            <a:chExt cx="9326880" cy="992950"/>
          </a:xfrm>
        </p:grpSpPr>
        <p:sp>
          <p:nvSpPr>
            <p:cNvPr name="Freeform 79" id="79"/>
            <p:cNvSpPr/>
            <p:nvPr/>
          </p:nvSpPr>
          <p:spPr>
            <a:xfrm flipH="false" flipV="false" rot="0">
              <a:off x="0" y="0"/>
              <a:ext cx="9326880" cy="992955"/>
            </a:xfrm>
            <a:custGeom>
              <a:avLst/>
              <a:gdLst/>
              <a:ahLst/>
              <a:cxnLst/>
              <a:rect r="r" b="b" t="t" l="l"/>
              <a:pathLst>
                <a:path h="992955" w="9326880">
                  <a:moveTo>
                    <a:pt x="0" y="0"/>
                  </a:moveTo>
                  <a:lnTo>
                    <a:pt x="9326880" y="0"/>
                  </a:lnTo>
                  <a:lnTo>
                    <a:pt x="9326880" y="992955"/>
                  </a:lnTo>
                  <a:lnTo>
                    <a:pt x="0" y="99295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33024" r="0" b="-133023"/>
              </a:stretch>
            </a:blipFill>
          </p:spPr>
        </p:sp>
        <p:sp>
          <p:nvSpPr>
            <p:cNvPr name="TextBox 80" id="80"/>
            <p:cNvSpPr txBox="true"/>
            <p:nvPr/>
          </p:nvSpPr>
          <p:spPr>
            <a:xfrm>
              <a:off x="0" y="-66675"/>
              <a:ext cx="9326880" cy="10596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56"/>
                </a:lnSpc>
              </a:pPr>
              <a:r>
                <a:rPr lang="en-US" sz="2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Customer service staff can view the history and resolve issues quicker. </a:t>
              </a:r>
            </a:p>
          </p:txBody>
        </p:sp>
      </p:grpSp>
      <p:grpSp>
        <p:nvGrpSpPr>
          <p:cNvPr name="Group 81" id="81"/>
          <p:cNvGrpSpPr/>
          <p:nvPr/>
        </p:nvGrpSpPr>
        <p:grpSpPr>
          <a:xfrm rot="0">
            <a:off x="9548165" y="4357678"/>
            <a:ext cx="7534304" cy="1277312"/>
            <a:chOff x="0" y="0"/>
            <a:chExt cx="10045738" cy="1703083"/>
          </a:xfrm>
        </p:grpSpPr>
        <p:sp>
          <p:nvSpPr>
            <p:cNvPr name="Freeform 82" id="82"/>
            <p:cNvSpPr/>
            <p:nvPr/>
          </p:nvSpPr>
          <p:spPr>
            <a:xfrm flipH="false" flipV="false" rot="0">
              <a:off x="0" y="0"/>
              <a:ext cx="10045700" cy="1703070"/>
            </a:xfrm>
            <a:custGeom>
              <a:avLst/>
              <a:gdLst/>
              <a:ahLst/>
              <a:cxnLst/>
              <a:rect r="r" b="b" t="t" l="l"/>
              <a:pathLst>
                <a:path h="1703070" w="10045700">
                  <a:moveTo>
                    <a:pt x="0" y="0"/>
                  </a:moveTo>
                  <a:lnTo>
                    <a:pt x="10045700" y="0"/>
                  </a:lnTo>
                  <a:lnTo>
                    <a:pt x="10045700" y="1703070"/>
                  </a:lnTo>
                  <a:lnTo>
                    <a:pt x="0" y="170307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4854" r="0" b="-64854"/>
              </a:stretch>
            </a:blipFill>
          </p:spPr>
        </p:sp>
      </p:grpSp>
      <p:grpSp>
        <p:nvGrpSpPr>
          <p:cNvPr name="Group 83" id="83"/>
          <p:cNvGrpSpPr/>
          <p:nvPr/>
        </p:nvGrpSpPr>
        <p:grpSpPr>
          <a:xfrm rot="0">
            <a:off x="9326880" y="5966460"/>
            <a:ext cx="2125980" cy="342900"/>
            <a:chOff x="0" y="0"/>
            <a:chExt cx="2834640" cy="457200"/>
          </a:xfrm>
        </p:grpSpPr>
        <p:sp>
          <p:nvSpPr>
            <p:cNvPr name="Freeform 84" id="84"/>
            <p:cNvSpPr/>
            <p:nvPr/>
          </p:nvSpPr>
          <p:spPr>
            <a:xfrm flipH="false" flipV="false" rot="0">
              <a:off x="0" y="0"/>
              <a:ext cx="2834640" cy="457200"/>
            </a:xfrm>
            <a:custGeom>
              <a:avLst/>
              <a:gdLst/>
              <a:ahLst/>
              <a:cxnLst/>
              <a:rect r="r" b="b" t="t" l="l"/>
              <a:pathLst>
                <a:path h="457200" w="2834640">
                  <a:moveTo>
                    <a:pt x="0" y="0"/>
                  </a:moveTo>
                  <a:lnTo>
                    <a:pt x="2834640" y="0"/>
                  </a:lnTo>
                  <a:lnTo>
                    <a:pt x="283464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0722" r="0" b="-70725"/>
              </a:stretch>
            </a:blipFill>
          </p:spPr>
        </p:sp>
      </p:grpSp>
      <p:grpSp>
        <p:nvGrpSpPr>
          <p:cNvPr name="Group 85" id="85"/>
          <p:cNvGrpSpPr/>
          <p:nvPr/>
        </p:nvGrpSpPr>
        <p:grpSpPr>
          <a:xfrm rot="0">
            <a:off x="9326880" y="5966460"/>
            <a:ext cx="2125980" cy="342900"/>
            <a:chOff x="0" y="0"/>
            <a:chExt cx="2834640" cy="457200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2834640" cy="457200"/>
            </a:xfrm>
            <a:custGeom>
              <a:avLst/>
              <a:gdLst/>
              <a:ahLst/>
              <a:cxnLst/>
              <a:rect r="r" b="b" t="t" l="l"/>
              <a:pathLst>
                <a:path h="457200" w="2834640">
                  <a:moveTo>
                    <a:pt x="0" y="0"/>
                  </a:moveTo>
                  <a:lnTo>
                    <a:pt x="2834640" y="0"/>
                  </a:lnTo>
                  <a:lnTo>
                    <a:pt x="283464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0807" r="0" b="-70807"/>
              </a:stretch>
            </a:blipFill>
          </p:spPr>
        </p:sp>
        <p:sp>
          <p:nvSpPr>
            <p:cNvPr name="TextBox 87" id="87"/>
            <p:cNvSpPr txBox="true"/>
            <p:nvPr/>
          </p:nvSpPr>
          <p:spPr>
            <a:xfrm>
              <a:off x="0" y="-66675"/>
              <a:ext cx="283464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E84A5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Weaknesses</a:t>
              </a:r>
            </a:p>
          </p:txBody>
        </p:sp>
      </p:grpSp>
      <p:grpSp>
        <p:nvGrpSpPr>
          <p:cNvPr name="Group 88" id="88"/>
          <p:cNvGrpSpPr/>
          <p:nvPr/>
        </p:nvGrpSpPr>
        <p:grpSpPr>
          <a:xfrm rot="0">
            <a:off x="9801558" y="6820348"/>
            <a:ext cx="6995160" cy="684457"/>
            <a:chOff x="0" y="0"/>
            <a:chExt cx="9326880" cy="912609"/>
          </a:xfrm>
        </p:grpSpPr>
        <p:sp>
          <p:nvSpPr>
            <p:cNvPr name="Freeform 89" id="89"/>
            <p:cNvSpPr/>
            <p:nvPr/>
          </p:nvSpPr>
          <p:spPr>
            <a:xfrm flipH="false" flipV="false" rot="0">
              <a:off x="0" y="0"/>
              <a:ext cx="9326880" cy="912622"/>
            </a:xfrm>
            <a:custGeom>
              <a:avLst/>
              <a:gdLst/>
              <a:ahLst/>
              <a:cxnLst/>
              <a:rect r="r" b="b" t="t" l="l"/>
              <a:pathLst>
                <a:path h="912622" w="9326880">
                  <a:moveTo>
                    <a:pt x="0" y="0"/>
                  </a:moveTo>
                  <a:lnTo>
                    <a:pt x="9326880" y="0"/>
                  </a:lnTo>
                  <a:lnTo>
                    <a:pt x="9326880" y="912622"/>
                  </a:lnTo>
                  <a:lnTo>
                    <a:pt x="0" y="912622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8996" r="0" b="-148995"/>
              </a:stretch>
            </a:blipFill>
          </p:spPr>
        </p:sp>
      </p:grpSp>
      <p:grpSp>
        <p:nvGrpSpPr>
          <p:cNvPr name="Group 90" id="90"/>
          <p:cNvGrpSpPr/>
          <p:nvPr/>
        </p:nvGrpSpPr>
        <p:grpSpPr>
          <a:xfrm rot="0">
            <a:off x="9522933" y="7561764"/>
            <a:ext cx="6819948" cy="833237"/>
            <a:chOff x="0" y="0"/>
            <a:chExt cx="9093264" cy="1110983"/>
          </a:xfrm>
        </p:grpSpPr>
        <p:sp>
          <p:nvSpPr>
            <p:cNvPr name="Freeform 91" id="91"/>
            <p:cNvSpPr/>
            <p:nvPr/>
          </p:nvSpPr>
          <p:spPr>
            <a:xfrm flipH="false" flipV="false" rot="0">
              <a:off x="0" y="0"/>
              <a:ext cx="9093200" cy="1110996"/>
            </a:xfrm>
            <a:custGeom>
              <a:avLst/>
              <a:gdLst/>
              <a:ahLst/>
              <a:cxnLst/>
              <a:rect r="r" b="b" t="t" l="l"/>
              <a:pathLst>
                <a:path h="1110996" w="9093200">
                  <a:moveTo>
                    <a:pt x="0" y="0"/>
                  </a:moveTo>
                  <a:lnTo>
                    <a:pt x="9093200" y="0"/>
                  </a:lnTo>
                  <a:lnTo>
                    <a:pt x="9093200" y="1110996"/>
                  </a:lnTo>
                  <a:lnTo>
                    <a:pt x="0" y="111099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09370" r="0" b="-109370"/>
              </a:stretch>
            </a:blipFill>
          </p:spPr>
        </p:sp>
      </p:grpSp>
      <p:grpSp>
        <p:nvGrpSpPr>
          <p:cNvPr name="Group 92" id="92"/>
          <p:cNvGrpSpPr/>
          <p:nvPr/>
        </p:nvGrpSpPr>
        <p:grpSpPr>
          <a:xfrm rot="0">
            <a:off x="9146019" y="7552115"/>
            <a:ext cx="6819948" cy="842877"/>
            <a:chOff x="0" y="0"/>
            <a:chExt cx="9093264" cy="1123836"/>
          </a:xfrm>
        </p:grpSpPr>
        <p:sp>
          <p:nvSpPr>
            <p:cNvPr name="Freeform 93" id="93"/>
            <p:cNvSpPr/>
            <p:nvPr/>
          </p:nvSpPr>
          <p:spPr>
            <a:xfrm flipH="false" flipV="false" rot="0">
              <a:off x="0" y="0"/>
              <a:ext cx="9093262" cy="1123837"/>
            </a:xfrm>
            <a:custGeom>
              <a:avLst/>
              <a:gdLst/>
              <a:ahLst/>
              <a:cxnLst/>
              <a:rect r="r" b="b" t="t" l="l"/>
              <a:pathLst>
                <a:path h="1123837" w="9093262">
                  <a:moveTo>
                    <a:pt x="0" y="0"/>
                  </a:moveTo>
                  <a:lnTo>
                    <a:pt x="9093262" y="0"/>
                  </a:lnTo>
                  <a:lnTo>
                    <a:pt x="9093262" y="1123837"/>
                  </a:lnTo>
                  <a:lnTo>
                    <a:pt x="0" y="1123837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07658" r="0" b="-107658"/>
              </a:stretch>
            </a:blipFill>
          </p:spPr>
        </p:sp>
        <p:sp>
          <p:nvSpPr>
            <p:cNvPr name="TextBox 94" id="94"/>
            <p:cNvSpPr txBox="true"/>
            <p:nvPr/>
          </p:nvSpPr>
          <p:spPr>
            <a:xfrm>
              <a:off x="0" y="-66675"/>
              <a:ext cx="9093264" cy="119051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56"/>
                </a:lnSpc>
              </a:pPr>
              <a:r>
                <a:rPr lang="en-US" sz="2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If there is a lack of consent and transparency, personalisation can be intrusive.</a:t>
              </a:r>
            </a:p>
          </p:txBody>
        </p:sp>
      </p:grpSp>
      <p:sp>
        <p:nvSpPr>
          <p:cNvPr name="TextBox 95" id="95"/>
          <p:cNvSpPr txBox="true"/>
          <p:nvPr/>
        </p:nvSpPr>
        <p:spPr>
          <a:xfrm rot="0">
            <a:off x="9420339" y="4288831"/>
            <a:ext cx="7750883" cy="11491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</a:p>
          <a:p>
            <a:pPr algn="l">
              <a:lnSpc>
                <a:spcPts val="2400"/>
              </a:lnSpc>
            </a:pPr>
            <a:r>
              <a:rPr lang="en-US" sz="2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Enables the retention and lifetime value of data if it is accurate and used in an ethical way.</a:t>
            </a:r>
          </a:p>
          <a:p>
            <a:pPr algn="ctr">
              <a:lnSpc>
                <a:spcPts val="2400"/>
              </a:lnSpc>
            </a:pPr>
          </a:p>
        </p:txBody>
      </p:sp>
      <p:sp>
        <p:nvSpPr>
          <p:cNvPr name="TextBox 96" id="96"/>
          <p:cNvSpPr txBox="true"/>
          <p:nvPr/>
        </p:nvSpPr>
        <p:spPr>
          <a:xfrm rot="0">
            <a:off x="9117778" y="6625257"/>
            <a:ext cx="7582795" cy="9645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May become a “data graveyard” if employees do not keep records up to date.</a:t>
            </a:r>
          </a:p>
          <a:p>
            <a:pPr algn="ctr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79339" y="-9525"/>
            <a:ext cx="18306574" cy="10306050"/>
            <a:chOff x="0" y="0"/>
            <a:chExt cx="24408765" cy="13741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408764" cy="13741400"/>
            </a:xfrm>
            <a:custGeom>
              <a:avLst/>
              <a:gdLst/>
              <a:ahLst/>
              <a:cxnLst/>
              <a:rect r="r" b="b" t="t" l="l"/>
              <a:pathLst>
                <a:path h="13741400" w="24408764">
                  <a:moveTo>
                    <a:pt x="0" y="0"/>
                  </a:moveTo>
                  <a:lnTo>
                    <a:pt x="24408764" y="0"/>
                  </a:lnTo>
                  <a:lnTo>
                    <a:pt x="24408764" y="13741400"/>
                  </a:lnTo>
                  <a:lnTo>
                    <a:pt x="0" y="13741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5. BI &amp; Analytics: Decision Support System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078230" y="1764030"/>
            <a:ext cx="7444740" cy="6758940"/>
          </a:xfrm>
          <a:custGeom>
            <a:avLst/>
            <a:gdLst/>
            <a:ahLst/>
            <a:cxnLst/>
            <a:rect r="r" b="b" t="t" l="l"/>
            <a:pathLst>
              <a:path h="6758940" w="7444740">
                <a:moveTo>
                  <a:pt x="0" y="0"/>
                </a:moveTo>
                <a:lnTo>
                  <a:pt x="7444740" y="0"/>
                </a:lnTo>
                <a:lnTo>
                  <a:pt x="7444740" y="6758940"/>
                </a:lnTo>
                <a:lnTo>
                  <a:pt x="0" y="675894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1645920" y="2331720"/>
            <a:ext cx="3291840" cy="342900"/>
            <a:chOff x="0" y="0"/>
            <a:chExt cx="4389120" cy="4572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389120" cy="457200"/>
            </a:xfrm>
            <a:custGeom>
              <a:avLst/>
              <a:gdLst/>
              <a:ahLst/>
              <a:cxnLst/>
              <a:rect r="r" b="b" t="t" l="l"/>
              <a:pathLst>
                <a:path h="457200" w="4389120">
                  <a:moveTo>
                    <a:pt x="0" y="0"/>
                  </a:moveTo>
                  <a:lnTo>
                    <a:pt x="4389120" y="0"/>
                  </a:lnTo>
                  <a:lnTo>
                    <a:pt x="438912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36924" r="0" b="-136927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645920" y="2331720"/>
            <a:ext cx="3291840" cy="342900"/>
            <a:chOff x="0" y="0"/>
            <a:chExt cx="4389120" cy="4572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4389120" cy="457200"/>
            </a:xfrm>
            <a:custGeom>
              <a:avLst/>
              <a:gdLst/>
              <a:ahLst/>
              <a:cxnLst/>
              <a:rect r="r" b="b" t="t" l="l"/>
              <a:pathLst>
                <a:path h="457200" w="4389120">
                  <a:moveTo>
                    <a:pt x="0" y="0"/>
                  </a:moveTo>
                  <a:lnTo>
                    <a:pt x="4389120" y="0"/>
                  </a:lnTo>
                  <a:lnTo>
                    <a:pt x="438912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37056" r="0" b="-137056"/>
              </a:stretch>
            </a:blip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66675"/>
              <a:ext cx="438912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From data to decision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764030" y="5810250"/>
            <a:ext cx="833628" cy="1409700"/>
            <a:chOff x="0" y="0"/>
            <a:chExt cx="1111504" cy="18796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111504" cy="1879600"/>
            </a:xfrm>
            <a:custGeom>
              <a:avLst/>
              <a:gdLst/>
              <a:ahLst/>
              <a:cxnLst/>
              <a:rect r="r" b="b" t="t" l="l"/>
              <a:pathLst>
                <a:path h="1879600" w="1111504">
                  <a:moveTo>
                    <a:pt x="0" y="0"/>
                  </a:moveTo>
                  <a:lnTo>
                    <a:pt x="1111504" y="0"/>
                  </a:lnTo>
                  <a:lnTo>
                    <a:pt x="1111504" y="1879600"/>
                  </a:lnTo>
                  <a:lnTo>
                    <a:pt x="0" y="18796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19" id="19"/>
          <p:cNvGrpSpPr/>
          <p:nvPr/>
        </p:nvGrpSpPr>
        <p:grpSpPr>
          <a:xfrm rot="0">
            <a:off x="1508760" y="7379208"/>
            <a:ext cx="1303020" cy="246888"/>
            <a:chOff x="0" y="0"/>
            <a:chExt cx="1737360" cy="329184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737360" cy="329184"/>
            </a:xfrm>
            <a:custGeom>
              <a:avLst/>
              <a:gdLst/>
              <a:ahLst/>
              <a:cxnLst/>
              <a:rect r="r" b="b" t="t" l="l"/>
              <a:pathLst>
                <a:path h="329184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2766" r="0" b="-52766"/>
              </a:stretch>
            </a:blip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1508760" y="7372064"/>
            <a:ext cx="1303020" cy="254032"/>
            <a:chOff x="0" y="0"/>
            <a:chExt cx="1737360" cy="338709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737360" cy="338709"/>
            </a:xfrm>
            <a:custGeom>
              <a:avLst/>
              <a:gdLst/>
              <a:ahLst/>
              <a:cxnLst/>
              <a:rect r="r" b="b" t="t" l="l"/>
              <a:pathLst>
                <a:path h="338709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9945" r="0" b="-49945"/>
              </a:stretch>
            </a:blip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73736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36"/>
                </a:lnSpc>
              </a:pPr>
              <a:r>
                <a:rPr lang="en-US" sz="1275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Clean data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3204210" y="4918710"/>
            <a:ext cx="833628" cy="2301240"/>
            <a:chOff x="0" y="0"/>
            <a:chExt cx="1111504" cy="306832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111504" cy="3068320"/>
            </a:xfrm>
            <a:custGeom>
              <a:avLst/>
              <a:gdLst/>
              <a:ahLst/>
              <a:cxnLst/>
              <a:rect r="r" b="b" t="t" l="l"/>
              <a:pathLst>
                <a:path h="3068320" w="1111504">
                  <a:moveTo>
                    <a:pt x="0" y="0"/>
                  </a:moveTo>
                  <a:lnTo>
                    <a:pt x="1111504" y="0"/>
                  </a:lnTo>
                  <a:lnTo>
                    <a:pt x="1111504" y="3068320"/>
                  </a:lnTo>
                  <a:lnTo>
                    <a:pt x="0" y="3068320"/>
                  </a:lnTo>
                  <a:close/>
                </a:path>
              </a:pathLst>
            </a:custGeom>
            <a:solidFill>
              <a:srgbClr val="26A269"/>
            </a:solidFill>
            <a:ln w="19050" cap="sq">
              <a:solidFill>
                <a:srgbClr val="26A269"/>
              </a:solidFill>
              <a:prstDash val="solid"/>
              <a:miter/>
            </a:ln>
          </p:spPr>
        </p:sp>
      </p:grpSp>
      <p:grpSp>
        <p:nvGrpSpPr>
          <p:cNvPr name="Group 26" id="26"/>
          <p:cNvGrpSpPr/>
          <p:nvPr/>
        </p:nvGrpSpPr>
        <p:grpSpPr>
          <a:xfrm rot="0">
            <a:off x="2948940" y="7379208"/>
            <a:ext cx="1303020" cy="246888"/>
            <a:chOff x="0" y="0"/>
            <a:chExt cx="1737360" cy="329184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737360" cy="329184"/>
            </a:xfrm>
            <a:custGeom>
              <a:avLst/>
              <a:gdLst/>
              <a:ahLst/>
              <a:cxnLst/>
              <a:rect r="r" b="b" t="t" l="l"/>
              <a:pathLst>
                <a:path h="329184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2766" r="0" b="-52766"/>
              </a:stretch>
            </a:blip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2948940" y="7372064"/>
            <a:ext cx="1303020" cy="254032"/>
            <a:chOff x="0" y="0"/>
            <a:chExt cx="1737360" cy="338709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1737360" cy="338709"/>
            </a:xfrm>
            <a:custGeom>
              <a:avLst/>
              <a:gdLst/>
              <a:ahLst/>
              <a:cxnLst/>
              <a:rect r="r" b="b" t="t" l="l"/>
              <a:pathLst>
                <a:path h="338709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9945" r="0" b="-49945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47625"/>
              <a:ext cx="173736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36"/>
                </a:lnSpc>
              </a:pPr>
              <a:r>
                <a:rPr lang="en-US" sz="1275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Dashboard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4644390" y="3684270"/>
            <a:ext cx="833628" cy="3535680"/>
            <a:chOff x="0" y="0"/>
            <a:chExt cx="1111504" cy="471424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111504" cy="4714240"/>
            </a:xfrm>
            <a:custGeom>
              <a:avLst/>
              <a:gdLst/>
              <a:ahLst/>
              <a:cxnLst/>
              <a:rect r="r" b="b" t="t" l="l"/>
              <a:pathLst>
                <a:path h="4714240" w="1111504">
                  <a:moveTo>
                    <a:pt x="0" y="0"/>
                  </a:moveTo>
                  <a:lnTo>
                    <a:pt x="1111504" y="0"/>
                  </a:lnTo>
                  <a:lnTo>
                    <a:pt x="1111504" y="4714240"/>
                  </a:lnTo>
                  <a:lnTo>
                    <a:pt x="0" y="4714240"/>
                  </a:lnTo>
                  <a:close/>
                </a:path>
              </a:pathLst>
            </a:custGeom>
            <a:solidFill>
              <a:srgbClr val="F59E0B"/>
            </a:solidFill>
            <a:ln w="19050" cap="sq">
              <a:solidFill>
                <a:srgbClr val="F59E0B"/>
              </a:solidFill>
              <a:prstDash val="solid"/>
              <a:miter/>
            </a:ln>
          </p:spPr>
        </p:sp>
      </p:grpSp>
      <p:grpSp>
        <p:nvGrpSpPr>
          <p:cNvPr name="Group 33" id="33"/>
          <p:cNvGrpSpPr/>
          <p:nvPr/>
        </p:nvGrpSpPr>
        <p:grpSpPr>
          <a:xfrm rot="0">
            <a:off x="4389120" y="7379208"/>
            <a:ext cx="1303020" cy="246888"/>
            <a:chOff x="0" y="0"/>
            <a:chExt cx="1737360" cy="329184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737360" cy="329184"/>
            </a:xfrm>
            <a:custGeom>
              <a:avLst/>
              <a:gdLst/>
              <a:ahLst/>
              <a:cxnLst/>
              <a:rect r="r" b="b" t="t" l="l"/>
              <a:pathLst>
                <a:path h="329184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2766" r="0" b="-52766"/>
              </a:stretch>
            </a:blip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4389120" y="7372064"/>
            <a:ext cx="1303020" cy="254032"/>
            <a:chOff x="0" y="0"/>
            <a:chExt cx="1737360" cy="338709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1737360" cy="338709"/>
            </a:xfrm>
            <a:custGeom>
              <a:avLst/>
              <a:gdLst/>
              <a:ahLst/>
              <a:cxnLst/>
              <a:rect r="r" b="b" t="t" l="l"/>
              <a:pathLst>
                <a:path h="338709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9945" r="0" b="-49945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47625"/>
              <a:ext cx="173736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36"/>
                </a:lnSpc>
              </a:pPr>
              <a:r>
                <a:rPr lang="en-US" sz="1275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Forecast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6084570" y="2381250"/>
            <a:ext cx="833628" cy="4838700"/>
            <a:chOff x="0" y="0"/>
            <a:chExt cx="1111504" cy="645160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111504" cy="6451600"/>
            </a:xfrm>
            <a:custGeom>
              <a:avLst/>
              <a:gdLst/>
              <a:ahLst/>
              <a:cxnLst/>
              <a:rect r="r" b="b" t="t" l="l"/>
              <a:pathLst>
                <a:path h="6451600" w="1111504">
                  <a:moveTo>
                    <a:pt x="0" y="0"/>
                  </a:moveTo>
                  <a:lnTo>
                    <a:pt x="1111504" y="0"/>
                  </a:lnTo>
                  <a:lnTo>
                    <a:pt x="1111504" y="6451600"/>
                  </a:lnTo>
                  <a:lnTo>
                    <a:pt x="0" y="6451600"/>
                  </a:lnTo>
                  <a:close/>
                </a:path>
              </a:pathLst>
            </a:custGeom>
            <a:solidFill>
              <a:srgbClr val="7C3AED"/>
            </a:solidFill>
            <a:ln w="19050" cap="sq">
              <a:solidFill>
                <a:srgbClr val="7C3AED"/>
              </a:solidFill>
              <a:prstDash val="solid"/>
              <a:miter/>
            </a:ln>
          </p:spPr>
        </p:sp>
      </p:grpSp>
      <p:grpSp>
        <p:nvGrpSpPr>
          <p:cNvPr name="Group 40" id="40"/>
          <p:cNvGrpSpPr/>
          <p:nvPr/>
        </p:nvGrpSpPr>
        <p:grpSpPr>
          <a:xfrm rot="0">
            <a:off x="5829300" y="7379208"/>
            <a:ext cx="1303020" cy="246888"/>
            <a:chOff x="0" y="0"/>
            <a:chExt cx="1737360" cy="329184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1737360" cy="329184"/>
            </a:xfrm>
            <a:custGeom>
              <a:avLst/>
              <a:gdLst/>
              <a:ahLst/>
              <a:cxnLst/>
              <a:rect r="r" b="b" t="t" l="l"/>
              <a:pathLst>
                <a:path h="329184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29184"/>
                  </a:lnTo>
                  <a:lnTo>
                    <a:pt x="0" y="32918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2766" r="0" b="-52766"/>
              </a:stretch>
            </a:blipFill>
          </p:spPr>
        </p:sp>
      </p:grpSp>
      <p:grpSp>
        <p:nvGrpSpPr>
          <p:cNvPr name="Group 42" id="42"/>
          <p:cNvGrpSpPr/>
          <p:nvPr/>
        </p:nvGrpSpPr>
        <p:grpSpPr>
          <a:xfrm rot="0">
            <a:off x="5829300" y="7372064"/>
            <a:ext cx="1303020" cy="254032"/>
            <a:chOff x="0" y="0"/>
            <a:chExt cx="1737360" cy="338709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1737360" cy="338709"/>
            </a:xfrm>
            <a:custGeom>
              <a:avLst/>
              <a:gdLst/>
              <a:ahLst/>
              <a:cxnLst/>
              <a:rect r="r" b="b" t="t" l="l"/>
              <a:pathLst>
                <a:path h="338709" w="1737360">
                  <a:moveTo>
                    <a:pt x="0" y="0"/>
                  </a:moveTo>
                  <a:lnTo>
                    <a:pt x="1737360" y="0"/>
                  </a:lnTo>
                  <a:lnTo>
                    <a:pt x="1737360" y="338709"/>
                  </a:lnTo>
                  <a:lnTo>
                    <a:pt x="0" y="33870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9945" r="0" b="-49945"/>
              </a:stretch>
            </a:blipFill>
          </p:spPr>
        </p:sp>
        <p:sp>
          <p:nvSpPr>
            <p:cNvPr name="TextBox 44" id="44"/>
            <p:cNvSpPr txBox="true"/>
            <p:nvPr/>
          </p:nvSpPr>
          <p:spPr>
            <a:xfrm>
              <a:off x="0" y="-47625"/>
              <a:ext cx="1737360" cy="38633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836"/>
                </a:lnSpc>
              </a:pPr>
              <a:r>
                <a:rPr lang="en-US" sz="1275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Action</a:t>
              </a:r>
            </a:p>
          </p:txBody>
        </p:sp>
      </p:grpSp>
      <p:sp>
        <p:nvSpPr>
          <p:cNvPr name="AutoShape 45" id="45"/>
          <p:cNvSpPr/>
          <p:nvPr/>
        </p:nvSpPr>
        <p:spPr>
          <a:xfrm rot="5220">
            <a:off x="1425873" y="7232523"/>
            <a:ext cx="6269393" cy="0"/>
          </a:xfrm>
          <a:prstGeom prst="line">
            <a:avLst/>
          </a:prstGeom>
          <a:ln cap="rnd" w="9525">
            <a:solidFill>
              <a:srgbClr val="6B7280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6" id="46"/>
          <p:cNvSpPr/>
          <p:nvPr/>
        </p:nvSpPr>
        <p:spPr>
          <a:xfrm rot="7080">
            <a:off x="-871566" y="4962525"/>
            <a:ext cx="4623483" cy="0"/>
          </a:xfrm>
          <a:prstGeom prst="line">
            <a:avLst/>
          </a:prstGeom>
          <a:ln cap="rnd" w="9525">
            <a:solidFill>
              <a:srgbClr val="6B728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7" id="47"/>
          <p:cNvGrpSpPr/>
          <p:nvPr/>
        </p:nvGrpSpPr>
        <p:grpSpPr>
          <a:xfrm rot="0">
            <a:off x="9601200" y="1851660"/>
            <a:ext cx="1920240" cy="342900"/>
            <a:chOff x="0" y="0"/>
            <a:chExt cx="2560320" cy="457200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2560320" cy="457200"/>
            </a:xfrm>
            <a:custGeom>
              <a:avLst/>
              <a:gdLst/>
              <a:ahLst/>
              <a:cxnLst/>
              <a:rect r="r" b="b" t="t" l="l"/>
              <a:pathLst>
                <a:path h="457200" w="2560320">
                  <a:moveTo>
                    <a:pt x="0" y="0"/>
                  </a:moveTo>
                  <a:lnTo>
                    <a:pt x="2560320" y="0"/>
                  </a:lnTo>
                  <a:lnTo>
                    <a:pt x="256032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9041" r="0" b="-59038"/>
              </a:stretch>
            </a:blipFill>
          </p:spPr>
        </p:sp>
      </p:grpSp>
      <p:grpSp>
        <p:nvGrpSpPr>
          <p:cNvPr name="Group 49" id="49"/>
          <p:cNvGrpSpPr/>
          <p:nvPr/>
        </p:nvGrpSpPr>
        <p:grpSpPr>
          <a:xfrm rot="0">
            <a:off x="9601200" y="1851660"/>
            <a:ext cx="1920240" cy="342900"/>
            <a:chOff x="0" y="0"/>
            <a:chExt cx="2560320" cy="457200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2560320" cy="457200"/>
            </a:xfrm>
            <a:custGeom>
              <a:avLst/>
              <a:gdLst/>
              <a:ahLst/>
              <a:cxnLst/>
              <a:rect r="r" b="b" t="t" l="l"/>
              <a:pathLst>
                <a:path h="457200" w="2560320">
                  <a:moveTo>
                    <a:pt x="0" y="0"/>
                  </a:moveTo>
                  <a:lnTo>
                    <a:pt x="2560320" y="0"/>
                  </a:lnTo>
                  <a:lnTo>
                    <a:pt x="256032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9116" r="0" b="-59116"/>
              </a:stretch>
            </a:blipFill>
          </p:spPr>
        </p:sp>
        <p:sp>
          <p:nvSpPr>
            <p:cNvPr name="TextBox 51" id="51"/>
            <p:cNvSpPr txBox="true"/>
            <p:nvPr/>
          </p:nvSpPr>
          <p:spPr>
            <a:xfrm>
              <a:off x="0" y="-66675"/>
              <a:ext cx="256032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26A269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Benefits</a:t>
              </a:r>
            </a:p>
          </p:txBody>
        </p:sp>
      </p:grpSp>
      <p:grpSp>
        <p:nvGrpSpPr>
          <p:cNvPr name="Group 52" id="52"/>
          <p:cNvGrpSpPr/>
          <p:nvPr/>
        </p:nvGrpSpPr>
        <p:grpSpPr>
          <a:xfrm rot="0">
            <a:off x="9806940" y="2537460"/>
            <a:ext cx="6789420" cy="617220"/>
            <a:chOff x="0" y="0"/>
            <a:chExt cx="9052560" cy="82296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9052560" cy="822960"/>
            </a:xfrm>
            <a:custGeom>
              <a:avLst/>
              <a:gdLst/>
              <a:ahLst/>
              <a:cxnLst/>
              <a:rect r="r" b="b" t="t" l="l"/>
              <a:pathLst>
                <a:path h="822960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822960"/>
                  </a:lnTo>
                  <a:lnTo>
                    <a:pt x="0" y="8229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186" r="0" b="-164186"/>
              </a:stretch>
            </a:blipFill>
          </p:spPr>
        </p:sp>
      </p:grpSp>
      <p:grpSp>
        <p:nvGrpSpPr>
          <p:cNvPr name="Group 54" id="54"/>
          <p:cNvGrpSpPr/>
          <p:nvPr/>
        </p:nvGrpSpPr>
        <p:grpSpPr>
          <a:xfrm rot="0">
            <a:off x="9806940" y="2698404"/>
            <a:ext cx="6789420" cy="456276"/>
            <a:chOff x="0" y="0"/>
            <a:chExt cx="9052560" cy="608368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9052560" cy="608368"/>
            </a:xfrm>
            <a:custGeom>
              <a:avLst/>
              <a:gdLst/>
              <a:ahLst/>
              <a:cxnLst/>
              <a:rect r="r" b="b" t="t" l="l"/>
              <a:pathLst>
                <a:path h="608368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608368"/>
                  </a:lnTo>
                  <a:lnTo>
                    <a:pt x="0" y="608368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39938" r="0" b="-239938"/>
              </a:stretch>
            </a:blipFill>
          </p:spPr>
        </p:sp>
        <p:sp>
          <p:nvSpPr>
            <p:cNvPr name="TextBox 56" id="56"/>
            <p:cNvSpPr txBox="true"/>
            <p:nvPr/>
          </p:nvSpPr>
          <p:spPr>
            <a:xfrm>
              <a:off x="0" y="-47625"/>
              <a:ext cx="9052560" cy="65599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Converts big data into dashboards, KPIs and forecasts. </a:t>
              </a:r>
            </a:p>
          </p:txBody>
        </p:sp>
      </p:grpSp>
      <p:grpSp>
        <p:nvGrpSpPr>
          <p:cNvPr name="Group 57" id="57"/>
          <p:cNvGrpSpPr/>
          <p:nvPr/>
        </p:nvGrpSpPr>
        <p:grpSpPr>
          <a:xfrm rot="0">
            <a:off x="9806940" y="3360420"/>
            <a:ext cx="6789420" cy="754380"/>
            <a:chOff x="0" y="0"/>
            <a:chExt cx="9052560" cy="1005840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0" y="0"/>
              <a:ext cx="90525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25243" r="0" b="-125243"/>
              </a:stretch>
            </a:blipFill>
          </p:spPr>
        </p:sp>
      </p:grpSp>
      <p:grpSp>
        <p:nvGrpSpPr>
          <p:cNvPr name="Group 59" id="59"/>
          <p:cNvGrpSpPr/>
          <p:nvPr/>
        </p:nvGrpSpPr>
        <p:grpSpPr>
          <a:xfrm rot="0">
            <a:off x="9806940" y="3353276"/>
            <a:ext cx="6789420" cy="761524"/>
            <a:chOff x="0" y="0"/>
            <a:chExt cx="9052560" cy="1015365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9052560" cy="1015365"/>
            </a:xfrm>
            <a:custGeom>
              <a:avLst/>
              <a:gdLst/>
              <a:ahLst/>
              <a:cxnLst/>
              <a:rect r="r" b="b" t="t" l="l"/>
              <a:pathLst>
                <a:path h="1015365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1015365"/>
                  </a:lnTo>
                  <a:lnTo>
                    <a:pt x="0" y="101536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23720" r="0" b="-123720"/>
              </a:stretch>
            </a:blipFill>
          </p:spPr>
        </p:sp>
        <p:sp>
          <p:nvSpPr>
            <p:cNvPr name="TextBox 61" id="61"/>
            <p:cNvSpPr txBox="true"/>
            <p:nvPr/>
          </p:nvSpPr>
          <p:spPr>
            <a:xfrm>
              <a:off x="0" y="-47625"/>
              <a:ext cx="9052560" cy="106299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Allows for the early identification of trends, stock risks and customer behaviour.</a:t>
              </a:r>
            </a:p>
          </p:txBody>
        </p:sp>
      </p:grpSp>
      <p:grpSp>
        <p:nvGrpSpPr>
          <p:cNvPr name="Group 62" id="62"/>
          <p:cNvGrpSpPr/>
          <p:nvPr/>
        </p:nvGrpSpPr>
        <p:grpSpPr>
          <a:xfrm rot="0">
            <a:off x="9806940" y="4320540"/>
            <a:ext cx="6789420" cy="617220"/>
            <a:chOff x="0" y="0"/>
            <a:chExt cx="9052560" cy="822960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9052560" cy="822960"/>
            </a:xfrm>
            <a:custGeom>
              <a:avLst/>
              <a:gdLst/>
              <a:ahLst/>
              <a:cxnLst/>
              <a:rect r="r" b="b" t="t" l="l"/>
              <a:pathLst>
                <a:path h="822960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822960"/>
                  </a:lnTo>
                  <a:lnTo>
                    <a:pt x="0" y="8229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186" r="0" b="-164186"/>
              </a:stretch>
            </a:blipFill>
          </p:spPr>
        </p:sp>
      </p:grpSp>
      <p:grpSp>
        <p:nvGrpSpPr>
          <p:cNvPr name="Group 64" id="64"/>
          <p:cNvGrpSpPr/>
          <p:nvPr/>
        </p:nvGrpSpPr>
        <p:grpSpPr>
          <a:xfrm rot="0">
            <a:off x="9806940" y="4313396"/>
            <a:ext cx="6789420" cy="624364"/>
            <a:chOff x="0" y="0"/>
            <a:chExt cx="9052560" cy="832485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9052560" cy="832485"/>
            </a:xfrm>
            <a:custGeom>
              <a:avLst/>
              <a:gdLst/>
              <a:ahLst/>
              <a:cxnLst/>
              <a:rect r="r" b="b" t="t" l="l"/>
              <a:pathLst>
                <a:path h="832485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832485"/>
                  </a:lnTo>
                  <a:lnTo>
                    <a:pt x="0" y="83248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61883" r="0" b="-161882"/>
              </a:stretch>
            </a:blipFill>
          </p:spPr>
        </p:sp>
        <p:sp>
          <p:nvSpPr>
            <p:cNvPr name="TextBox 66" id="66"/>
            <p:cNvSpPr txBox="true"/>
            <p:nvPr/>
          </p:nvSpPr>
          <p:spPr>
            <a:xfrm>
              <a:off x="0" y="-57150"/>
              <a:ext cx="9052560" cy="88963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Makes decisions based on evidence and for continuous improvement.</a:t>
              </a:r>
            </a:p>
          </p:txBody>
        </p:sp>
      </p:grpSp>
      <p:grpSp>
        <p:nvGrpSpPr>
          <p:cNvPr name="Group 67" id="67"/>
          <p:cNvGrpSpPr/>
          <p:nvPr/>
        </p:nvGrpSpPr>
        <p:grpSpPr>
          <a:xfrm rot="0">
            <a:off x="9601200" y="5623560"/>
            <a:ext cx="2194560" cy="342900"/>
            <a:chOff x="0" y="0"/>
            <a:chExt cx="2926080" cy="457200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0" y="0"/>
              <a:ext cx="2926080" cy="457200"/>
            </a:xfrm>
            <a:custGeom>
              <a:avLst/>
              <a:gdLst/>
              <a:ahLst/>
              <a:cxnLst/>
              <a:rect r="r" b="b" t="t" l="l"/>
              <a:pathLst>
                <a:path h="45720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74616" r="0" b="-74619"/>
              </a:stretch>
            </a:blipFill>
          </p:spPr>
        </p:sp>
      </p:grpSp>
      <p:grpSp>
        <p:nvGrpSpPr>
          <p:cNvPr name="Group 69" id="69"/>
          <p:cNvGrpSpPr/>
          <p:nvPr/>
        </p:nvGrpSpPr>
        <p:grpSpPr>
          <a:xfrm rot="0">
            <a:off x="9601200" y="5623560"/>
            <a:ext cx="2194560" cy="342900"/>
            <a:chOff x="0" y="0"/>
            <a:chExt cx="2926080" cy="457200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0" y="0"/>
              <a:ext cx="2926080" cy="457200"/>
            </a:xfrm>
            <a:custGeom>
              <a:avLst/>
              <a:gdLst/>
              <a:ahLst/>
              <a:cxnLst/>
              <a:rect r="r" b="b" t="t" l="l"/>
              <a:pathLst>
                <a:path h="45720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74704" r="0" b="-74704"/>
              </a:stretch>
            </a:blipFill>
          </p:spPr>
        </p:sp>
        <p:sp>
          <p:nvSpPr>
            <p:cNvPr name="TextBox 71" id="71"/>
            <p:cNvSpPr txBox="true"/>
            <p:nvPr/>
          </p:nvSpPr>
          <p:spPr>
            <a:xfrm>
              <a:off x="0" y="-66675"/>
              <a:ext cx="292608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672"/>
                </a:lnSpc>
              </a:pPr>
              <a:r>
                <a:rPr lang="en-US" b="true" sz="2550">
                  <a:solidFill>
                    <a:srgbClr val="E84A5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Limitations</a:t>
              </a:r>
            </a:p>
          </p:txBody>
        </p:sp>
      </p:grpSp>
      <p:grpSp>
        <p:nvGrpSpPr>
          <p:cNvPr name="Group 72" id="72"/>
          <p:cNvGrpSpPr/>
          <p:nvPr/>
        </p:nvGrpSpPr>
        <p:grpSpPr>
          <a:xfrm rot="0">
            <a:off x="9806940" y="6309360"/>
            <a:ext cx="6789420" cy="617220"/>
            <a:chOff x="0" y="0"/>
            <a:chExt cx="9052560" cy="822960"/>
          </a:xfrm>
        </p:grpSpPr>
        <p:sp>
          <p:nvSpPr>
            <p:cNvPr name="Freeform 73" id="73"/>
            <p:cNvSpPr/>
            <p:nvPr/>
          </p:nvSpPr>
          <p:spPr>
            <a:xfrm flipH="false" flipV="false" rot="0">
              <a:off x="0" y="0"/>
              <a:ext cx="9052560" cy="822960"/>
            </a:xfrm>
            <a:custGeom>
              <a:avLst/>
              <a:gdLst/>
              <a:ahLst/>
              <a:cxnLst/>
              <a:rect r="r" b="b" t="t" l="l"/>
              <a:pathLst>
                <a:path h="822960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822960"/>
                  </a:lnTo>
                  <a:lnTo>
                    <a:pt x="0" y="82296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4186" r="0" b="-164186"/>
              </a:stretch>
            </a:blipFill>
          </p:spPr>
        </p:sp>
      </p:grpSp>
      <p:grpSp>
        <p:nvGrpSpPr>
          <p:cNvPr name="Group 74" id="74"/>
          <p:cNvGrpSpPr/>
          <p:nvPr/>
        </p:nvGrpSpPr>
        <p:grpSpPr>
          <a:xfrm rot="0">
            <a:off x="9806940" y="6302216"/>
            <a:ext cx="6789420" cy="624364"/>
            <a:chOff x="0" y="0"/>
            <a:chExt cx="9052560" cy="832485"/>
          </a:xfrm>
        </p:grpSpPr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9052560" cy="832485"/>
            </a:xfrm>
            <a:custGeom>
              <a:avLst/>
              <a:gdLst/>
              <a:ahLst/>
              <a:cxnLst/>
              <a:rect r="r" b="b" t="t" l="l"/>
              <a:pathLst>
                <a:path h="832485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832485"/>
                  </a:lnTo>
                  <a:lnTo>
                    <a:pt x="0" y="83248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61883" r="0" b="-161882"/>
              </a:stretch>
            </a:blipFill>
          </p:spPr>
        </p:sp>
        <p:sp>
          <p:nvSpPr>
            <p:cNvPr name="TextBox 76" id="76"/>
            <p:cNvSpPr txBox="true"/>
            <p:nvPr/>
          </p:nvSpPr>
          <p:spPr>
            <a:xfrm>
              <a:off x="0" y="-47625"/>
              <a:ext cx="9052560" cy="88011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That's because poor data quality leads to inaccurate dashboards.</a:t>
              </a:r>
            </a:p>
          </p:txBody>
        </p:sp>
      </p:grpSp>
      <p:grpSp>
        <p:nvGrpSpPr>
          <p:cNvPr name="Group 77" id="77"/>
          <p:cNvGrpSpPr/>
          <p:nvPr/>
        </p:nvGrpSpPr>
        <p:grpSpPr>
          <a:xfrm rot="0">
            <a:off x="9806940" y="7132320"/>
            <a:ext cx="6789420" cy="822960"/>
            <a:chOff x="0" y="0"/>
            <a:chExt cx="9052560" cy="1097280"/>
          </a:xfrm>
        </p:grpSpPr>
        <p:sp>
          <p:nvSpPr>
            <p:cNvPr name="Freeform 78" id="78"/>
            <p:cNvSpPr/>
            <p:nvPr/>
          </p:nvSpPr>
          <p:spPr>
            <a:xfrm flipH="false" flipV="false" rot="0">
              <a:off x="0" y="0"/>
              <a:ext cx="9052560" cy="1097280"/>
            </a:xfrm>
            <a:custGeom>
              <a:avLst/>
              <a:gdLst/>
              <a:ahLst/>
              <a:cxnLst/>
              <a:rect r="r" b="b" t="t" l="l"/>
              <a:pathLst>
                <a:path h="1097280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1097280"/>
                  </a:lnTo>
                  <a:lnTo>
                    <a:pt x="0" y="10972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0640" r="0" b="-110640"/>
              </a:stretch>
            </a:blipFill>
          </p:spPr>
        </p:sp>
      </p:grpSp>
      <p:grpSp>
        <p:nvGrpSpPr>
          <p:cNvPr name="Group 79" id="79"/>
          <p:cNvGrpSpPr/>
          <p:nvPr/>
        </p:nvGrpSpPr>
        <p:grpSpPr>
          <a:xfrm rot="0">
            <a:off x="9806940" y="7141988"/>
            <a:ext cx="6789420" cy="1300753"/>
            <a:chOff x="0" y="0"/>
            <a:chExt cx="9052560" cy="1734337"/>
          </a:xfrm>
        </p:grpSpPr>
        <p:sp>
          <p:nvSpPr>
            <p:cNvPr name="Freeform 80" id="80"/>
            <p:cNvSpPr/>
            <p:nvPr/>
          </p:nvSpPr>
          <p:spPr>
            <a:xfrm flipH="false" flipV="false" rot="0">
              <a:off x="0" y="0"/>
              <a:ext cx="9052560" cy="1734334"/>
            </a:xfrm>
            <a:custGeom>
              <a:avLst/>
              <a:gdLst/>
              <a:ahLst/>
              <a:cxnLst/>
              <a:rect r="r" b="b" t="t" l="l"/>
              <a:pathLst>
                <a:path h="1734334" w="9052560">
                  <a:moveTo>
                    <a:pt x="0" y="0"/>
                  </a:moveTo>
                  <a:lnTo>
                    <a:pt x="9052560" y="0"/>
                  </a:lnTo>
                  <a:lnTo>
                    <a:pt x="9052560" y="1734334"/>
                  </a:lnTo>
                  <a:lnTo>
                    <a:pt x="0" y="173433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1704" r="0" b="-51704"/>
              </a:stretch>
            </a:blipFill>
          </p:spPr>
        </p:sp>
        <p:sp>
          <p:nvSpPr>
            <p:cNvPr name="TextBox 81" id="81"/>
            <p:cNvSpPr txBox="true"/>
            <p:nvPr/>
          </p:nvSpPr>
          <p:spPr>
            <a:xfrm>
              <a:off x="0" y="-66675"/>
              <a:ext cx="9052560" cy="180101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56"/>
                </a:lnSpc>
              </a:pPr>
              <a:r>
                <a:rPr lang="en-US" sz="2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Human judgment is needed for algorithmic outputs and there is no correlation, that is to say, no causation.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8" id="8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6. Comparison: ERP vs CRM vs BI/Analytics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941070" y="1695450"/>
            <a:ext cx="2781300" cy="696468"/>
          </a:xfrm>
          <a:custGeom>
            <a:avLst/>
            <a:gdLst/>
            <a:ahLst/>
            <a:cxnLst/>
            <a:rect r="r" b="b" t="t" l="l"/>
            <a:pathLst>
              <a:path h="696468" w="2781300">
                <a:moveTo>
                  <a:pt x="0" y="0"/>
                </a:moveTo>
                <a:lnTo>
                  <a:pt x="2781300" y="0"/>
                </a:lnTo>
                <a:lnTo>
                  <a:pt x="2781300" y="696468"/>
                </a:lnTo>
                <a:lnTo>
                  <a:pt x="0" y="6964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1069848" y="1920240"/>
            <a:ext cx="2523744" cy="137160"/>
            <a:chOff x="0" y="0"/>
            <a:chExt cx="3364992" cy="18288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3364992" cy="182880"/>
            </a:xfrm>
            <a:custGeom>
              <a:avLst/>
              <a:gdLst/>
              <a:ahLst/>
              <a:cxnLst/>
              <a:rect r="r" b="b" t="t" l="l"/>
              <a:pathLst>
                <a:path h="182880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08277" r="0" b="-308270"/>
              </a:stretch>
            </a:blip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1069848" y="1920240"/>
            <a:ext cx="2523744" cy="137160"/>
            <a:chOff x="0" y="0"/>
            <a:chExt cx="3364992" cy="18288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3364992" cy="182880"/>
            </a:xfrm>
            <a:custGeom>
              <a:avLst/>
              <a:gdLst/>
              <a:ahLst/>
              <a:cxnLst/>
              <a:rect r="r" b="b" t="t" l="l"/>
              <a:pathLst>
                <a:path h="182880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08524" r="0" b="-308524"/>
              </a:stretch>
            </a:blip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3364992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86"/>
                </a:lnSpc>
              </a:pPr>
              <a:r>
                <a:rPr lang="en-US" b="true" sz="110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Criteria</a:t>
              </a: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3684270" y="1695450"/>
            <a:ext cx="4495800" cy="696468"/>
          </a:xfrm>
          <a:custGeom>
            <a:avLst/>
            <a:gdLst/>
            <a:ahLst/>
            <a:cxnLst/>
            <a:rect r="r" b="b" t="t" l="l"/>
            <a:pathLst>
              <a:path h="696468" w="4495800">
                <a:moveTo>
                  <a:pt x="0" y="0"/>
                </a:moveTo>
                <a:lnTo>
                  <a:pt x="4495800" y="0"/>
                </a:lnTo>
                <a:lnTo>
                  <a:pt x="4495800" y="696468"/>
                </a:lnTo>
                <a:lnTo>
                  <a:pt x="0" y="6964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3813048" y="1920240"/>
            <a:ext cx="4238244" cy="137160"/>
            <a:chOff x="0" y="0"/>
            <a:chExt cx="5650992" cy="18288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51666" r="0" b="-551673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3813048" y="1920240"/>
            <a:ext cx="4238244" cy="137160"/>
            <a:chOff x="0" y="0"/>
            <a:chExt cx="5650992" cy="18288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52087" r="0" b="-552087"/>
              </a:stretch>
            </a:blip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5650992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86"/>
                </a:lnSpc>
              </a:pPr>
              <a:r>
                <a:rPr lang="en-US" b="true" sz="110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ERP</a:t>
              </a:r>
            </a:p>
          </p:txBody>
        </p:sp>
      </p:grpSp>
      <p:sp>
        <p:nvSpPr>
          <p:cNvPr name="Freeform 21" id="21"/>
          <p:cNvSpPr/>
          <p:nvPr/>
        </p:nvSpPr>
        <p:spPr>
          <a:xfrm flipH="false" flipV="false" rot="0">
            <a:off x="8141970" y="1695450"/>
            <a:ext cx="4495800" cy="696468"/>
          </a:xfrm>
          <a:custGeom>
            <a:avLst/>
            <a:gdLst/>
            <a:ahLst/>
            <a:cxnLst/>
            <a:rect r="r" b="b" t="t" l="l"/>
            <a:pathLst>
              <a:path h="696468" w="4495800">
                <a:moveTo>
                  <a:pt x="0" y="0"/>
                </a:moveTo>
                <a:lnTo>
                  <a:pt x="4495800" y="0"/>
                </a:lnTo>
                <a:lnTo>
                  <a:pt x="4495800" y="696468"/>
                </a:lnTo>
                <a:lnTo>
                  <a:pt x="0" y="6964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2" id="22"/>
          <p:cNvGrpSpPr/>
          <p:nvPr/>
        </p:nvGrpSpPr>
        <p:grpSpPr>
          <a:xfrm rot="0">
            <a:off x="8270748" y="1920240"/>
            <a:ext cx="4238244" cy="137160"/>
            <a:chOff x="0" y="0"/>
            <a:chExt cx="5650992" cy="18288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51666" r="0" b="-551673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8270748" y="1920240"/>
            <a:ext cx="4238244" cy="137160"/>
            <a:chOff x="0" y="0"/>
            <a:chExt cx="5650992" cy="18288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52087" r="0" b="-552087"/>
              </a:stretch>
            </a:blip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38100"/>
              <a:ext cx="5650992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86"/>
                </a:lnSpc>
              </a:pPr>
              <a:r>
                <a:rPr lang="en-US" b="true" sz="110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CRM</a:t>
              </a: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12599670" y="1695450"/>
            <a:ext cx="4495800" cy="696468"/>
          </a:xfrm>
          <a:custGeom>
            <a:avLst/>
            <a:gdLst/>
            <a:ahLst/>
            <a:cxnLst/>
            <a:rect r="r" b="b" t="t" l="l"/>
            <a:pathLst>
              <a:path h="696468" w="4495800">
                <a:moveTo>
                  <a:pt x="0" y="0"/>
                </a:moveTo>
                <a:lnTo>
                  <a:pt x="4495800" y="0"/>
                </a:lnTo>
                <a:lnTo>
                  <a:pt x="4495800" y="696468"/>
                </a:lnTo>
                <a:lnTo>
                  <a:pt x="0" y="6964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8" id="28"/>
          <p:cNvGrpSpPr/>
          <p:nvPr/>
        </p:nvGrpSpPr>
        <p:grpSpPr>
          <a:xfrm rot="0">
            <a:off x="12728448" y="1920240"/>
            <a:ext cx="4238244" cy="137160"/>
            <a:chOff x="0" y="0"/>
            <a:chExt cx="5650992" cy="18288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551666" r="0" b="-551673"/>
              </a:stretch>
            </a:blip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12728448" y="1920240"/>
            <a:ext cx="4238244" cy="137160"/>
            <a:chOff x="0" y="0"/>
            <a:chExt cx="5650992" cy="18288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5650992" cy="182880"/>
            </a:xfrm>
            <a:custGeom>
              <a:avLst/>
              <a:gdLst/>
              <a:ahLst/>
              <a:cxnLst/>
              <a:rect r="r" b="b" t="t" l="l"/>
              <a:pathLst>
                <a:path h="182880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182880"/>
                  </a:lnTo>
                  <a:lnTo>
                    <a:pt x="0" y="1828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552087" r="0" b="-552087"/>
              </a:stretch>
            </a:blipFill>
          </p:spPr>
        </p:sp>
        <p:sp>
          <p:nvSpPr>
            <p:cNvPr name="TextBox 32" id="32"/>
            <p:cNvSpPr txBox="true"/>
            <p:nvPr/>
          </p:nvSpPr>
          <p:spPr>
            <a:xfrm>
              <a:off x="0" y="-38100"/>
              <a:ext cx="5650992" cy="22098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586"/>
                </a:lnSpc>
              </a:pPr>
              <a:r>
                <a:rPr lang="en-US" b="true" sz="110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BI / Analytics</a:t>
              </a:r>
            </a:p>
          </p:txBody>
        </p:sp>
      </p:grpSp>
      <p:grpSp>
        <p:nvGrpSpPr>
          <p:cNvPr name="Group 33" id="33"/>
          <p:cNvGrpSpPr/>
          <p:nvPr/>
        </p:nvGrpSpPr>
        <p:grpSpPr>
          <a:xfrm rot="0">
            <a:off x="944890" y="2453650"/>
            <a:ext cx="2773661" cy="935717"/>
            <a:chOff x="0" y="0"/>
            <a:chExt cx="3698215" cy="1247623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3698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3698240">
                  <a:moveTo>
                    <a:pt x="0" y="0"/>
                  </a:moveTo>
                  <a:lnTo>
                    <a:pt x="3698240" y="0"/>
                  </a:lnTo>
                  <a:lnTo>
                    <a:pt x="3698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1F5F9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35" id="35"/>
          <p:cNvGrpSpPr/>
          <p:nvPr/>
        </p:nvGrpSpPr>
        <p:grpSpPr>
          <a:xfrm rot="0">
            <a:off x="1069848" y="2633472"/>
            <a:ext cx="2523744" cy="713232"/>
            <a:chOff x="0" y="0"/>
            <a:chExt cx="3364992" cy="95097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899" r="0" b="-18898"/>
              </a:stretch>
            </a:blip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1069848" y="2633472"/>
            <a:ext cx="2523744" cy="713232"/>
            <a:chOff x="0" y="0"/>
            <a:chExt cx="3364992" cy="950976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947" r="0" b="-18947"/>
              </a:stretch>
            </a:blipFill>
          </p:spPr>
        </p:sp>
        <p:sp>
          <p:nvSpPr>
            <p:cNvPr name="TextBox 39" id="39"/>
            <p:cNvSpPr txBox="true"/>
            <p:nvPr/>
          </p:nvSpPr>
          <p:spPr>
            <a:xfrm>
              <a:off x="0" y="-47625"/>
              <a:ext cx="3364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b="true" sz="15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Main focus</a:t>
              </a: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3688090" y="2453650"/>
            <a:ext cx="4488161" cy="935717"/>
            <a:chOff x="0" y="0"/>
            <a:chExt cx="5984215" cy="1247623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42" id="42"/>
          <p:cNvGrpSpPr/>
          <p:nvPr/>
        </p:nvGrpSpPr>
        <p:grpSpPr>
          <a:xfrm rot="0">
            <a:off x="3813048" y="2683897"/>
            <a:ext cx="4238244" cy="713232"/>
            <a:chOff x="0" y="0"/>
            <a:chExt cx="5650992" cy="950976"/>
          </a:xfrm>
        </p:grpSpPr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44" id="44"/>
          <p:cNvGrpSpPr/>
          <p:nvPr/>
        </p:nvGrpSpPr>
        <p:grpSpPr>
          <a:xfrm rot="0">
            <a:off x="8145790" y="2453650"/>
            <a:ext cx="4488161" cy="935717"/>
            <a:chOff x="0" y="0"/>
            <a:chExt cx="5984215" cy="1247623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46" id="46"/>
          <p:cNvGrpSpPr/>
          <p:nvPr/>
        </p:nvGrpSpPr>
        <p:grpSpPr>
          <a:xfrm rot="0">
            <a:off x="8153086" y="2633472"/>
            <a:ext cx="4238244" cy="713232"/>
            <a:chOff x="0" y="0"/>
            <a:chExt cx="5650992" cy="950976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48" id="48"/>
          <p:cNvGrpSpPr/>
          <p:nvPr/>
        </p:nvGrpSpPr>
        <p:grpSpPr>
          <a:xfrm rot="0">
            <a:off x="12603490" y="2453650"/>
            <a:ext cx="4488161" cy="935717"/>
            <a:chOff x="0" y="0"/>
            <a:chExt cx="5984215" cy="1247623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50" id="50"/>
          <p:cNvGrpSpPr/>
          <p:nvPr/>
        </p:nvGrpSpPr>
        <p:grpSpPr>
          <a:xfrm rot="0">
            <a:off x="12715313" y="2599858"/>
            <a:ext cx="4469892" cy="745331"/>
            <a:chOff x="0" y="0"/>
            <a:chExt cx="5959856" cy="993775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5959856" cy="993775"/>
            </a:xfrm>
            <a:custGeom>
              <a:avLst/>
              <a:gdLst/>
              <a:ahLst/>
              <a:cxnLst/>
              <a:rect r="r" b="b" t="t" l="l"/>
              <a:pathLst>
                <a:path h="993775" w="5959856">
                  <a:moveTo>
                    <a:pt x="0" y="0"/>
                  </a:moveTo>
                  <a:lnTo>
                    <a:pt x="5959856" y="0"/>
                  </a:lnTo>
                  <a:lnTo>
                    <a:pt x="5959856" y="993775"/>
                  </a:lnTo>
                  <a:lnTo>
                    <a:pt x="0" y="99377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6774" r="0" b="-66774"/>
              </a:stretch>
            </a:blip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12644409" y="2599858"/>
            <a:ext cx="4487618" cy="780469"/>
            <a:chOff x="0" y="0"/>
            <a:chExt cx="5983491" cy="1040625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5983491" cy="1040621"/>
            </a:xfrm>
            <a:custGeom>
              <a:avLst/>
              <a:gdLst/>
              <a:ahLst/>
              <a:cxnLst/>
              <a:rect r="r" b="b" t="t" l="l"/>
              <a:pathLst>
                <a:path h="1040621" w="5983491">
                  <a:moveTo>
                    <a:pt x="0" y="0"/>
                  </a:moveTo>
                  <a:lnTo>
                    <a:pt x="5983491" y="0"/>
                  </a:lnTo>
                  <a:lnTo>
                    <a:pt x="5983491" y="1040621"/>
                  </a:lnTo>
                  <a:lnTo>
                    <a:pt x="0" y="104062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2037" r="0" b="-62037"/>
              </a:stretch>
            </a:blip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57150"/>
              <a:ext cx="5983491" cy="10977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0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Analytical tools to support decision-making and performance insight.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944890" y="3441202"/>
            <a:ext cx="2773661" cy="935717"/>
            <a:chOff x="0" y="0"/>
            <a:chExt cx="3698215" cy="1247623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3698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3698240">
                  <a:moveTo>
                    <a:pt x="0" y="0"/>
                  </a:moveTo>
                  <a:lnTo>
                    <a:pt x="3698240" y="0"/>
                  </a:lnTo>
                  <a:lnTo>
                    <a:pt x="3698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1F5F9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57" id="57"/>
          <p:cNvGrpSpPr/>
          <p:nvPr/>
        </p:nvGrpSpPr>
        <p:grpSpPr>
          <a:xfrm rot="0">
            <a:off x="1069848" y="3621024"/>
            <a:ext cx="2523744" cy="713232"/>
            <a:chOff x="0" y="0"/>
            <a:chExt cx="3364992" cy="950976"/>
          </a:xfrm>
        </p:grpSpPr>
        <p:sp>
          <p:nvSpPr>
            <p:cNvPr name="Freeform 58" id="58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899" r="0" b="-18898"/>
              </a:stretch>
            </a:blipFill>
          </p:spPr>
        </p:sp>
      </p:grpSp>
      <p:grpSp>
        <p:nvGrpSpPr>
          <p:cNvPr name="Group 59" id="59"/>
          <p:cNvGrpSpPr/>
          <p:nvPr/>
        </p:nvGrpSpPr>
        <p:grpSpPr>
          <a:xfrm rot="0">
            <a:off x="1069848" y="3621024"/>
            <a:ext cx="2523744" cy="713232"/>
            <a:chOff x="0" y="0"/>
            <a:chExt cx="3364992" cy="950976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947" r="0" b="-18947"/>
              </a:stretch>
            </a:blipFill>
          </p:spPr>
        </p:sp>
        <p:sp>
          <p:nvSpPr>
            <p:cNvPr name="TextBox 61" id="61"/>
            <p:cNvSpPr txBox="true"/>
            <p:nvPr/>
          </p:nvSpPr>
          <p:spPr>
            <a:xfrm>
              <a:off x="0" y="-47625"/>
              <a:ext cx="3364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b="true" sz="15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Best for</a:t>
              </a:r>
            </a:p>
          </p:txBody>
        </p:sp>
      </p:grpSp>
      <p:grpSp>
        <p:nvGrpSpPr>
          <p:cNvPr name="Group 62" id="62"/>
          <p:cNvGrpSpPr/>
          <p:nvPr/>
        </p:nvGrpSpPr>
        <p:grpSpPr>
          <a:xfrm rot="0">
            <a:off x="3688090" y="3441202"/>
            <a:ext cx="4488161" cy="935717"/>
            <a:chOff x="0" y="0"/>
            <a:chExt cx="5984215" cy="1247623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64" id="64"/>
          <p:cNvGrpSpPr/>
          <p:nvPr/>
        </p:nvGrpSpPr>
        <p:grpSpPr>
          <a:xfrm rot="0">
            <a:off x="3913899" y="3553787"/>
            <a:ext cx="4238244" cy="713232"/>
            <a:chOff x="0" y="0"/>
            <a:chExt cx="5650992" cy="950976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66" id="66"/>
          <p:cNvGrpSpPr/>
          <p:nvPr/>
        </p:nvGrpSpPr>
        <p:grpSpPr>
          <a:xfrm rot="0">
            <a:off x="3930710" y="3654638"/>
            <a:ext cx="4238244" cy="713232"/>
            <a:chOff x="0" y="0"/>
            <a:chExt cx="5650992" cy="950976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68" id="68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4"/>
                </a:lnSpc>
              </a:pPr>
            </a:p>
            <a:p>
              <a:pPr algn="l">
                <a:lnSpc>
                  <a:spcPts val="2878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Increasing complexity of the departments </a:t>
              </a:r>
            </a:p>
          </p:txBody>
        </p:sp>
      </p:grpSp>
      <p:grpSp>
        <p:nvGrpSpPr>
          <p:cNvPr name="Group 69" id="69"/>
          <p:cNvGrpSpPr/>
          <p:nvPr/>
        </p:nvGrpSpPr>
        <p:grpSpPr>
          <a:xfrm rot="0">
            <a:off x="8145790" y="3441202"/>
            <a:ext cx="4488161" cy="935717"/>
            <a:chOff x="0" y="0"/>
            <a:chExt cx="5984215" cy="1247623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71" id="71"/>
          <p:cNvGrpSpPr/>
          <p:nvPr/>
        </p:nvGrpSpPr>
        <p:grpSpPr>
          <a:xfrm rot="0">
            <a:off x="8270748" y="3654638"/>
            <a:ext cx="4238244" cy="713232"/>
            <a:chOff x="0" y="0"/>
            <a:chExt cx="5650992" cy="950976"/>
          </a:xfrm>
        </p:grpSpPr>
        <p:sp>
          <p:nvSpPr>
            <p:cNvPr name="Freeform 72" id="72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73" id="73"/>
          <p:cNvGrpSpPr/>
          <p:nvPr/>
        </p:nvGrpSpPr>
        <p:grpSpPr>
          <a:xfrm rot="0">
            <a:off x="8270748" y="3654638"/>
            <a:ext cx="4238244" cy="713232"/>
            <a:chOff x="0" y="0"/>
            <a:chExt cx="5650992" cy="950976"/>
          </a:xfrm>
        </p:grpSpPr>
        <p:sp>
          <p:nvSpPr>
            <p:cNvPr name="Freeform 74" id="74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75" id="75"/>
            <p:cNvSpPr txBox="true"/>
            <p:nvPr/>
          </p:nvSpPr>
          <p:spPr>
            <a:xfrm>
              <a:off x="0" y="-47625"/>
              <a:ext cx="5650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8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Growing customer base and repeat sales </a:t>
              </a:r>
            </a:p>
          </p:txBody>
        </p:sp>
      </p:grpSp>
      <p:grpSp>
        <p:nvGrpSpPr>
          <p:cNvPr name="Group 76" id="76"/>
          <p:cNvGrpSpPr/>
          <p:nvPr/>
        </p:nvGrpSpPr>
        <p:grpSpPr>
          <a:xfrm rot="0">
            <a:off x="12603490" y="3441202"/>
            <a:ext cx="4488161" cy="935717"/>
            <a:chOff x="0" y="0"/>
            <a:chExt cx="5984215" cy="1247623"/>
          </a:xfrm>
        </p:grpSpPr>
        <p:sp>
          <p:nvSpPr>
            <p:cNvPr name="Freeform 77" id="77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78" id="78"/>
          <p:cNvGrpSpPr/>
          <p:nvPr/>
        </p:nvGrpSpPr>
        <p:grpSpPr>
          <a:xfrm rot="0">
            <a:off x="12728448" y="3621024"/>
            <a:ext cx="4238244" cy="713232"/>
            <a:chOff x="0" y="0"/>
            <a:chExt cx="5650992" cy="950976"/>
          </a:xfrm>
        </p:grpSpPr>
        <p:sp>
          <p:nvSpPr>
            <p:cNvPr name="Freeform 79" id="79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80" id="80"/>
          <p:cNvGrpSpPr/>
          <p:nvPr/>
        </p:nvGrpSpPr>
        <p:grpSpPr>
          <a:xfrm rot="0">
            <a:off x="12728448" y="3621024"/>
            <a:ext cx="4238244" cy="713232"/>
            <a:chOff x="0" y="0"/>
            <a:chExt cx="5650992" cy="950976"/>
          </a:xfrm>
        </p:grpSpPr>
        <p:sp>
          <p:nvSpPr>
            <p:cNvPr name="Freeform 81" id="81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82" id="82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2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Managers that require proof and predictions. </a:t>
              </a:r>
            </a:p>
          </p:txBody>
        </p:sp>
      </p:grpSp>
      <p:grpSp>
        <p:nvGrpSpPr>
          <p:cNvPr name="Group 83" id="83"/>
          <p:cNvGrpSpPr/>
          <p:nvPr/>
        </p:nvGrpSpPr>
        <p:grpSpPr>
          <a:xfrm rot="0">
            <a:off x="944890" y="4428754"/>
            <a:ext cx="2773661" cy="935717"/>
            <a:chOff x="0" y="0"/>
            <a:chExt cx="3698215" cy="1247623"/>
          </a:xfrm>
        </p:grpSpPr>
        <p:sp>
          <p:nvSpPr>
            <p:cNvPr name="Freeform 84" id="84"/>
            <p:cNvSpPr/>
            <p:nvPr/>
          </p:nvSpPr>
          <p:spPr>
            <a:xfrm flipH="false" flipV="false" rot="0">
              <a:off x="0" y="0"/>
              <a:ext cx="3698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3698240">
                  <a:moveTo>
                    <a:pt x="0" y="0"/>
                  </a:moveTo>
                  <a:lnTo>
                    <a:pt x="3698240" y="0"/>
                  </a:lnTo>
                  <a:lnTo>
                    <a:pt x="3698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1F5F9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85" id="85"/>
          <p:cNvGrpSpPr/>
          <p:nvPr/>
        </p:nvGrpSpPr>
        <p:grpSpPr>
          <a:xfrm rot="0">
            <a:off x="1069848" y="4608576"/>
            <a:ext cx="2523744" cy="713232"/>
            <a:chOff x="0" y="0"/>
            <a:chExt cx="3364992" cy="950976"/>
          </a:xfrm>
        </p:grpSpPr>
        <p:sp>
          <p:nvSpPr>
            <p:cNvPr name="Freeform 86" id="86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899" r="0" b="-18898"/>
              </a:stretch>
            </a:blipFill>
          </p:spPr>
        </p:sp>
      </p:grpSp>
      <p:grpSp>
        <p:nvGrpSpPr>
          <p:cNvPr name="Group 87" id="87"/>
          <p:cNvGrpSpPr/>
          <p:nvPr/>
        </p:nvGrpSpPr>
        <p:grpSpPr>
          <a:xfrm rot="0">
            <a:off x="1069848" y="4608576"/>
            <a:ext cx="2523744" cy="713232"/>
            <a:chOff x="0" y="0"/>
            <a:chExt cx="3364992" cy="950976"/>
          </a:xfrm>
        </p:grpSpPr>
        <p:sp>
          <p:nvSpPr>
            <p:cNvPr name="Freeform 88" id="88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947" r="0" b="-18947"/>
              </a:stretch>
            </a:blipFill>
          </p:spPr>
        </p:sp>
        <p:sp>
          <p:nvSpPr>
            <p:cNvPr name="TextBox 89" id="89"/>
            <p:cNvSpPr txBox="true"/>
            <p:nvPr/>
          </p:nvSpPr>
          <p:spPr>
            <a:xfrm>
              <a:off x="0" y="-47625"/>
              <a:ext cx="3364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b="true" sz="15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Benefits</a:t>
              </a:r>
            </a:p>
          </p:txBody>
        </p:sp>
      </p:grpSp>
      <p:grpSp>
        <p:nvGrpSpPr>
          <p:cNvPr name="Group 90" id="90"/>
          <p:cNvGrpSpPr/>
          <p:nvPr/>
        </p:nvGrpSpPr>
        <p:grpSpPr>
          <a:xfrm rot="0">
            <a:off x="3688090" y="4428754"/>
            <a:ext cx="4488161" cy="935717"/>
            <a:chOff x="0" y="0"/>
            <a:chExt cx="5984215" cy="1247623"/>
          </a:xfrm>
        </p:grpSpPr>
        <p:sp>
          <p:nvSpPr>
            <p:cNvPr name="Freeform 91" id="91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92" id="92"/>
          <p:cNvGrpSpPr/>
          <p:nvPr/>
        </p:nvGrpSpPr>
        <p:grpSpPr>
          <a:xfrm rot="0">
            <a:off x="3712197" y="4608576"/>
            <a:ext cx="4238244" cy="713232"/>
            <a:chOff x="0" y="0"/>
            <a:chExt cx="5650992" cy="950976"/>
          </a:xfrm>
        </p:grpSpPr>
        <p:sp>
          <p:nvSpPr>
            <p:cNvPr name="Freeform 93" id="93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94" id="94"/>
          <p:cNvGrpSpPr/>
          <p:nvPr/>
        </p:nvGrpSpPr>
        <p:grpSpPr>
          <a:xfrm rot="0">
            <a:off x="3712197" y="4608576"/>
            <a:ext cx="4238244" cy="713232"/>
            <a:chOff x="0" y="0"/>
            <a:chExt cx="5650992" cy="950976"/>
          </a:xfrm>
        </p:grpSpPr>
        <p:sp>
          <p:nvSpPr>
            <p:cNvPr name="Freeform 95" id="95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96" id="96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0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Efficiency, control, single data source: </a:t>
              </a:r>
            </a:p>
          </p:txBody>
        </p:sp>
      </p:grpSp>
      <p:grpSp>
        <p:nvGrpSpPr>
          <p:cNvPr name="Group 97" id="97"/>
          <p:cNvGrpSpPr/>
          <p:nvPr/>
        </p:nvGrpSpPr>
        <p:grpSpPr>
          <a:xfrm rot="0">
            <a:off x="8145790" y="4428754"/>
            <a:ext cx="4488161" cy="935717"/>
            <a:chOff x="0" y="0"/>
            <a:chExt cx="5984215" cy="1247623"/>
          </a:xfrm>
        </p:grpSpPr>
        <p:sp>
          <p:nvSpPr>
            <p:cNvPr name="Freeform 98" id="98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99" id="99"/>
          <p:cNvGrpSpPr/>
          <p:nvPr/>
        </p:nvGrpSpPr>
        <p:grpSpPr>
          <a:xfrm rot="0">
            <a:off x="8270748" y="4608576"/>
            <a:ext cx="4238244" cy="713232"/>
            <a:chOff x="0" y="0"/>
            <a:chExt cx="5650992" cy="950976"/>
          </a:xfrm>
        </p:grpSpPr>
        <p:sp>
          <p:nvSpPr>
            <p:cNvPr name="Freeform 100" id="100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01" id="101"/>
          <p:cNvGrpSpPr/>
          <p:nvPr/>
        </p:nvGrpSpPr>
        <p:grpSpPr>
          <a:xfrm rot="0">
            <a:off x="8270748" y="4608576"/>
            <a:ext cx="4238244" cy="713232"/>
            <a:chOff x="0" y="0"/>
            <a:chExt cx="5650992" cy="950976"/>
          </a:xfrm>
        </p:grpSpPr>
        <p:sp>
          <p:nvSpPr>
            <p:cNvPr name="Freeform 102" id="102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03" id="103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2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To achieve this, service quality attributes like personalisation, pipeline visibility were introduced.</a:t>
              </a:r>
            </a:p>
          </p:txBody>
        </p:sp>
      </p:grpSp>
      <p:grpSp>
        <p:nvGrpSpPr>
          <p:cNvPr name="Group 104" id="104"/>
          <p:cNvGrpSpPr/>
          <p:nvPr/>
        </p:nvGrpSpPr>
        <p:grpSpPr>
          <a:xfrm rot="0">
            <a:off x="12603490" y="4428754"/>
            <a:ext cx="4488161" cy="935717"/>
            <a:chOff x="0" y="0"/>
            <a:chExt cx="5984215" cy="1247623"/>
          </a:xfrm>
        </p:grpSpPr>
        <p:sp>
          <p:nvSpPr>
            <p:cNvPr name="Freeform 105" id="105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06" id="106"/>
          <p:cNvGrpSpPr/>
          <p:nvPr/>
        </p:nvGrpSpPr>
        <p:grpSpPr>
          <a:xfrm rot="0">
            <a:off x="12846110" y="4541339"/>
            <a:ext cx="4238244" cy="713232"/>
            <a:chOff x="0" y="0"/>
            <a:chExt cx="5650992" cy="950976"/>
          </a:xfrm>
        </p:grpSpPr>
        <p:sp>
          <p:nvSpPr>
            <p:cNvPr name="Freeform 107" id="107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08" id="108"/>
          <p:cNvGrpSpPr/>
          <p:nvPr/>
        </p:nvGrpSpPr>
        <p:grpSpPr>
          <a:xfrm rot="0">
            <a:off x="12846110" y="4541339"/>
            <a:ext cx="4238244" cy="713232"/>
            <a:chOff x="0" y="0"/>
            <a:chExt cx="5650992" cy="950976"/>
          </a:xfrm>
        </p:grpSpPr>
        <p:sp>
          <p:nvSpPr>
            <p:cNvPr name="Freeform 109" id="109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10" id="110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2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Improved decision making, trend detection, KPI tracking </a:t>
              </a:r>
            </a:p>
          </p:txBody>
        </p:sp>
      </p:grpSp>
      <p:grpSp>
        <p:nvGrpSpPr>
          <p:cNvPr name="Group 111" id="111"/>
          <p:cNvGrpSpPr/>
          <p:nvPr/>
        </p:nvGrpSpPr>
        <p:grpSpPr>
          <a:xfrm rot="0">
            <a:off x="944890" y="5416306"/>
            <a:ext cx="2773661" cy="935717"/>
            <a:chOff x="0" y="0"/>
            <a:chExt cx="3698215" cy="1247623"/>
          </a:xfrm>
        </p:grpSpPr>
        <p:sp>
          <p:nvSpPr>
            <p:cNvPr name="Freeform 112" id="112"/>
            <p:cNvSpPr/>
            <p:nvPr/>
          </p:nvSpPr>
          <p:spPr>
            <a:xfrm flipH="false" flipV="false" rot="0">
              <a:off x="0" y="0"/>
              <a:ext cx="3698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3698240">
                  <a:moveTo>
                    <a:pt x="0" y="0"/>
                  </a:moveTo>
                  <a:lnTo>
                    <a:pt x="3698240" y="0"/>
                  </a:lnTo>
                  <a:lnTo>
                    <a:pt x="3698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1F5F9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13" id="113"/>
          <p:cNvGrpSpPr/>
          <p:nvPr/>
        </p:nvGrpSpPr>
        <p:grpSpPr>
          <a:xfrm rot="0">
            <a:off x="1069848" y="5596128"/>
            <a:ext cx="2523744" cy="713232"/>
            <a:chOff x="0" y="0"/>
            <a:chExt cx="3364992" cy="950976"/>
          </a:xfrm>
        </p:grpSpPr>
        <p:sp>
          <p:nvSpPr>
            <p:cNvPr name="Freeform 114" id="114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899" r="0" b="-18898"/>
              </a:stretch>
            </a:blipFill>
          </p:spPr>
        </p:sp>
      </p:grpSp>
      <p:grpSp>
        <p:nvGrpSpPr>
          <p:cNvPr name="Group 115" id="115"/>
          <p:cNvGrpSpPr/>
          <p:nvPr/>
        </p:nvGrpSpPr>
        <p:grpSpPr>
          <a:xfrm rot="0">
            <a:off x="1069848" y="5596128"/>
            <a:ext cx="2523744" cy="713232"/>
            <a:chOff x="0" y="0"/>
            <a:chExt cx="3364992" cy="950976"/>
          </a:xfrm>
        </p:grpSpPr>
        <p:sp>
          <p:nvSpPr>
            <p:cNvPr name="Freeform 116" id="116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947" r="0" b="-18947"/>
              </a:stretch>
            </a:blipFill>
          </p:spPr>
        </p:sp>
        <p:sp>
          <p:nvSpPr>
            <p:cNvPr name="TextBox 117" id="117"/>
            <p:cNvSpPr txBox="true"/>
            <p:nvPr/>
          </p:nvSpPr>
          <p:spPr>
            <a:xfrm>
              <a:off x="0" y="-47625"/>
              <a:ext cx="3364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b="true" sz="15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Risks</a:t>
              </a:r>
            </a:p>
          </p:txBody>
        </p:sp>
      </p:grpSp>
      <p:grpSp>
        <p:nvGrpSpPr>
          <p:cNvPr name="Group 118" id="118"/>
          <p:cNvGrpSpPr/>
          <p:nvPr/>
        </p:nvGrpSpPr>
        <p:grpSpPr>
          <a:xfrm rot="0">
            <a:off x="3688090" y="5416306"/>
            <a:ext cx="4488161" cy="935717"/>
            <a:chOff x="0" y="0"/>
            <a:chExt cx="5984215" cy="1247623"/>
          </a:xfrm>
        </p:grpSpPr>
        <p:sp>
          <p:nvSpPr>
            <p:cNvPr name="Freeform 119" id="119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20" id="120"/>
          <p:cNvGrpSpPr/>
          <p:nvPr/>
        </p:nvGrpSpPr>
        <p:grpSpPr>
          <a:xfrm rot="0">
            <a:off x="3913899" y="5528891"/>
            <a:ext cx="4238244" cy="713232"/>
            <a:chOff x="0" y="0"/>
            <a:chExt cx="5650992" cy="950976"/>
          </a:xfrm>
        </p:grpSpPr>
        <p:sp>
          <p:nvSpPr>
            <p:cNvPr name="Freeform 121" id="121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22" id="122"/>
          <p:cNvGrpSpPr/>
          <p:nvPr/>
        </p:nvGrpSpPr>
        <p:grpSpPr>
          <a:xfrm rot="0">
            <a:off x="3913899" y="5528891"/>
            <a:ext cx="4238244" cy="713232"/>
            <a:chOff x="0" y="0"/>
            <a:chExt cx="5650992" cy="950976"/>
          </a:xfrm>
        </p:grpSpPr>
        <p:sp>
          <p:nvSpPr>
            <p:cNvPr name="Freeform 123" id="123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24" id="124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0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An issue with regards to change.A barrier to change, disruption, cost. </a:t>
              </a:r>
            </a:p>
          </p:txBody>
        </p:sp>
      </p:grpSp>
      <p:grpSp>
        <p:nvGrpSpPr>
          <p:cNvPr name="Group 125" id="125"/>
          <p:cNvGrpSpPr/>
          <p:nvPr/>
        </p:nvGrpSpPr>
        <p:grpSpPr>
          <a:xfrm rot="0">
            <a:off x="8145790" y="5416306"/>
            <a:ext cx="4488161" cy="935717"/>
            <a:chOff x="0" y="0"/>
            <a:chExt cx="5984215" cy="1247623"/>
          </a:xfrm>
        </p:grpSpPr>
        <p:sp>
          <p:nvSpPr>
            <p:cNvPr name="Freeform 126" id="126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27" id="127"/>
          <p:cNvGrpSpPr/>
          <p:nvPr/>
        </p:nvGrpSpPr>
        <p:grpSpPr>
          <a:xfrm rot="0">
            <a:off x="8153086" y="5596128"/>
            <a:ext cx="4238244" cy="713232"/>
            <a:chOff x="0" y="0"/>
            <a:chExt cx="5650992" cy="950976"/>
          </a:xfrm>
        </p:grpSpPr>
        <p:sp>
          <p:nvSpPr>
            <p:cNvPr name="Freeform 128" id="128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29" id="129"/>
          <p:cNvGrpSpPr/>
          <p:nvPr/>
        </p:nvGrpSpPr>
        <p:grpSpPr>
          <a:xfrm rot="0">
            <a:off x="8153086" y="5596128"/>
            <a:ext cx="4238244" cy="713232"/>
            <a:chOff x="0" y="0"/>
            <a:chExt cx="5650992" cy="950976"/>
          </a:xfrm>
        </p:grpSpPr>
        <p:sp>
          <p:nvSpPr>
            <p:cNvPr name="Freeform 130" id="130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31" id="131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2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Rising concerns about privacy and low adoption,</a:t>
              </a:r>
            </a:p>
          </p:txBody>
        </p:sp>
      </p:grpSp>
      <p:grpSp>
        <p:nvGrpSpPr>
          <p:cNvPr name="Group 132" id="132"/>
          <p:cNvGrpSpPr/>
          <p:nvPr/>
        </p:nvGrpSpPr>
        <p:grpSpPr>
          <a:xfrm rot="0">
            <a:off x="12603490" y="5416306"/>
            <a:ext cx="4488161" cy="935717"/>
            <a:chOff x="0" y="0"/>
            <a:chExt cx="5984215" cy="1247623"/>
          </a:xfrm>
        </p:grpSpPr>
        <p:sp>
          <p:nvSpPr>
            <p:cNvPr name="Freeform 133" id="133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34" id="134"/>
          <p:cNvGrpSpPr/>
          <p:nvPr/>
        </p:nvGrpSpPr>
        <p:grpSpPr>
          <a:xfrm rot="0">
            <a:off x="12728448" y="5596128"/>
            <a:ext cx="4238244" cy="713232"/>
            <a:chOff x="0" y="0"/>
            <a:chExt cx="5650992" cy="950976"/>
          </a:xfrm>
        </p:grpSpPr>
        <p:sp>
          <p:nvSpPr>
            <p:cNvPr name="Freeform 135" id="135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36" id="136"/>
          <p:cNvGrpSpPr/>
          <p:nvPr/>
        </p:nvGrpSpPr>
        <p:grpSpPr>
          <a:xfrm rot="0">
            <a:off x="12728448" y="5596128"/>
            <a:ext cx="4238244" cy="713232"/>
            <a:chOff x="0" y="0"/>
            <a:chExt cx="5650992" cy="950976"/>
          </a:xfrm>
        </p:grpSpPr>
        <p:sp>
          <p:nvSpPr>
            <p:cNvPr name="Freeform 137" id="137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38" id="138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4"/>
                </a:lnSpc>
              </a:pPr>
              <a:r>
                <a:rPr lang="en-US" sz="1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Lack of focus on dashboards, bias and poor data quality.</a:t>
              </a:r>
            </a:p>
          </p:txBody>
        </p:sp>
      </p:grpSp>
      <p:grpSp>
        <p:nvGrpSpPr>
          <p:cNvPr name="Group 139" id="139"/>
          <p:cNvGrpSpPr/>
          <p:nvPr/>
        </p:nvGrpSpPr>
        <p:grpSpPr>
          <a:xfrm rot="0">
            <a:off x="944890" y="6403858"/>
            <a:ext cx="2773661" cy="935717"/>
            <a:chOff x="0" y="0"/>
            <a:chExt cx="3698215" cy="1247623"/>
          </a:xfrm>
        </p:grpSpPr>
        <p:sp>
          <p:nvSpPr>
            <p:cNvPr name="Freeform 140" id="140"/>
            <p:cNvSpPr/>
            <p:nvPr/>
          </p:nvSpPr>
          <p:spPr>
            <a:xfrm flipH="false" flipV="false" rot="0">
              <a:off x="0" y="0"/>
              <a:ext cx="3698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3698240">
                  <a:moveTo>
                    <a:pt x="0" y="0"/>
                  </a:moveTo>
                  <a:lnTo>
                    <a:pt x="3698240" y="0"/>
                  </a:lnTo>
                  <a:lnTo>
                    <a:pt x="3698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1F5F9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41" id="141"/>
          <p:cNvGrpSpPr/>
          <p:nvPr/>
        </p:nvGrpSpPr>
        <p:grpSpPr>
          <a:xfrm rot="0">
            <a:off x="1069848" y="6583680"/>
            <a:ext cx="2523744" cy="713232"/>
            <a:chOff x="0" y="0"/>
            <a:chExt cx="3364992" cy="950976"/>
          </a:xfrm>
        </p:grpSpPr>
        <p:sp>
          <p:nvSpPr>
            <p:cNvPr name="Freeform 142" id="142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8899" r="0" b="-18898"/>
              </a:stretch>
            </a:blipFill>
          </p:spPr>
        </p:sp>
      </p:grpSp>
      <p:grpSp>
        <p:nvGrpSpPr>
          <p:cNvPr name="Group 143" id="143"/>
          <p:cNvGrpSpPr/>
          <p:nvPr/>
        </p:nvGrpSpPr>
        <p:grpSpPr>
          <a:xfrm rot="0">
            <a:off x="1069848" y="6583680"/>
            <a:ext cx="2523744" cy="713232"/>
            <a:chOff x="0" y="0"/>
            <a:chExt cx="3364992" cy="950976"/>
          </a:xfrm>
        </p:grpSpPr>
        <p:sp>
          <p:nvSpPr>
            <p:cNvPr name="Freeform 144" id="144"/>
            <p:cNvSpPr/>
            <p:nvPr/>
          </p:nvSpPr>
          <p:spPr>
            <a:xfrm flipH="false" flipV="false" rot="0">
              <a:off x="0" y="0"/>
              <a:ext cx="3364992" cy="950976"/>
            </a:xfrm>
            <a:custGeom>
              <a:avLst/>
              <a:gdLst/>
              <a:ahLst/>
              <a:cxnLst/>
              <a:rect r="r" b="b" t="t" l="l"/>
              <a:pathLst>
                <a:path h="950976" w="3364992">
                  <a:moveTo>
                    <a:pt x="0" y="0"/>
                  </a:moveTo>
                  <a:lnTo>
                    <a:pt x="3364992" y="0"/>
                  </a:lnTo>
                  <a:lnTo>
                    <a:pt x="3364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8947" r="0" b="-18947"/>
              </a:stretch>
            </a:blipFill>
          </p:spPr>
        </p:sp>
        <p:sp>
          <p:nvSpPr>
            <p:cNvPr name="TextBox 145" id="145"/>
            <p:cNvSpPr txBox="true"/>
            <p:nvPr/>
          </p:nvSpPr>
          <p:spPr>
            <a:xfrm>
              <a:off x="0" y="-47625"/>
              <a:ext cx="3364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160"/>
                </a:lnSpc>
              </a:pPr>
              <a:r>
                <a:rPr lang="en-US" b="true" sz="150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Success factors</a:t>
              </a:r>
            </a:p>
          </p:txBody>
        </p:sp>
      </p:grpSp>
      <p:grpSp>
        <p:nvGrpSpPr>
          <p:cNvPr name="Group 146" id="146"/>
          <p:cNvGrpSpPr/>
          <p:nvPr/>
        </p:nvGrpSpPr>
        <p:grpSpPr>
          <a:xfrm rot="0">
            <a:off x="3688090" y="6403858"/>
            <a:ext cx="4488161" cy="935717"/>
            <a:chOff x="0" y="0"/>
            <a:chExt cx="5984215" cy="1247623"/>
          </a:xfrm>
        </p:grpSpPr>
        <p:sp>
          <p:nvSpPr>
            <p:cNvPr name="Freeform 147" id="147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48" id="148"/>
          <p:cNvGrpSpPr/>
          <p:nvPr/>
        </p:nvGrpSpPr>
        <p:grpSpPr>
          <a:xfrm rot="0">
            <a:off x="3813048" y="6583680"/>
            <a:ext cx="4238244" cy="713232"/>
            <a:chOff x="0" y="0"/>
            <a:chExt cx="5650992" cy="950976"/>
          </a:xfrm>
        </p:grpSpPr>
        <p:sp>
          <p:nvSpPr>
            <p:cNvPr name="Freeform 149" id="149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50" id="150"/>
          <p:cNvGrpSpPr/>
          <p:nvPr/>
        </p:nvGrpSpPr>
        <p:grpSpPr>
          <a:xfrm rot="0">
            <a:off x="3813048" y="6583680"/>
            <a:ext cx="4238244" cy="713232"/>
            <a:chOff x="0" y="0"/>
            <a:chExt cx="5650992" cy="950976"/>
          </a:xfrm>
        </p:grpSpPr>
        <p:sp>
          <p:nvSpPr>
            <p:cNvPr name="Freeform 151" id="151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52" id="152"/>
            <p:cNvSpPr txBox="true"/>
            <p:nvPr/>
          </p:nvSpPr>
          <p:spPr>
            <a:xfrm>
              <a:off x="0" y="-47625"/>
              <a:ext cx="5650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8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Process redesign + training </a:t>
              </a:r>
            </a:p>
          </p:txBody>
        </p:sp>
      </p:grpSp>
      <p:grpSp>
        <p:nvGrpSpPr>
          <p:cNvPr name="Group 153" id="153"/>
          <p:cNvGrpSpPr/>
          <p:nvPr/>
        </p:nvGrpSpPr>
        <p:grpSpPr>
          <a:xfrm rot="0">
            <a:off x="8145790" y="6403858"/>
            <a:ext cx="4488161" cy="935717"/>
            <a:chOff x="0" y="0"/>
            <a:chExt cx="5984215" cy="1247623"/>
          </a:xfrm>
        </p:grpSpPr>
        <p:sp>
          <p:nvSpPr>
            <p:cNvPr name="Freeform 154" id="154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55" id="155"/>
          <p:cNvGrpSpPr/>
          <p:nvPr/>
        </p:nvGrpSpPr>
        <p:grpSpPr>
          <a:xfrm rot="0">
            <a:off x="8270748" y="6516443"/>
            <a:ext cx="4238244" cy="713232"/>
            <a:chOff x="0" y="0"/>
            <a:chExt cx="5650992" cy="950976"/>
          </a:xfrm>
        </p:grpSpPr>
        <p:sp>
          <p:nvSpPr>
            <p:cNvPr name="Freeform 156" id="156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57" id="157"/>
          <p:cNvGrpSpPr/>
          <p:nvPr/>
        </p:nvGrpSpPr>
        <p:grpSpPr>
          <a:xfrm rot="0">
            <a:off x="8270748" y="6516443"/>
            <a:ext cx="4238244" cy="713232"/>
            <a:chOff x="0" y="0"/>
            <a:chExt cx="5650992" cy="950976"/>
          </a:xfrm>
        </p:grpSpPr>
        <p:sp>
          <p:nvSpPr>
            <p:cNvPr name="Freeform 158" id="158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59" id="159"/>
            <p:cNvSpPr txBox="true"/>
            <p:nvPr/>
          </p:nvSpPr>
          <p:spPr>
            <a:xfrm>
              <a:off x="0" y="-57150"/>
              <a:ext cx="5650992" cy="100812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0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To clear up data rules and staff usage. </a:t>
              </a:r>
            </a:p>
          </p:txBody>
        </p:sp>
      </p:grpSp>
      <p:grpSp>
        <p:nvGrpSpPr>
          <p:cNvPr name="Group 160" id="160"/>
          <p:cNvGrpSpPr/>
          <p:nvPr/>
        </p:nvGrpSpPr>
        <p:grpSpPr>
          <a:xfrm rot="0">
            <a:off x="12603490" y="6403858"/>
            <a:ext cx="4488161" cy="935717"/>
            <a:chOff x="0" y="0"/>
            <a:chExt cx="5984215" cy="1247623"/>
          </a:xfrm>
        </p:grpSpPr>
        <p:sp>
          <p:nvSpPr>
            <p:cNvPr name="Freeform 161" id="161"/>
            <p:cNvSpPr/>
            <p:nvPr/>
          </p:nvSpPr>
          <p:spPr>
            <a:xfrm flipH="false" flipV="false" rot="0">
              <a:off x="0" y="0"/>
              <a:ext cx="5984240" cy="1247648"/>
            </a:xfrm>
            <a:custGeom>
              <a:avLst/>
              <a:gdLst/>
              <a:ahLst/>
              <a:cxnLst/>
              <a:rect r="r" b="b" t="t" l="l"/>
              <a:pathLst>
                <a:path h="1247648" w="5984240">
                  <a:moveTo>
                    <a:pt x="0" y="0"/>
                  </a:moveTo>
                  <a:lnTo>
                    <a:pt x="5984240" y="0"/>
                  </a:lnTo>
                  <a:lnTo>
                    <a:pt x="5984240" y="1247648"/>
                  </a:lnTo>
                  <a:lnTo>
                    <a:pt x="0" y="1247648"/>
                  </a:lnTo>
                  <a:close/>
                </a:path>
              </a:pathLst>
            </a:custGeom>
            <a:solidFill>
              <a:srgbClr val="FFFFFF"/>
            </a:solidFill>
            <a:ln w="15225" cap="sq">
              <a:solidFill>
                <a:srgbClr val="D7DEE9"/>
              </a:solidFill>
              <a:prstDash val="solid"/>
              <a:miter/>
            </a:ln>
          </p:spPr>
        </p:sp>
      </p:grpSp>
      <p:grpSp>
        <p:nvGrpSpPr>
          <p:cNvPr name="Group 162" id="162"/>
          <p:cNvGrpSpPr/>
          <p:nvPr/>
        </p:nvGrpSpPr>
        <p:grpSpPr>
          <a:xfrm rot="0">
            <a:off x="12728448" y="6583680"/>
            <a:ext cx="4238244" cy="713232"/>
            <a:chOff x="0" y="0"/>
            <a:chExt cx="5650992" cy="950976"/>
          </a:xfrm>
        </p:grpSpPr>
        <p:sp>
          <p:nvSpPr>
            <p:cNvPr name="Freeform 163" id="163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65705" r="0" b="-65706"/>
              </a:stretch>
            </a:blipFill>
          </p:spPr>
        </p:sp>
      </p:grpSp>
      <p:grpSp>
        <p:nvGrpSpPr>
          <p:cNvPr name="Group 164" id="164"/>
          <p:cNvGrpSpPr/>
          <p:nvPr/>
        </p:nvGrpSpPr>
        <p:grpSpPr>
          <a:xfrm rot="0">
            <a:off x="12728448" y="6583680"/>
            <a:ext cx="4238244" cy="713232"/>
            <a:chOff x="0" y="0"/>
            <a:chExt cx="5650992" cy="950976"/>
          </a:xfrm>
        </p:grpSpPr>
        <p:sp>
          <p:nvSpPr>
            <p:cNvPr name="Freeform 165" id="165"/>
            <p:cNvSpPr/>
            <p:nvPr/>
          </p:nvSpPr>
          <p:spPr>
            <a:xfrm flipH="false" flipV="false" rot="0">
              <a:off x="0" y="0"/>
              <a:ext cx="5650992" cy="950976"/>
            </a:xfrm>
            <a:custGeom>
              <a:avLst/>
              <a:gdLst/>
              <a:ahLst/>
              <a:cxnLst/>
              <a:rect r="r" b="b" t="t" l="l"/>
              <a:pathLst>
                <a:path h="950976" w="5650992">
                  <a:moveTo>
                    <a:pt x="0" y="0"/>
                  </a:moveTo>
                  <a:lnTo>
                    <a:pt x="5650992" y="0"/>
                  </a:lnTo>
                  <a:lnTo>
                    <a:pt x="5650992" y="950976"/>
                  </a:lnTo>
                  <a:lnTo>
                    <a:pt x="0" y="95097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65786" r="0" b="-65786"/>
              </a:stretch>
            </a:blipFill>
          </p:spPr>
        </p:sp>
        <p:sp>
          <p:nvSpPr>
            <p:cNvPr name="TextBox 166" id="166"/>
            <p:cNvSpPr txBox="true"/>
            <p:nvPr/>
          </p:nvSpPr>
          <p:spPr>
            <a:xfrm>
              <a:off x="0" y="-47625"/>
              <a:ext cx="5650992" cy="99860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8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Governance + human interpretation </a:t>
              </a:r>
            </a:p>
          </p:txBody>
        </p:sp>
      </p:grpSp>
      <p:sp>
        <p:nvSpPr>
          <p:cNvPr name="TextBox 167" id="167"/>
          <p:cNvSpPr txBox="true"/>
          <p:nvPr/>
        </p:nvSpPr>
        <p:spPr>
          <a:xfrm rot="0">
            <a:off x="8361378" y="2507094"/>
            <a:ext cx="3380594" cy="8414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Increase sales, provide excellent services, retain customers.</a:t>
            </a:r>
          </a:p>
          <a:p>
            <a:pPr algn="ctr">
              <a:lnSpc>
                <a:spcPts val="2400"/>
              </a:lnSpc>
            </a:pPr>
          </a:p>
        </p:txBody>
      </p:sp>
      <p:sp>
        <p:nvSpPr>
          <p:cNvPr name="TextBox 168" id="168"/>
          <p:cNvSpPr txBox="true"/>
          <p:nvPr/>
        </p:nvSpPr>
        <p:spPr>
          <a:xfrm rot="0">
            <a:off x="3991089" y="2607945"/>
            <a:ext cx="3968906" cy="5951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Internal process integration​</a:t>
            </a:r>
          </a:p>
          <a:p>
            <a:pPr algn="ctr">
              <a:lnSpc>
                <a:spcPts val="2879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93700" y="-9525"/>
            <a:ext cx="18306574" cy="10306050"/>
            <a:chOff x="0" y="0"/>
            <a:chExt cx="24408765" cy="13741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408764" cy="13741400"/>
            </a:xfrm>
            <a:custGeom>
              <a:avLst/>
              <a:gdLst/>
              <a:ahLst/>
              <a:cxnLst/>
              <a:rect r="r" b="b" t="t" l="l"/>
              <a:pathLst>
                <a:path h="13741400" w="24408764">
                  <a:moveTo>
                    <a:pt x="0" y="0"/>
                  </a:moveTo>
                  <a:lnTo>
                    <a:pt x="24408764" y="0"/>
                  </a:lnTo>
                  <a:lnTo>
                    <a:pt x="24408764" y="13741400"/>
                  </a:lnTo>
                  <a:lnTo>
                    <a:pt x="0" y="13741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7. Real-World Case Studies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105662" y="1832610"/>
            <a:ext cx="4975860" cy="6827520"/>
          </a:xfrm>
          <a:custGeom>
            <a:avLst/>
            <a:gdLst/>
            <a:ahLst/>
            <a:cxnLst/>
            <a:rect r="r" b="b" t="t" l="l"/>
            <a:pathLst>
              <a:path h="6827520" w="4975860">
                <a:moveTo>
                  <a:pt x="0" y="0"/>
                </a:moveTo>
                <a:lnTo>
                  <a:pt x="4975860" y="0"/>
                </a:lnTo>
                <a:lnTo>
                  <a:pt x="4975860" y="6827520"/>
                </a:lnTo>
                <a:lnTo>
                  <a:pt x="0" y="68275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1554099" y="2294763"/>
            <a:ext cx="3105150" cy="485394"/>
            <a:chOff x="0" y="0"/>
            <a:chExt cx="4140200" cy="647192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140200" cy="647192"/>
            </a:xfrm>
            <a:custGeom>
              <a:avLst/>
              <a:gdLst/>
              <a:ahLst/>
              <a:cxnLst/>
              <a:rect r="r" b="b" t="t" l="l"/>
              <a:pathLst>
                <a:path h="647192" w="4140200">
                  <a:moveTo>
                    <a:pt x="0" y="152273"/>
                  </a:moveTo>
                  <a:cubicBezTo>
                    <a:pt x="0" y="68199"/>
                    <a:pt x="68199" y="0"/>
                    <a:pt x="152273" y="0"/>
                  </a:cubicBezTo>
                  <a:lnTo>
                    <a:pt x="3987927" y="0"/>
                  </a:lnTo>
                  <a:cubicBezTo>
                    <a:pt x="4072001" y="0"/>
                    <a:pt x="4140200" y="68199"/>
                    <a:pt x="4140200" y="152273"/>
                  </a:cubicBezTo>
                  <a:lnTo>
                    <a:pt x="4140200" y="494919"/>
                  </a:lnTo>
                  <a:cubicBezTo>
                    <a:pt x="4140200" y="578993"/>
                    <a:pt x="4072001" y="647192"/>
                    <a:pt x="3987927" y="647192"/>
                  </a:cubicBezTo>
                  <a:lnTo>
                    <a:pt x="152273" y="647192"/>
                  </a:lnTo>
                  <a:cubicBezTo>
                    <a:pt x="68199" y="647192"/>
                    <a:pt x="0" y="578993"/>
                    <a:pt x="0" y="494919"/>
                  </a:cubicBezTo>
                  <a:close/>
                </a:path>
              </a:pathLst>
            </a:custGeom>
            <a:solidFill>
              <a:srgbClr val="2F6FED"/>
            </a:solid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673352" y="2420874"/>
            <a:ext cx="2866644" cy="164592"/>
            <a:chOff x="0" y="0"/>
            <a:chExt cx="3822192" cy="21945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89126" r="0" b="-289131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673352" y="2420874"/>
            <a:ext cx="2866644" cy="164592"/>
            <a:chOff x="0" y="0"/>
            <a:chExt cx="3822192" cy="219456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89364" r="0" b="-289364"/>
              </a:stretch>
            </a:blip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3822192" cy="26708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26"/>
                </a:lnSpc>
              </a:pPr>
              <a:r>
                <a:rPr lang="en-US" b="true" sz="120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SCM + BI/AI</a:t>
              </a: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563624" y="3044952"/>
            <a:ext cx="3429000" cy="342900"/>
            <a:chOff x="0" y="0"/>
            <a:chExt cx="4572000" cy="4572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4713" r="0" b="-144716"/>
              </a:stretch>
            </a:blip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1563624" y="3044952"/>
            <a:ext cx="3429000" cy="342900"/>
            <a:chOff x="0" y="0"/>
            <a:chExt cx="4572000" cy="4572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850" r="0" b="-144850"/>
              </a:stretch>
            </a:blip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66675"/>
              <a:ext cx="457200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77"/>
                </a:lnSpc>
              </a:pPr>
              <a:r>
                <a:rPr lang="en-US" b="true" sz="241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Walmart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563624" y="3909060"/>
            <a:ext cx="3867912" cy="1165860"/>
            <a:chOff x="0" y="0"/>
            <a:chExt cx="5157216" cy="155448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5157216" cy="1554480"/>
            </a:xfrm>
            <a:custGeom>
              <a:avLst/>
              <a:gdLst/>
              <a:ahLst/>
              <a:cxnLst/>
              <a:rect r="r" b="b" t="t" l="l"/>
              <a:pathLst>
                <a:path h="155448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599" r="0" b="-14599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1563624" y="3909060"/>
            <a:ext cx="3867912" cy="1165860"/>
            <a:chOff x="0" y="0"/>
            <a:chExt cx="5157216" cy="155448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5157216" cy="1554480"/>
            </a:xfrm>
            <a:custGeom>
              <a:avLst/>
              <a:gdLst/>
              <a:ahLst/>
              <a:cxnLst/>
              <a:rect r="r" b="b" t="t" l="l"/>
              <a:pathLst>
                <a:path h="155448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644" r="0" b="-14644"/>
              </a:stretch>
            </a:blip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57150"/>
              <a:ext cx="5157216" cy="161163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Implements supply-chain visibility, sensors, analytics to enhance inventory flow &amp; distribution.</a:t>
              </a:r>
            </a:p>
          </p:txBody>
        </p:sp>
      </p:grpSp>
      <p:sp>
        <p:nvSpPr>
          <p:cNvPr name="AutoShape 29" id="29"/>
          <p:cNvSpPr/>
          <p:nvPr/>
        </p:nvSpPr>
        <p:spPr>
          <a:xfrm rot="8460">
            <a:off x="1549308" y="5449443"/>
            <a:ext cx="3869112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30" id="30"/>
          <p:cNvGrpSpPr/>
          <p:nvPr/>
        </p:nvGrpSpPr>
        <p:grpSpPr>
          <a:xfrm rot="0">
            <a:off x="1563624" y="5829300"/>
            <a:ext cx="3867912" cy="1234440"/>
            <a:chOff x="0" y="0"/>
            <a:chExt cx="5157216" cy="164592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5157216" cy="1645920"/>
            </a:xfrm>
            <a:custGeom>
              <a:avLst/>
              <a:gdLst/>
              <a:ahLst/>
              <a:cxnLst/>
              <a:rect r="r" b="b" t="t" l="l"/>
              <a:pathLst>
                <a:path h="164592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010" r="0" b="-11010"/>
              </a:stretch>
            </a:blipFill>
          </p:spPr>
        </p:sp>
      </p:grpSp>
      <p:grpSp>
        <p:nvGrpSpPr>
          <p:cNvPr name="Group 32" id="32"/>
          <p:cNvGrpSpPr/>
          <p:nvPr/>
        </p:nvGrpSpPr>
        <p:grpSpPr>
          <a:xfrm rot="0">
            <a:off x="1563624" y="5829300"/>
            <a:ext cx="3867912" cy="1234440"/>
            <a:chOff x="0" y="0"/>
            <a:chExt cx="5157216" cy="1645920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5157216" cy="1645920"/>
            </a:xfrm>
            <a:custGeom>
              <a:avLst/>
              <a:gdLst/>
              <a:ahLst/>
              <a:cxnLst/>
              <a:rect r="r" b="b" t="t" l="l"/>
              <a:pathLst>
                <a:path h="164592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1053" r="0" b="-11053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57150"/>
              <a:ext cx="5157216" cy="170307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592"/>
                </a:lnSpc>
              </a:pPr>
              <a:r>
                <a:rPr lang="en-US" sz="18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The benefit of this is stock and logistics efficiency. Governance and workforce transition are essential to risk: automation. .</a:t>
              </a:r>
            </a:p>
          </p:txBody>
        </p:sp>
      </p:grpSp>
      <p:sp>
        <p:nvSpPr>
          <p:cNvPr name="Freeform 35" id="35"/>
          <p:cNvSpPr/>
          <p:nvPr/>
        </p:nvSpPr>
        <p:spPr>
          <a:xfrm flipH="false" flipV="false" rot="0">
            <a:off x="6797802" y="1832610"/>
            <a:ext cx="4975860" cy="6827520"/>
          </a:xfrm>
          <a:custGeom>
            <a:avLst/>
            <a:gdLst/>
            <a:ahLst/>
            <a:cxnLst/>
            <a:rect r="r" b="b" t="t" l="l"/>
            <a:pathLst>
              <a:path h="6827520" w="4975860">
                <a:moveTo>
                  <a:pt x="0" y="0"/>
                </a:moveTo>
                <a:lnTo>
                  <a:pt x="4975860" y="0"/>
                </a:lnTo>
                <a:lnTo>
                  <a:pt x="4975860" y="6827520"/>
                </a:lnTo>
                <a:lnTo>
                  <a:pt x="0" y="68275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6" id="36"/>
          <p:cNvGrpSpPr/>
          <p:nvPr/>
        </p:nvGrpSpPr>
        <p:grpSpPr>
          <a:xfrm rot="0">
            <a:off x="7246239" y="2294763"/>
            <a:ext cx="3105150" cy="485394"/>
            <a:chOff x="0" y="0"/>
            <a:chExt cx="4140200" cy="647192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4140200" cy="647192"/>
            </a:xfrm>
            <a:custGeom>
              <a:avLst/>
              <a:gdLst/>
              <a:ahLst/>
              <a:cxnLst/>
              <a:rect r="r" b="b" t="t" l="l"/>
              <a:pathLst>
                <a:path h="647192" w="4140200">
                  <a:moveTo>
                    <a:pt x="0" y="152273"/>
                  </a:moveTo>
                  <a:cubicBezTo>
                    <a:pt x="0" y="68199"/>
                    <a:pt x="68199" y="0"/>
                    <a:pt x="152273" y="0"/>
                  </a:cubicBezTo>
                  <a:lnTo>
                    <a:pt x="3987927" y="0"/>
                  </a:lnTo>
                  <a:cubicBezTo>
                    <a:pt x="4072001" y="0"/>
                    <a:pt x="4140200" y="68199"/>
                    <a:pt x="4140200" y="152273"/>
                  </a:cubicBezTo>
                  <a:lnTo>
                    <a:pt x="4140200" y="494919"/>
                  </a:lnTo>
                  <a:cubicBezTo>
                    <a:pt x="4140200" y="578993"/>
                    <a:pt x="4072001" y="647192"/>
                    <a:pt x="3987927" y="647192"/>
                  </a:cubicBezTo>
                  <a:lnTo>
                    <a:pt x="152273" y="647192"/>
                  </a:lnTo>
                  <a:cubicBezTo>
                    <a:pt x="68199" y="647192"/>
                    <a:pt x="0" y="578993"/>
                    <a:pt x="0" y="494919"/>
                  </a:cubicBezTo>
                  <a:close/>
                </a:path>
              </a:pathLst>
            </a:custGeom>
            <a:solidFill>
              <a:srgbClr val="26A269"/>
            </a:solid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7365492" y="2420874"/>
            <a:ext cx="2866644" cy="164592"/>
            <a:chOff x="0" y="0"/>
            <a:chExt cx="3822192" cy="219456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89126" r="0" b="-289131"/>
              </a:stretch>
            </a:blipFill>
          </p:spPr>
        </p:sp>
      </p:grpSp>
      <p:grpSp>
        <p:nvGrpSpPr>
          <p:cNvPr name="Group 40" id="40"/>
          <p:cNvGrpSpPr/>
          <p:nvPr/>
        </p:nvGrpSpPr>
        <p:grpSpPr>
          <a:xfrm rot="0">
            <a:off x="7365492" y="2420874"/>
            <a:ext cx="2866644" cy="164592"/>
            <a:chOff x="0" y="0"/>
            <a:chExt cx="3822192" cy="219456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89364" r="0" b="-289364"/>
              </a:stretch>
            </a:blipFill>
          </p:spPr>
        </p:sp>
        <p:sp>
          <p:nvSpPr>
            <p:cNvPr name="TextBox 42" id="42"/>
            <p:cNvSpPr txBox="true"/>
            <p:nvPr/>
          </p:nvSpPr>
          <p:spPr>
            <a:xfrm>
              <a:off x="0" y="-47625"/>
              <a:ext cx="3822192" cy="26708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26"/>
                </a:lnSpc>
              </a:pPr>
              <a:r>
                <a:rPr lang="en-US" b="true" sz="120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CRM + loyalty app</a:t>
              </a:r>
            </a:p>
          </p:txBody>
        </p:sp>
      </p:grpSp>
      <p:grpSp>
        <p:nvGrpSpPr>
          <p:cNvPr name="Group 43" id="43"/>
          <p:cNvGrpSpPr/>
          <p:nvPr/>
        </p:nvGrpSpPr>
        <p:grpSpPr>
          <a:xfrm rot="0">
            <a:off x="7255764" y="3044952"/>
            <a:ext cx="3429000" cy="342900"/>
            <a:chOff x="0" y="0"/>
            <a:chExt cx="4572000" cy="45720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4713" r="0" b="-144716"/>
              </a:stretch>
            </a:blipFill>
          </p:spPr>
        </p:sp>
      </p:grpSp>
      <p:grpSp>
        <p:nvGrpSpPr>
          <p:cNvPr name="Group 45" id="45"/>
          <p:cNvGrpSpPr/>
          <p:nvPr/>
        </p:nvGrpSpPr>
        <p:grpSpPr>
          <a:xfrm rot="0">
            <a:off x="7255764" y="3044952"/>
            <a:ext cx="3429000" cy="342900"/>
            <a:chOff x="0" y="0"/>
            <a:chExt cx="4572000" cy="457200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850" r="0" b="-144850"/>
              </a:stretch>
            </a:blipFill>
          </p:spPr>
        </p:sp>
        <p:sp>
          <p:nvSpPr>
            <p:cNvPr name="TextBox 47" id="47"/>
            <p:cNvSpPr txBox="true"/>
            <p:nvPr/>
          </p:nvSpPr>
          <p:spPr>
            <a:xfrm>
              <a:off x="0" y="-66675"/>
              <a:ext cx="457200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77"/>
                </a:lnSpc>
              </a:pPr>
              <a:r>
                <a:rPr lang="en-US" b="true" sz="241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Starbucks</a:t>
              </a:r>
            </a:p>
          </p:txBody>
        </p:sp>
      </p:grpSp>
      <p:grpSp>
        <p:nvGrpSpPr>
          <p:cNvPr name="Group 48" id="48"/>
          <p:cNvGrpSpPr/>
          <p:nvPr/>
        </p:nvGrpSpPr>
        <p:grpSpPr>
          <a:xfrm rot="0">
            <a:off x="7255764" y="3909060"/>
            <a:ext cx="3867912" cy="1165860"/>
            <a:chOff x="0" y="0"/>
            <a:chExt cx="5157216" cy="155448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5157216" cy="1554480"/>
            </a:xfrm>
            <a:custGeom>
              <a:avLst/>
              <a:gdLst/>
              <a:ahLst/>
              <a:cxnLst/>
              <a:rect r="r" b="b" t="t" l="l"/>
              <a:pathLst>
                <a:path h="155448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599" r="0" b="-14599"/>
              </a:stretch>
            </a:blipFill>
          </p:spPr>
        </p:sp>
      </p:grpSp>
      <p:grpSp>
        <p:nvGrpSpPr>
          <p:cNvPr name="Group 50" id="50"/>
          <p:cNvGrpSpPr/>
          <p:nvPr/>
        </p:nvGrpSpPr>
        <p:grpSpPr>
          <a:xfrm rot="0">
            <a:off x="7255764" y="3909060"/>
            <a:ext cx="3851100" cy="1149048"/>
            <a:chOff x="0" y="0"/>
            <a:chExt cx="5134800" cy="1532064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5134805" cy="1532069"/>
            </a:xfrm>
            <a:custGeom>
              <a:avLst/>
              <a:gdLst/>
              <a:ahLst/>
              <a:cxnLst/>
              <a:rect r="r" b="b" t="t" l="l"/>
              <a:pathLst>
                <a:path h="1532069" w="5134805">
                  <a:moveTo>
                    <a:pt x="0" y="0"/>
                  </a:moveTo>
                  <a:lnTo>
                    <a:pt x="5134805" y="0"/>
                  </a:lnTo>
                  <a:lnTo>
                    <a:pt x="5134805" y="1532069"/>
                  </a:lnTo>
                  <a:lnTo>
                    <a:pt x="0" y="1532069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305" r="0" b="-15304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-57150"/>
              <a:ext cx="5134800" cy="158921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3"/>
                </a:lnSpc>
              </a:pPr>
              <a:r>
                <a:rPr lang="en-US" sz="1599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Rewards data enables customization to individual users and engagement via digital channels.</a:t>
              </a:r>
            </a:p>
          </p:txBody>
        </p:sp>
      </p:grpSp>
      <p:sp>
        <p:nvSpPr>
          <p:cNvPr name="AutoShape 53" id="53"/>
          <p:cNvSpPr/>
          <p:nvPr/>
        </p:nvSpPr>
        <p:spPr>
          <a:xfrm rot="8460">
            <a:off x="7241448" y="5449443"/>
            <a:ext cx="3869112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4" id="54"/>
          <p:cNvGrpSpPr/>
          <p:nvPr/>
        </p:nvGrpSpPr>
        <p:grpSpPr>
          <a:xfrm rot="0">
            <a:off x="7255764" y="5829300"/>
            <a:ext cx="3867912" cy="1234440"/>
            <a:chOff x="0" y="0"/>
            <a:chExt cx="5157216" cy="1645920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5157216" cy="1645920"/>
            </a:xfrm>
            <a:custGeom>
              <a:avLst/>
              <a:gdLst/>
              <a:ahLst/>
              <a:cxnLst/>
              <a:rect r="r" b="b" t="t" l="l"/>
              <a:pathLst>
                <a:path h="164592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1010" r="0" b="-11010"/>
              </a:stretch>
            </a:blipFill>
          </p:spPr>
        </p:sp>
      </p:grpSp>
      <p:grpSp>
        <p:nvGrpSpPr>
          <p:cNvPr name="Group 56" id="56"/>
          <p:cNvGrpSpPr/>
          <p:nvPr/>
        </p:nvGrpSpPr>
        <p:grpSpPr>
          <a:xfrm rot="0">
            <a:off x="7373426" y="5829300"/>
            <a:ext cx="3867912" cy="1234440"/>
            <a:chOff x="0" y="0"/>
            <a:chExt cx="5157216" cy="1645920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5157216" cy="1645920"/>
            </a:xfrm>
            <a:custGeom>
              <a:avLst/>
              <a:gdLst/>
              <a:ahLst/>
              <a:cxnLst/>
              <a:rect r="r" b="b" t="t" l="l"/>
              <a:pathLst>
                <a:path h="164592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645920"/>
                  </a:lnTo>
                  <a:lnTo>
                    <a:pt x="0" y="164592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1053" r="0" b="-11053"/>
              </a:stretch>
            </a:blipFill>
          </p:spPr>
        </p:sp>
        <p:sp>
          <p:nvSpPr>
            <p:cNvPr name="TextBox 58" id="58"/>
            <p:cNvSpPr txBox="true"/>
            <p:nvPr/>
          </p:nvSpPr>
          <p:spPr>
            <a:xfrm>
              <a:off x="0" y="-57150"/>
              <a:ext cx="5157216" cy="170307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6"/>
                </a:lnSpc>
              </a:pPr>
              <a:r>
                <a:rPr lang="en-US" sz="1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Drawbacks: may be confusing to new users. In contrast, there is the risk of over-personalization and privacy concerns from the customers..</a:t>
              </a:r>
            </a:p>
          </p:txBody>
        </p:sp>
      </p:grpSp>
      <p:sp>
        <p:nvSpPr>
          <p:cNvPr name="Freeform 59" id="59"/>
          <p:cNvSpPr/>
          <p:nvPr/>
        </p:nvSpPr>
        <p:spPr>
          <a:xfrm flipH="false" flipV="false" rot="0">
            <a:off x="12489942" y="1832610"/>
            <a:ext cx="4975860" cy="6827520"/>
          </a:xfrm>
          <a:custGeom>
            <a:avLst/>
            <a:gdLst/>
            <a:ahLst/>
            <a:cxnLst/>
            <a:rect r="r" b="b" t="t" l="l"/>
            <a:pathLst>
              <a:path h="6827520" w="4975860">
                <a:moveTo>
                  <a:pt x="0" y="0"/>
                </a:moveTo>
                <a:lnTo>
                  <a:pt x="4975860" y="0"/>
                </a:lnTo>
                <a:lnTo>
                  <a:pt x="4975860" y="6827520"/>
                </a:lnTo>
                <a:lnTo>
                  <a:pt x="0" y="68275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0" id="60"/>
          <p:cNvGrpSpPr/>
          <p:nvPr/>
        </p:nvGrpSpPr>
        <p:grpSpPr>
          <a:xfrm rot="0">
            <a:off x="12938379" y="2294763"/>
            <a:ext cx="3105150" cy="485394"/>
            <a:chOff x="0" y="0"/>
            <a:chExt cx="4140200" cy="647192"/>
          </a:xfrm>
        </p:grpSpPr>
        <p:sp>
          <p:nvSpPr>
            <p:cNvPr name="Freeform 61" id="61"/>
            <p:cNvSpPr/>
            <p:nvPr/>
          </p:nvSpPr>
          <p:spPr>
            <a:xfrm flipH="false" flipV="false" rot="0">
              <a:off x="0" y="0"/>
              <a:ext cx="4140200" cy="647192"/>
            </a:xfrm>
            <a:custGeom>
              <a:avLst/>
              <a:gdLst/>
              <a:ahLst/>
              <a:cxnLst/>
              <a:rect r="r" b="b" t="t" l="l"/>
              <a:pathLst>
                <a:path h="647192" w="4140200">
                  <a:moveTo>
                    <a:pt x="0" y="152273"/>
                  </a:moveTo>
                  <a:cubicBezTo>
                    <a:pt x="0" y="68199"/>
                    <a:pt x="68199" y="0"/>
                    <a:pt x="152273" y="0"/>
                  </a:cubicBezTo>
                  <a:lnTo>
                    <a:pt x="3987927" y="0"/>
                  </a:lnTo>
                  <a:cubicBezTo>
                    <a:pt x="4072001" y="0"/>
                    <a:pt x="4140200" y="68199"/>
                    <a:pt x="4140200" y="152273"/>
                  </a:cubicBezTo>
                  <a:lnTo>
                    <a:pt x="4140200" y="494919"/>
                  </a:lnTo>
                  <a:cubicBezTo>
                    <a:pt x="4140200" y="578993"/>
                    <a:pt x="4072001" y="647192"/>
                    <a:pt x="3987927" y="647192"/>
                  </a:cubicBezTo>
                  <a:lnTo>
                    <a:pt x="152273" y="647192"/>
                  </a:lnTo>
                  <a:cubicBezTo>
                    <a:pt x="68199" y="647192"/>
                    <a:pt x="0" y="578993"/>
                    <a:pt x="0" y="494919"/>
                  </a:cubicBezTo>
                  <a:close/>
                </a:path>
              </a:pathLst>
            </a:custGeom>
            <a:solidFill>
              <a:srgbClr val="E84A5F"/>
            </a:solidFill>
          </p:spPr>
        </p:sp>
      </p:grpSp>
      <p:grpSp>
        <p:nvGrpSpPr>
          <p:cNvPr name="Group 62" id="62"/>
          <p:cNvGrpSpPr/>
          <p:nvPr/>
        </p:nvGrpSpPr>
        <p:grpSpPr>
          <a:xfrm rot="0">
            <a:off x="13057632" y="2420874"/>
            <a:ext cx="2866644" cy="164592"/>
            <a:chOff x="0" y="0"/>
            <a:chExt cx="3822192" cy="219456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289126" r="0" b="-289131"/>
              </a:stretch>
            </a:blipFill>
          </p:spPr>
        </p:sp>
      </p:grpSp>
      <p:grpSp>
        <p:nvGrpSpPr>
          <p:cNvPr name="Group 64" id="64"/>
          <p:cNvGrpSpPr/>
          <p:nvPr/>
        </p:nvGrpSpPr>
        <p:grpSpPr>
          <a:xfrm rot="0">
            <a:off x="13057632" y="2420874"/>
            <a:ext cx="2866644" cy="164592"/>
            <a:chOff x="0" y="0"/>
            <a:chExt cx="3822192" cy="219456"/>
          </a:xfrm>
        </p:grpSpPr>
        <p:sp>
          <p:nvSpPr>
            <p:cNvPr name="Freeform 65" id="65"/>
            <p:cNvSpPr/>
            <p:nvPr/>
          </p:nvSpPr>
          <p:spPr>
            <a:xfrm flipH="false" flipV="false" rot="0">
              <a:off x="0" y="0"/>
              <a:ext cx="3822192" cy="219456"/>
            </a:xfrm>
            <a:custGeom>
              <a:avLst/>
              <a:gdLst/>
              <a:ahLst/>
              <a:cxnLst/>
              <a:rect r="r" b="b" t="t" l="l"/>
              <a:pathLst>
                <a:path h="219456" w="3822192">
                  <a:moveTo>
                    <a:pt x="0" y="0"/>
                  </a:moveTo>
                  <a:lnTo>
                    <a:pt x="3822192" y="0"/>
                  </a:lnTo>
                  <a:lnTo>
                    <a:pt x="3822192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89364" r="0" b="-289364"/>
              </a:stretch>
            </a:blipFill>
          </p:spPr>
        </p:sp>
        <p:sp>
          <p:nvSpPr>
            <p:cNvPr name="TextBox 66" id="66"/>
            <p:cNvSpPr txBox="true"/>
            <p:nvPr/>
          </p:nvSpPr>
          <p:spPr>
            <a:xfrm>
              <a:off x="0" y="-47625"/>
              <a:ext cx="3822192" cy="267081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726"/>
                </a:lnSpc>
              </a:pPr>
              <a:r>
                <a:rPr lang="en-US" b="true" sz="120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Warehouse IS + monitoring</a:t>
              </a:r>
            </a:p>
          </p:txBody>
        </p:sp>
      </p:grpSp>
      <p:grpSp>
        <p:nvGrpSpPr>
          <p:cNvPr name="Group 67" id="67"/>
          <p:cNvGrpSpPr/>
          <p:nvPr/>
        </p:nvGrpSpPr>
        <p:grpSpPr>
          <a:xfrm rot="0">
            <a:off x="12947904" y="3044952"/>
            <a:ext cx="3429000" cy="342900"/>
            <a:chOff x="0" y="0"/>
            <a:chExt cx="4572000" cy="457200"/>
          </a:xfrm>
        </p:grpSpPr>
        <p:sp>
          <p:nvSpPr>
            <p:cNvPr name="Freeform 68" id="68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4713" r="0" b="-144716"/>
              </a:stretch>
            </a:blipFill>
          </p:spPr>
        </p:sp>
      </p:grpSp>
      <p:grpSp>
        <p:nvGrpSpPr>
          <p:cNvPr name="Group 69" id="69"/>
          <p:cNvGrpSpPr/>
          <p:nvPr/>
        </p:nvGrpSpPr>
        <p:grpSpPr>
          <a:xfrm rot="0">
            <a:off x="12947904" y="3044952"/>
            <a:ext cx="3429000" cy="342900"/>
            <a:chOff x="0" y="0"/>
            <a:chExt cx="4572000" cy="457200"/>
          </a:xfrm>
        </p:grpSpPr>
        <p:sp>
          <p:nvSpPr>
            <p:cNvPr name="Freeform 70" id="70"/>
            <p:cNvSpPr/>
            <p:nvPr/>
          </p:nvSpPr>
          <p:spPr>
            <a:xfrm flipH="false" flipV="false" rot="0">
              <a:off x="0" y="0"/>
              <a:ext cx="45720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0">
                  <a:moveTo>
                    <a:pt x="0" y="0"/>
                  </a:moveTo>
                  <a:lnTo>
                    <a:pt x="4572000" y="0"/>
                  </a:lnTo>
                  <a:lnTo>
                    <a:pt x="457200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4850" r="0" b="-144850"/>
              </a:stretch>
            </a:blipFill>
          </p:spPr>
        </p:sp>
        <p:sp>
          <p:nvSpPr>
            <p:cNvPr name="TextBox 71" id="71"/>
            <p:cNvSpPr txBox="true"/>
            <p:nvPr/>
          </p:nvSpPr>
          <p:spPr>
            <a:xfrm>
              <a:off x="0" y="-66675"/>
              <a:ext cx="457200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477"/>
                </a:lnSpc>
              </a:pPr>
              <a:r>
                <a:rPr lang="en-US" b="true" sz="241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Amazon Logistics</a:t>
              </a:r>
            </a:p>
          </p:txBody>
        </p:sp>
      </p:grpSp>
      <p:grpSp>
        <p:nvGrpSpPr>
          <p:cNvPr name="Group 72" id="72"/>
          <p:cNvGrpSpPr/>
          <p:nvPr/>
        </p:nvGrpSpPr>
        <p:grpSpPr>
          <a:xfrm rot="0">
            <a:off x="12947904" y="3909060"/>
            <a:ext cx="3867912" cy="1165860"/>
            <a:chOff x="0" y="0"/>
            <a:chExt cx="5157216" cy="1554480"/>
          </a:xfrm>
        </p:grpSpPr>
        <p:sp>
          <p:nvSpPr>
            <p:cNvPr name="Freeform 73" id="73"/>
            <p:cNvSpPr/>
            <p:nvPr/>
          </p:nvSpPr>
          <p:spPr>
            <a:xfrm flipH="false" flipV="false" rot="0">
              <a:off x="0" y="0"/>
              <a:ext cx="5157216" cy="1554480"/>
            </a:xfrm>
            <a:custGeom>
              <a:avLst/>
              <a:gdLst/>
              <a:ahLst/>
              <a:cxnLst/>
              <a:rect r="r" b="b" t="t" l="l"/>
              <a:pathLst>
                <a:path h="155448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4599" r="0" b="-14599"/>
              </a:stretch>
            </a:blipFill>
          </p:spPr>
        </p:sp>
      </p:grpSp>
      <p:grpSp>
        <p:nvGrpSpPr>
          <p:cNvPr name="Group 74" id="74"/>
          <p:cNvGrpSpPr/>
          <p:nvPr/>
        </p:nvGrpSpPr>
        <p:grpSpPr>
          <a:xfrm rot="0">
            <a:off x="12947904" y="3909060"/>
            <a:ext cx="3867912" cy="1165860"/>
            <a:chOff x="0" y="0"/>
            <a:chExt cx="5157216" cy="1554480"/>
          </a:xfrm>
        </p:grpSpPr>
        <p:sp>
          <p:nvSpPr>
            <p:cNvPr name="Freeform 75" id="75"/>
            <p:cNvSpPr/>
            <p:nvPr/>
          </p:nvSpPr>
          <p:spPr>
            <a:xfrm flipH="false" flipV="false" rot="0">
              <a:off x="0" y="0"/>
              <a:ext cx="5157216" cy="1554480"/>
            </a:xfrm>
            <a:custGeom>
              <a:avLst/>
              <a:gdLst/>
              <a:ahLst/>
              <a:cxnLst/>
              <a:rect r="r" b="b" t="t" l="l"/>
              <a:pathLst>
                <a:path h="1554480" w="5157216">
                  <a:moveTo>
                    <a:pt x="0" y="0"/>
                  </a:moveTo>
                  <a:lnTo>
                    <a:pt x="5157216" y="0"/>
                  </a:lnTo>
                  <a:lnTo>
                    <a:pt x="5157216" y="1554480"/>
                  </a:lnTo>
                  <a:lnTo>
                    <a:pt x="0" y="155448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4644" r="0" b="-14644"/>
              </a:stretch>
            </a:blipFill>
          </p:spPr>
        </p:sp>
        <p:sp>
          <p:nvSpPr>
            <p:cNvPr name="TextBox 76" id="76"/>
            <p:cNvSpPr txBox="true"/>
            <p:nvPr/>
          </p:nvSpPr>
          <p:spPr>
            <a:xfrm>
              <a:off x="0" y="-57150"/>
              <a:ext cx="5157216" cy="161163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303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Scanning and operational systems help to facilitate speed, quality and fulfillment visibility.</a:t>
              </a:r>
            </a:p>
          </p:txBody>
        </p:sp>
      </p:grpSp>
      <p:sp>
        <p:nvSpPr>
          <p:cNvPr name="AutoShape 77" id="77"/>
          <p:cNvSpPr/>
          <p:nvPr/>
        </p:nvSpPr>
        <p:spPr>
          <a:xfrm rot="8460">
            <a:off x="12933588" y="5449443"/>
            <a:ext cx="3869112" cy="0"/>
          </a:xfrm>
          <a:prstGeom prst="line">
            <a:avLst/>
          </a:prstGeom>
          <a:ln cap="rnd" w="9525">
            <a:solidFill>
              <a:srgbClr val="D7DEE9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78" id="78"/>
          <p:cNvGrpSpPr/>
          <p:nvPr/>
        </p:nvGrpSpPr>
        <p:grpSpPr>
          <a:xfrm rot="0">
            <a:off x="12947904" y="5829300"/>
            <a:ext cx="3817487" cy="2007641"/>
            <a:chOff x="0" y="0"/>
            <a:chExt cx="5089982" cy="2676855"/>
          </a:xfrm>
        </p:grpSpPr>
        <p:sp>
          <p:nvSpPr>
            <p:cNvPr name="Freeform 79" id="79"/>
            <p:cNvSpPr/>
            <p:nvPr/>
          </p:nvSpPr>
          <p:spPr>
            <a:xfrm flipH="false" flipV="false" rot="0">
              <a:off x="0" y="0"/>
              <a:ext cx="5090033" cy="2676906"/>
            </a:xfrm>
            <a:custGeom>
              <a:avLst/>
              <a:gdLst/>
              <a:ahLst/>
              <a:cxnLst/>
              <a:rect r="r" b="b" t="t" l="l"/>
              <a:pathLst>
                <a:path h="2676906" w="5090033">
                  <a:moveTo>
                    <a:pt x="0" y="0"/>
                  </a:moveTo>
                  <a:lnTo>
                    <a:pt x="5090033" y="0"/>
                  </a:lnTo>
                  <a:lnTo>
                    <a:pt x="5090033" y="2676906"/>
                  </a:lnTo>
                  <a:lnTo>
                    <a:pt x="0" y="267690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-17522" t="0" r="-17521" b="1"/>
              </a:stretch>
            </a:blipFill>
          </p:spPr>
        </p:sp>
      </p:grpSp>
      <p:sp>
        <p:nvSpPr>
          <p:cNvPr name="TextBox 80" id="80"/>
          <p:cNvSpPr txBox="true"/>
          <p:nvPr/>
        </p:nvSpPr>
        <p:spPr>
          <a:xfrm rot="0">
            <a:off x="13034239" y="5909758"/>
            <a:ext cx="3447821" cy="1620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60"/>
              </a:lnSpc>
            </a:pPr>
            <a:r>
              <a:rPr lang="en-US" sz="18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Risks: productivity and tracking. Regulators in France and Italy denounced "intrusive" employee monitoring, raising the danger in both countries.</a:t>
            </a:r>
          </a:p>
          <a:p>
            <a:pPr algn="ctr">
              <a:lnSpc>
                <a:spcPts val="2160"/>
              </a:lnSpc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8209" y="4191"/>
            <a:ext cx="18306574" cy="10306050"/>
            <a:chOff x="0" y="0"/>
            <a:chExt cx="24408765" cy="13741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408764" cy="13741400"/>
            </a:xfrm>
            <a:custGeom>
              <a:avLst/>
              <a:gdLst/>
              <a:ahLst/>
              <a:cxnLst/>
              <a:rect r="r" b="b" t="t" l="l"/>
              <a:pathLst>
                <a:path h="13741400" w="24408764">
                  <a:moveTo>
                    <a:pt x="0" y="0"/>
                  </a:moveTo>
                  <a:lnTo>
                    <a:pt x="24408764" y="0"/>
                  </a:lnTo>
                  <a:lnTo>
                    <a:pt x="24408764" y="13741400"/>
                  </a:lnTo>
                  <a:lnTo>
                    <a:pt x="0" y="13741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8. Ethical, Legal and Security Considerations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283970" y="1736598"/>
            <a:ext cx="792480" cy="888492"/>
          </a:xfrm>
          <a:custGeom>
            <a:avLst/>
            <a:gdLst/>
            <a:ahLst/>
            <a:cxnLst/>
            <a:rect r="r" b="b" t="t" l="l"/>
            <a:pathLst>
              <a:path h="888492" w="792480">
                <a:moveTo>
                  <a:pt x="0" y="0"/>
                </a:moveTo>
                <a:lnTo>
                  <a:pt x="792480" y="0"/>
                </a:lnTo>
                <a:lnTo>
                  <a:pt x="792480" y="888492"/>
                </a:lnTo>
                <a:lnTo>
                  <a:pt x="0" y="88849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2331720" y="1810512"/>
            <a:ext cx="3154680" cy="301752"/>
            <a:chOff x="0" y="0"/>
            <a:chExt cx="4206240" cy="402336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3566" r="0" b="-153563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2331720" y="1810512"/>
            <a:ext cx="3154680" cy="301752"/>
            <a:chOff x="0" y="0"/>
            <a:chExt cx="4206240" cy="40233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3707" r="0" b="-153707"/>
              </a:stretch>
            </a:blip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76200"/>
              <a:ext cx="4206240" cy="47853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04"/>
                </a:lnSpc>
              </a:pPr>
              <a:r>
                <a:rPr lang="en-US" b="true" sz="229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Data privacy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5554980" y="1810512"/>
            <a:ext cx="10424160" cy="521208"/>
            <a:chOff x="0" y="0"/>
            <a:chExt cx="13898880" cy="694944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9429" r="0" b="-339429"/>
              </a:stretch>
            </a:blip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5504555" y="1776898"/>
            <a:ext cx="10474585" cy="790146"/>
            <a:chOff x="0" y="0"/>
            <a:chExt cx="13966114" cy="1053528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3966115" cy="1053531"/>
            </a:xfrm>
            <a:custGeom>
              <a:avLst/>
              <a:gdLst/>
              <a:ahLst/>
              <a:cxnLst/>
              <a:rect r="r" b="b" t="t" l="l"/>
              <a:pathLst>
                <a:path h="1053531" w="13966115">
                  <a:moveTo>
                    <a:pt x="0" y="0"/>
                  </a:moveTo>
                  <a:lnTo>
                    <a:pt x="13966115" y="0"/>
                  </a:lnTo>
                  <a:lnTo>
                    <a:pt x="13966115" y="1053531"/>
                  </a:lnTo>
                  <a:lnTo>
                    <a:pt x="0" y="1053531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208303" r="0" b="-208303"/>
              </a:stretch>
            </a:blip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13966114" cy="110115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Only gather data that's needed; have clear privacy notices; set lawful basis and retention policies.</a:t>
              </a: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0">
            <a:off x="1283970" y="3409950"/>
            <a:ext cx="792480" cy="888492"/>
          </a:xfrm>
          <a:custGeom>
            <a:avLst/>
            <a:gdLst/>
            <a:ahLst/>
            <a:cxnLst/>
            <a:rect r="r" b="b" t="t" l="l"/>
            <a:pathLst>
              <a:path h="888492" w="792480">
                <a:moveTo>
                  <a:pt x="0" y="0"/>
                </a:moveTo>
                <a:lnTo>
                  <a:pt x="792480" y="0"/>
                </a:lnTo>
                <a:lnTo>
                  <a:pt x="792480" y="888492"/>
                </a:lnTo>
                <a:lnTo>
                  <a:pt x="0" y="8884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3" id="23"/>
          <p:cNvGrpSpPr/>
          <p:nvPr/>
        </p:nvGrpSpPr>
        <p:grpSpPr>
          <a:xfrm rot="0">
            <a:off x="2331720" y="3483864"/>
            <a:ext cx="3154680" cy="301752"/>
            <a:chOff x="0" y="0"/>
            <a:chExt cx="4206240" cy="40233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3566" r="0" b="-153563"/>
              </a:stretch>
            </a:blip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2331720" y="3483864"/>
            <a:ext cx="3154680" cy="301752"/>
            <a:chOff x="0" y="0"/>
            <a:chExt cx="4206240" cy="402336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3707" r="0" b="-153707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76200"/>
              <a:ext cx="4206240" cy="47853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04"/>
                </a:lnSpc>
              </a:pPr>
              <a:r>
                <a:rPr lang="en-US" b="true" sz="229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Cybersecurity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5470931" y="3332588"/>
            <a:ext cx="10424160" cy="521208"/>
            <a:chOff x="0" y="0"/>
            <a:chExt cx="13898880" cy="694944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9429" r="0" b="-339429"/>
              </a:stretch>
            </a:blip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5470931" y="3332588"/>
            <a:ext cx="10424160" cy="521208"/>
            <a:chOff x="0" y="0"/>
            <a:chExt cx="13898880" cy="694944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39700" r="0" b="-339700"/>
              </a:stretch>
            </a:blipFill>
          </p:spPr>
        </p:sp>
        <p:sp>
          <p:nvSpPr>
            <p:cNvPr name="TextBox 32" id="32"/>
            <p:cNvSpPr txBox="true"/>
            <p:nvPr/>
          </p:nvSpPr>
          <p:spPr>
            <a:xfrm>
              <a:off x="0" y="-47625"/>
              <a:ext cx="13898880" cy="74256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80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Access Control, MFA, Encryption, Backups, Incident Response and Suppliers due diligence.</a:t>
              </a:r>
            </a:p>
          </p:txBody>
        </p:sp>
      </p:grpSp>
      <p:sp>
        <p:nvSpPr>
          <p:cNvPr name="Freeform 33" id="33"/>
          <p:cNvSpPr/>
          <p:nvPr/>
        </p:nvSpPr>
        <p:spPr>
          <a:xfrm flipH="false" flipV="false" rot="0">
            <a:off x="1283970" y="5083302"/>
            <a:ext cx="792480" cy="888492"/>
          </a:xfrm>
          <a:custGeom>
            <a:avLst/>
            <a:gdLst/>
            <a:ahLst/>
            <a:cxnLst/>
            <a:rect r="r" b="b" t="t" l="l"/>
            <a:pathLst>
              <a:path h="888492" w="792480">
                <a:moveTo>
                  <a:pt x="0" y="0"/>
                </a:moveTo>
                <a:lnTo>
                  <a:pt x="792480" y="0"/>
                </a:lnTo>
                <a:lnTo>
                  <a:pt x="792480" y="888492"/>
                </a:lnTo>
                <a:lnTo>
                  <a:pt x="0" y="88849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4" id="34"/>
          <p:cNvGrpSpPr/>
          <p:nvPr/>
        </p:nvGrpSpPr>
        <p:grpSpPr>
          <a:xfrm rot="0">
            <a:off x="2331720" y="5157216"/>
            <a:ext cx="3154680" cy="301752"/>
            <a:chOff x="0" y="0"/>
            <a:chExt cx="4206240" cy="402336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3566" r="0" b="-153563"/>
              </a:stretch>
            </a:blipFill>
          </p:spPr>
        </p:sp>
      </p:grpSp>
      <p:grpSp>
        <p:nvGrpSpPr>
          <p:cNvPr name="Group 36" id="36"/>
          <p:cNvGrpSpPr/>
          <p:nvPr/>
        </p:nvGrpSpPr>
        <p:grpSpPr>
          <a:xfrm rot="0">
            <a:off x="2331720" y="5157216"/>
            <a:ext cx="3154680" cy="301752"/>
            <a:chOff x="0" y="0"/>
            <a:chExt cx="4206240" cy="402336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3707" r="0" b="-153707"/>
              </a:stretch>
            </a:blipFill>
          </p:spPr>
        </p:sp>
        <p:sp>
          <p:nvSpPr>
            <p:cNvPr name="TextBox 38" id="38"/>
            <p:cNvSpPr txBox="true"/>
            <p:nvPr/>
          </p:nvSpPr>
          <p:spPr>
            <a:xfrm>
              <a:off x="0" y="-76200"/>
              <a:ext cx="4206240" cy="47853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04"/>
                </a:lnSpc>
              </a:pPr>
              <a:r>
                <a:rPr lang="en-US" b="true" sz="229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AI bias</a:t>
              </a:r>
            </a:p>
          </p:txBody>
        </p:sp>
      </p:grpSp>
      <p:grpSp>
        <p:nvGrpSpPr>
          <p:cNvPr name="Group 39" id="39"/>
          <p:cNvGrpSpPr/>
          <p:nvPr/>
        </p:nvGrpSpPr>
        <p:grpSpPr>
          <a:xfrm rot="0">
            <a:off x="5554980" y="5157216"/>
            <a:ext cx="10424160" cy="521208"/>
            <a:chOff x="0" y="0"/>
            <a:chExt cx="13898880" cy="694944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9429" r="0" b="-339429"/>
              </a:stretch>
            </a:blipFill>
          </p:spPr>
        </p:sp>
      </p:grpSp>
      <p:grpSp>
        <p:nvGrpSpPr>
          <p:cNvPr name="Group 41" id="41"/>
          <p:cNvGrpSpPr/>
          <p:nvPr/>
        </p:nvGrpSpPr>
        <p:grpSpPr>
          <a:xfrm rot="0">
            <a:off x="5554980" y="5157216"/>
            <a:ext cx="10424160" cy="521208"/>
            <a:chOff x="0" y="0"/>
            <a:chExt cx="13898880" cy="694944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39700" r="0" b="-339700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>
              <a:off x="0" y="-47625"/>
              <a:ext cx="13898880" cy="74256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879"/>
                </a:lnSpc>
              </a:pPr>
              <a:r>
                <a:rPr lang="en-US" sz="20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Test models for unfair outcomes; review and explainability models for high impact decisions. </a:t>
              </a:r>
            </a:p>
          </p:txBody>
        </p:sp>
      </p:grpSp>
      <p:sp>
        <p:nvSpPr>
          <p:cNvPr name="Freeform 44" id="44"/>
          <p:cNvSpPr/>
          <p:nvPr/>
        </p:nvSpPr>
        <p:spPr>
          <a:xfrm flipH="false" flipV="false" rot="0">
            <a:off x="1283970" y="6756654"/>
            <a:ext cx="792480" cy="888492"/>
          </a:xfrm>
          <a:custGeom>
            <a:avLst/>
            <a:gdLst/>
            <a:ahLst/>
            <a:cxnLst/>
            <a:rect r="r" b="b" t="t" l="l"/>
            <a:pathLst>
              <a:path h="888492" w="792480">
                <a:moveTo>
                  <a:pt x="0" y="0"/>
                </a:moveTo>
                <a:lnTo>
                  <a:pt x="792480" y="0"/>
                </a:lnTo>
                <a:lnTo>
                  <a:pt x="792480" y="888492"/>
                </a:lnTo>
                <a:lnTo>
                  <a:pt x="0" y="88849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5" id="45"/>
          <p:cNvGrpSpPr/>
          <p:nvPr/>
        </p:nvGrpSpPr>
        <p:grpSpPr>
          <a:xfrm rot="0">
            <a:off x="2331720" y="6830568"/>
            <a:ext cx="3154680" cy="301752"/>
            <a:chOff x="0" y="0"/>
            <a:chExt cx="4206240" cy="402336"/>
          </a:xfrm>
        </p:grpSpPr>
        <p:sp>
          <p:nvSpPr>
            <p:cNvPr name="Freeform 46" id="46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3566" r="0" b="-153563"/>
              </a:stretch>
            </a:blipFill>
          </p:spPr>
        </p:sp>
      </p:grpSp>
      <p:grpSp>
        <p:nvGrpSpPr>
          <p:cNvPr name="Group 47" id="47"/>
          <p:cNvGrpSpPr/>
          <p:nvPr/>
        </p:nvGrpSpPr>
        <p:grpSpPr>
          <a:xfrm rot="0">
            <a:off x="2331720" y="6830568"/>
            <a:ext cx="3154680" cy="301752"/>
            <a:chOff x="0" y="0"/>
            <a:chExt cx="4206240" cy="402336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4206240" cy="402336"/>
            </a:xfrm>
            <a:custGeom>
              <a:avLst/>
              <a:gdLst/>
              <a:ahLst/>
              <a:cxnLst/>
              <a:rect r="r" b="b" t="t" l="l"/>
              <a:pathLst>
                <a:path h="402336" w="4206240">
                  <a:moveTo>
                    <a:pt x="0" y="0"/>
                  </a:moveTo>
                  <a:lnTo>
                    <a:pt x="4206240" y="0"/>
                  </a:lnTo>
                  <a:lnTo>
                    <a:pt x="4206240" y="402336"/>
                  </a:lnTo>
                  <a:lnTo>
                    <a:pt x="0" y="40233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3707" r="0" b="-153707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76200"/>
              <a:ext cx="4206240" cy="47853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04"/>
                </a:lnSpc>
              </a:pPr>
              <a:r>
                <a:rPr lang="en-US" b="true" sz="2295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Employee monitoring</a:t>
              </a:r>
            </a:p>
          </p:txBody>
        </p:sp>
      </p:grpSp>
      <p:grpSp>
        <p:nvGrpSpPr>
          <p:cNvPr name="Group 50" id="50"/>
          <p:cNvGrpSpPr/>
          <p:nvPr/>
        </p:nvGrpSpPr>
        <p:grpSpPr>
          <a:xfrm rot="0">
            <a:off x="5554980" y="6830568"/>
            <a:ext cx="10424160" cy="521208"/>
            <a:chOff x="0" y="0"/>
            <a:chExt cx="13898880" cy="694944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39429" r="0" b="-339429"/>
              </a:stretch>
            </a:blipFill>
          </p:spPr>
        </p:sp>
      </p:grpSp>
      <p:grpSp>
        <p:nvGrpSpPr>
          <p:cNvPr name="Group 52" id="52"/>
          <p:cNvGrpSpPr/>
          <p:nvPr/>
        </p:nvGrpSpPr>
        <p:grpSpPr>
          <a:xfrm rot="0">
            <a:off x="5554980" y="6830568"/>
            <a:ext cx="10424160" cy="521208"/>
            <a:chOff x="0" y="0"/>
            <a:chExt cx="13898880" cy="694944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13898880" cy="694944"/>
            </a:xfrm>
            <a:custGeom>
              <a:avLst/>
              <a:gdLst/>
              <a:ahLst/>
              <a:cxnLst/>
              <a:rect r="r" b="b" t="t" l="l"/>
              <a:pathLst>
                <a:path h="694944" w="13898880">
                  <a:moveTo>
                    <a:pt x="0" y="0"/>
                  </a:moveTo>
                  <a:lnTo>
                    <a:pt x="13898880" y="0"/>
                  </a:lnTo>
                  <a:lnTo>
                    <a:pt x="13898880" y="694944"/>
                  </a:lnTo>
                  <a:lnTo>
                    <a:pt x="0" y="69494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39700" r="0" b="-339700"/>
              </a:stretch>
            </a:blip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57150"/>
              <a:ext cx="13898880" cy="75209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2015"/>
                </a:lnSpc>
              </a:pPr>
            </a:p>
            <a:p>
              <a:pPr algn="l">
                <a:lnSpc>
                  <a:spcPts val="2879"/>
                </a:lnSpc>
              </a:pPr>
              <a:r>
                <a:rPr lang="en-US" sz="200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Utilise proportional monitoring, conduct DPIAs, do not use intrusive monitoring and offer alternative options..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93700" y="-9525"/>
            <a:ext cx="18306574" cy="10306050"/>
            <a:chOff x="0" y="0"/>
            <a:chExt cx="24408765" cy="13741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408764" cy="13741400"/>
            </a:xfrm>
            <a:custGeom>
              <a:avLst/>
              <a:gdLst/>
              <a:ahLst/>
              <a:cxnLst/>
              <a:rect r="r" b="b" t="t" l="l"/>
              <a:pathLst>
                <a:path h="13741400" w="24408764">
                  <a:moveTo>
                    <a:pt x="0" y="0"/>
                  </a:moveTo>
                  <a:lnTo>
                    <a:pt x="24408764" y="0"/>
                  </a:lnTo>
                  <a:lnTo>
                    <a:pt x="24408764" y="13741400"/>
                  </a:lnTo>
                  <a:lnTo>
                    <a:pt x="0" y="13741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9. Recommendation for the Growing Business</a:t>
              </a: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1187958" y="1969770"/>
            <a:ext cx="4770120" cy="4770120"/>
          </a:xfrm>
          <a:custGeom>
            <a:avLst/>
            <a:gdLst/>
            <a:ahLst/>
            <a:cxnLst/>
            <a:rect r="r" b="b" t="t" l="l"/>
            <a:pathLst>
              <a:path h="4770120" w="4770120">
                <a:moveTo>
                  <a:pt x="0" y="0"/>
                </a:moveTo>
                <a:lnTo>
                  <a:pt x="4770120" y="0"/>
                </a:lnTo>
                <a:lnTo>
                  <a:pt x="4770120" y="4770120"/>
                </a:lnTo>
                <a:lnTo>
                  <a:pt x="0" y="47701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2806446" y="2381250"/>
            <a:ext cx="1478280" cy="1478280"/>
          </a:xfrm>
          <a:custGeom>
            <a:avLst/>
            <a:gdLst/>
            <a:ahLst/>
            <a:cxnLst/>
            <a:rect r="r" b="b" t="t" l="l"/>
            <a:pathLst>
              <a:path h="1478280" w="1478280">
                <a:moveTo>
                  <a:pt x="0" y="0"/>
                </a:moveTo>
                <a:lnTo>
                  <a:pt x="1478280" y="0"/>
                </a:lnTo>
                <a:lnTo>
                  <a:pt x="1478280" y="1478280"/>
                </a:lnTo>
                <a:lnTo>
                  <a:pt x="0" y="147828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3" id="13"/>
          <p:cNvGrpSpPr/>
          <p:nvPr/>
        </p:nvGrpSpPr>
        <p:grpSpPr>
          <a:xfrm rot="0">
            <a:off x="2990088" y="2921508"/>
            <a:ext cx="1124712" cy="164592"/>
            <a:chOff x="0" y="0"/>
            <a:chExt cx="1499616" cy="219456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3055" r="0" b="-83055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2990088" y="2921508"/>
            <a:ext cx="1124712" cy="164592"/>
            <a:chOff x="0" y="0"/>
            <a:chExt cx="1499616" cy="219456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3147" r="0" b="-83147"/>
              </a:stretch>
            </a:blip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1499616" cy="25755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73"/>
                </a:lnSpc>
              </a:pPr>
              <a:r>
                <a:rPr lang="en-US" b="true" sz="116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Phase 1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687068" y="4183380"/>
            <a:ext cx="3703320" cy="342900"/>
            <a:chOff x="0" y="0"/>
            <a:chExt cx="4937760" cy="4572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91" r="0" b="-160291"/>
              </a:stretch>
            </a:blipFill>
          </p:spPr>
        </p:sp>
      </p:grpSp>
      <p:grpSp>
        <p:nvGrpSpPr>
          <p:cNvPr name="Group 20" id="20"/>
          <p:cNvGrpSpPr/>
          <p:nvPr/>
        </p:nvGrpSpPr>
        <p:grpSpPr>
          <a:xfrm rot="0">
            <a:off x="1687068" y="4183380"/>
            <a:ext cx="3703320" cy="342900"/>
            <a:chOff x="0" y="0"/>
            <a:chExt cx="4937760" cy="4572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60438" r="0" b="-160438"/>
              </a:stretch>
            </a:blip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66675"/>
              <a:ext cx="493776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672"/>
                </a:lnSpc>
              </a:pPr>
              <a:r>
                <a:rPr lang="en-US" b="true" sz="25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Foundation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1619831" y="5157616"/>
            <a:ext cx="3771900" cy="754380"/>
            <a:chOff x="0" y="0"/>
            <a:chExt cx="5029200" cy="100584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7357" r="0" b="-47357"/>
              </a:stretch>
            </a:blip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1619831" y="5157616"/>
            <a:ext cx="3771900" cy="754380"/>
            <a:chOff x="0" y="0"/>
            <a:chExt cx="5029200" cy="100584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7425" r="0" b="-47425"/>
              </a:stretch>
            </a:blipFill>
          </p:spPr>
        </p:sp>
        <p:sp>
          <p:nvSpPr>
            <p:cNvPr name="TextBox 27" id="27"/>
            <p:cNvSpPr txBox="true"/>
            <p:nvPr/>
          </p:nvSpPr>
          <p:spPr>
            <a:xfrm>
              <a:off x="0" y="-57150"/>
              <a:ext cx="5029200" cy="106299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016"/>
                </a:lnSpc>
              </a:pPr>
              <a:r>
                <a:rPr lang="en-US" sz="1400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Execute map processes, clean customer/product data, select cloud CRM + basic BI dashboards. </a:t>
              </a:r>
            </a:p>
          </p:txBody>
        </p:sp>
      </p:grpSp>
      <p:sp>
        <p:nvSpPr>
          <p:cNvPr name="AutoShape 28" id="28"/>
          <p:cNvSpPr/>
          <p:nvPr/>
        </p:nvSpPr>
        <p:spPr>
          <a:xfrm rot="74340">
            <a:off x="5909929" y="4301490"/>
            <a:ext cx="881158" cy="0"/>
          </a:xfrm>
          <a:prstGeom prst="line">
            <a:avLst/>
          </a:prstGeom>
          <a:ln cap="rnd" w="19050">
            <a:solidFill>
              <a:srgbClr val="D7DEE9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Freeform 29" id="29"/>
          <p:cNvSpPr/>
          <p:nvPr/>
        </p:nvSpPr>
        <p:spPr>
          <a:xfrm flipH="false" flipV="false" rot="0">
            <a:off x="6838950" y="1969770"/>
            <a:ext cx="4770120" cy="4770120"/>
          </a:xfrm>
          <a:custGeom>
            <a:avLst/>
            <a:gdLst/>
            <a:ahLst/>
            <a:cxnLst/>
            <a:rect r="r" b="b" t="t" l="l"/>
            <a:pathLst>
              <a:path h="4770120" w="4770120">
                <a:moveTo>
                  <a:pt x="0" y="0"/>
                </a:moveTo>
                <a:lnTo>
                  <a:pt x="4770120" y="0"/>
                </a:lnTo>
                <a:lnTo>
                  <a:pt x="4770120" y="4770120"/>
                </a:lnTo>
                <a:lnTo>
                  <a:pt x="0" y="47701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8457438" y="2381250"/>
            <a:ext cx="1478280" cy="1478280"/>
          </a:xfrm>
          <a:custGeom>
            <a:avLst/>
            <a:gdLst/>
            <a:ahLst/>
            <a:cxnLst/>
            <a:rect r="r" b="b" t="t" l="l"/>
            <a:pathLst>
              <a:path h="1478280" w="1478280">
                <a:moveTo>
                  <a:pt x="0" y="0"/>
                </a:moveTo>
                <a:lnTo>
                  <a:pt x="1478280" y="0"/>
                </a:lnTo>
                <a:lnTo>
                  <a:pt x="1478280" y="1478280"/>
                </a:lnTo>
                <a:lnTo>
                  <a:pt x="0" y="147828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1" id="31"/>
          <p:cNvGrpSpPr/>
          <p:nvPr/>
        </p:nvGrpSpPr>
        <p:grpSpPr>
          <a:xfrm rot="0">
            <a:off x="8641080" y="2921508"/>
            <a:ext cx="1124712" cy="164592"/>
            <a:chOff x="0" y="0"/>
            <a:chExt cx="1499616" cy="219456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3055" r="0" b="-83055"/>
              </a:stretch>
            </a:blip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8641080" y="2921508"/>
            <a:ext cx="1124712" cy="164592"/>
            <a:chOff x="0" y="0"/>
            <a:chExt cx="1499616" cy="219456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3147" r="0" b="-83147"/>
              </a:stretch>
            </a:blipFill>
          </p:spPr>
        </p:sp>
        <p:sp>
          <p:nvSpPr>
            <p:cNvPr name="TextBox 35" id="35"/>
            <p:cNvSpPr txBox="true"/>
            <p:nvPr/>
          </p:nvSpPr>
          <p:spPr>
            <a:xfrm>
              <a:off x="0" y="-38100"/>
              <a:ext cx="1499616" cy="25755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73"/>
                </a:lnSpc>
              </a:pPr>
              <a:r>
                <a:rPr lang="en-US" b="true" sz="116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Phase 2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7338060" y="4183380"/>
            <a:ext cx="3703320" cy="342900"/>
            <a:chOff x="0" y="0"/>
            <a:chExt cx="4937760" cy="45720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91" r="0" b="-160291"/>
              </a:stretch>
            </a:blip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7338060" y="4183380"/>
            <a:ext cx="3703320" cy="342900"/>
            <a:chOff x="0" y="0"/>
            <a:chExt cx="4937760" cy="45720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60438" r="0" b="-160438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66675"/>
              <a:ext cx="493776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672"/>
                </a:lnSpc>
              </a:pPr>
              <a:r>
                <a:rPr lang="en-US" b="true" sz="25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Integration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7338060" y="5006340"/>
            <a:ext cx="3771900" cy="754380"/>
            <a:chOff x="0" y="0"/>
            <a:chExt cx="5029200" cy="100584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7357" r="0" b="-47357"/>
              </a:stretch>
            </a:blipFill>
          </p:spPr>
        </p:sp>
      </p:grpSp>
      <p:grpSp>
        <p:nvGrpSpPr>
          <p:cNvPr name="Group 43" id="43"/>
          <p:cNvGrpSpPr/>
          <p:nvPr/>
        </p:nvGrpSpPr>
        <p:grpSpPr>
          <a:xfrm rot="0">
            <a:off x="7338060" y="5006340"/>
            <a:ext cx="3771900" cy="754380"/>
            <a:chOff x="0" y="0"/>
            <a:chExt cx="5029200" cy="100584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7425" r="0" b="-47425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57150"/>
              <a:ext cx="5029200" cy="106299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304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Link finance, inventory and sales; establish uniformity in processes; provide training. </a:t>
              </a:r>
            </a:p>
          </p:txBody>
        </p:sp>
      </p:grpSp>
      <p:sp>
        <p:nvSpPr>
          <p:cNvPr name="AutoShape 46" id="46"/>
          <p:cNvSpPr/>
          <p:nvPr/>
        </p:nvSpPr>
        <p:spPr>
          <a:xfrm rot="74340">
            <a:off x="11560921" y="4301490"/>
            <a:ext cx="881158" cy="0"/>
          </a:xfrm>
          <a:prstGeom prst="line">
            <a:avLst/>
          </a:prstGeom>
          <a:ln cap="rnd" w="19050">
            <a:solidFill>
              <a:srgbClr val="D7DEE9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Freeform 47" id="47"/>
          <p:cNvSpPr/>
          <p:nvPr/>
        </p:nvSpPr>
        <p:spPr>
          <a:xfrm flipH="false" flipV="false" rot="0">
            <a:off x="12489942" y="1969770"/>
            <a:ext cx="4770120" cy="4770120"/>
          </a:xfrm>
          <a:custGeom>
            <a:avLst/>
            <a:gdLst/>
            <a:ahLst/>
            <a:cxnLst/>
            <a:rect r="r" b="b" t="t" l="l"/>
            <a:pathLst>
              <a:path h="4770120" w="4770120">
                <a:moveTo>
                  <a:pt x="0" y="0"/>
                </a:moveTo>
                <a:lnTo>
                  <a:pt x="4770120" y="0"/>
                </a:lnTo>
                <a:lnTo>
                  <a:pt x="4770120" y="4770120"/>
                </a:lnTo>
                <a:lnTo>
                  <a:pt x="0" y="47701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8" id="48"/>
          <p:cNvSpPr/>
          <p:nvPr/>
        </p:nvSpPr>
        <p:spPr>
          <a:xfrm flipH="false" flipV="false" rot="0">
            <a:off x="14108430" y="2381250"/>
            <a:ext cx="1478280" cy="1478280"/>
          </a:xfrm>
          <a:custGeom>
            <a:avLst/>
            <a:gdLst/>
            <a:ahLst/>
            <a:cxnLst/>
            <a:rect r="r" b="b" t="t" l="l"/>
            <a:pathLst>
              <a:path h="1478280" w="1478280">
                <a:moveTo>
                  <a:pt x="0" y="0"/>
                </a:moveTo>
                <a:lnTo>
                  <a:pt x="1478280" y="0"/>
                </a:lnTo>
                <a:lnTo>
                  <a:pt x="1478280" y="1478280"/>
                </a:lnTo>
                <a:lnTo>
                  <a:pt x="0" y="147828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9" id="49"/>
          <p:cNvGrpSpPr/>
          <p:nvPr/>
        </p:nvGrpSpPr>
        <p:grpSpPr>
          <a:xfrm rot="0">
            <a:off x="14292072" y="2921508"/>
            <a:ext cx="1124712" cy="164592"/>
            <a:chOff x="0" y="0"/>
            <a:chExt cx="1499616" cy="219456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83055" r="0" b="-83055"/>
              </a:stretch>
            </a:blipFill>
          </p:spPr>
        </p:sp>
      </p:grpSp>
      <p:grpSp>
        <p:nvGrpSpPr>
          <p:cNvPr name="Group 51" id="51"/>
          <p:cNvGrpSpPr/>
          <p:nvPr/>
        </p:nvGrpSpPr>
        <p:grpSpPr>
          <a:xfrm rot="0">
            <a:off x="14292072" y="2921508"/>
            <a:ext cx="1124712" cy="164592"/>
            <a:chOff x="0" y="0"/>
            <a:chExt cx="1499616" cy="219456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1499616" cy="219456"/>
            </a:xfrm>
            <a:custGeom>
              <a:avLst/>
              <a:gdLst/>
              <a:ahLst/>
              <a:cxnLst/>
              <a:rect r="r" b="b" t="t" l="l"/>
              <a:pathLst>
                <a:path h="219456" w="1499616">
                  <a:moveTo>
                    <a:pt x="0" y="0"/>
                  </a:moveTo>
                  <a:lnTo>
                    <a:pt x="1499616" y="0"/>
                  </a:lnTo>
                  <a:lnTo>
                    <a:pt x="1499616" y="219456"/>
                  </a:lnTo>
                  <a:lnTo>
                    <a:pt x="0" y="219456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83147" r="0" b="-83147"/>
              </a:stretch>
            </a:blipFill>
          </p:spPr>
        </p:sp>
        <p:sp>
          <p:nvSpPr>
            <p:cNvPr name="TextBox 53" id="53"/>
            <p:cNvSpPr txBox="true"/>
            <p:nvPr/>
          </p:nvSpPr>
          <p:spPr>
            <a:xfrm>
              <a:off x="0" y="-38100"/>
              <a:ext cx="1499616" cy="257556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1673"/>
                </a:lnSpc>
              </a:pPr>
              <a:r>
                <a:rPr lang="en-US" b="true" sz="116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Phase 3</a:t>
              </a:r>
            </a:p>
          </p:txBody>
        </p:sp>
      </p:grpSp>
      <p:grpSp>
        <p:nvGrpSpPr>
          <p:cNvPr name="Group 54" id="54"/>
          <p:cNvGrpSpPr/>
          <p:nvPr/>
        </p:nvGrpSpPr>
        <p:grpSpPr>
          <a:xfrm rot="0">
            <a:off x="12989052" y="4183380"/>
            <a:ext cx="3703320" cy="342900"/>
            <a:chOff x="0" y="0"/>
            <a:chExt cx="4937760" cy="457200"/>
          </a:xfrm>
        </p:grpSpPr>
        <p:sp>
          <p:nvSpPr>
            <p:cNvPr name="Freeform 55" id="55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60291" r="0" b="-160291"/>
              </a:stretch>
            </a:blipFill>
          </p:spPr>
        </p:sp>
      </p:grpSp>
      <p:grpSp>
        <p:nvGrpSpPr>
          <p:cNvPr name="Group 56" id="56"/>
          <p:cNvGrpSpPr/>
          <p:nvPr/>
        </p:nvGrpSpPr>
        <p:grpSpPr>
          <a:xfrm rot="0">
            <a:off x="12989052" y="4183380"/>
            <a:ext cx="3703320" cy="342900"/>
            <a:chOff x="0" y="0"/>
            <a:chExt cx="4937760" cy="457200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4937760" cy="457200"/>
            </a:xfrm>
            <a:custGeom>
              <a:avLst/>
              <a:gdLst/>
              <a:ahLst/>
              <a:cxnLst/>
              <a:rect r="r" b="b" t="t" l="l"/>
              <a:pathLst>
                <a:path h="457200" w="4937760">
                  <a:moveTo>
                    <a:pt x="0" y="0"/>
                  </a:moveTo>
                  <a:lnTo>
                    <a:pt x="4937760" y="0"/>
                  </a:lnTo>
                  <a:lnTo>
                    <a:pt x="4937760" y="457200"/>
                  </a:lnTo>
                  <a:lnTo>
                    <a:pt x="0" y="4572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60438" r="0" b="-160438"/>
              </a:stretch>
            </a:blipFill>
          </p:spPr>
        </p:sp>
        <p:sp>
          <p:nvSpPr>
            <p:cNvPr name="TextBox 58" id="58"/>
            <p:cNvSpPr txBox="true"/>
            <p:nvPr/>
          </p:nvSpPr>
          <p:spPr>
            <a:xfrm>
              <a:off x="0" y="-66675"/>
              <a:ext cx="4937760" cy="52387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3672"/>
                </a:lnSpc>
              </a:pPr>
              <a:r>
                <a:rPr lang="en-US" b="true" sz="25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Optimisation</a:t>
              </a:r>
            </a:p>
          </p:txBody>
        </p:sp>
      </p:grpSp>
      <p:grpSp>
        <p:nvGrpSpPr>
          <p:cNvPr name="Group 59" id="59"/>
          <p:cNvGrpSpPr/>
          <p:nvPr/>
        </p:nvGrpSpPr>
        <p:grpSpPr>
          <a:xfrm rot="0">
            <a:off x="12989052" y="5006340"/>
            <a:ext cx="3771900" cy="754380"/>
            <a:chOff x="0" y="0"/>
            <a:chExt cx="5029200" cy="1005840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47357" r="0" b="-47357"/>
              </a:stretch>
            </a:blipFill>
          </p:spPr>
        </p:sp>
      </p:grpSp>
      <p:grpSp>
        <p:nvGrpSpPr>
          <p:cNvPr name="Group 61" id="61"/>
          <p:cNvGrpSpPr/>
          <p:nvPr/>
        </p:nvGrpSpPr>
        <p:grpSpPr>
          <a:xfrm rot="0">
            <a:off x="12989052" y="5006340"/>
            <a:ext cx="3771900" cy="754380"/>
            <a:chOff x="0" y="0"/>
            <a:chExt cx="5029200" cy="1005840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5029200" cy="1005840"/>
            </a:xfrm>
            <a:custGeom>
              <a:avLst/>
              <a:gdLst/>
              <a:ahLst/>
              <a:cxnLst/>
              <a:rect r="r" b="b" t="t" l="l"/>
              <a:pathLst>
                <a:path h="1005840" w="5029200">
                  <a:moveTo>
                    <a:pt x="0" y="0"/>
                  </a:moveTo>
                  <a:lnTo>
                    <a:pt x="5029200" y="0"/>
                  </a:lnTo>
                  <a:lnTo>
                    <a:pt x="502920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47425" r="0" b="-47425"/>
              </a:stretch>
            </a:blipFill>
          </p:spPr>
        </p:sp>
        <p:sp>
          <p:nvSpPr>
            <p:cNvPr name="TextBox 63" id="63"/>
            <p:cNvSpPr txBox="true"/>
            <p:nvPr/>
          </p:nvSpPr>
          <p:spPr>
            <a:xfrm>
              <a:off x="0" y="-57150"/>
              <a:ext cx="5029200" cy="106299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304"/>
                </a:lnSpc>
              </a:pPr>
              <a:r>
                <a:rPr lang="en-US" sz="1599">
                  <a:solidFill>
                    <a:srgbClr val="1F2937"/>
                  </a:solidFill>
                  <a:latin typeface="Arimo"/>
                  <a:ea typeface="Arimo"/>
                  <a:cs typeface="Arimo"/>
                  <a:sym typeface="Arimo"/>
                </a:rPr>
                <a:t>Forecasting, Automation and AI should come after Governance and Data Quality are solid.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91260" y="211826"/>
            <a:ext cx="18306574" cy="10306050"/>
            <a:chOff x="0" y="0"/>
            <a:chExt cx="24408765" cy="13741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4408764" cy="13741400"/>
            </a:xfrm>
            <a:custGeom>
              <a:avLst/>
              <a:gdLst/>
              <a:ahLst/>
              <a:cxnLst/>
              <a:rect r="r" b="b" t="t" l="l"/>
              <a:pathLst>
                <a:path h="13741400" w="24408764">
                  <a:moveTo>
                    <a:pt x="0" y="0"/>
                  </a:moveTo>
                  <a:lnTo>
                    <a:pt x="24408764" y="0"/>
                  </a:lnTo>
                  <a:lnTo>
                    <a:pt x="24408764" y="13741400"/>
                  </a:lnTo>
                  <a:lnTo>
                    <a:pt x="0" y="1374140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9050" y="-19050"/>
            <a:ext cx="353568" cy="10325100"/>
            <a:chOff x="0" y="0"/>
            <a:chExt cx="471424" cy="13766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1424" cy="13766800"/>
            </a:xfrm>
            <a:custGeom>
              <a:avLst/>
              <a:gdLst/>
              <a:ahLst/>
              <a:cxnLst/>
              <a:rect r="r" b="b" t="t" l="l"/>
              <a:pathLst>
                <a:path h="13766800" w="471424">
                  <a:moveTo>
                    <a:pt x="0" y="0"/>
                  </a:moveTo>
                  <a:lnTo>
                    <a:pt x="471424" y="0"/>
                  </a:lnTo>
                  <a:lnTo>
                    <a:pt x="471424" y="13766800"/>
                  </a:lnTo>
                  <a:lnTo>
                    <a:pt x="0" y="13766800"/>
                  </a:lnTo>
                  <a:close/>
                </a:path>
              </a:pathLst>
            </a:custGeom>
            <a:solidFill>
              <a:srgbClr val="2F6FED"/>
            </a:solidFill>
            <a:ln w="19050" cap="sq">
              <a:solidFill>
                <a:srgbClr val="2F6FED"/>
              </a:solidFill>
              <a:prstDash val="solid"/>
              <a:miter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367825" r="0" b="-367825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891540" y="576072"/>
            <a:ext cx="14127480" cy="658368"/>
            <a:chOff x="0" y="0"/>
            <a:chExt cx="18836640" cy="877824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836639" cy="877824"/>
            </a:xfrm>
            <a:custGeom>
              <a:avLst/>
              <a:gdLst/>
              <a:ahLst/>
              <a:cxnLst/>
              <a:rect r="r" b="b" t="t" l="l"/>
              <a:pathLst>
                <a:path h="877824" w="18836639">
                  <a:moveTo>
                    <a:pt x="0" y="0"/>
                  </a:moveTo>
                  <a:lnTo>
                    <a:pt x="18836639" y="0"/>
                  </a:lnTo>
                  <a:lnTo>
                    <a:pt x="18836639" y="877824"/>
                  </a:lnTo>
                  <a:lnTo>
                    <a:pt x="0" y="877824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368116" r="0" b="-368116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123825"/>
              <a:ext cx="18836640" cy="100164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5400"/>
                </a:lnSpc>
              </a:pPr>
              <a:r>
                <a:rPr lang="en-US" b="true" sz="3750">
                  <a:solidFill>
                    <a:srgbClr val="172B4D"/>
                  </a:solidFill>
                  <a:latin typeface="Arial Bold"/>
                  <a:ea typeface="Arial Bold"/>
                  <a:cs typeface="Arial Bold"/>
                  <a:sym typeface="Arial Bold"/>
                </a:rPr>
                <a:t>10. Reference List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28700" y="1783080"/>
            <a:ext cx="7818120" cy="754380"/>
            <a:chOff x="0" y="0"/>
            <a:chExt cx="10424160" cy="100584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1028700" y="1783080"/>
            <a:ext cx="7818120" cy="754380"/>
            <a:chOff x="0" y="0"/>
            <a:chExt cx="10424160" cy="100584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Bocij, P., Greasley, A. and Hickie, S. (2019) Business Information Systems. 6th edn. Harlow: Pearson.</a:t>
              </a: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028700" y="2907792"/>
            <a:ext cx="7818120" cy="754380"/>
            <a:chOff x="0" y="0"/>
            <a:chExt cx="10424160" cy="100584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1028700" y="2907792"/>
            <a:ext cx="7818120" cy="754380"/>
            <a:chOff x="0" y="0"/>
            <a:chExt cx="10424160" cy="100584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Chaffey, D. and Ellis-Chadwick, F. (2022) Digital Marketing. 8th edn. Harlow: Pearson.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028700" y="4032504"/>
            <a:ext cx="7818120" cy="754380"/>
            <a:chOff x="0" y="0"/>
            <a:chExt cx="10424160" cy="100584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23" id="23"/>
          <p:cNvGrpSpPr/>
          <p:nvPr/>
        </p:nvGrpSpPr>
        <p:grpSpPr>
          <a:xfrm rot="0">
            <a:off x="1028700" y="4032504"/>
            <a:ext cx="7818120" cy="754380"/>
            <a:chOff x="0" y="0"/>
            <a:chExt cx="10424160" cy="100584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Davenport, T.H. (1998) “Putting the enterprise into the enterprise system”, Harvard Business Review, 76(4), pp.121–131.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028700" y="5157216"/>
            <a:ext cx="7818120" cy="754380"/>
            <a:chOff x="0" y="0"/>
            <a:chExt cx="10424160" cy="100584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028700" y="5157216"/>
            <a:ext cx="7818120" cy="754380"/>
            <a:chOff x="0" y="0"/>
            <a:chExt cx="10424160" cy="100584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30" id="3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Davenport, T.H. and Harris, J.G. (2017) Competing on Analytics. Updated edn. Boston: Harvard Business Review Press.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1028700" y="6281928"/>
            <a:ext cx="7818120" cy="754380"/>
            <a:chOff x="0" y="0"/>
            <a:chExt cx="10424160" cy="100584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1028700" y="6281928"/>
            <a:ext cx="7818120" cy="754380"/>
            <a:chOff x="0" y="0"/>
            <a:chExt cx="10424160" cy="100584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35" id="3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Davis, F.D. (1989) “Perceived usefulness, perceived ease of use, and user acceptance of information technology”, MIS Quarterly, 13(3), pp.319–340.</a:t>
              </a: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1028700" y="7406640"/>
            <a:ext cx="7818120" cy="754380"/>
            <a:chOff x="0" y="0"/>
            <a:chExt cx="10424160" cy="100584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38" id="38"/>
          <p:cNvGrpSpPr/>
          <p:nvPr/>
        </p:nvGrpSpPr>
        <p:grpSpPr>
          <a:xfrm rot="0">
            <a:off x="1028700" y="7406640"/>
            <a:ext cx="7818120" cy="754380"/>
            <a:chOff x="0" y="0"/>
            <a:chExt cx="10424160" cy="100584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DeLone, W.H. and McLean, E.R. (2003) “The DeLone and McLean model of information systems success”, Journal of Management Information Systems, 19(4), pp.9–30.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9464040" y="1783080"/>
            <a:ext cx="7818120" cy="754380"/>
            <a:chOff x="0" y="0"/>
            <a:chExt cx="10424160" cy="100584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43" id="43"/>
          <p:cNvGrpSpPr/>
          <p:nvPr/>
        </p:nvGrpSpPr>
        <p:grpSpPr>
          <a:xfrm rot="0">
            <a:off x="9464040" y="1783080"/>
            <a:ext cx="7818120" cy="754380"/>
            <a:chOff x="0" y="0"/>
            <a:chExt cx="10424160" cy="100584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Gov.uk (2026) Data protection. Available at: gov.uk/data-protection (Accessed: 26 September 2026).</a:t>
              </a:r>
            </a:p>
          </p:txBody>
        </p:sp>
      </p:grpSp>
      <p:grpSp>
        <p:nvGrpSpPr>
          <p:cNvPr name="Group 46" id="46"/>
          <p:cNvGrpSpPr/>
          <p:nvPr/>
        </p:nvGrpSpPr>
        <p:grpSpPr>
          <a:xfrm rot="0">
            <a:off x="9464040" y="2907792"/>
            <a:ext cx="7818120" cy="754380"/>
            <a:chOff x="0" y="0"/>
            <a:chExt cx="10424160" cy="1005840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48" id="48"/>
          <p:cNvGrpSpPr/>
          <p:nvPr/>
        </p:nvGrpSpPr>
        <p:grpSpPr>
          <a:xfrm rot="0">
            <a:off x="9464040" y="2907792"/>
            <a:ext cx="7818120" cy="754380"/>
            <a:chOff x="0" y="0"/>
            <a:chExt cx="10424160" cy="1005840"/>
          </a:xfrm>
        </p:grpSpPr>
        <p:sp>
          <p:nvSpPr>
            <p:cNvPr name="Freeform 49" id="4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50" id="5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ICO (2024) Serco Leisure biometric monitoring enforcement notice and guidance. Available at: ico.org.uk (Accessed: 26 September 2026).</a:t>
              </a:r>
            </a:p>
          </p:txBody>
        </p:sp>
      </p:grpSp>
      <p:grpSp>
        <p:nvGrpSpPr>
          <p:cNvPr name="Group 51" id="51"/>
          <p:cNvGrpSpPr/>
          <p:nvPr/>
        </p:nvGrpSpPr>
        <p:grpSpPr>
          <a:xfrm rot="0">
            <a:off x="9464040" y="4032504"/>
            <a:ext cx="7818120" cy="754380"/>
            <a:chOff x="0" y="0"/>
            <a:chExt cx="10424160" cy="1005840"/>
          </a:xfrm>
        </p:grpSpPr>
        <p:sp>
          <p:nvSpPr>
            <p:cNvPr name="Freeform 52" id="5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53" id="53"/>
          <p:cNvGrpSpPr/>
          <p:nvPr/>
        </p:nvGrpSpPr>
        <p:grpSpPr>
          <a:xfrm rot="0">
            <a:off x="9464040" y="4032504"/>
            <a:ext cx="7818120" cy="754380"/>
            <a:chOff x="0" y="0"/>
            <a:chExt cx="10424160" cy="1005840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55" id="5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Laudon, K.C. and Laudon, J.P. (2022) Management Information Systems. 17th edn. Harlow: Pearson.</a:t>
              </a:r>
            </a:p>
          </p:txBody>
        </p:sp>
      </p:grpSp>
      <p:grpSp>
        <p:nvGrpSpPr>
          <p:cNvPr name="Group 56" id="56"/>
          <p:cNvGrpSpPr/>
          <p:nvPr/>
        </p:nvGrpSpPr>
        <p:grpSpPr>
          <a:xfrm rot="0">
            <a:off x="9464040" y="5157216"/>
            <a:ext cx="7818120" cy="754380"/>
            <a:chOff x="0" y="0"/>
            <a:chExt cx="10424160" cy="1005840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58" id="58"/>
          <p:cNvGrpSpPr/>
          <p:nvPr/>
        </p:nvGrpSpPr>
        <p:grpSpPr>
          <a:xfrm rot="0">
            <a:off x="9464040" y="5157216"/>
            <a:ext cx="7818120" cy="754380"/>
            <a:chOff x="0" y="0"/>
            <a:chExt cx="10424160" cy="1005840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Payne, A. and Frow, P. (2005) “A strategic framework for customer relationship management”, Journal of Marketing, 69(4), pp.167–176.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9464040" y="6281928"/>
            <a:ext cx="7818120" cy="754380"/>
            <a:chOff x="0" y="0"/>
            <a:chExt cx="10424160" cy="1005840"/>
          </a:xfrm>
        </p:grpSpPr>
        <p:sp>
          <p:nvSpPr>
            <p:cNvPr name="Freeform 62" id="62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63" id="63"/>
          <p:cNvGrpSpPr/>
          <p:nvPr/>
        </p:nvGrpSpPr>
        <p:grpSpPr>
          <a:xfrm rot="0">
            <a:off x="9464040" y="6281928"/>
            <a:ext cx="7818120" cy="754380"/>
            <a:chOff x="0" y="0"/>
            <a:chExt cx="10424160" cy="1005840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65" id="65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Reuters/AP (2024–2026) News reports on Starbucks Rewards, Amazon monitoring and Walmart automation. Available through Reuters, AP and Financial Times.</a:t>
              </a:r>
            </a:p>
          </p:txBody>
        </p:sp>
      </p:grpSp>
      <p:grpSp>
        <p:nvGrpSpPr>
          <p:cNvPr name="Group 66" id="66"/>
          <p:cNvGrpSpPr/>
          <p:nvPr/>
        </p:nvGrpSpPr>
        <p:grpSpPr>
          <a:xfrm rot="0">
            <a:off x="9464040" y="7406640"/>
            <a:ext cx="7818120" cy="754380"/>
            <a:chOff x="0" y="0"/>
            <a:chExt cx="10424160" cy="1005840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l="0" t="-151795" r="0" b="-151795"/>
              </a:stretch>
            </a:blipFill>
          </p:spPr>
        </p:sp>
      </p:grpSp>
      <p:grpSp>
        <p:nvGrpSpPr>
          <p:cNvPr name="Group 68" id="68"/>
          <p:cNvGrpSpPr/>
          <p:nvPr/>
        </p:nvGrpSpPr>
        <p:grpSpPr>
          <a:xfrm rot="0">
            <a:off x="9464040" y="7406640"/>
            <a:ext cx="7818120" cy="754380"/>
            <a:chOff x="0" y="0"/>
            <a:chExt cx="10424160" cy="1005840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10424160" cy="1005840"/>
            </a:xfrm>
            <a:custGeom>
              <a:avLst/>
              <a:gdLst/>
              <a:ahLst/>
              <a:cxnLst/>
              <a:rect r="r" b="b" t="t" l="l"/>
              <a:pathLst>
                <a:path h="1005840" w="10424160">
                  <a:moveTo>
                    <a:pt x="0" y="0"/>
                  </a:moveTo>
                  <a:lnTo>
                    <a:pt x="10424160" y="0"/>
                  </a:lnTo>
                  <a:lnTo>
                    <a:pt x="10424160" y="1005840"/>
                  </a:lnTo>
                  <a:lnTo>
                    <a:pt x="0" y="100584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l="0" t="-151935" r="0" b="-151935"/>
              </a:stretch>
            </a:blipFill>
          </p:spPr>
        </p:sp>
        <p:sp>
          <p:nvSpPr>
            <p:cNvPr name="TextBox 70" id="70"/>
            <p:cNvSpPr txBox="true"/>
            <p:nvPr/>
          </p:nvSpPr>
          <p:spPr>
            <a:xfrm>
              <a:off x="0" y="-38100"/>
              <a:ext cx="10424160" cy="10439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1769"/>
                </a:lnSpc>
              </a:pPr>
              <a:r>
                <a:rPr lang="en-US" sz="1230">
                  <a:solidFill>
                    <a:srgbClr val="1F2937"/>
                  </a:solidFill>
                  <a:latin typeface="Arial"/>
                  <a:ea typeface="Arial"/>
                  <a:cs typeface="Arial"/>
                  <a:sym typeface="Arial"/>
                </a:rPr>
                <a:t>Turban, E., Pollard, C. and Wood, G. (2021) Information Technology for Management. 12th edn. Hoboken: Wiley.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DAHXW80BEO0</dc:identifier>
  <dcterms:modified xsi:type="dcterms:W3CDTF">2011-08-01T06:04:30Z</dcterms:modified>
  <cp:revision>1</cp:revision>
  <dc:title>Group presentation 5004.pptx</dc:title>
</cp:coreProperties>
</file>