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73" r:id="rId3"/>
    <p:sldId id="272" r:id="rId4"/>
    <p:sldId id="274" r:id="rId5"/>
    <p:sldId id="278" r:id="rId6"/>
    <p:sldId id="265" r:id="rId7"/>
    <p:sldId id="266" r:id="rId8"/>
    <p:sldId id="268" r:id="rId9"/>
    <p:sldId id="270" r:id="rId10"/>
    <p:sldId id="263" r:id="rId11"/>
    <p:sldId id="257" r:id="rId12"/>
    <p:sldId id="258" r:id="rId13"/>
    <p:sldId id="259" r:id="rId14"/>
    <p:sldId id="260" r:id="rId15"/>
    <p:sldId id="261" r:id="rId16"/>
    <p:sldId id="285" r:id="rId17"/>
    <p:sldId id="275" r:id="rId18"/>
    <p:sldId id="279" r:id="rId19"/>
    <p:sldId id="277" r:id="rId20"/>
    <p:sldId id="280" r:id="rId21"/>
    <p:sldId id="281" r:id="rId22"/>
    <p:sldId id="282" r:id="rId23"/>
    <p:sldId id="276" r:id="rId24"/>
    <p:sldId id="283" r:id="rId25"/>
    <p:sldId id="284" r:id="rId26"/>
    <p:sldId id="286"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147" autoAdjust="0"/>
    <p:restoredTop sz="94660"/>
  </p:normalViewPr>
  <p:slideViewPr>
    <p:cSldViewPr snapToGrid="0">
      <p:cViewPr varScale="1">
        <p:scale>
          <a:sx n="74" d="100"/>
          <a:sy n="74" d="100"/>
        </p:scale>
        <p:origin x="57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118FC97-B669-482A-ABFD-1FCC4A7804F7}" type="datetimeFigureOut">
              <a:rPr lang="en-GB" smtClean="0"/>
              <a:t>27/03/2017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2841580-B680-4674-A7E4-694E57B5D439}"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410353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118FC97-B669-482A-ABFD-1FCC4A7804F7}" type="datetimeFigureOut">
              <a:rPr lang="en-GB" smtClean="0"/>
              <a:t>27/03/2017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2841580-B680-4674-A7E4-694E57B5D439}" type="slidenum">
              <a:rPr lang="en-GB" smtClean="0"/>
              <a:t>‹#›</a:t>
            </a:fld>
            <a:endParaRPr lang="en-GB"/>
          </a:p>
        </p:txBody>
      </p:sp>
    </p:spTree>
    <p:extLst>
      <p:ext uri="{BB962C8B-B14F-4D97-AF65-F5344CB8AC3E}">
        <p14:creationId xmlns:p14="http://schemas.microsoft.com/office/powerpoint/2010/main" val="256025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118FC97-B669-482A-ABFD-1FCC4A7804F7}" type="datetimeFigureOut">
              <a:rPr lang="en-GB" smtClean="0"/>
              <a:t>27/03/2017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2841580-B680-4674-A7E4-694E57B5D439}"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633014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118FC97-B669-482A-ABFD-1FCC4A7804F7}" type="datetimeFigureOut">
              <a:rPr lang="en-GB" smtClean="0"/>
              <a:t>27/03/2017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2841580-B680-4674-A7E4-694E57B5D439}" type="slidenum">
              <a:rPr lang="en-GB" smtClean="0"/>
              <a:t>‹#›</a:t>
            </a:fld>
            <a:endParaRPr lang="en-GB"/>
          </a:p>
        </p:txBody>
      </p:sp>
    </p:spTree>
    <p:extLst>
      <p:ext uri="{BB962C8B-B14F-4D97-AF65-F5344CB8AC3E}">
        <p14:creationId xmlns:p14="http://schemas.microsoft.com/office/powerpoint/2010/main" val="34373093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118FC97-B669-482A-ABFD-1FCC4A7804F7}" type="datetimeFigureOut">
              <a:rPr lang="en-GB" smtClean="0"/>
              <a:t>27/03/2017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2841580-B680-4674-A7E4-694E57B5D439}" type="slidenum">
              <a:rPr lang="en-GB" smtClean="0"/>
              <a:t>‹#›</a:t>
            </a:fld>
            <a:endParaRPr lang="en-GB"/>
          </a:p>
        </p:txBody>
      </p:sp>
    </p:spTree>
    <p:extLst>
      <p:ext uri="{BB962C8B-B14F-4D97-AF65-F5344CB8AC3E}">
        <p14:creationId xmlns:p14="http://schemas.microsoft.com/office/powerpoint/2010/main" val="31767266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118FC97-B669-482A-ABFD-1FCC4A7804F7}" type="datetimeFigureOut">
              <a:rPr lang="en-GB" smtClean="0"/>
              <a:t>27/03/2017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2841580-B680-4674-A7E4-694E57B5D439}" type="slidenum">
              <a:rPr lang="en-GB" smtClean="0"/>
              <a:t>‹#›</a:t>
            </a:fld>
            <a:endParaRPr lang="en-GB"/>
          </a:p>
        </p:txBody>
      </p:sp>
    </p:spTree>
    <p:extLst>
      <p:ext uri="{BB962C8B-B14F-4D97-AF65-F5344CB8AC3E}">
        <p14:creationId xmlns:p14="http://schemas.microsoft.com/office/powerpoint/2010/main" val="38913295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4118FC97-B669-482A-ABFD-1FCC4A7804F7}" type="datetimeFigureOut">
              <a:rPr lang="en-GB" smtClean="0"/>
              <a:t>27/03/2017</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F2841580-B680-4674-A7E4-694E57B5D439}" type="slidenum">
              <a:rPr lang="en-GB" smtClean="0"/>
              <a:t>‹#›</a:t>
            </a:fld>
            <a:endParaRPr lang="en-GB"/>
          </a:p>
        </p:txBody>
      </p:sp>
    </p:spTree>
    <p:extLst>
      <p:ext uri="{BB962C8B-B14F-4D97-AF65-F5344CB8AC3E}">
        <p14:creationId xmlns:p14="http://schemas.microsoft.com/office/powerpoint/2010/main" val="14565859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4118FC97-B669-482A-ABFD-1FCC4A7804F7}" type="datetimeFigureOut">
              <a:rPr lang="en-GB" smtClean="0"/>
              <a:t>27/03/2017</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F2841580-B680-4674-A7E4-694E57B5D439}" type="slidenum">
              <a:rPr lang="en-GB" smtClean="0"/>
              <a:t>‹#›</a:t>
            </a:fld>
            <a:endParaRPr lang="en-GB"/>
          </a:p>
        </p:txBody>
      </p:sp>
    </p:spTree>
    <p:extLst>
      <p:ext uri="{BB962C8B-B14F-4D97-AF65-F5344CB8AC3E}">
        <p14:creationId xmlns:p14="http://schemas.microsoft.com/office/powerpoint/2010/main" val="31806748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118FC97-B669-482A-ABFD-1FCC4A7804F7}" type="datetimeFigureOut">
              <a:rPr lang="en-GB" smtClean="0"/>
              <a:t>27/03/2017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2841580-B680-4674-A7E4-694E57B5D439}" type="slidenum">
              <a:rPr lang="en-GB" smtClean="0"/>
              <a:t>‹#›</a:t>
            </a:fld>
            <a:endParaRPr lang="en-GB"/>
          </a:p>
        </p:txBody>
      </p:sp>
    </p:spTree>
    <p:extLst>
      <p:ext uri="{BB962C8B-B14F-4D97-AF65-F5344CB8AC3E}">
        <p14:creationId xmlns:p14="http://schemas.microsoft.com/office/powerpoint/2010/main" val="5381390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118FC97-B669-482A-ABFD-1FCC4A7804F7}" type="datetimeFigureOut">
              <a:rPr lang="en-GB" smtClean="0"/>
              <a:t>27/03/2017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2841580-B680-4674-A7E4-694E57B5D439}" type="slidenum">
              <a:rPr lang="en-GB" smtClean="0"/>
              <a:t>‹#›</a:t>
            </a:fld>
            <a:endParaRPr lang="en-GB"/>
          </a:p>
        </p:txBody>
      </p:sp>
    </p:spTree>
    <p:extLst>
      <p:ext uri="{BB962C8B-B14F-4D97-AF65-F5344CB8AC3E}">
        <p14:creationId xmlns:p14="http://schemas.microsoft.com/office/powerpoint/2010/main" val="21720673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118FC97-B669-482A-ABFD-1FCC4A7804F7}" type="datetimeFigureOut">
              <a:rPr lang="en-GB" smtClean="0"/>
              <a:t>27/03/2017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2841580-B680-4674-A7E4-694E57B5D439}" type="slidenum">
              <a:rPr lang="en-GB" smtClean="0"/>
              <a:t>‹#›</a:t>
            </a:fld>
            <a:endParaRPr lang="en-GB"/>
          </a:p>
        </p:txBody>
      </p:sp>
    </p:spTree>
    <p:extLst>
      <p:ext uri="{BB962C8B-B14F-4D97-AF65-F5344CB8AC3E}">
        <p14:creationId xmlns:p14="http://schemas.microsoft.com/office/powerpoint/2010/main" val="26449656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4118FC97-B669-482A-ABFD-1FCC4A7804F7}" type="datetimeFigureOut">
              <a:rPr lang="en-GB" smtClean="0"/>
              <a:t>27/03/2017</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F2841580-B680-4674-A7E4-694E57B5D439}"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2189506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https://www.youtube.com/watch?v=hKWmFWRVLlU"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sz="6600" dirty="0" smtClean="0"/>
              <a:t>Classical Mythology and Art</a:t>
            </a:r>
            <a:endParaRPr lang="en-GB" sz="6600" dirty="0"/>
          </a:p>
        </p:txBody>
      </p:sp>
      <p:sp>
        <p:nvSpPr>
          <p:cNvPr id="3" name="Subtitle 2"/>
          <p:cNvSpPr>
            <a:spLocks noGrp="1"/>
          </p:cNvSpPr>
          <p:nvPr>
            <p:ph type="subTitle" idx="1"/>
          </p:nvPr>
        </p:nvSpPr>
        <p:spPr/>
        <p:txBody>
          <a:bodyPr>
            <a:normAutofit/>
          </a:bodyPr>
          <a:lstStyle/>
          <a:p>
            <a:r>
              <a:rPr lang="en-GB" sz="3200" b="1" dirty="0" smtClean="0"/>
              <a:t>Beauty and gender</a:t>
            </a:r>
            <a:endParaRPr lang="en-GB" sz="3200" b="1" dirty="0"/>
          </a:p>
        </p:txBody>
      </p:sp>
      <p:sp>
        <p:nvSpPr>
          <p:cNvPr id="6" name="TextBox 5"/>
          <p:cNvSpPr txBox="1"/>
          <p:nvPr/>
        </p:nvSpPr>
        <p:spPr>
          <a:xfrm>
            <a:off x="8757634" y="5267463"/>
            <a:ext cx="3258355" cy="923330"/>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smtClean="0"/>
              <a:t>Dr Catherine </a:t>
            </a:r>
            <a:r>
              <a:rPr lang="en-GB" dirty="0" err="1" smtClean="0"/>
              <a:t>Rozier</a:t>
            </a:r>
            <a:endParaRPr lang="en-GB" dirty="0" smtClean="0"/>
          </a:p>
          <a:p>
            <a:r>
              <a:rPr lang="en-GB" dirty="0" smtClean="0"/>
              <a:t>catherine.rozier@uwtsd.ac.uk</a:t>
            </a:r>
          </a:p>
          <a:p>
            <a:r>
              <a:rPr lang="en-GB" dirty="0" smtClean="0"/>
              <a:t>Week 9</a:t>
            </a:r>
          </a:p>
        </p:txBody>
      </p:sp>
      <p:pic>
        <p:nvPicPr>
          <p:cNvPr id="7" name="Picture 6"/>
          <p:cNvPicPr>
            <a:picLocks noChangeAspect="1"/>
          </p:cNvPicPr>
          <p:nvPr/>
        </p:nvPicPr>
        <p:blipFill>
          <a:blip r:embed="rId2"/>
          <a:stretch>
            <a:fillRect/>
          </a:stretch>
        </p:blipFill>
        <p:spPr>
          <a:xfrm>
            <a:off x="684995" y="101250"/>
            <a:ext cx="3281698" cy="3281698"/>
          </a:xfrm>
          <a:prstGeom prst="rect">
            <a:avLst/>
          </a:prstGeom>
        </p:spPr>
      </p:pic>
      <p:pic>
        <p:nvPicPr>
          <p:cNvPr id="8" name="Picture 7"/>
          <p:cNvPicPr>
            <a:picLocks noChangeAspect="1"/>
          </p:cNvPicPr>
          <p:nvPr/>
        </p:nvPicPr>
        <p:blipFill rotWithShape="1">
          <a:blip r:embed="rId3"/>
          <a:srcRect l="26725" r="10844" b="41846"/>
          <a:stretch/>
        </p:blipFill>
        <p:spPr>
          <a:xfrm>
            <a:off x="4997003" y="497469"/>
            <a:ext cx="5859887" cy="2669565"/>
          </a:xfrm>
          <a:prstGeom prst="rect">
            <a:avLst/>
          </a:prstGeom>
        </p:spPr>
      </p:pic>
    </p:spTree>
    <p:extLst>
      <p:ext uri="{BB962C8B-B14F-4D97-AF65-F5344CB8AC3E}">
        <p14:creationId xmlns:p14="http://schemas.microsoft.com/office/powerpoint/2010/main" val="110722193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Beauty and Gender</a:t>
            </a:r>
            <a:endParaRPr lang="en-GB" dirty="0"/>
          </a:p>
        </p:txBody>
      </p:sp>
      <p:sp>
        <p:nvSpPr>
          <p:cNvPr id="3" name="Content Placeholder 2"/>
          <p:cNvSpPr>
            <a:spLocks noGrp="1"/>
          </p:cNvSpPr>
          <p:nvPr>
            <p:ph idx="1"/>
          </p:nvPr>
        </p:nvSpPr>
        <p:spPr/>
        <p:txBody>
          <a:bodyPr>
            <a:normAutofit/>
          </a:bodyPr>
          <a:lstStyle/>
          <a:p>
            <a:pPr>
              <a:buFont typeface="Wingdings" panose="05000000000000000000" pitchFamily="2" charset="2"/>
              <a:buChar char="Ø"/>
            </a:pPr>
            <a:r>
              <a:rPr lang="en-GB" sz="2800" dirty="0" smtClean="0"/>
              <a:t>The depiction of women in myth often contains a contradiction.</a:t>
            </a:r>
          </a:p>
          <a:p>
            <a:pPr>
              <a:buFont typeface="Wingdings" panose="05000000000000000000" pitchFamily="2" charset="2"/>
              <a:buChar char="Ø"/>
            </a:pPr>
            <a:endParaRPr lang="en-GB" sz="2800" dirty="0"/>
          </a:p>
          <a:p>
            <a:pPr>
              <a:buFont typeface="Wingdings" panose="05000000000000000000" pitchFamily="2" charset="2"/>
              <a:buChar char="Ø"/>
            </a:pPr>
            <a:r>
              <a:rPr lang="en-GB" sz="2800" dirty="0" smtClean="0"/>
              <a:t>Women are beautiful and attractive, but they are also dangerous, unpredictable and even deadly.</a:t>
            </a:r>
          </a:p>
          <a:p>
            <a:pPr>
              <a:buFont typeface="Wingdings" panose="05000000000000000000" pitchFamily="2" charset="2"/>
              <a:buChar char="Ø"/>
            </a:pPr>
            <a:endParaRPr lang="en-GB" sz="2800" dirty="0"/>
          </a:p>
          <a:p>
            <a:pPr>
              <a:buFont typeface="Wingdings" panose="05000000000000000000" pitchFamily="2" charset="2"/>
              <a:buChar char="Ø"/>
            </a:pPr>
            <a:r>
              <a:rPr lang="en-GB" sz="2800" dirty="0" smtClean="0"/>
              <a:t>What is the origin of this contradiction?  </a:t>
            </a:r>
          </a:p>
          <a:p>
            <a:pPr>
              <a:buFont typeface="Wingdings" panose="05000000000000000000" pitchFamily="2" charset="2"/>
              <a:buChar char="Ø"/>
            </a:pPr>
            <a:endParaRPr lang="en-GB" sz="2800" dirty="0"/>
          </a:p>
          <a:p>
            <a:pPr>
              <a:buFont typeface="Wingdings" panose="05000000000000000000" pitchFamily="2" charset="2"/>
              <a:buChar char="Ø"/>
            </a:pPr>
            <a:endParaRPr lang="en-GB" sz="2800" dirty="0"/>
          </a:p>
        </p:txBody>
      </p:sp>
    </p:spTree>
    <p:extLst>
      <p:ext uri="{BB962C8B-B14F-4D97-AF65-F5344CB8AC3E}">
        <p14:creationId xmlns:p14="http://schemas.microsoft.com/office/powerpoint/2010/main" val="29143631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Beauty and Gender </a:t>
            </a:r>
            <a:endParaRPr lang="en-GB" dirty="0"/>
          </a:p>
        </p:txBody>
      </p:sp>
      <p:sp>
        <p:nvSpPr>
          <p:cNvPr id="3" name="Content Placeholder 2"/>
          <p:cNvSpPr>
            <a:spLocks noGrp="1"/>
          </p:cNvSpPr>
          <p:nvPr>
            <p:ph idx="1"/>
          </p:nvPr>
        </p:nvSpPr>
        <p:spPr/>
        <p:txBody>
          <a:bodyPr>
            <a:normAutofit/>
          </a:bodyPr>
          <a:lstStyle/>
          <a:p>
            <a:pPr>
              <a:buFont typeface="Wingdings" panose="05000000000000000000" pitchFamily="2" charset="2"/>
              <a:buChar char="Ø"/>
            </a:pPr>
            <a:r>
              <a:rPr lang="en-GB" sz="3200" dirty="0" smtClean="0"/>
              <a:t>Pandora: the first woman</a:t>
            </a:r>
          </a:p>
          <a:p>
            <a:pPr>
              <a:buFont typeface="Wingdings" panose="05000000000000000000" pitchFamily="2" charset="2"/>
              <a:buChar char="Ø"/>
            </a:pPr>
            <a:r>
              <a:rPr lang="en-GB" sz="3200" dirty="0" smtClean="0"/>
              <a:t>The Sirens</a:t>
            </a:r>
          </a:p>
          <a:p>
            <a:pPr>
              <a:buFont typeface="Wingdings" panose="05000000000000000000" pitchFamily="2" charset="2"/>
              <a:buChar char="Ø"/>
            </a:pPr>
            <a:r>
              <a:rPr lang="en-GB" sz="3200" dirty="0" smtClean="0"/>
              <a:t>Helen</a:t>
            </a:r>
          </a:p>
          <a:p>
            <a:pPr>
              <a:buFont typeface="Wingdings" panose="05000000000000000000" pitchFamily="2" charset="2"/>
              <a:buChar char="Ø"/>
            </a:pPr>
            <a:r>
              <a:rPr lang="en-GB" sz="3200" dirty="0" smtClean="0"/>
              <a:t>Medea</a:t>
            </a:r>
          </a:p>
          <a:p>
            <a:pPr>
              <a:buFont typeface="Wingdings" panose="05000000000000000000" pitchFamily="2" charset="2"/>
              <a:buChar char="Ø"/>
            </a:pPr>
            <a:endParaRPr lang="en-GB" sz="3200" dirty="0"/>
          </a:p>
          <a:p>
            <a:pPr>
              <a:buFont typeface="Wingdings" panose="05000000000000000000" pitchFamily="2" charset="2"/>
              <a:buChar char="Ø"/>
            </a:pPr>
            <a:r>
              <a:rPr lang="en-GB" sz="3200" dirty="0" smtClean="0"/>
              <a:t>In seminars: Ganymede and Zeus</a:t>
            </a:r>
          </a:p>
        </p:txBody>
      </p:sp>
      <p:pic>
        <p:nvPicPr>
          <p:cNvPr id="4" name="Picture 3"/>
          <p:cNvPicPr>
            <a:picLocks noChangeAspect="1"/>
          </p:cNvPicPr>
          <p:nvPr/>
        </p:nvPicPr>
        <p:blipFill>
          <a:blip r:embed="rId2"/>
          <a:stretch>
            <a:fillRect/>
          </a:stretch>
        </p:blipFill>
        <p:spPr>
          <a:xfrm>
            <a:off x="8199482" y="712899"/>
            <a:ext cx="3571875" cy="4762500"/>
          </a:xfrm>
          <a:prstGeom prst="rect">
            <a:avLst/>
          </a:prstGeom>
        </p:spPr>
      </p:pic>
    </p:spTree>
    <p:extLst>
      <p:ext uri="{BB962C8B-B14F-4D97-AF65-F5344CB8AC3E}">
        <p14:creationId xmlns:p14="http://schemas.microsoft.com/office/powerpoint/2010/main" val="133130138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Pandora: the first woman</a:t>
            </a:r>
            <a:endParaRPr lang="en-GB" dirty="0"/>
          </a:p>
        </p:txBody>
      </p:sp>
      <p:sp>
        <p:nvSpPr>
          <p:cNvPr id="4" name="TextBox 3"/>
          <p:cNvSpPr txBox="1"/>
          <p:nvPr/>
        </p:nvSpPr>
        <p:spPr>
          <a:xfrm>
            <a:off x="759854" y="1983346"/>
            <a:ext cx="10805374" cy="2554545"/>
          </a:xfrm>
          <a:prstGeom prst="rect">
            <a:avLst/>
          </a:prstGeom>
          <a:noFill/>
        </p:spPr>
        <p:txBody>
          <a:bodyPr wrap="square" rtlCol="0">
            <a:spAutoFit/>
          </a:bodyPr>
          <a:lstStyle/>
          <a:p>
            <a:pPr marL="285750" indent="-285750">
              <a:buFont typeface="Wingdings" panose="05000000000000000000" pitchFamily="2" charset="2"/>
              <a:buChar char="Ø"/>
            </a:pPr>
            <a:r>
              <a:rPr lang="en-GB" sz="3200" dirty="0" smtClean="0"/>
              <a:t>Prometheus steals fire from the gods and gives it as a gift to mortals.</a:t>
            </a:r>
          </a:p>
          <a:p>
            <a:pPr marL="285750" indent="-285750">
              <a:buFont typeface="Wingdings" panose="05000000000000000000" pitchFamily="2" charset="2"/>
              <a:buChar char="Ø"/>
            </a:pPr>
            <a:endParaRPr lang="en-GB" sz="3200" dirty="0" smtClean="0"/>
          </a:p>
          <a:p>
            <a:pPr marL="285750" indent="-285750">
              <a:buFont typeface="Wingdings" panose="05000000000000000000" pitchFamily="2" charset="2"/>
              <a:buChar char="Ø"/>
            </a:pPr>
            <a:r>
              <a:rPr lang="en-GB" sz="3200" dirty="0" smtClean="0"/>
              <a:t>Zeus decides to punish Prometheus and all of mankind by creating something new…</a:t>
            </a:r>
            <a:endParaRPr lang="en-GB" sz="3200" dirty="0"/>
          </a:p>
        </p:txBody>
      </p:sp>
      <p:sp>
        <p:nvSpPr>
          <p:cNvPr id="3" name="Content Placeholder 2"/>
          <p:cNvSpPr>
            <a:spLocks noGrp="1"/>
          </p:cNvSpPr>
          <p:nvPr>
            <p:ph idx="1"/>
          </p:nvPr>
        </p:nvSpPr>
        <p:spPr>
          <a:xfrm>
            <a:off x="193183" y="1737359"/>
            <a:ext cx="11874321" cy="5011171"/>
          </a:xfrm>
          <a:solidFill>
            <a:schemeClr val="bg1"/>
          </a:solidFill>
        </p:spPr>
        <p:style>
          <a:lnRef idx="2">
            <a:schemeClr val="accent1"/>
          </a:lnRef>
          <a:fillRef idx="1">
            <a:schemeClr val="lt1"/>
          </a:fillRef>
          <a:effectRef idx="0">
            <a:schemeClr val="accent1"/>
          </a:effectRef>
          <a:fontRef idx="minor">
            <a:schemeClr val="dk1"/>
          </a:fontRef>
        </p:style>
        <p:txBody>
          <a:bodyPr>
            <a:normAutofit/>
          </a:bodyPr>
          <a:lstStyle/>
          <a:p>
            <a:pPr algn="just"/>
            <a:r>
              <a:rPr lang="en-GB" dirty="0"/>
              <a:t> ‘Son of </a:t>
            </a:r>
            <a:r>
              <a:rPr lang="en-GB" dirty="0" err="1"/>
              <a:t>Iapetos</a:t>
            </a:r>
            <a:r>
              <a:rPr lang="en-GB" dirty="0"/>
              <a:t>, surpassing all in cunning, you are glad that you have outwitted me and stolen fire--a great plague to you yourself and to men that shall be. But I will give men as the price for fire </a:t>
            </a:r>
            <a:r>
              <a:rPr lang="en-GB" b="1" dirty="0"/>
              <a:t>an evil thing </a:t>
            </a:r>
            <a:r>
              <a:rPr lang="en-GB" dirty="0"/>
              <a:t>in which they may all be glad of heart while </a:t>
            </a:r>
            <a:r>
              <a:rPr lang="en-GB" b="1" dirty="0"/>
              <a:t>they embrace their own destruction</a:t>
            </a:r>
            <a:r>
              <a:rPr lang="en-GB" dirty="0"/>
              <a:t>.’</a:t>
            </a:r>
          </a:p>
          <a:p>
            <a:pPr algn="just"/>
            <a:r>
              <a:rPr lang="en-GB" dirty="0"/>
              <a:t>So said the father of men and gods, and laughed aloud. And he bade famous </a:t>
            </a:r>
            <a:r>
              <a:rPr lang="en-GB" dirty="0" smtClean="0"/>
              <a:t>Hephaestus </a:t>
            </a:r>
            <a:r>
              <a:rPr lang="en-GB" dirty="0"/>
              <a:t>make haste and mix earth with water and to put in it the voice and strength of human kind, and fashion </a:t>
            </a:r>
            <a:r>
              <a:rPr lang="en-GB" b="1" dirty="0"/>
              <a:t>a sweet, lovely maiden-shape</a:t>
            </a:r>
            <a:r>
              <a:rPr lang="en-GB" dirty="0"/>
              <a:t>, like to the immortal goddesses in face; and </a:t>
            </a:r>
            <a:r>
              <a:rPr lang="en-GB" dirty="0" smtClean="0"/>
              <a:t>Athena </a:t>
            </a:r>
            <a:r>
              <a:rPr lang="en-GB" dirty="0"/>
              <a:t>to teach her needlework and the weaving of the varied web; and golden Aphrodite to shed </a:t>
            </a:r>
            <a:r>
              <a:rPr lang="en-GB" b="1" dirty="0"/>
              <a:t>grace</a:t>
            </a:r>
            <a:r>
              <a:rPr lang="en-GB" dirty="0"/>
              <a:t> upon her head and </a:t>
            </a:r>
            <a:r>
              <a:rPr lang="en-GB" b="1" dirty="0"/>
              <a:t>cruel longing </a:t>
            </a:r>
            <a:r>
              <a:rPr lang="en-GB" dirty="0"/>
              <a:t>and cares that weary the limbs. And he charged Hermes the guide, the Slayer of Argos, to put in her a </a:t>
            </a:r>
            <a:r>
              <a:rPr lang="en-GB" b="1" dirty="0" smtClean="0"/>
              <a:t>shameless (bitchy) </a:t>
            </a:r>
            <a:r>
              <a:rPr lang="en-GB" b="1" dirty="0"/>
              <a:t>mind </a:t>
            </a:r>
            <a:r>
              <a:rPr lang="en-GB" dirty="0"/>
              <a:t>and a </a:t>
            </a:r>
            <a:r>
              <a:rPr lang="en-GB" b="1" dirty="0"/>
              <a:t>deceitful nature</a:t>
            </a:r>
            <a:r>
              <a:rPr lang="en-GB" dirty="0"/>
              <a:t>. So he ordered. And they obeyed the lord Zeus the son of </a:t>
            </a:r>
            <a:r>
              <a:rPr lang="en-GB" dirty="0" smtClean="0"/>
              <a:t>Kronos. </a:t>
            </a:r>
            <a:r>
              <a:rPr lang="en-GB" dirty="0"/>
              <a:t>Forthwith [Hephaistos] </a:t>
            </a:r>
            <a:r>
              <a:rPr lang="en-GB" dirty="0" smtClean="0"/>
              <a:t>moulded </a:t>
            </a:r>
            <a:r>
              <a:rPr lang="en-GB" dirty="0"/>
              <a:t>clay in the likeness of a modest maid, as the son of Kronos purposed. And the goddess bright-eyed Athene girded and clothed her, and the divine </a:t>
            </a:r>
            <a:r>
              <a:rPr lang="en-GB" dirty="0" err="1"/>
              <a:t>Kharites</a:t>
            </a:r>
            <a:r>
              <a:rPr lang="en-GB" dirty="0"/>
              <a:t> (Charites, Graces) and queenly </a:t>
            </a:r>
            <a:r>
              <a:rPr lang="en-GB" dirty="0" smtClean="0"/>
              <a:t>(</a:t>
            </a:r>
            <a:r>
              <a:rPr lang="en-GB" dirty="0"/>
              <a:t>Persuasion) put necklaces of gold upon her, and the rich-haired </a:t>
            </a:r>
            <a:r>
              <a:rPr lang="en-GB" dirty="0" smtClean="0"/>
              <a:t>(</a:t>
            </a:r>
            <a:r>
              <a:rPr lang="en-GB" dirty="0"/>
              <a:t>Horae, Seasons) crowned her head with spring flowers. And Pallas Athene bedecked her form with all manners of finery. Also [Hermes] </a:t>
            </a:r>
            <a:r>
              <a:rPr lang="en-GB" dirty="0" smtClean="0"/>
              <a:t>contrived </a:t>
            </a:r>
            <a:r>
              <a:rPr lang="en-GB" dirty="0"/>
              <a:t>within her </a:t>
            </a:r>
            <a:r>
              <a:rPr lang="en-GB" b="1" dirty="0"/>
              <a:t>lies and crafty words and a deceitful nature </a:t>
            </a:r>
            <a:r>
              <a:rPr lang="en-GB" dirty="0"/>
              <a:t>at the will of loud thundering Zeus, and the Herald of the gods put speech in her. And he called this woman </a:t>
            </a:r>
            <a:r>
              <a:rPr lang="en-GB" b="1" dirty="0"/>
              <a:t>Pandora (All-Gifts), </a:t>
            </a:r>
            <a:r>
              <a:rPr lang="en-GB" dirty="0"/>
              <a:t>because all they who dwelt on </a:t>
            </a:r>
            <a:r>
              <a:rPr lang="en-GB" dirty="0" smtClean="0"/>
              <a:t>Olympus </a:t>
            </a:r>
            <a:r>
              <a:rPr lang="en-GB" dirty="0"/>
              <a:t>gave each a gift, a plague to men who eat bread</a:t>
            </a:r>
            <a:r>
              <a:rPr lang="en-GB" dirty="0" smtClean="0"/>
              <a:t>.</a:t>
            </a:r>
          </a:p>
          <a:p>
            <a:pPr lvl="8" algn="r"/>
            <a:r>
              <a:rPr lang="en-GB" sz="1800" dirty="0" smtClean="0"/>
              <a:t>Hesiod </a:t>
            </a:r>
            <a:r>
              <a:rPr lang="en-GB" sz="1800" i="1" dirty="0" smtClean="0"/>
              <a:t>Works and Days</a:t>
            </a:r>
            <a:endParaRPr lang="en-GB" sz="1800" i="1" dirty="0"/>
          </a:p>
        </p:txBody>
      </p:sp>
    </p:spTree>
    <p:extLst>
      <p:ext uri="{BB962C8B-B14F-4D97-AF65-F5344CB8AC3E}">
        <p14:creationId xmlns:p14="http://schemas.microsoft.com/office/powerpoint/2010/main" val="41899895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l="11720" t="15921" r="8776" b="4496"/>
          <a:stretch/>
        </p:blipFill>
        <p:spPr>
          <a:xfrm>
            <a:off x="6323526" y="0"/>
            <a:ext cx="5679583" cy="6503832"/>
          </a:xfrm>
          <a:prstGeom prst="rect">
            <a:avLst/>
          </a:prstGeom>
        </p:spPr>
      </p:pic>
      <p:pic>
        <p:nvPicPr>
          <p:cNvPr id="5" name="Content Placeholder 4"/>
          <p:cNvPicPr>
            <a:picLocks noGrp="1" noChangeAspect="1"/>
          </p:cNvPicPr>
          <p:nvPr>
            <p:ph idx="1"/>
          </p:nvPr>
        </p:nvPicPr>
        <p:blipFill rotWithShape="1">
          <a:blip r:embed="rId3"/>
          <a:srcRect t="20782" b="42678"/>
          <a:stretch/>
        </p:blipFill>
        <p:spPr>
          <a:xfrm>
            <a:off x="3955676" y="2587120"/>
            <a:ext cx="8047433" cy="3916712"/>
          </a:xfrm>
          <a:prstGeom prst="rect">
            <a:avLst/>
          </a:prstGeom>
        </p:spPr>
      </p:pic>
      <p:sp>
        <p:nvSpPr>
          <p:cNvPr id="6" name="TextBox 5"/>
          <p:cNvSpPr txBox="1"/>
          <p:nvPr/>
        </p:nvSpPr>
        <p:spPr>
          <a:xfrm>
            <a:off x="321972" y="1996225"/>
            <a:ext cx="3633704" cy="954107"/>
          </a:xfrm>
          <a:prstGeom prst="rect">
            <a:avLst/>
          </a:prstGeom>
          <a:noFill/>
        </p:spPr>
        <p:txBody>
          <a:bodyPr wrap="square" rtlCol="0">
            <a:spAutoFit/>
          </a:bodyPr>
          <a:lstStyle/>
          <a:p>
            <a:r>
              <a:rPr lang="en-GB" sz="2800" dirty="0" smtClean="0"/>
              <a:t>Red-figure calyx-krater</a:t>
            </a:r>
          </a:p>
          <a:p>
            <a:r>
              <a:rPr lang="en-GB" sz="2800" dirty="0" smtClean="0"/>
              <a:t>c.540-450BC </a:t>
            </a:r>
            <a:endParaRPr lang="en-GB" sz="2800" dirty="0"/>
          </a:p>
        </p:txBody>
      </p:sp>
    </p:spTree>
    <p:extLst>
      <p:ext uri="{BB962C8B-B14F-4D97-AF65-F5344CB8AC3E}">
        <p14:creationId xmlns:p14="http://schemas.microsoft.com/office/powerpoint/2010/main" val="6085788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28143" y="370424"/>
            <a:ext cx="10515600" cy="1325563"/>
          </a:xfrm>
        </p:spPr>
        <p:txBody>
          <a:bodyPr/>
          <a:lstStyle/>
          <a:p>
            <a:r>
              <a:rPr lang="en-GB" dirty="0" smtClean="0"/>
              <a:t>Sirens in the </a:t>
            </a:r>
            <a:r>
              <a:rPr lang="en-GB" i="1" dirty="0" smtClean="0"/>
              <a:t>Odyssey</a:t>
            </a:r>
            <a:endParaRPr lang="en-GB" dirty="0"/>
          </a:p>
        </p:txBody>
      </p:sp>
      <p:sp>
        <p:nvSpPr>
          <p:cNvPr id="4" name="TextBox 3"/>
          <p:cNvSpPr txBox="1"/>
          <p:nvPr/>
        </p:nvSpPr>
        <p:spPr>
          <a:xfrm>
            <a:off x="584200" y="1854558"/>
            <a:ext cx="11006786" cy="4031873"/>
          </a:xfrm>
          <a:prstGeom prst="rect">
            <a:avLst/>
          </a:prstGeom>
          <a:noFill/>
        </p:spPr>
        <p:txBody>
          <a:bodyPr wrap="square" rtlCol="0">
            <a:spAutoFit/>
          </a:bodyPr>
          <a:lstStyle/>
          <a:p>
            <a:pPr marL="285750" indent="-285750">
              <a:buFont typeface="Wingdings" panose="05000000000000000000" pitchFamily="2" charset="2"/>
              <a:buChar char="Ø"/>
            </a:pPr>
            <a:r>
              <a:rPr lang="en-GB" sz="3200" dirty="0" smtClean="0"/>
              <a:t>The Sirens are female creatures who lure men on ships towards death on the rocks by their beautiful singing.</a:t>
            </a:r>
          </a:p>
          <a:p>
            <a:pPr marL="285750" indent="-285750">
              <a:buFont typeface="Wingdings" panose="05000000000000000000" pitchFamily="2" charset="2"/>
              <a:buChar char="Ø"/>
            </a:pPr>
            <a:endParaRPr lang="en-GB" sz="3200" dirty="0"/>
          </a:p>
          <a:p>
            <a:pPr marL="285750" indent="-285750">
              <a:buFont typeface="Wingdings" panose="05000000000000000000" pitchFamily="2" charset="2"/>
              <a:buChar char="Ø"/>
            </a:pPr>
            <a:r>
              <a:rPr lang="en-GB" sz="3200" dirty="0" smtClean="0"/>
              <a:t>Depictions differ on whether they are human or half-bird, and whether they are beautiful to look at or just beautiful to hear.</a:t>
            </a:r>
          </a:p>
          <a:p>
            <a:pPr marL="285750" indent="-285750">
              <a:buFont typeface="Wingdings" panose="05000000000000000000" pitchFamily="2" charset="2"/>
              <a:buChar char="Ø"/>
            </a:pPr>
            <a:endParaRPr lang="en-GB" sz="3200" dirty="0"/>
          </a:p>
          <a:p>
            <a:pPr marL="285750" indent="-285750">
              <a:buFont typeface="Wingdings" panose="05000000000000000000" pitchFamily="2" charset="2"/>
              <a:buChar char="Ø"/>
            </a:pPr>
            <a:r>
              <a:rPr lang="en-GB" sz="3200" dirty="0" smtClean="0"/>
              <a:t>Odysseus takes up a challenge to be the only men to hear the Sirens but not go to them.</a:t>
            </a:r>
            <a:endParaRPr lang="en-GB" sz="3200" dirty="0"/>
          </a:p>
        </p:txBody>
      </p:sp>
      <p:sp>
        <p:nvSpPr>
          <p:cNvPr id="3" name="Content Placeholder 2"/>
          <p:cNvSpPr>
            <a:spLocks noGrp="1"/>
          </p:cNvSpPr>
          <p:nvPr>
            <p:ph idx="1"/>
          </p:nvPr>
        </p:nvSpPr>
        <p:spPr>
          <a:xfrm>
            <a:off x="224486" y="1605029"/>
            <a:ext cx="11366500" cy="4924559"/>
          </a:xfrm>
        </p:spPr>
        <p:style>
          <a:lnRef idx="2">
            <a:schemeClr val="accent1"/>
          </a:lnRef>
          <a:fillRef idx="1">
            <a:schemeClr val="lt1"/>
          </a:fillRef>
          <a:effectRef idx="0">
            <a:schemeClr val="accent1"/>
          </a:effectRef>
          <a:fontRef idx="minor">
            <a:schemeClr val="dk1"/>
          </a:fontRef>
        </p:style>
        <p:txBody>
          <a:bodyPr>
            <a:noAutofit/>
          </a:bodyPr>
          <a:lstStyle/>
          <a:p>
            <a:pPr marL="0" indent="0" algn="just">
              <a:buNone/>
            </a:pPr>
            <a:r>
              <a:rPr lang="en-GB" sz="2400" dirty="0" smtClean="0"/>
              <a:t>Now when we were as far away as a man’s shout will still carry, and running quickly on our course, the Sirens saw that a fast ship was speeding close, and they began their clear-sounding song: ‘Come here now, famed Odysseus, great glory of the </a:t>
            </a:r>
            <a:r>
              <a:rPr lang="en-GB" sz="2400" dirty="0" err="1" smtClean="0"/>
              <a:t>Achaians</a:t>
            </a:r>
            <a:r>
              <a:rPr lang="en-GB" sz="2400" dirty="0" smtClean="0"/>
              <a:t>, and stop your ship, to hear the song we sing. No man has yet passed by here in his black ship without hearing the honey-sweet voice from our lips. No, he has his pleasure in it and goes on a wiser man. We know all that the </a:t>
            </a:r>
            <a:r>
              <a:rPr lang="en-GB" sz="2400" dirty="0" err="1" smtClean="0"/>
              <a:t>Argives</a:t>
            </a:r>
            <a:r>
              <a:rPr lang="en-GB" sz="2400" dirty="0" smtClean="0"/>
              <a:t> and the Trojans suffered through the will of the gods in the broad land of Troy. We know all that happens on the nourishing earth.’ So they sang, lifting up their lovely voices. And my heart was eager to ear more, and I urged my companions to release me, nodding to them with my eyebrows. But they fell to their oars and rowed on, and </a:t>
            </a:r>
            <a:r>
              <a:rPr lang="en-GB" sz="2400" dirty="0" err="1" smtClean="0"/>
              <a:t>Perimedes</a:t>
            </a:r>
            <a:r>
              <a:rPr lang="en-GB" sz="2400" dirty="0" smtClean="0"/>
              <a:t> and </a:t>
            </a:r>
            <a:r>
              <a:rPr lang="en-GB" sz="2400" dirty="0" err="1" smtClean="0"/>
              <a:t>Eurylochos</a:t>
            </a:r>
            <a:r>
              <a:rPr lang="en-GB" sz="2400" dirty="0" smtClean="0"/>
              <a:t> leapt to their feet and bound me with more ropes yet tighter. So when they had driven past the Sirens, and we could no longer hear the sound of their singing, my trusty companions took out the wax with which I had stopped their ears, and released me from my bonds.</a:t>
            </a:r>
          </a:p>
          <a:p>
            <a:pPr marL="0" indent="0" algn="just">
              <a:buNone/>
            </a:pPr>
            <a:r>
              <a:rPr lang="en-GB" sz="2400" dirty="0" smtClean="0"/>
              <a:t>									</a:t>
            </a:r>
            <a:r>
              <a:rPr lang="en-GB" sz="2400" dirty="0" err="1" smtClean="0"/>
              <a:t>Hom</a:t>
            </a:r>
            <a:r>
              <a:rPr lang="en-GB" sz="2400" dirty="0" smtClean="0"/>
              <a:t>. </a:t>
            </a:r>
            <a:r>
              <a:rPr lang="en-GB" sz="2400" i="1" dirty="0" smtClean="0"/>
              <a:t>Od.</a:t>
            </a:r>
            <a:r>
              <a:rPr lang="en-GB" sz="2400" dirty="0" smtClean="0"/>
              <a:t> 12.180-200</a:t>
            </a:r>
            <a:endParaRPr lang="en-GB" sz="2400" dirty="0"/>
          </a:p>
        </p:txBody>
      </p:sp>
    </p:spTree>
    <p:extLst>
      <p:ext uri="{BB962C8B-B14F-4D97-AF65-F5344CB8AC3E}">
        <p14:creationId xmlns:p14="http://schemas.microsoft.com/office/powerpoint/2010/main" val="24552238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Muses in Hesiod</a:t>
            </a:r>
            <a:endParaRPr lang="en-GB" dirty="0"/>
          </a:p>
        </p:txBody>
      </p:sp>
      <p:sp>
        <p:nvSpPr>
          <p:cNvPr id="3" name="Content Placeholder 2"/>
          <p:cNvSpPr>
            <a:spLocks noGrp="1"/>
          </p:cNvSpPr>
          <p:nvPr>
            <p:ph idx="1"/>
          </p:nvPr>
        </p:nvSpPr>
        <p:spPr/>
        <p:txBody>
          <a:bodyPr>
            <a:normAutofit/>
          </a:bodyPr>
          <a:lstStyle/>
          <a:p>
            <a:pPr marL="0" indent="0">
              <a:buNone/>
            </a:pPr>
            <a:r>
              <a:rPr lang="en-GB" sz="2800" dirty="0" smtClean="0"/>
              <a:t>One time, they taught Hesiod beautiful song while he was pasturing lambs under holy Helicon. And this speech the goddesses spoke first of all to me, the Olympian Muses, the daughters of aegis-holding Zeus: ‘Field-dwelling shepherds, ignoble disgraces, mere bellies: we know how to say many false things similar to genuine ones, but we know, when we wish, how to proclaim true things.’</a:t>
            </a:r>
          </a:p>
          <a:p>
            <a:pPr marL="0" indent="0" algn="r">
              <a:buNone/>
            </a:pPr>
            <a:r>
              <a:rPr lang="en-GB" sz="2800" dirty="0" err="1" smtClean="0"/>
              <a:t>Hes</a:t>
            </a:r>
            <a:r>
              <a:rPr lang="en-GB" sz="2800" dirty="0" smtClean="0"/>
              <a:t>. </a:t>
            </a:r>
            <a:r>
              <a:rPr lang="en-GB" sz="2800" i="1" dirty="0" smtClean="0"/>
              <a:t>Th. </a:t>
            </a:r>
            <a:r>
              <a:rPr lang="en-GB" sz="2800" dirty="0" smtClean="0"/>
              <a:t>22-30</a:t>
            </a:r>
            <a:endParaRPr lang="en-GB" sz="2800" dirty="0"/>
          </a:p>
        </p:txBody>
      </p:sp>
    </p:spTree>
    <p:extLst>
      <p:ext uri="{BB962C8B-B14F-4D97-AF65-F5344CB8AC3E}">
        <p14:creationId xmlns:p14="http://schemas.microsoft.com/office/powerpoint/2010/main" val="40086745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78803" y="365125"/>
            <a:ext cx="3529404" cy="4351338"/>
          </a:xfrm>
        </p:spPr>
        <p:txBody>
          <a:bodyPr/>
          <a:lstStyle/>
          <a:p>
            <a:r>
              <a:rPr lang="en-GB" dirty="0" smtClean="0"/>
              <a:t>Attic black-figure</a:t>
            </a:r>
          </a:p>
          <a:p>
            <a:r>
              <a:rPr lang="en-GB" dirty="0" smtClean="0"/>
              <a:t>525-475 BC</a:t>
            </a:r>
          </a:p>
        </p:txBody>
      </p:sp>
      <p:pic>
        <p:nvPicPr>
          <p:cNvPr id="5" name="Picture 4"/>
          <p:cNvPicPr>
            <a:picLocks noChangeAspect="1"/>
          </p:cNvPicPr>
          <p:nvPr/>
        </p:nvPicPr>
        <p:blipFill rotWithShape="1">
          <a:blip r:embed="rId2"/>
          <a:srcRect t="17843" b="14811"/>
          <a:stretch/>
        </p:blipFill>
        <p:spPr>
          <a:xfrm>
            <a:off x="1721772" y="770310"/>
            <a:ext cx="6464898" cy="5762483"/>
          </a:xfrm>
          <a:prstGeom prst="rect">
            <a:avLst/>
          </a:prstGeom>
        </p:spPr>
      </p:pic>
      <p:pic>
        <p:nvPicPr>
          <p:cNvPr id="18434" name="Picture 2" descr="http://www.beazley.ox.ac.uk/Watermark/displayImage.asp?id=%7bA52565C9-5050-4718-A171-CDA787B760EF%7d"/>
          <p:cNvPicPr>
            <a:picLocks noChangeAspect="1" noChangeArrowheads="1"/>
          </p:cNvPicPr>
          <p:nvPr/>
        </p:nvPicPr>
        <p:blipFill rotWithShape="1">
          <a:blip r:embed="rId3">
            <a:extLst>
              <a:ext uri="{28A0092B-C50C-407E-A947-70E740481C1C}">
                <a14:useLocalDpi xmlns:a14="http://schemas.microsoft.com/office/drawing/2010/main" val="0"/>
              </a:ext>
            </a:extLst>
          </a:blip>
          <a:srcRect t="17111" r="8734" b="10999"/>
          <a:stretch/>
        </p:blipFill>
        <p:spPr bwMode="auto">
          <a:xfrm>
            <a:off x="7525087" y="770311"/>
            <a:ext cx="4518901" cy="56710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708740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sz="2800" dirty="0" smtClean="0"/>
              <a:t>c. 480-470 BC</a:t>
            </a:r>
          </a:p>
          <a:p>
            <a:r>
              <a:rPr lang="en-GB" sz="2800" dirty="0" smtClean="0"/>
              <a:t>Attic red-figure</a:t>
            </a:r>
          </a:p>
        </p:txBody>
      </p:sp>
      <p:pic>
        <p:nvPicPr>
          <p:cNvPr id="19458" name="Picture 2" descr="Red-figured stamnos (jar) showing Odysseus and the Siren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63671" y="0"/>
            <a:ext cx="7028329" cy="685965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p:cNvPicPr>
            <a:picLocks noChangeAspect="1"/>
          </p:cNvPicPr>
          <p:nvPr/>
        </p:nvPicPr>
        <p:blipFill>
          <a:blip r:embed="rId3"/>
          <a:stretch>
            <a:fillRect/>
          </a:stretch>
        </p:blipFill>
        <p:spPr>
          <a:xfrm>
            <a:off x="1097280" y="-12787"/>
            <a:ext cx="9998307" cy="6870787"/>
          </a:xfrm>
          <a:prstGeom prst="rect">
            <a:avLst/>
          </a:prstGeom>
        </p:spPr>
      </p:pic>
    </p:spTree>
    <p:extLst>
      <p:ext uri="{BB962C8B-B14F-4D97-AF65-F5344CB8AC3E}">
        <p14:creationId xmlns:p14="http://schemas.microsoft.com/office/powerpoint/2010/main" val="10538382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94249" y="-172285"/>
            <a:ext cx="10058400" cy="1450757"/>
          </a:xfrm>
        </p:spPr>
        <p:txBody>
          <a:bodyPr/>
          <a:lstStyle/>
          <a:p>
            <a:r>
              <a:rPr lang="en-GB" u="sng" dirty="0" smtClean="0"/>
              <a:t>Jason and the Sirens</a:t>
            </a:r>
            <a:endParaRPr lang="en-GB" u="sng" dirty="0"/>
          </a:p>
        </p:txBody>
      </p:sp>
      <p:sp>
        <p:nvSpPr>
          <p:cNvPr id="3" name="Content Placeholder 2"/>
          <p:cNvSpPr>
            <a:spLocks noGrp="1"/>
          </p:cNvSpPr>
          <p:nvPr>
            <p:ph idx="1"/>
          </p:nvPr>
        </p:nvSpPr>
        <p:spPr>
          <a:xfrm>
            <a:off x="425003" y="1407852"/>
            <a:ext cx="11333407" cy="1572406"/>
          </a:xfrm>
        </p:spPr>
        <p:style>
          <a:lnRef idx="2">
            <a:schemeClr val="accent1"/>
          </a:lnRef>
          <a:fillRef idx="1">
            <a:schemeClr val="lt1"/>
          </a:fillRef>
          <a:effectRef idx="0">
            <a:schemeClr val="accent1"/>
          </a:effectRef>
          <a:fontRef idx="minor">
            <a:schemeClr val="dk1"/>
          </a:fontRef>
        </p:style>
        <p:txBody>
          <a:bodyPr/>
          <a:lstStyle/>
          <a:p>
            <a:pPr marL="0" indent="0">
              <a:buNone/>
            </a:pPr>
            <a:r>
              <a:rPr lang="en-GB" dirty="0" smtClean="0"/>
              <a:t>As they were sailing past the Sirens, Orpheus sang a song to counter their own, thus holding the Argonauts back. </a:t>
            </a:r>
            <a:r>
              <a:rPr lang="en-GB" dirty="0" err="1" smtClean="0"/>
              <a:t>Boutes</a:t>
            </a:r>
            <a:r>
              <a:rPr lang="en-GB" dirty="0" smtClean="0"/>
              <a:t> alone tried to swim off towards them; but Aphrodite carried him off and settled him at </a:t>
            </a:r>
            <a:r>
              <a:rPr lang="en-GB" dirty="0" err="1" smtClean="0"/>
              <a:t>Lilybaeum</a:t>
            </a:r>
            <a:r>
              <a:rPr lang="en-GB" dirty="0" smtClean="0"/>
              <a:t>. </a:t>
            </a:r>
          </a:p>
          <a:p>
            <a:pPr marL="0" indent="0" algn="r">
              <a:buNone/>
            </a:pPr>
            <a:r>
              <a:rPr lang="en-GB" dirty="0" err="1" smtClean="0"/>
              <a:t>Apollod</a:t>
            </a:r>
            <a:r>
              <a:rPr lang="en-GB" dirty="0" smtClean="0"/>
              <a:t>. </a:t>
            </a:r>
            <a:r>
              <a:rPr lang="en-GB" i="1" dirty="0" smtClean="0"/>
              <a:t>Bibl.</a:t>
            </a:r>
            <a:r>
              <a:rPr lang="en-GB" dirty="0" smtClean="0"/>
              <a:t> 1.9.25</a:t>
            </a:r>
            <a:endParaRPr lang="en-GB" dirty="0"/>
          </a:p>
        </p:txBody>
      </p:sp>
      <p:sp>
        <p:nvSpPr>
          <p:cNvPr id="4" name="Content Placeholder 2"/>
          <p:cNvSpPr txBox="1">
            <a:spLocks/>
          </p:cNvSpPr>
          <p:nvPr/>
        </p:nvSpPr>
        <p:spPr>
          <a:xfrm>
            <a:off x="188259" y="2980258"/>
            <a:ext cx="11876442" cy="3790858"/>
          </a:xfrm>
          <a:prstGeom prst="rect">
            <a:avLst/>
          </a:prstGeom>
        </p:spPr>
        <p:style>
          <a:lnRef idx="2">
            <a:schemeClr val="accent1"/>
          </a:lnRef>
          <a:fillRef idx="1">
            <a:schemeClr val="lt1"/>
          </a:fillRef>
          <a:effectRef idx="0">
            <a:schemeClr val="accent1"/>
          </a:effectRef>
          <a:fontRef idx="minor">
            <a:schemeClr val="dk1"/>
          </a:fontRef>
        </p:style>
        <p:txBody>
          <a:bodyPr vert="horz" lIns="0" tIns="45720" rIns="0" bIns="45720" rtlCol="0">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0" indent="0">
              <a:buFont typeface="Calibri" panose="020F0502020204030204" pitchFamily="34" charset="0"/>
              <a:buNone/>
            </a:pPr>
            <a:r>
              <a:rPr lang="en-GB" dirty="0"/>
              <a:t>S</a:t>
            </a:r>
            <a:r>
              <a:rPr lang="en-GB" dirty="0" smtClean="0"/>
              <a:t>oon they saw the lovely island of </a:t>
            </a:r>
            <a:r>
              <a:rPr lang="en-GB" dirty="0" err="1" smtClean="0"/>
              <a:t>Anthemoessa</a:t>
            </a:r>
            <a:r>
              <a:rPr lang="en-GB" dirty="0" smtClean="0"/>
              <a:t> where the clear-voiced Sirens, daughters of </a:t>
            </a:r>
            <a:r>
              <a:rPr lang="en-GB" dirty="0" err="1" smtClean="0"/>
              <a:t>Acheloos</a:t>
            </a:r>
            <a:r>
              <a:rPr lang="en-GB" dirty="0" smtClean="0"/>
              <a:t>, destroyed all who moored beside them with the enchantment of their sweet songs. Beautiful Terpsichore, one of the Muses, bore them after sharing </a:t>
            </a:r>
            <a:r>
              <a:rPr lang="en-GB" dirty="0" err="1" smtClean="0"/>
              <a:t>Acheloos</a:t>
            </a:r>
            <a:r>
              <a:rPr lang="en-GB" dirty="0" smtClean="0"/>
              <a:t>’ bed, and once they had looked after the mighty daughter of </a:t>
            </a:r>
            <a:r>
              <a:rPr lang="en-GB" dirty="0" err="1" smtClean="0"/>
              <a:t>Deo</a:t>
            </a:r>
            <a:r>
              <a:rPr lang="en-GB" dirty="0" smtClean="0"/>
              <a:t>, while she was still a virgin, their voices mingled in song. When the Argonauts came, however, they looked in part like birds and in part like young girls. They kept a constant look-out from their perch in the lovely harbour: many indeed were the men whom they had deprived of their sweet return, destroying them with wasting desire. For the Argonauts too they opened their mouths in pure liquid song as soon as they saw them. The men made ready to throw the ship’s cables to the shore, and would have done so, had not Thracian Orpheus, the son of </a:t>
            </a:r>
            <a:r>
              <a:rPr lang="en-GB" dirty="0" err="1" smtClean="0"/>
              <a:t>Oiagros</a:t>
            </a:r>
            <a:r>
              <a:rPr lang="en-GB" dirty="0" smtClean="0"/>
              <a:t>, taken up his </a:t>
            </a:r>
            <a:r>
              <a:rPr lang="en-GB" dirty="0" err="1" smtClean="0"/>
              <a:t>Bistonian</a:t>
            </a:r>
            <a:r>
              <a:rPr lang="en-GB" dirty="0" smtClean="0"/>
              <a:t> lyre in his hands and played a fast rendition of a quick-rolling tune, so that its resounding echo would beat in their ears, thus blurring and confounding the other song. The lyre overpowered the virgin voices, and the ship was carried forward …</a:t>
            </a:r>
          </a:p>
          <a:p>
            <a:pPr marL="0" indent="0" algn="r">
              <a:buFont typeface="Calibri" panose="020F0502020204030204" pitchFamily="34" charset="0"/>
              <a:buNone/>
            </a:pPr>
            <a:r>
              <a:rPr lang="en-GB" dirty="0" smtClean="0"/>
              <a:t>Apollonius </a:t>
            </a:r>
            <a:r>
              <a:rPr lang="en-GB" i="1" dirty="0" smtClean="0"/>
              <a:t>Argonautica</a:t>
            </a:r>
            <a:r>
              <a:rPr lang="en-GB" dirty="0" smtClean="0"/>
              <a:t> 4.890-913</a:t>
            </a:r>
            <a:endParaRPr lang="en-GB" dirty="0"/>
          </a:p>
        </p:txBody>
      </p:sp>
    </p:spTree>
    <p:extLst>
      <p:ext uri="{BB962C8B-B14F-4D97-AF65-F5344CB8AC3E}">
        <p14:creationId xmlns:p14="http://schemas.microsoft.com/office/powerpoint/2010/main" val="34035172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4"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Roman Depictions of the Sirens</a:t>
            </a:r>
            <a:endParaRPr lang="en-GB" dirty="0"/>
          </a:p>
        </p:txBody>
      </p:sp>
      <p:sp>
        <p:nvSpPr>
          <p:cNvPr id="3" name="Content Placeholder 2"/>
          <p:cNvSpPr>
            <a:spLocks noGrp="1"/>
          </p:cNvSpPr>
          <p:nvPr>
            <p:ph idx="1"/>
          </p:nvPr>
        </p:nvSpPr>
        <p:spPr>
          <a:xfrm>
            <a:off x="605307" y="1845734"/>
            <a:ext cx="10934163" cy="4023360"/>
          </a:xfrm>
        </p:spPr>
        <p:txBody>
          <a:bodyPr/>
          <a:lstStyle/>
          <a:p>
            <a:pPr>
              <a:buFont typeface="Wingdings" panose="05000000000000000000" pitchFamily="2" charset="2"/>
              <a:buChar char="Ø"/>
            </a:pPr>
            <a:r>
              <a:rPr lang="en-GB" sz="3200" dirty="0" smtClean="0"/>
              <a:t>Continued associations with Odysseus.</a:t>
            </a:r>
          </a:p>
          <a:p>
            <a:pPr marL="0" indent="0">
              <a:buNone/>
            </a:pPr>
            <a:endParaRPr lang="en-GB" sz="3200" dirty="0" smtClean="0"/>
          </a:p>
          <a:p>
            <a:pPr>
              <a:buFont typeface="Wingdings" panose="05000000000000000000" pitchFamily="2" charset="2"/>
              <a:buChar char="Ø"/>
            </a:pPr>
            <a:r>
              <a:rPr lang="en-GB" sz="3200" dirty="0" smtClean="0"/>
              <a:t>They are generally almost human, only wings and lower legs are bird-like.</a:t>
            </a:r>
          </a:p>
          <a:p>
            <a:pPr marL="0" indent="0">
              <a:buNone/>
            </a:pPr>
            <a:endParaRPr lang="en-GB" sz="3200" dirty="0" smtClean="0"/>
          </a:p>
          <a:p>
            <a:pPr>
              <a:buFont typeface="Wingdings" panose="05000000000000000000" pitchFamily="2" charset="2"/>
              <a:buChar char="Ø"/>
            </a:pPr>
            <a:r>
              <a:rPr lang="en-GB" sz="3200" dirty="0" smtClean="0"/>
              <a:t>More sexualised than earlier depictions.</a:t>
            </a:r>
          </a:p>
          <a:p>
            <a:endParaRPr lang="en-GB" dirty="0"/>
          </a:p>
        </p:txBody>
      </p:sp>
    </p:spTree>
    <p:extLst>
      <p:ext uri="{BB962C8B-B14F-4D97-AF65-F5344CB8AC3E}">
        <p14:creationId xmlns:p14="http://schemas.microsoft.com/office/powerpoint/2010/main" val="17647787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44500" y="2819664"/>
            <a:ext cx="3575050" cy="3665803"/>
          </a:xfrm>
        </p:spPr>
        <p:txBody>
          <a:bodyPr/>
          <a:lstStyle/>
          <a:p>
            <a:r>
              <a:rPr lang="en-GB" dirty="0" smtClean="0"/>
              <a:t>Mosaic</a:t>
            </a:r>
          </a:p>
          <a:p>
            <a:r>
              <a:rPr lang="en-GB" dirty="0" smtClean="0"/>
              <a:t>2</a:t>
            </a:r>
            <a:r>
              <a:rPr lang="en-GB" baseline="30000" dirty="0" smtClean="0"/>
              <a:t>nd</a:t>
            </a:r>
            <a:r>
              <a:rPr lang="en-GB" dirty="0" smtClean="0"/>
              <a:t> century AD</a:t>
            </a:r>
          </a:p>
          <a:p>
            <a:r>
              <a:rPr lang="en-GB" dirty="0" smtClean="0"/>
              <a:t>Tunis</a:t>
            </a:r>
          </a:p>
          <a:p>
            <a:endParaRPr lang="en-GB" dirty="0"/>
          </a:p>
        </p:txBody>
      </p:sp>
      <p:pic>
        <p:nvPicPr>
          <p:cNvPr id="4" name="Picture 3"/>
          <p:cNvPicPr>
            <a:picLocks noChangeAspect="1"/>
          </p:cNvPicPr>
          <p:nvPr/>
        </p:nvPicPr>
        <p:blipFill>
          <a:blip r:embed="rId2"/>
          <a:stretch>
            <a:fillRect/>
          </a:stretch>
        </p:blipFill>
        <p:spPr>
          <a:xfrm>
            <a:off x="3674532" y="2213318"/>
            <a:ext cx="8517467" cy="4644681"/>
          </a:xfrm>
          <a:prstGeom prst="rect">
            <a:avLst/>
          </a:prstGeom>
        </p:spPr>
      </p:pic>
      <p:pic>
        <p:nvPicPr>
          <p:cNvPr id="2" name="Picture 1"/>
          <p:cNvPicPr>
            <a:picLocks noChangeAspect="1"/>
          </p:cNvPicPr>
          <p:nvPr/>
        </p:nvPicPr>
        <p:blipFill>
          <a:blip r:embed="rId3"/>
          <a:stretch>
            <a:fillRect/>
          </a:stretch>
        </p:blipFill>
        <p:spPr>
          <a:xfrm>
            <a:off x="-1" y="0"/>
            <a:ext cx="5530715" cy="2184400"/>
          </a:xfrm>
          <a:prstGeom prst="rect">
            <a:avLst/>
          </a:prstGeom>
        </p:spPr>
      </p:pic>
    </p:spTree>
    <p:extLst>
      <p:ext uri="{BB962C8B-B14F-4D97-AF65-F5344CB8AC3E}">
        <p14:creationId xmlns:p14="http://schemas.microsoft.com/office/powerpoint/2010/main" val="2705262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6215" y="1935886"/>
            <a:ext cx="10058400" cy="4023360"/>
          </a:xfrm>
        </p:spPr>
        <p:txBody>
          <a:bodyPr>
            <a:normAutofit/>
          </a:bodyPr>
          <a:lstStyle/>
          <a:p>
            <a:r>
              <a:rPr lang="en-GB" sz="2800" dirty="0" smtClean="0"/>
              <a:t>Wall-painting from Pompeii</a:t>
            </a:r>
          </a:p>
          <a:p>
            <a:pPr marL="0" indent="0">
              <a:buNone/>
            </a:pPr>
            <a:r>
              <a:rPr lang="en-GB" sz="2800" dirty="0" smtClean="0"/>
              <a:t>c. 70 </a:t>
            </a:r>
            <a:r>
              <a:rPr lang="en-GB" sz="2800" dirty="0"/>
              <a:t>AD</a:t>
            </a:r>
          </a:p>
          <a:p>
            <a:endParaRPr lang="en-GB" sz="2800" dirty="0" smtClean="0"/>
          </a:p>
        </p:txBody>
      </p:sp>
      <p:pic>
        <p:nvPicPr>
          <p:cNvPr id="13314" name="Picture 2" descr="Panel from a painted wall: Ulysses resists the songs of the Sirens. Ulysses is tied to the mast of his ship. The Sirens perch on high rocks, with the bones of earlier victims around them. This painting is a companion to 1867.5-8.1355."/>
          <p:cNvPicPr>
            <a:picLocks noChangeAspect="1" noChangeArrowheads="1"/>
          </p:cNvPicPr>
          <p:nvPr/>
        </p:nvPicPr>
        <p:blipFill rotWithShape="1">
          <a:blip r:embed="rId2">
            <a:extLst>
              <a:ext uri="{28A0092B-C50C-407E-A947-70E740481C1C}">
                <a14:useLocalDpi xmlns:a14="http://schemas.microsoft.com/office/drawing/2010/main" val="0"/>
              </a:ext>
            </a:extLst>
          </a:blip>
          <a:srcRect l="16603" t="22347" r="19127" b="16996"/>
          <a:stretch/>
        </p:blipFill>
        <p:spPr bwMode="auto">
          <a:xfrm>
            <a:off x="4971244" y="144935"/>
            <a:ext cx="7018982" cy="65713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668075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1226372"/>
            <a:ext cx="10515600" cy="4950591"/>
          </a:xfrm>
        </p:spPr>
        <p:style>
          <a:lnRef idx="2">
            <a:schemeClr val="accent1"/>
          </a:lnRef>
          <a:fillRef idx="1">
            <a:schemeClr val="lt1"/>
          </a:fillRef>
          <a:effectRef idx="0">
            <a:schemeClr val="accent1"/>
          </a:effectRef>
          <a:fontRef idx="minor">
            <a:schemeClr val="dk1"/>
          </a:fontRef>
        </p:style>
        <p:txBody>
          <a:bodyPr>
            <a:normAutofit/>
          </a:bodyPr>
          <a:lstStyle/>
          <a:p>
            <a:pPr marL="0" indent="0" algn="just">
              <a:buNone/>
            </a:pPr>
            <a:r>
              <a:rPr lang="en-GB" sz="2800" dirty="0"/>
              <a:t>The </a:t>
            </a:r>
            <a:r>
              <a:rPr lang="en-GB" sz="2800" dirty="0" smtClean="0"/>
              <a:t>Sirens, </a:t>
            </a:r>
            <a:r>
              <a:rPr lang="en-GB" sz="2800" dirty="0"/>
              <a:t>why should it be that they have feathers now and feet of birds, though still a girl's fair face, the sweet-voiced </a:t>
            </a:r>
            <a:r>
              <a:rPr lang="en-GB" sz="2800" dirty="0" smtClean="0"/>
              <a:t>Sirens</a:t>
            </a:r>
            <a:r>
              <a:rPr lang="en-GB" sz="2800" dirty="0"/>
              <a:t>? Was it not because, when </a:t>
            </a:r>
            <a:r>
              <a:rPr lang="en-GB" sz="2800" dirty="0" smtClean="0"/>
              <a:t>Proserpine was </a:t>
            </a:r>
            <a:r>
              <a:rPr lang="en-GB" sz="2800" dirty="0"/>
              <a:t>picking those spring flowers, they were her comrades there, and, when in vain they’d sought for her through all the lands, they prayed for wings to carry them across the waves, so that the seas should know their search, and found the gods gracious, and then suddenly saw golden plumage clothing all their limbs? Yet to reserve that dower of glorious song, their melodies' enchantment, they retained their fair girls' features and their human voice</a:t>
            </a:r>
            <a:r>
              <a:rPr lang="en-GB" sz="2800" dirty="0" smtClean="0"/>
              <a:t>.</a:t>
            </a:r>
          </a:p>
          <a:p>
            <a:pPr marL="0" indent="0" algn="just">
              <a:buNone/>
            </a:pPr>
            <a:r>
              <a:rPr lang="en-GB" sz="2800" dirty="0" smtClean="0"/>
              <a:t>Ovid </a:t>
            </a:r>
            <a:r>
              <a:rPr lang="en-GB" sz="2800" i="1" dirty="0" smtClean="0"/>
              <a:t>Metamorphoses</a:t>
            </a:r>
            <a:r>
              <a:rPr lang="en-GB" sz="2800" dirty="0" smtClean="0"/>
              <a:t> 5.552 ff.</a:t>
            </a:r>
            <a:endParaRPr lang="en-GB" sz="2800" dirty="0"/>
          </a:p>
        </p:txBody>
      </p:sp>
    </p:spTree>
    <p:extLst>
      <p:ext uri="{BB962C8B-B14F-4D97-AF65-F5344CB8AC3E}">
        <p14:creationId xmlns:p14="http://schemas.microsoft.com/office/powerpoint/2010/main" val="30522586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late 1</a:t>
            </a:r>
            <a:r>
              <a:rPr lang="en-GB" baseline="30000" dirty="0" smtClean="0"/>
              <a:t>st</a:t>
            </a:r>
            <a:r>
              <a:rPr lang="en-GB" dirty="0" smtClean="0"/>
              <a:t> century AD</a:t>
            </a:r>
          </a:p>
          <a:p>
            <a:r>
              <a:rPr lang="en-GB" dirty="0" smtClean="0"/>
              <a:t>Terracotta statue</a:t>
            </a:r>
          </a:p>
          <a:p>
            <a:r>
              <a:rPr lang="en-GB" dirty="0" smtClean="0"/>
              <a:t>23 cm tall</a:t>
            </a:r>
          </a:p>
          <a:p>
            <a:r>
              <a:rPr lang="en-GB" dirty="0" smtClean="0"/>
              <a:t>From Roman province</a:t>
            </a:r>
            <a:endParaRPr lang="en-GB" dirty="0"/>
          </a:p>
        </p:txBody>
      </p:sp>
      <p:pic>
        <p:nvPicPr>
          <p:cNvPr id="1026" name="Picture 2" descr="http://mfas3.s3.amazonaws.com/objects/SC62398.jpg"/>
          <p:cNvPicPr>
            <a:picLocks noChangeAspect="1" noChangeArrowheads="1"/>
          </p:cNvPicPr>
          <p:nvPr/>
        </p:nvPicPr>
        <p:blipFill rotWithShape="1">
          <a:blip r:embed="rId2" cstate="email">
            <a:extLst>
              <a:ext uri="{28A0092B-C50C-407E-A947-70E740481C1C}">
                <a14:useLocalDpi xmlns:a14="http://schemas.microsoft.com/office/drawing/2010/main"/>
              </a:ext>
            </a:extLst>
          </a:blip>
          <a:srcRect/>
          <a:stretch/>
        </p:blipFill>
        <p:spPr bwMode="auto">
          <a:xfrm>
            <a:off x="7607710" y="0"/>
            <a:ext cx="3746090" cy="68940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452099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sz="3200" dirty="0" smtClean="0"/>
              <a:t>Draper</a:t>
            </a:r>
          </a:p>
          <a:p>
            <a:r>
              <a:rPr lang="en-GB" sz="3200" dirty="0" smtClean="0"/>
              <a:t>1909</a:t>
            </a:r>
            <a:endParaRPr lang="en-GB" sz="3200" dirty="0"/>
          </a:p>
        </p:txBody>
      </p:sp>
      <p:pic>
        <p:nvPicPr>
          <p:cNvPr id="4" name="Picture 3"/>
          <p:cNvPicPr>
            <a:picLocks noChangeAspect="1"/>
          </p:cNvPicPr>
          <p:nvPr/>
        </p:nvPicPr>
        <p:blipFill>
          <a:blip r:embed="rId2"/>
          <a:stretch>
            <a:fillRect/>
          </a:stretch>
        </p:blipFill>
        <p:spPr>
          <a:xfrm>
            <a:off x="3682378" y="706603"/>
            <a:ext cx="8742422" cy="6151397"/>
          </a:xfrm>
          <a:prstGeom prst="rect">
            <a:avLst/>
          </a:prstGeom>
        </p:spPr>
      </p:pic>
    </p:spTree>
    <p:extLst>
      <p:ext uri="{BB962C8B-B14F-4D97-AF65-F5344CB8AC3E}">
        <p14:creationId xmlns:p14="http://schemas.microsoft.com/office/powerpoint/2010/main" val="25547494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7280" y="394977"/>
            <a:ext cx="10058400" cy="1450757"/>
          </a:xfrm>
        </p:spPr>
        <p:txBody>
          <a:bodyPr/>
          <a:lstStyle/>
          <a:p>
            <a:r>
              <a:rPr lang="en-GB" dirty="0" smtClean="0"/>
              <a:t>Dangerous women: Helen</a:t>
            </a:r>
            <a:endParaRPr lang="en-GB" dirty="0"/>
          </a:p>
        </p:txBody>
      </p:sp>
      <p:sp>
        <p:nvSpPr>
          <p:cNvPr id="4" name="TextBox 3"/>
          <p:cNvSpPr txBox="1"/>
          <p:nvPr/>
        </p:nvSpPr>
        <p:spPr>
          <a:xfrm>
            <a:off x="888642" y="1983346"/>
            <a:ext cx="10267038" cy="2308324"/>
          </a:xfrm>
          <a:prstGeom prst="rect">
            <a:avLst/>
          </a:prstGeom>
          <a:noFill/>
        </p:spPr>
        <p:txBody>
          <a:bodyPr wrap="square" rtlCol="0">
            <a:spAutoFit/>
          </a:bodyPr>
          <a:lstStyle/>
          <a:p>
            <a:pPr marL="285750" indent="-285750">
              <a:buFont typeface="Wingdings" panose="05000000000000000000" pitchFamily="2" charset="2"/>
              <a:buChar char="Ø"/>
            </a:pPr>
            <a:r>
              <a:rPr lang="en-GB" sz="3600" dirty="0" smtClean="0"/>
              <a:t>Born in Sparta, daughter of Leda and Zeus.</a:t>
            </a:r>
          </a:p>
          <a:p>
            <a:pPr marL="285750" indent="-285750">
              <a:buFont typeface="Wingdings" panose="05000000000000000000" pitchFamily="2" charset="2"/>
              <a:buChar char="Ø"/>
            </a:pPr>
            <a:r>
              <a:rPr lang="en-GB" sz="3600" dirty="0" smtClean="0"/>
              <a:t>Married to Menelaus after huge marriage contest.</a:t>
            </a:r>
          </a:p>
          <a:p>
            <a:pPr marL="285750" indent="-285750">
              <a:buFont typeface="Wingdings" panose="05000000000000000000" pitchFamily="2" charset="2"/>
              <a:buChar char="Ø"/>
            </a:pPr>
            <a:r>
              <a:rPr lang="en-GB" sz="3600" dirty="0" smtClean="0"/>
              <a:t>Leaves Menelaus and runs away to Troy with Paris, either willingly or unwillingly.</a:t>
            </a:r>
            <a:endParaRPr lang="en-GB" sz="3600" dirty="0"/>
          </a:p>
        </p:txBody>
      </p:sp>
      <p:sp>
        <p:nvSpPr>
          <p:cNvPr id="3" name="Content Placeholder 2"/>
          <p:cNvSpPr>
            <a:spLocks noGrp="1"/>
          </p:cNvSpPr>
          <p:nvPr>
            <p:ph idx="1"/>
          </p:nvPr>
        </p:nvSpPr>
        <p:spPr>
          <a:xfrm>
            <a:off x="888642" y="1845734"/>
            <a:ext cx="10267038" cy="4023360"/>
          </a:xfrm>
        </p:spPr>
        <p:style>
          <a:lnRef idx="2">
            <a:schemeClr val="accent1"/>
          </a:lnRef>
          <a:fillRef idx="1">
            <a:schemeClr val="lt1"/>
          </a:fillRef>
          <a:effectRef idx="0">
            <a:schemeClr val="accent1"/>
          </a:effectRef>
          <a:fontRef idx="minor">
            <a:schemeClr val="dk1"/>
          </a:fontRef>
        </p:style>
        <p:txBody>
          <a:bodyPr>
            <a:normAutofit/>
          </a:bodyPr>
          <a:lstStyle/>
          <a:p>
            <a:pPr marL="0" indent="0">
              <a:buNone/>
            </a:pPr>
            <a:r>
              <a:rPr lang="en-GB" sz="2800" dirty="0"/>
              <a:t> 'Surely there is no blame on Trojans and strong-</a:t>
            </a:r>
            <a:r>
              <a:rPr lang="en-GB" sz="2800" dirty="0" err="1"/>
              <a:t>greaved</a:t>
            </a:r>
            <a:r>
              <a:rPr lang="en-GB" sz="2800" dirty="0"/>
              <a:t> </a:t>
            </a:r>
            <a:r>
              <a:rPr lang="en-GB" sz="2800" dirty="0" smtClean="0"/>
              <a:t>Achaeans</a:t>
            </a:r>
            <a:endParaRPr lang="en-GB" sz="2800" dirty="0"/>
          </a:p>
          <a:p>
            <a:pPr marL="0" indent="0">
              <a:buNone/>
            </a:pPr>
            <a:r>
              <a:rPr lang="en-GB" sz="2800" dirty="0" smtClean="0"/>
              <a:t>if </a:t>
            </a:r>
            <a:r>
              <a:rPr lang="en-GB" sz="2800" dirty="0"/>
              <a:t>for </a:t>
            </a:r>
            <a:r>
              <a:rPr lang="en-GB" sz="2800" dirty="0" smtClean="0"/>
              <a:t>a long </a:t>
            </a:r>
            <a:r>
              <a:rPr lang="en-GB" sz="2800" dirty="0"/>
              <a:t>time they suffer hardship for a woman like this one.</a:t>
            </a:r>
          </a:p>
          <a:p>
            <a:pPr marL="0" indent="0">
              <a:buNone/>
            </a:pPr>
            <a:r>
              <a:rPr lang="en-GB" sz="2800" dirty="0" smtClean="0"/>
              <a:t>Terrible </a:t>
            </a:r>
            <a:r>
              <a:rPr lang="en-GB" sz="2800" dirty="0"/>
              <a:t>is the likeness of her face to immortal goddesses</a:t>
            </a:r>
            <a:r>
              <a:rPr lang="en-GB" sz="2800" dirty="0" smtClean="0"/>
              <a:t>. </a:t>
            </a:r>
          </a:p>
          <a:p>
            <a:pPr marL="0" indent="0">
              <a:buNone/>
            </a:pPr>
            <a:r>
              <a:rPr lang="en-GB" sz="2800" dirty="0" smtClean="0"/>
              <a:t>Still</a:t>
            </a:r>
            <a:r>
              <a:rPr lang="en-GB" sz="2800" dirty="0"/>
              <a:t>, though she be such, let her go away in the ships, lest</a:t>
            </a:r>
          </a:p>
          <a:p>
            <a:pPr marL="0" indent="0">
              <a:buNone/>
            </a:pPr>
            <a:r>
              <a:rPr lang="en-GB" sz="2800" dirty="0" smtClean="0"/>
              <a:t>she </a:t>
            </a:r>
            <a:r>
              <a:rPr lang="en-GB" sz="2800" dirty="0"/>
              <a:t>be left behind, a grief to us and our children</a:t>
            </a:r>
            <a:r>
              <a:rPr lang="en-GB" sz="2800" dirty="0" smtClean="0"/>
              <a:t>.‘</a:t>
            </a:r>
          </a:p>
          <a:p>
            <a:pPr marL="0" indent="0" algn="r">
              <a:buNone/>
            </a:pPr>
            <a:r>
              <a:rPr lang="en-GB" sz="2800" dirty="0" smtClean="0"/>
              <a:t>Homer, </a:t>
            </a:r>
            <a:r>
              <a:rPr lang="en-GB" sz="2800" i="1" dirty="0" smtClean="0"/>
              <a:t>Iliad</a:t>
            </a:r>
            <a:r>
              <a:rPr lang="en-GB" sz="2800" dirty="0" smtClean="0"/>
              <a:t> 3.156-60</a:t>
            </a:r>
            <a:endParaRPr lang="en-GB" sz="2800" dirty="0"/>
          </a:p>
        </p:txBody>
      </p:sp>
    </p:spTree>
    <p:extLst>
      <p:ext uri="{BB962C8B-B14F-4D97-AF65-F5344CB8AC3E}">
        <p14:creationId xmlns:p14="http://schemas.microsoft.com/office/powerpoint/2010/main" val="4828899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Dangerous women: Helen</a:t>
            </a:r>
            <a:endParaRPr lang="en-GB" dirty="0"/>
          </a:p>
        </p:txBody>
      </p:sp>
      <p:sp>
        <p:nvSpPr>
          <p:cNvPr id="3" name="Content Placeholder 2"/>
          <p:cNvSpPr>
            <a:spLocks noGrp="1"/>
          </p:cNvSpPr>
          <p:nvPr>
            <p:ph idx="1"/>
          </p:nvPr>
        </p:nvSpPr>
        <p:spPr/>
        <p:txBody>
          <a:bodyPr>
            <a:normAutofit/>
          </a:bodyPr>
          <a:lstStyle/>
          <a:p>
            <a:pPr>
              <a:buFont typeface="Arial" panose="020B0604020202020204" pitchFamily="34" charset="0"/>
              <a:buChar char="•"/>
            </a:pPr>
            <a:r>
              <a:rPr lang="en-GB" sz="2800" dirty="0" smtClean="0"/>
              <a:t>Other characters call Helen ‘a curse’ and ‘shudder-inducing’.</a:t>
            </a:r>
          </a:p>
          <a:p>
            <a:pPr>
              <a:buFont typeface="Arial" panose="020B0604020202020204" pitchFamily="34" charset="0"/>
              <a:buChar char="•"/>
            </a:pPr>
            <a:r>
              <a:rPr lang="en-GB" sz="2800" dirty="0" smtClean="0"/>
              <a:t>She calls herself ‘bitch’ and ‘dog-face’ and three times she wishes she had been killed before she could cause the war.</a:t>
            </a:r>
          </a:p>
          <a:p>
            <a:pPr>
              <a:buFont typeface="Arial" panose="020B0604020202020204" pitchFamily="34" charset="0"/>
              <a:buChar char="•"/>
            </a:pPr>
            <a:endParaRPr lang="en-GB" sz="2800" dirty="0" smtClean="0"/>
          </a:p>
          <a:p>
            <a:pPr>
              <a:buFont typeface="Arial" panose="020B0604020202020204" pitchFamily="34" charset="0"/>
              <a:buChar char="•"/>
            </a:pPr>
            <a:r>
              <a:rPr lang="en-GB" sz="2800" dirty="0" smtClean="0"/>
              <a:t>Even though her beauty is apparently what got her involved with Paris (as a prize from Aphrodite), her appearance is never described, other than being ‘fair-cheeked’ and ‘lovely haired’ like a lot of Homeric women.</a:t>
            </a:r>
          </a:p>
          <a:p>
            <a:pPr>
              <a:buFont typeface="Arial" panose="020B0604020202020204" pitchFamily="34" charset="0"/>
              <a:buChar char="•"/>
            </a:pPr>
            <a:endParaRPr lang="en-GB" sz="2800" dirty="0"/>
          </a:p>
        </p:txBody>
      </p:sp>
    </p:spTree>
    <p:extLst>
      <p:ext uri="{BB962C8B-B14F-4D97-AF65-F5344CB8AC3E}">
        <p14:creationId xmlns:p14="http://schemas.microsoft.com/office/powerpoint/2010/main" val="22360269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Dangerous women: Helen</a:t>
            </a:r>
            <a:endParaRPr lang="en-GB" dirty="0"/>
          </a:p>
        </p:txBody>
      </p:sp>
      <p:sp>
        <p:nvSpPr>
          <p:cNvPr id="3" name="Content Placeholder 2"/>
          <p:cNvSpPr>
            <a:spLocks noGrp="1"/>
          </p:cNvSpPr>
          <p:nvPr>
            <p:ph idx="1"/>
          </p:nvPr>
        </p:nvSpPr>
        <p:spPr>
          <a:xfrm>
            <a:off x="343866" y="1737361"/>
            <a:ext cx="11565227" cy="4431620"/>
          </a:xfrm>
          <a:ln/>
        </p:spPr>
        <p:style>
          <a:lnRef idx="2">
            <a:schemeClr val="accent1"/>
          </a:lnRef>
          <a:fillRef idx="1">
            <a:schemeClr val="lt1"/>
          </a:fillRef>
          <a:effectRef idx="0">
            <a:schemeClr val="accent1"/>
          </a:effectRef>
          <a:fontRef idx="minor">
            <a:schemeClr val="dk1"/>
          </a:fontRef>
        </p:style>
        <p:txBody>
          <a:bodyPr>
            <a:noAutofit/>
          </a:bodyPr>
          <a:lstStyle/>
          <a:p>
            <a:pPr marL="0" indent="0">
              <a:buNone/>
            </a:pPr>
            <a:r>
              <a:rPr lang="en-GB" sz="2800" i="1" dirty="0" smtClean="0">
                <a:solidFill>
                  <a:schemeClr val="tx1"/>
                </a:solidFill>
              </a:rPr>
              <a:t>Cypria </a:t>
            </a:r>
            <a:r>
              <a:rPr lang="en-GB" sz="2800" dirty="0" smtClean="0">
                <a:solidFill>
                  <a:schemeClr val="tx1"/>
                </a:solidFill>
              </a:rPr>
              <a:t>fragment 1:</a:t>
            </a:r>
          </a:p>
          <a:p>
            <a:r>
              <a:rPr lang="en-GB" sz="2800" dirty="0" smtClean="0">
                <a:solidFill>
                  <a:schemeClr val="tx1"/>
                </a:solidFill>
              </a:rPr>
              <a:t>Zeus takes pity on the overpopulated Earth and decides to find to a way to kill large numbers of the heroes.</a:t>
            </a:r>
            <a:endParaRPr lang="en-GB" sz="2800" dirty="0">
              <a:solidFill>
                <a:schemeClr val="tx1"/>
              </a:solidFill>
            </a:endParaRPr>
          </a:p>
          <a:p>
            <a:r>
              <a:rPr lang="en-GB" sz="2800" dirty="0" smtClean="0">
                <a:solidFill>
                  <a:schemeClr val="tx1"/>
                </a:solidFill>
              </a:rPr>
              <a:t>A minor god (called Momus or ‘Blame’) suggests a clever way to do this:</a:t>
            </a:r>
          </a:p>
          <a:p>
            <a:pPr marL="0" indent="0" algn="ctr">
              <a:buNone/>
            </a:pPr>
            <a:r>
              <a:rPr lang="en-GB" sz="2800" i="1" dirty="0" smtClean="0">
                <a:solidFill>
                  <a:schemeClr val="tx1"/>
                </a:solidFill>
              </a:rPr>
              <a:t>‘the marriage of Thetis to a mortal and the birth of a beautiful daughter’</a:t>
            </a:r>
          </a:p>
          <a:p>
            <a:pPr marL="0" indent="0" algn="ctr">
              <a:buNone/>
            </a:pPr>
            <a:r>
              <a:rPr lang="en-GB" sz="2800" dirty="0" smtClean="0">
                <a:solidFill>
                  <a:schemeClr val="tx1"/>
                </a:solidFill>
              </a:rPr>
              <a:t>= Achilles and Helen</a:t>
            </a:r>
          </a:p>
          <a:p>
            <a:pPr marL="0" indent="0" algn="ctr">
              <a:buNone/>
            </a:pPr>
            <a:r>
              <a:rPr lang="en-GB" sz="2800" dirty="0" smtClean="0">
                <a:solidFill>
                  <a:schemeClr val="tx1"/>
                </a:solidFill>
              </a:rPr>
              <a:t>= twin agents of death to the heroes</a:t>
            </a:r>
          </a:p>
          <a:p>
            <a:pPr marL="0" indent="0" algn="ctr">
              <a:buNone/>
            </a:pPr>
            <a:r>
              <a:rPr lang="en-GB" sz="2800" dirty="0" smtClean="0">
                <a:solidFill>
                  <a:schemeClr val="tx1"/>
                </a:solidFill>
              </a:rPr>
              <a:t>Helen is a ‘weapon of mass destruction’.</a:t>
            </a:r>
            <a:endParaRPr lang="en-GB" sz="2800" dirty="0">
              <a:solidFill>
                <a:schemeClr val="tx1"/>
              </a:solidFill>
            </a:endParaRPr>
          </a:p>
        </p:txBody>
      </p:sp>
    </p:spTree>
    <p:extLst>
      <p:ext uri="{BB962C8B-B14F-4D97-AF65-F5344CB8AC3E}">
        <p14:creationId xmlns:p14="http://schemas.microsoft.com/office/powerpoint/2010/main" val="10024182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idx="1"/>
          </p:nvPr>
        </p:nvPicPr>
        <p:blipFill>
          <a:blip r:embed="rId2"/>
          <a:stretch>
            <a:fillRect/>
          </a:stretch>
        </p:blipFill>
        <p:spPr>
          <a:xfrm>
            <a:off x="3041180" y="286603"/>
            <a:ext cx="4093716" cy="6205554"/>
          </a:xfrm>
          <a:prstGeom prst="rect">
            <a:avLst/>
          </a:prstGeom>
        </p:spPr>
      </p:pic>
      <p:pic>
        <p:nvPicPr>
          <p:cNvPr id="4" name="Picture 3"/>
          <p:cNvPicPr>
            <a:picLocks noChangeAspect="1"/>
          </p:cNvPicPr>
          <p:nvPr/>
        </p:nvPicPr>
        <p:blipFill>
          <a:blip r:embed="rId3"/>
          <a:stretch>
            <a:fillRect/>
          </a:stretch>
        </p:blipFill>
        <p:spPr>
          <a:xfrm>
            <a:off x="7134896" y="756901"/>
            <a:ext cx="4872037" cy="5925863"/>
          </a:xfrm>
          <a:prstGeom prst="rect">
            <a:avLst/>
          </a:prstGeom>
        </p:spPr>
      </p:pic>
      <p:sp>
        <p:nvSpPr>
          <p:cNvPr id="6" name="TextBox 5"/>
          <p:cNvSpPr txBox="1"/>
          <p:nvPr/>
        </p:nvSpPr>
        <p:spPr>
          <a:xfrm>
            <a:off x="206062" y="1944710"/>
            <a:ext cx="2835117" cy="1631216"/>
          </a:xfrm>
          <a:prstGeom prst="rect">
            <a:avLst/>
          </a:prstGeom>
          <a:noFill/>
        </p:spPr>
        <p:txBody>
          <a:bodyPr wrap="square" rtlCol="0">
            <a:spAutoFit/>
          </a:bodyPr>
          <a:lstStyle/>
          <a:p>
            <a:r>
              <a:rPr lang="en-GB" sz="2000" dirty="0" smtClean="0"/>
              <a:t>Helen and Aphrodite</a:t>
            </a:r>
          </a:p>
          <a:p>
            <a:r>
              <a:rPr lang="en-GB" sz="2000" dirty="0" smtClean="0"/>
              <a:t>(with Nemesis and Tyche)</a:t>
            </a:r>
          </a:p>
          <a:p>
            <a:r>
              <a:rPr lang="en-GB" sz="2000" dirty="0" err="1" smtClean="0"/>
              <a:t>Heimarmene</a:t>
            </a:r>
            <a:r>
              <a:rPr lang="en-GB" sz="2000" dirty="0" smtClean="0"/>
              <a:t> painter</a:t>
            </a:r>
          </a:p>
          <a:p>
            <a:r>
              <a:rPr lang="en-GB" sz="2000" dirty="0" smtClean="0"/>
              <a:t>Attic red-figure Amphora</a:t>
            </a:r>
          </a:p>
          <a:p>
            <a:r>
              <a:rPr lang="en-GB" sz="2000" dirty="0" smtClean="0"/>
              <a:t>c.430 BC</a:t>
            </a:r>
            <a:endParaRPr lang="en-GB" sz="2000" dirty="0"/>
          </a:p>
        </p:txBody>
      </p:sp>
    </p:spTree>
    <p:extLst>
      <p:ext uri="{BB962C8B-B14F-4D97-AF65-F5344CB8AC3E}">
        <p14:creationId xmlns:p14="http://schemas.microsoft.com/office/powerpoint/2010/main" val="2263441915"/>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r>
              <a:rPr lang="en-GB" dirty="0" smtClean="0"/>
              <a:t>Attic red-figure krater</a:t>
            </a:r>
          </a:p>
          <a:p>
            <a:r>
              <a:rPr lang="en-GB" dirty="0" smtClean="0"/>
              <a:t>Attributed to the Persephone painter</a:t>
            </a:r>
          </a:p>
          <a:p>
            <a:r>
              <a:rPr lang="en-GB" dirty="0" smtClean="0"/>
              <a:t>440-430 BC</a:t>
            </a:r>
            <a:endParaRPr lang="en-GB" dirty="0"/>
          </a:p>
        </p:txBody>
      </p:sp>
      <p:pic>
        <p:nvPicPr>
          <p:cNvPr id="4" name="Picture 3"/>
          <p:cNvPicPr>
            <a:picLocks noChangeAspect="1"/>
          </p:cNvPicPr>
          <p:nvPr/>
        </p:nvPicPr>
        <p:blipFill rotWithShape="1">
          <a:blip r:embed="rId2"/>
          <a:srcRect l="14655" r="9504" b="7804"/>
          <a:stretch/>
        </p:blipFill>
        <p:spPr>
          <a:xfrm>
            <a:off x="5293216" y="631066"/>
            <a:ext cx="6739663" cy="5815036"/>
          </a:xfrm>
          <a:prstGeom prst="rect">
            <a:avLst/>
          </a:prstGeom>
        </p:spPr>
      </p:pic>
    </p:spTree>
    <p:extLst>
      <p:ext uri="{BB962C8B-B14F-4D97-AF65-F5344CB8AC3E}">
        <p14:creationId xmlns:p14="http://schemas.microsoft.com/office/powerpoint/2010/main" val="727435769"/>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7122" y="1780929"/>
            <a:ext cx="4775006" cy="4023360"/>
          </a:xfrm>
        </p:spPr>
        <p:txBody>
          <a:bodyPr/>
          <a:lstStyle/>
          <a:p>
            <a:r>
              <a:rPr lang="en-GB" sz="2800" dirty="0" smtClean="0"/>
              <a:t>According to Cicero and Pliny, when the 4</a:t>
            </a:r>
            <a:r>
              <a:rPr lang="en-GB" sz="2800" baseline="30000" dirty="0" smtClean="0"/>
              <a:t>th</a:t>
            </a:r>
            <a:r>
              <a:rPr lang="en-GB" sz="2800" dirty="0" smtClean="0"/>
              <a:t> century BC Greek artist Zeuxis was commissioned to paint Helen, he used five different women as his models.</a:t>
            </a:r>
          </a:p>
          <a:p>
            <a:endParaRPr lang="en-GB" dirty="0"/>
          </a:p>
          <a:p>
            <a:pPr algn="ctr"/>
            <a:r>
              <a:rPr lang="en-GB" sz="2400" u="sng" dirty="0" smtClean="0"/>
              <a:t>What does this suggest about beauty?</a:t>
            </a:r>
            <a:endParaRPr lang="en-GB" sz="2400" u="sng" dirty="0"/>
          </a:p>
        </p:txBody>
      </p:sp>
      <p:pic>
        <p:nvPicPr>
          <p:cNvPr id="4" name="Picture 3"/>
          <p:cNvPicPr>
            <a:picLocks noChangeAspect="1"/>
          </p:cNvPicPr>
          <p:nvPr/>
        </p:nvPicPr>
        <p:blipFill>
          <a:blip r:embed="rId2"/>
          <a:stretch>
            <a:fillRect/>
          </a:stretch>
        </p:blipFill>
        <p:spPr>
          <a:xfrm>
            <a:off x="4932128" y="901521"/>
            <a:ext cx="7045223" cy="5837471"/>
          </a:xfrm>
          <a:prstGeom prst="rect">
            <a:avLst/>
          </a:prstGeom>
        </p:spPr>
      </p:pic>
    </p:spTree>
    <p:extLst>
      <p:ext uri="{BB962C8B-B14F-4D97-AF65-F5344CB8AC3E}">
        <p14:creationId xmlns:p14="http://schemas.microsoft.com/office/powerpoint/2010/main" val="34584519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Dangerous women: Medea</a:t>
            </a:r>
            <a:endParaRPr lang="en-GB" dirty="0"/>
          </a:p>
        </p:txBody>
      </p:sp>
      <p:sp>
        <p:nvSpPr>
          <p:cNvPr id="3" name="Content Placeholder 2"/>
          <p:cNvSpPr>
            <a:spLocks noGrp="1"/>
          </p:cNvSpPr>
          <p:nvPr>
            <p:ph idx="1"/>
          </p:nvPr>
        </p:nvSpPr>
        <p:spPr>
          <a:xfrm>
            <a:off x="1097280" y="1845734"/>
            <a:ext cx="10058400" cy="4323246"/>
          </a:xfrm>
        </p:spPr>
        <p:txBody>
          <a:bodyPr>
            <a:normAutofit lnSpcReduction="10000"/>
          </a:bodyPr>
          <a:lstStyle/>
          <a:p>
            <a:pPr>
              <a:buFont typeface="Wingdings" panose="05000000000000000000" pitchFamily="2" charset="2"/>
              <a:buChar char="Ø"/>
            </a:pPr>
            <a:r>
              <a:rPr lang="en-GB" sz="2800" dirty="0" smtClean="0"/>
              <a:t>Part of the story of Jason (or is he part of her story?)</a:t>
            </a:r>
          </a:p>
          <a:p>
            <a:pPr>
              <a:buFont typeface="Wingdings" panose="05000000000000000000" pitchFamily="2" charset="2"/>
              <a:buChar char="Ø"/>
            </a:pPr>
            <a:r>
              <a:rPr lang="en-GB" sz="2800" dirty="0" smtClean="0"/>
              <a:t>From Colchis in the east, daughter of the king</a:t>
            </a:r>
          </a:p>
          <a:p>
            <a:pPr>
              <a:buFont typeface="Wingdings" panose="05000000000000000000" pitchFamily="2" charset="2"/>
              <a:buChar char="Ø"/>
            </a:pPr>
            <a:r>
              <a:rPr lang="en-GB" sz="2800" dirty="0" smtClean="0"/>
              <a:t>Helped Jason in his quest and eloped with him</a:t>
            </a:r>
          </a:p>
          <a:p>
            <a:pPr>
              <a:buFont typeface="Wingdings" panose="05000000000000000000" pitchFamily="2" charset="2"/>
              <a:buChar char="Ø"/>
            </a:pPr>
            <a:r>
              <a:rPr lang="en-GB" sz="2800" dirty="0" smtClean="0"/>
              <a:t>Killed her own brother to prevent her father chasing her</a:t>
            </a:r>
          </a:p>
          <a:p>
            <a:pPr>
              <a:buFont typeface="Wingdings" panose="05000000000000000000" pitchFamily="2" charset="2"/>
              <a:buChar char="Ø"/>
            </a:pPr>
            <a:r>
              <a:rPr lang="en-GB" sz="2800" dirty="0" smtClean="0"/>
              <a:t>Killed the current king Pelias to help Jason become king of </a:t>
            </a:r>
            <a:r>
              <a:rPr lang="en-GB" sz="2800" dirty="0" err="1" smtClean="0"/>
              <a:t>Iolcus</a:t>
            </a:r>
            <a:endParaRPr lang="en-GB" sz="2800" dirty="0" smtClean="0"/>
          </a:p>
          <a:p>
            <a:pPr>
              <a:buFont typeface="Wingdings" panose="05000000000000000000" pitchFamily="2" charset="2"/>
              <a:buChar char="Ø"/>
            </a:pPr>
            <a:endParaRPr lang="en-GB" sz="2800" dirty="0"/>
          </a:p>
          <a:p>
            <a:pPr>
              <a:buFont typeface="Wingdings" panose="05000000000000000000" pitchFamily="2" charset="2"/>
              <a:buChar char="Ø"/>
            </a:pPr>
            <a:r>
              <a:rPr lang="en-GB" sz="2800" dirty="0" smtClean="0"/>
              <a:t>On arrival in Corinth, Jason remarries a local princess</a:t>
            </a:r>
          </a:p>
          <a:p>
            <a:pPr>
              <a:buFont typeface="Wingdings" panose="05000000000000000000" pitchFamily="2" charset="2"/>
              <a:buChar char="Ø"/>
            </a:pPr>
            <a:r>
              <a:rPr lang="en-GB" sz="2800" dirty="0" smtClean="0"/>
              <a:t>Medea kills their two children in revenge </a:t>
            </a:r>
            <a:endParaRPr lang="en-GB" sz="2800" dirty="0"/>
          </a:p>
        </p:txBody>
      </p:sp>
      <p:sp>
        <p:nvSpPr>
          <p:cNvPr id="4" name="TextBox 3"/>
          <p:cNvSpPr txBox="1"/>
          <p:nvPr/>
        </p:nvSpPr>
        <p:spPr>
          <a:xfrm>
            <a:off x="7495504" y="178229"/>
            <a:ext cx="4503313" cy="830997"/>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2400" dirty="0" smtClean="0"/>
              <a:t>Apollonius of Rhodes </a:t>
            </a:r>
            <a:r>
              <a:rPr lang="en-GB" sz="2400" i="1" dirty="0" smtClean="0"/>
              <a:t>Argonautica</a:t>
            </a:r>
            <a:endParaRPr lang="en-GB" sz="2400" dirty="0" smtClean="0"/>
          </a:p>
          <a:p>
            <a:r>
              <a:rPr lang="en-GB" sz="2400" dirty="0" smtClean="0"/>
              <a:t>Euripides </a:t>
            </a:r>
            <a:r>
              <a:rPr lang="en-GB" sz="2400" i="1" dirty="0" smtClean="0"/>
              <a:t>Medea</a:t>
            </a:r>
            <a:endParaRPr lang="en-GB" sz="2400" dirty="0"/>
          </a:p>
        </p:txBody>
      </p:sp>
    </p:spTree>
    <p:extLst>
      <p:ext uri="{BB962C8B-B14F-4D97-AF65-F5344CB8AC3E}">
        <p14:creationId xmlns:p14="http://schemas.microsoft.com/office/powerpoint/2010/main" val="4221160467"/>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07583" y="90152"/>
            <a:ext cx="10058400" cy="1003264"/>
          </a:xfrm>
        </p:spPr>
        <p:txBody>
          <a:bodyPr/>
          <a:lstStyle/>
          <a:p>
            <a:r>
              <a:rPr lang="en-GB" dirty="0" smtClean="0"/>
              <a:t>Euripides </a:t>
            </a:r>
            <a:r>
              <a:rPr lang="en-GB" i="1" dirty="0" smtClean="0"/>
              <a:t>Medea</a:t>
            </a:r>
            <a:endParaRPr lang="en-GB" i="1" dirty="0"/>
          </a:p>
        </p:txBody>
      </p:sp>
      <p:sp>
        <p:nvSpPr>
          <p:cNvPr id="3" name="Content Placeholder 2"/>
          <p:cNvSpPr>
            <a:spLocks noGrp="1"/>
          </p:cNvSpPr>
          <p:nvPr>
            <p:ph idx="1"/>
          </p:nvPr>
        </p:nvSpPr>
        <p:spPr>
          <a:xfrm>
            <a:off x="180304" y="1093417"/>
            <a:ext cx="11912958" cy="5577840"/>
          </a:xfrm>
        </p:spPr>
        <p:style>
          <a:lnRef idx="2">
            <a:schemeClr val="accent1"/>
          </a:lnRef>
          <a:fillRef idx="1">
            <a:schemeClr val="lt1"/>
          </a:fillRef>
          <a:effectRef idx="0">
            <a:schemeClr val="accent1"/>
          </a:effectRef>
          <a:fontRef idx="minor">
            <a:schemeClr val="dk1"/>
          </a:fontRef>
        </p:style>
        <p:txBody>
          <a:bodyPr numCol="2">
            <a:noAutofit/>
          </a:bodyPr>
          <a:lstStyle/>
          <a:p>
            <a:r>
              <a:rPr lang="en-GB" dirty="0"/>
              <a:t>Of all creatures that have life and </a:t>
            </a:r>
            <a:r>
              <a:rPr lang="en-GB" dirty="0" smtClean="0"/>
              <a:t>reason</a:t>
            </a:r>
            <a:endParaRPr lang="en-GB" dirty="0"/>
          </a:p>
          <a:p>
            <a:r>
              <a:rPr lang="en-GB" b="1" dirty="0"/>
              <a:t>we women are the sorriest lot</a:t>
            </a:r>
            <a:r>
              <a:rPr lang="en-GB" dirty="0"/>
              <a:t>: </a:t>
            </a:r>
          </a:p>
          <a:p>
            <a:r>
              <a:rPr lang="en-GB" dirty="0"/>
              <a:t>first we must at a great expenditure of money </a:t>
            </a:r>
          </a:p>
          <a:p>
            <a:r>
              <a:rPr lang="en-GB" dirty="0"/>
              <a:t>buy a husband and even </a:t>
            </a:r>
            <a:r>
              <a:rPr lang="en-GB" b="1" dirty="0"/>
              <a:t>take on a master </a:t>
            </a:r>
          </a:p>
          <a:p>
            <a:r>
              <a:rPr lang="en-GB" b="1" dirty="0"/>
              <a:t>over our body</a:t>
            </a:r>
            <a:r>
              <a:rPr lang="en-GB" dirty="0"/>
              <a:t>: this evil is more galling than the first. </a:t>
            </a:r>
          </a:p>
          <a:p>
            <a:r>
              <a:rPr lang="en-GB" dirty="0"/>
              <a:t>Here is the most challenging contest, whether we will get a bad </a:t>
            </a:r>
            <a:r>
              <a:rPr lang="en-GB" dirty="0" smtClean="0"/>
              <a:t>man</a:t>
            </a:r>
            <a:endParaRPr lang="en-GB" dirty="0"/>
          </a:p>
          <a:p>
            <a:r>
              <a:rPr lang="en-GB" dirty="0"/>
              <a:t>or a good one. Besides, divorce is </a:t>
            </a:r>
            <a:r>
              <a:rPr lang="en-GB" dirty="0" smtClean="0"/>
              <a:t>unsavoury </a:t>
            </a:r>
            <a:endParaRPr lang="en-GB" dirty="0"/>
          </a:p>
          <a:p>
            <a:r>
              <a:rPr lang="en-GB" dirty="0"/>
              <a:t>for a woman and</a:t>
            </a:r>
            <a:r>
              <a:rPr lang="en-GB" b="1" dirty="0"/>
              <a:t> it is not possible to say no to one's husband</a:t>
            </a:r>
            <a:r>
              <a:rPr lang="en-GB" dirty="0"/>
              <a:t>. </a:t>
            </a:r>
          </a:p>
          <a:p>
            <a:r>
              <a:rPr lang="en-GB" dirty="0"/>
              <a:t>And when she comes into new customs and rules </a:t>
            </a:r>
          </a:p>
          <a:p>
            <a:r>
              <a:rPr lang="en-GB" dirty="0"/>
              <a:t>a woman must be a prophet of what she could never learn at home: </a:t>
            </a:r>
          </a:p>
          <a:p>
            <a:r>
              <a:rPr lang="en-GB" dirty="0"/>
              <a:t>how best to deal with her marriage </a:t>
            </a:r>
            <a:r>
              <a:rPr lang="en-GB" dirty="0" smtClean="0"/>
              <a:t>partner;</a:t>
            </a:r>
            <a:endParaRPr lang="en-GB" dirty="0"/>
          </a:p>
          <a:p>
            <a:r>
              <a:rPr lang="en-GB" dirty="0"/>
              <a:t>and </a:t>
            </a:r>
            <a:r>
              <a:rPr lang="en-GB" b="1" dirty="0"/>
              <a:t>if we get it worked out well and a husband shares </a:t>
            </a:r>
          </a:p>
          <a:p>
            <a:r>
              <a:rPr lang="en-GB" b="1" dirty="0"/>
              <a:t>our life with us, and he bears the yoke without violence, </a:t>
            </a:r>
          </a:p>
          <a:p>
            <a:r>
              <a:rPr lang="en-GB" b="1" dirty="0"/>
              <a:t>life is to be envied. Otherwise we are better off dead. </a:t>
            </a:r>
          </a:p>
          <a:p>
            <a:r>
              <a:rPr lang="en-GB" dirty="0"/>
              <a:t>But the man, when he is bored with things at home </a:t>
            </a:r>
          </a:p>
          <a:p>
            <a:r>
              <a:rPr lang="en-GB" dirty="0"/>
              <a:t>he can go out to ease the weariness of his heart</a:t>
            </a:r>
            <a:r>
              <a:rPr lang="en-GB" dirty="0" smtClean="0"/>
              <a:t>.</a:t>
            </a:r>
            <a:endParaRPr lang="en-GB" dirty="0"/>
          </a:p>
          <a:p>
            <a:r>
              <a:rPr lang="en-GB" dirty="0"/>
              <a:t>But we have just one person to look to. </a:t>
            </a:r>
          </a:p>
          <a:p>
            <a:r>
              <a:rPr lang="en-GB" dirty="0"/>
              <a:t>They say that we live a life free of danger </a:t>
            </a:r>
          </a:p>
          <a:p>
            <a:r>
              <a:rPr lang="en-GB" dirty="0"/>
              <a:t>at home while they face battle with the spear. </a:t>
            </a:r>
          </a:p>
          <a:p>
            <a:r>
              <a:rPr lang="en-GB" dirty="0"/>
              <a:t>How wrong they are. </a:t>
            </a:r>
            <a:r>
              <a:rPr lang="en-GB" b="1" dirty="0"/>
              <a:t>I would rather stand three </a:t>
            </a:r>
            <a:r>
              <a:rPr lang="en-GB" b="1" dirty="0" smtClean="0"/>
              <a:t>times</a:t>
            </a:r>
            <a:endParaRPr lang="en-GB" b="1" dirty="0"/>
          </a:p>
          <a:p>
            <a:r>
              <a:rPr lang="en-GB" b="1" dirty="0"/>
              <a:t>in the line of battle than once bear a child. </a:t>
            </a:r>
          </a:p>
        </p:txBody>
      </p:sp>
    </p:spTree>
    <p:extLst>
      <p:ext uri="{BB962C8B-B14F-4D97-AF65-F5344CB8AC3E}">
        <p14:creationId xmlns:p14="http://schemas.microsoft.com/office/powerpoint/2010/main" val="1730853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3">
                                            <p:txEl>
                                              <p:pRg st="10" end="10"/>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
                                            <p:txEl>
                                              <p:pRg st="11" end="11"/>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
                                            <p:txEl>
                                              <p:pRg st="12" end="12"/>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3">
                                            <p:txEl>
                                              <p:pRg st="13" end="13"/>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3">
                                            <p:txEl>
                                              <p:pRg st="14" end="14"/>
                                            </p:txEl>
                                          </p:spTgt>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3">
                                            <p:txEl>
                                              <p:pRg st="15" end="15"/>
                                            </p:txEl>
                                          </p:spTgt>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3">
                                            <p:txEl>
                                              <p:pRg st="16" end="16"/>
                                            </p:txEl>
                                          </p:spTgt>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3">
                                            <p:txEl>
                                              <p:pRg st="17" end="17"/>
                                            </p:txEl>
                                          </p:spTgt>
                                        </p:tgtEl>
                                        <p:attrNameLst>
                                          <p:attrName>style.visibility</p:attrName>
                                        </p:attrNameLst>
                                      </p:cBhvr>
                                      <p:to>
                                        <p:strVal val="visible"/>
                                      </p:to>
                                    </p:set>
                                  </p:childTnLst>
                                </p:cTn>
                              </p:par>
                              <p:par>
                                <p:cTn id="43" presetID="1" presetClass="entr" presetSubtype="0" fill="hold" nodeType="withEffect">
                                  <p:stCondLst>
                                    <p:cond delay="0"/>
                                  </p:stCondLst>
                                  <p:childTnLst>
                                    <p:set>
                                      <p:cBhvr>
                                        <p:cTn id="44" dur="1" fill="hold">
                                          <p:stCondLst>
                                            <p:cond delay="0"/>
                                          </p:stCondLst>
                                        </p:cTn>
                                        <p:tgtEl>
                                          <p:spTgt spid="3">
                                            <p:txEl>
                                              <p:pRg st="18" end="18"/>
                                            </p:txEl>
                                          </p:spTgt>
                                        </p:tgtEl>
                                        <p:attrNameLst>
                                          <p:attrName>style.visibility</p:attrName>
                                        </p:attrNameLst>
                                      </p:cBhvr>
                                      <p:to>
                                        <p:strVal val="visible"/>
                                      </p:to>
                                    </p:set>
                                  </p:childTnLst>
                                </p:cTn>
                              </p:par>
                              <p:par>
                                <p:cTn id="45" presetID="1" presetClass="entr" presetSubtype="0" fill="hold" nodeType="withEffect">
                                  <p:stCondLst>
                                    <p:cond delay="0"/>
                                  </p:stCondLst>
                                  <p:childTnLst>
                                    <p:set>
                                      <p:cBhvr>
                                        <p:cTn id="46" dur="1" fill="hold">
                                          <p:stCondLst>
                                            <p:cond delay="0"/>
                                          </p:stCondLst>
                                        </p:cTn>
                                        <p:tgtEl>
                                          <p:spTgt spid="3">
                                            <p:txEl>
                                              <p:pRg st="19" end="19"/>
                                            </p:txEl>
                                          </p:spTgt>
                                        </p:tgtEl>
                                        <p:attrNameLst>
                                          <p:attrName>style.visibility</p:attrName>
                                        </p:attrNameLst>
                                      </p:cBhvr>
                                      <p:to>
                                        <p:strVal val="visible"/>
                                      </p:to>
                                    </p:set>
                                  </p:childTnLst>
                                </p:cTn>
                              </p:par>
                              <p:par>
                                <p:cTn id="47" presetID="1" presetClass="entr" presetSubtype="0" fill="hold" nodeType="withEffect">
                                  <p:stCondLst>
                                    <p:cond delay="0"/>
                                  </p:stCondLst>
                                  <p:childTnLst>
                                    <p:set>
                                      <p:cBhvr>
                                        <p:cTn id="48" dur="1" fill="hold">
                                          <p:stCondLst>
                                            <p:cond delay="0"/>
                                          </p:stCondLst>
                                        </p:cTn>
                                        <p:tgtEl>
                                          <p:spTgt spid="3">
                                            <p:txEl>
                                              <p:pRg st="20" end="2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Beauty and Gender</a:t>
            </a:r>
            <a:endParaRPr lang="en-GB" dirty="0"/>
          </a:p>
        </p:txBody>
      </p:sp>
      <p:sp>
        <p:nvSpPr>
          <p:cNvPr id="3" name="Content Placeholder 2"/>
          <p:cNvSpPr>
            <a:spLocks noGrp="1"/>
          </p:cNvSpPr>
          <p:nvPr>
            <p:ph idx="1"/>
          </p:nvPr>
        </p:nvSpPr>
        <p:spPr/>
        <p:txBody>
          <a:bodyPr>
            <a:normAutofit/>
          </a:bodyPr>
          <a:lstStyle/>
          <a:p>
            <a:pPr marL="0" indent="0" algn="ctr">
              <a:buNone/>
            </a:pPr>
            <a:r>
              <a:rPr lang="en-GB" sz="3600" dirty="0" smtClean="0"/>
              <a:t>What do these myths tell us about what it means to be a woman?</a:t>
            </a:r>
          </a:p>
          <a:p>
            <a:pPr marL="0" indent="0" algn="ctr">
              <a:buNone/>
            </a:pPr>
            <a:r>
              <a:rPr lang="en-GB" sz="3600" dirty="0" smtClean="0"/>
              <a:t>What do they tell us about how men see women?</a:t>
            </a:r>
          </a:p>
          <a:p>
            <a:pPr marL="0" indent="0" algn="ctr">
              <a:buNone/>
            </a:pPr>
            <a:endParaRPr lang="en-GB" sz="3600" dirty="0"/>
          </a:p>
          <a:p>
            <a:pPr marL="0" indent="0" algn="ctr">
              <a:buNone/>
            </a:pPr>
            <a:r>
              <a:rPr lang="en-GB" sz="3600" dirty="0" smtClean="0"/>
              <a:t>What do they tell us about beauty?  Is it a good thing or a bad thing to be beautiful?</a:t>
            </a:r>
            <a:endParaRPr lang="en-GB" sz="3600" dirty="0"/>
          </a:p>
        </p:txBody>
      </p:sp>
      <p:sp>
        <p:nvSpPr>
          <p:cNvPr id="4" name="TextBox 3"/>
          <p:cNvSpPr txBox="1"/>
          <p:nvPr/>
        </p:nvSpPr>
        <p:spPr>
          <a:xfrm>
            <a:off x="8371267" y="355159"/>
            <a:ext cx="3425780" cy="656822"/>
          </a:xfrm>
          <a:prstGeom prst="rect">
            <a:avLst/>
          </a:prstGeom>
          <a:noFill/>
        </p:spPr>
        <p:txBody>
          <a:bodyPr wrap="square" rtlCol="0">
            <a:spAutoFit/>
          </a:bodyPr>
          <a:lstStyle/>
          <a:p>
            <a:r>
              <a:rPr lang="en-GB" dirty="0">
                <a:hlinkClick r:id="rId2"/>
              </a:rPr>
              <a:t>https://</a:t>
            </a:r>
            <a:r>
              <a:rPr lang="en-GB" dirty="0" smtClean="0">
                <a:hlinkClick r:id="rId2"/>
              </a:rPr>
              <a:t>www.youtube.com/watch?v=hKWmFWRVLlU</a:t>
            </a:r>
            <a:r>
              <a:rPr lang="en-GB" dirty="0" smtClean="0"/>
              <a:t> (01:00 </a:t>
            </a:r>
            <a:r>
              <a:rPr lang="en-GB" dirty="0" err="1" smtClean="0"/>
              <a:t>ff</a:t>
            </a:r>
            <a:r>
              <a:rPr lang="en-GB" dirty="0" smtClean="0"/>
              <a:t>)</a:t>
            </a:r>
            <a:endParaRPr lang="en-GB" dirty="0"/>
          </a:p>
        </p:txBody>
      </p:sp>
    </p:spTree>
    <p:extLst>
      <p:ext uri="{BB962C8B-B14F-4D97-AF65-F5344CB8AC3E}">
        <p14:creationId xmlns:p14="http://schemas.microsoft.com/office/powerpoint/2010/main" val="28516373"/>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Over the Easter break</a:t>
            </a:r>
            <a:endParaRPr lang="en-GB" dirty="0"/>
          </a:p>
        </p:txBody>
      </p:sp>
      <p:sp>
        <p:nvSpPr>
          <p:cNvPr id="3" name="Content Placeholder 2"/>
          <p:cNvSpPr>
            <a:spLocks noGrp="1"/>
          </p:cNvSpPr>
          <p:nvPr>
            <p:ph idx="1"/>
          </p:nvPr>
        </p:nvSpPr>
        <p:spPr>
          <a:xfrm>
            <a:off x="850006" y="1845734"/>
            <a:ext cx="11062952" cy="4023360"/>
          </a:xfrm>
        </p:spPr>
        <p:txBody>
          <a:bodyPr>
            <a:normAutofit/>
          </a:bodyPr>
          <a:lstStyle/>
          <a:p>
            <a:pPr>
              <a:buFont typeface="Wingdings" panose="05000000000000000000" pitchFamily="2" charset="2"/>
              <a:buChar char="Ø"/>
            </a:pPr>
            <a:r>
              <a:rPr lang="en-GB" sz="3200" dirty="0" smtClean="0"/>
              <a:t>Choose your coursework essay question.</a:t>
            </a:r>
          </a:p>
          <a:p>
            <a:pPr>
              <a:buFont typeface="Wingdings" panose="05000000000000000000" pitchFamily="2" charset="2"/>
              <a:buChar char="Ø"/>
            </a:pPr>
            <a:r>
              <a:rPr lang="en-GB" sz="3200" dirty="0" smtClean="0"/>
              <a:t>Find the primary sources (written and art) that you will use.</a:t>
            </a:r>
          </a:p>
          <a:p>
            <a:pPr>
              <a:buFont typeface="Wingdings" panose="05000000000000000000" pitchFamily="2" charset="2"/>
              <a:buChar char="Ø"/>
            </a:pPr>
            <a:r>
              <a:rPr lang="en-GB" sz="3200" dirty="0" smtClean="0"/>
              <a:t>Read TWO pieces of secondary literature.</a:t>
            </a:r>
          </a:p>
          <a:p>
            <a:pPr>
              <a:buFont typeface="Wingdings" panose="05000000000000000000" pitchFamily="2" charset="2"/>
              <a:buChar char="Ø"/>
            </a:pPr>
            <a:endParaRPr lang="en-GB" sz="3200" dirty="0" smtClean="0"/>
          </a:p>
          <a:p>
            <a:pPr>
              <a:buFont typeface="Wingdings" panose="05000000000000000000" pitchFamily="2" charset="2"/>
              <a:buChar char="Ø"/>
            </a:pPr>
            <a:endParaRPr lang="en-GB" sz="3200" dirty="0"/>
          </a:p>
          <a:p>
            <a:pPr>
              <a:buFont typeface="Wingdings" panose="05000000000000000000" pitchFamily="2" charset="2"/>
              <a:buChar char="Ø"/>
            </a:pPr>
            <a:r>
              <a:rPr lang="en-GB" sz="3200" dirty="0" smtClean="0"/>
              <a:t>25</a:t>
            </a:r>
            <a:r>
              <a:rPr lang="en-GB" sz="3200" baseline="30000" dirty="0" smtClean="0"/>
              <a:t>th</a:t>
            </a:r>
            <a:r>
              <a:rPr lang="en-GB" sz="3200" dirty="0" smtClean="0"/>
              <a:t> April: individual coursework meetings.</a:t>
            </a:r>
            <a:endParaRPr lang="en-GB" sz="3200" dirty="0"/>
          </a:p>
        </p:txBody>
      </p:sp>
    </p:spTree>
    <p:extLst>
      <p:ext uri="{BB962C8B-B14F-4D97-AF65-F5344CB8AC3E}">
        <p14:creationId xmlns:p14="http://schemas.microsoft.com/office/powerpoint/2010/main" val="3555122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docProps/app.xml><?xml version="1.0" encoding="utf-8"?>
<Properties xmlns="http://schemas.openxmlformats.org/officeDocument/2006/extended-properties" xmlns:vt="http://schemas.openxmlformats.org/officeDocument/2006/docPropsVTypes">
  <Template>Retrospect</Template>
  <TotalTime>584</TotalTime>
  <Words>2064</Words>
  <Application>Microsoft Office PowerPoint</Application>
  <PresentationFormat>Widescreen</PresentationFormat>
  <Paragraphs>146</Paragraphs>
  <Slides>26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26</vt:i4>
      </vt:variant>
    </vt:vector>
  </HeadingPairs>
  <TitlesOfParts>
    <vt:vector size="31" baseType="lpstr">
      <vt:lpstr>Arial</vt:lpstr>
      <vt:lpstr>Calibri</vt:lpstr>
      <vt:lpstr>Calibri Light</vt:lpstr>
      <vt:lpstr>Wingdings</vt:lpstr>
      <vt:lpstr>Retrospect</vt:lpstr>
      <vt:lpstr>Classical Mythology and Art</vt:lpstr>
      <vt:lpstr>Beauty and Gender</vt:lpstr>
      <vt:lpstr>Beauty and Gender </vt:lpstr>
      <vt:lpstr>Pandora: the first woman</vt:lpstr>
      <vt:lpstr>PowerPoint Presentation</vt:lpstr>
      <vt:lpstr>Sirens in the Odyssey</vt:lpstr>
      <vt:lpstr>The Muses in Hesiod</vt:lpstr>
      <vt:lpstr>PowerPoint Presentation</vt:lpstr>
      <vt:lpstr>PowerPoint Presentation</vt:lpstr>
      <vt:lpstr>Jason and the Sirens</vt:lpstr>
      <vt:lpstr>Roman Depictions of the Sirens</vt:lpstr>
      <vt:lpstr>PowerPoint Presentation</vt:lpstr>
      <vt:lpstr>PowerPoint Presentation</vt:lpstr>
      <vt:lpstr>PowerPoint Presentation</vt:lpstr>
      <vt:lpstr>PowerPoint Presentation</vt:lpstr>
      <vt:lpstr>PowerPoint Presentation</vt:lpstr>
      <vt:lpstr>Dangerous women: Helen</vt:lpstr>
      <vt:lpstr>Dangerous women: Helen</vt:lpstr>
      <vt:lpstr>Dangerous women: Helen</vt:lpstr>
      <vt:lpstr>PowerPoint Presentation</vt:lpstr>
      <vt:lpstr>PowerPoint Presentation</vt:lpstr>
      <vt:lpstr>PowerPoint Presentation</vt:lpstr>
      <vt:lpstr>Dangerous women: Medea</vt:lpstr>
      <vt:lpstr>Euripides Medea</vt:lpstr>
      <vt:lpstr>Beauty and Gender</vt:lpstr>
      <vt:lpstr>Over the Easter break</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Classical Mythology and Art</dc:title>
  <dc:creator>Catherine Goode</dc:creator>
  <cp:lastModifiedBy>Catherine Goode</cp:lastModifiedBy>
  <cp:revision>33</cp:revision>
  <dcterms:created xsi:type="dcterms:W3CDTF">2017-03-24T08:28:34Z</dcterms:created>
  <dcterms:modified xsi:type="dcterms:W3CDTF">2017-03-27T17:19:46Z</dcterms:modified>
</cp:coreProperties>
</file>