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71"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0" autoAdjust="0"/>
    <p:restoredTop sz="94610"/>
  </p:normalViewPr>
  <p:slideViewPr>
    <p:cSldViewPr snapToGrid="0" snapToObjects="1">
      <p:cViewPr varScale="1">
        <p:scale>
          <a:sx n="82" d="100"/>
          <a:sy n="82" d="100"/>
        </p:scale>
        <p:origin x="62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frame the presentation as a quality assurance and service improvement case study, not as a retelling of criminal details.
Confirm student name, ID and date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that the numerical distinction matters: seven attempted-murder convictions were reported after the 2023 trial and a further Baby K conviction followed in 2024, resulting in 15 whole-life orders.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a good quality system should notice clusters, protect those raising concerns and trigger independent review much earlier.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to show synthesis: the analysis combines quality assessment, human factors and safety science.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Focus on structure: assurance systems, independence, board challenge and risk appetite for rare but severe events.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Mention 2024/25 full-year value of 38,158 cases. Note that changing reporting years make later figures difficult to compare directly.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sensationalise. Keep focus on harm, trust and systems learning.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should sound critical, not descriptive: compare policy optimism with the implementation challenge shown by the case.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Mention that sophisticated analysis recognises evidence boundaries while still making practical safety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original improvement hypothesis: the organisation needs a trigger-to-action system, not just more incident forms.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the huddle must be empowered to act and escalate, not just review dashboards.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Tie the design to psychological safety. Staff need to know that voice has consequences and that retaliation is not tolerated.</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summarise with a clear judgement. The main lesson is not to add bureaucracy, but to build systems that convert ambiguous warning signals into protected action.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All Open link labels contain external hyperlinks.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continued.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qualitysafety.bmj.com/content/30/11/901" TargetMode="External"/><Relationship Id="rId3" Type="http://schemas.openxmlformats.org/officeDocument/2006/relationships/hyperlink" Target="https://qualitysafety.bmj.com/content/15/suppl_1/i50" TargetMode="External"/><Relationship Id="rId7" Type="http://schemas.openxmlformats.org/officeDocument/2006/relationships/hyperlink" Target="https://doi.org/10.2307/2666999"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pubmed.ncbi.nlm.nih.gov/40602826/" TargetMode="External"/><Relationship Id="rId5" Type="http://schemas.openxmlformats.org/officeDocument/2006/relationships/hyperlink" Target="https://doi.org/10.1001/jama.1988.03410120089033" TargetMode="External"/><Relationship Id="rId10" Type="http://schemas.openxmlformats.org/officeDocument/2006/relationships/hyperlink" Target="https://www.ihi.org/library/model-for-improvement" TargetMode="External"/><Relationship Id="rId4" Type="http://schemas.openxmlformats.org/officeDocument/2006/relationships/hyperlink" Target="https://www.cqc.org.uk/guidance-regulation/providers/assessment/assessment-framework" TargetMode="External"/><Relationship Id="rId9" Type="http://schemas.openxmlformats.org/officeDocument/2006/relationships/hyperlink" Target="https://www.bmj.com/content/386/bmj.q1487"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theguardian.com/uk-news/article/2024/jul/05/lucy-letby-handed-15th-whole-life-jail-sentence" TargetMode="External"/><Relationship Id="rId3" Type="http://schemas.openxmlformats.org/officeDocument/2006/relationships/hyperlink" Target="https://nationalguardian.org.uk/wp-content/uploads/2025/11/NGO_1483_AR25_Accessible.pdf" TargetMode="External"/><Relationship Id="rId7" Type="http://schemas.openxmlformats.org/officeDocument/2006/relationships/hyperlink" Target="https://www.bmj.com/content/320/7237/768"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www.nuffieldtrust.org.uk/research/report-for-the-thirlwall-inquiry-analysis-of-questionnaires-from-120-nhs-trusts" TargetMode="External"/><Relationship Id="rId5" Type="http://schemas.openxmlformats.org/officeDocument/2006/relationships/hyperlink" Target="https://www.england.nhs.uk/patient-safety/the-nhs-patient-safety-strategy/nhs-patient-safety-strategy-progress-so-far/" TargetMode="External"/><Relationship Id="rId4" Type="http://schemas.openxmlformats.org/officeDocument/2006/relationships/hyperlink" Target="https://www.england.nhs.uk/patient-safety/patient-safety-insight/incident-response-framework/" TargetMode="External"/><Relationship Id="rId9" Type="http://schemas.openxmlformats.org/officeDocument/2006/relationships/hyperlink" Target="https://thirlwall.public-inquiry.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pic>
        <p:nvPicPr>
          <p:cNvPr id="2" name="Image 0" descr="/mnt/data/a_soft_pastel_medical_illustration_concept_art_s.png"/>
          <p:cNvPicPr>
            <a:picLocks noChangeAspect="1"/>
          </p:cNvPicPr>
          <p:nvPr/>
        </p:nvPicPr>
        <p:blipFill>
          <a:blip r:embed="rId3"/>
          <a:srcRect t="25" b="25"/>
          <a:stretch>
            <a:fillRect/>
          </a:stretch>
        </p:blipFill>
        <p:spPr>
          <a:xfrm>
            <a:off x="0" y="0"/>
            <a:ext cx="12191695" cy="6858000"/>
          </a:xfrm>
          <a:prstGeom prst="rect">
            <a:avLst/>
          </a:prstGeom>
        </p:spPr>
      </p:pic>
      <p:sp>
        <p:nvSpPr>
          <p:cNvPr id="3" name="Shape 0"/>
          <p:cNvSpPr/>
          <p:nvPr/>
        </p:nvSpPr>
        <p:spPr>
          <a:xfrm>
            <a:off x="0" y="0"/>
            <a:ext cx="12191695" cy="6858000"/>
          </a:xfrm>
          <a:prstGeom prst="rect">
            <a:avLst/>
          </a:prstGeom>
          <a:solidFill>
            <a:srgbClr val="FFFFFF">
              <a:alpha val="87000"/>
            </a:srgbClr>
          </a:solidFill>
          <a:ln w="12700">
            <a:solidFill>
              <a:srgbClr val="333333">
                <a:alpha val="0"/>
              </a:srgbClr>
            </a:solidFill>
            <a:prstDash val="solid"/>
          </a:ln>
        </p:spPr>
        <p:txBody>
          <a:bodyPr/>
          <a:lstStyle/>
          <a:p>
            <a:endParaRPr/>
          </a:p>
        </p:txBody>
      </p:sp>
      <p:sp>
        <p:nvSpPr>
          <p:cNvPr id="4" name="Shape 1"/>
          <p:cNvSpPr/>
          <p:nvPr/>
        </p:nvSpPr>
        <p:spPr>
          <a:xfrm>
            <a:off x="1446245" y="585216"/>
            <a:ext cx="9311951" cy="5610311"/>
          </a:xfrm>
          <a:prstGeom prst="rect">
            <a:avLst/>
          </a:prstGeom>
          <a:solidFill>
            <a:srgbClr val="FFFFFF">
              <a:alpha val="95000"/>
            </a:srgbClr>
          </a:solidFill>
          <a:ln w="12700">
            <a:solidFill>
              <a:srgbClr val="333333">
                <a:alpha val="0"/>
              </a:srgbClr>
            </a:solidFill>
            <a:prstDash val="solid"/>
          </a:ln>
        </p:spPr>
        <p:txBody>
          <a:bodyPr/>
          <a:lstStyle/>
          <a:p>
            <a:endParaRPr/>
          </a:p>
        </p:txBody>
      </p:sp>
      <p:sp>
        <p:nvSpPr>
          <p:cNvPr id="6" name="Text 2"/>
          <p:cNvSpPr/>
          <p:nvPr/>
        </p:nvSpPr>
        <p:spPr>
          <a:xfrm>
            <a:off x="2005148" y="471424"/>
            <a:ext cx="8025260" cy="1256792"/>
          </a:xfrm>
          <a:prstGeom prst="rect">
            <a:avLst/>
          </a:prstGeom>
          <a:noFill/>
        </p:spPr>
        <p:txBody>
          <a:bodyPr wrap="square" lIns="0" tIns="0" rIns="0" bIns="0" rtlCol="0" anchor="ctr">
            <a:normAutofit/>
          </a:bodyPr>
          <a:lstStyle/>
          <a:p>
            <a:pPr marL="0" indent="0" algn="ctr">
              <a:lnSpc>
                <a:spcPct val="110000"/>
              </a:lnSpc>
              <a:buNone/>
            </a:pPr>
            <a:r>
              <a:rPr lang="en-US" sz="3800" b="1" dirty="0">
                <a:solidFill>
                  <a:srgbClr val="183153"/>
                </a:solidFill>
                <a:latin typeface="Arial" panose="020B0604020202020204" pitchFamily="34" charset="0"/>
                <a:ea typeface="Arial" panose="020B0604020202020204" pitchFamily="34" charset="-122"/>
                <a:cs typeface="Arial" panose="020B0604020202020204" pitchFamily="34" charset="-120"/>
              </a:rPr>
              <a:t>Case Study: Lucy Letby Case</a:t>
            </a:r>
            <a:endParaRPr lang="en-US" sz="3800" dirty="0"/>
          </a:p>
        </p:txBody>
      </p:sp>
      <p:sp>
        <p:nvSpPr>
          <p:cNvPr id="7" name="Text 3"/>
          <p:cNvSpPr/>
          <p:nvPr/>
        </p:nvSpPr>
        <p:spPr>
          <a:xfrm>
            <a:off x="3033278" y="1609344"/>
            <a:ext cx="5969000" cy="402336"/>
          </a:xfrm>
          <a:prstGeom prst="rect">
            <a:avLst/>
          </a:prstGeom>
          <a:noFill/>
        </p:spPr>
        <p:txBody>
          <a:bodyPr wrap="square" lIns="0" tIns="0" rIns="0" bIns="0" rtlCol="0" anchor="ctr"/>
          <a:lstStyle/>
          <a:p>
            <a:pPr marL="0" indent="0" algn="ctr">
              <a:buNone/>
            </a:pPr>
            <a:r>
              <a:rPr lang="en-US" sz="2300" b="1" dirty="0">
                <a:solidFill>
                  <a:srgbClr val="3A86B8"/>
                </a:solidFill>
                <a:latin typeface="Arial" panose="020B0604020202020204" pitchFamily="34" charset="0"/>
                <a:ea typeface="Arial" panose="020B0604020202020204" pitchFamily="34" charset="-122"/>
                <a:cs typeface="Arial" panose="020B0604020202020204" pitchFamily="34" charset="-120"/>
              </a:rPr>
              <a:t>Countess of Chester </a:t>
            </a:r>
            <a:r>
              <a:rPr lang="en-US" sz="2400" b="1" dirty="0">
                <a:solidFill>
                  <a:srgbClr val="3A86B8"/>
                </a:solidFill>
                <a:latin typeface="Arial" panose="020B0604020202020204" pitchFamily="34" charset="0"/>
                <a:ea typeface="Arial" panose="020B0604020202020204" pitchFamily="34" charset="-122"/>
                <a:cs typeface="Arial" panose="020B0604020202020204" pitchFamily="34" charset="-120"/>
              </a:rPr>
              <a:t>Hospital</a:t>
            </a:r>
            <a:r>
              <a:rPr lang="en-US" sz="2300" b="1" dirty="0">
                <a:solidFill>
                  <a:srgbClr val="3A86B8"/>
                </a:solidFill>
                <a:latin typeface="Arial" panose="020B0604020202020204" pitchFamily="34" charset="0"/>
                <a:ea typeface="Arial" panose="020B0604020202020204" pitchFamily="34" charset="-122"/>
                <a:cs typeface="Arial" panose="020B0604020202020204" pitchFamily="34" charset="-120"/>
              </a:rPr>
              <a:t>, UK</a:t>
            </a:r>
            <a:endParaRPr lang="en-US" sz="2300" dirty="0"/>
          </a:p>
        </p:txBody>
      </p:sp>
      <p:sp>
        <p:nvSpPr>
          <p:cNvPr id="8" name="Text 4"/>
          <p:cNvSpPr/>
          <p:nvPr/>
        </p:nvSpPr>
        <p:spPr>
          <a:xfrm>
            <a:off x="2875797" y="2313432"/>
            <a:ext cx="6548120" cy="329184"/>
          </a:xfrm>
          <a:prstGeom prst="rect">
            <a:avLst/>
          </a:prstGeom>
          <a:noFill/>
        </p:spPr>
        <p:txBody>
          <a:bodyPr wrap="square" lIns="0" tIns="0" rIns="0" bIns="0" rtlCol="0" anchor="ctr"/>
          <a:lstStyle/>
          <a:p>
            <a:pPr marL="0" indent="0" algn="ctr">
              <a:buNone/>
            </a:pPr>
            <a:r>
              <a:rPr lang="en-US" sz="2200" b="1" dirty="0">
                <a:solidFill>
                  <a:srgbClr val="183153"/>
                </a:solidFill>
                <a:latin typeface="Arial" panose="020B0604020202020204" pitchFamily="34" charset="0"/>
                <a:ea typeface="Arial" panose="020B0604020202020204" pitchFamily="34" charset="-122"/>
                <a:cs typeface="Arial" panose="020B0604020202020204" pitchFamily="34" charset="-120"/>
              </a:rPr>
              <a:t>Quality Assurance and Service Improvements</a:t>
            </a:r>
            <a:endParaRPr lang="en-US" sz="2200" dirty="0"/>
          </a:p>
        </p:txBody>
      </p:sp>
      <p:sp>
        <p:nvSpPr>
          <p:cNvPr id="9" name="Text 5"/>
          <p:cNvSpPr/>
          <p:nvPr/>
        </p:nvSpPr>
        <p:spPr>
          <a:xfrm>
            <a:off x="2620969" y="2834639"/>
            <a:ext cx="7086600" cy="1458467"/>
          </a:xfrm>
          <a:prstGeom prst="rect">
            <a:avLst/>
          </a:prstGeom>
          <a:noFill/>
        </p:spPr>
        <p:txBody>
          <a:bodyPr wrap="square" lIns="1016" tIns="1016" rIns="1016" bIns="1016" rtlCol="0" anchor="t">
            <a:noAutofit/>
          </a:bodyPr>
          <a:lstStyle/>
          <a:p>
            <a:pPr marL="0" indent="0" algn="ctr">
              <a:lnSpc>
                <a:spcPct val="150000"/>
              </a:lnSpc>
              <a:buNone/>
            </a:pPr>
            <a:r>
              <a:rPr lang="en-US" sz="2000" dirty="0">
                <a:solidFill>
                  <a:srgbClr val="4F5D75"/>
                </a:solidFill>
                <a:latin typeface="Arial" panose="020B0604020202020204" pitchFamily="34" charset="0"/>
                <a:ea typeface="Arial" panose="020B0604020202020204" pitchFamily="34" charset="-122"/>
                <a:cs typeface="Arial" panose="020B0604020202020204" pitchFamily="34" charset="-120"/>
              </a:rPr>
              <a:t>Programme: MSc Public Health and Social Care in Practice</a:t>
            </a:r>
            <a:endParaRPr lang="en-US" sz="2000" dirty="0"/>
          </a:p>
          <a:p>
            <a:pPr marL="0" indent="0" algn="ctr">
              <a:lnSpc>
                <a:spcPct val="150000"/>
              </a:lnSpc>
              <a:buNone/>
            </a:pPr>
            <a:r>
              <a:rPr lang="en-US" sz="2000" dirty="0">
                <a:solidFill>
                  <a:srgbClr val="4F5D75"/>
                </a:solidFill>
                <a:latin typeface="Arial" panose="020B0604020202020204" pitchFamily="34" charset="0"/>
                <a:ea typeface="Arial" panose="020B0604020202020204" pitchFamily="34" charset="-122"/>
                <a:cs typeface="Arial" panose="020B0604020202020204" pitchFamily="34" charset="-120"/>
              </a:rPr>
              <a:t>Module: Quality Assurance and Service Improvements</a:t>
            </a:r>
            <a:endParaRPr lang="en-US" sz="2000" dirty="0"/>
          </a:p>
          <a:p>
            <a:pPr marL="0" indent="0" algn="ctr">
              <a:lnSpc>
                <a:spcPct val="150000"/>
              </a:lnSpc>
              <a:buNone/>
            </a:pPr>
            <a:r>
              <a:rPr lang="en-US" sz="2000" dirty="0">
                <a:solidFill>
                  <a:srgbClr val="4F5D75"/>
                </a:solidFill>
                <a:latin typeface="Arial" panose="020B0604020202020204" pitchFamily="34" charset="0"/>
                <a:ea typeface="Arial" panose="020B0604020202020204" pitchFamily="34" charset="-122"/>
                <a:cs typeface="Arial" panose="020B0604020202020204" pitchFamily="34" charset="-120"/>
              </a:rPr>
              <a:t>Module code: LCHS7006</a:t>
            </a:r>
            <a:endParaRPr lang="en-US" sz="2000" dirty="0"/>
          </a:p>
        </p:txBody>
      </p:sp>
      <p:sp>
        <p:nvSpPr>
          <p:cNvPr id="10" name="Text 6"/>
          <p:cNvSpPr/>
          <p:nvPr/>
        </p:nvSpPr>
        <p:spPr>
          <a:xfrm>
            <a:off x="2354528" y="4293107"/>
            <a:ext cx="7675880" cy="1256791"/>
          </a:xfrm>
          <a:prstGeom prst="rect">
            <a:avLst/>
          </a:prstGeom>
          <a:noFill/>
        </p:spPr>
        <p:txBody>
          <a:bodyPr wrap="square" lIns="1016" tIns="1016" rIns="1016" bIns="1016" rtlCol="0" anchor="t">
            <a:noAutofit/>
          </a:bodyPr>
          <a:lstStyle/>
          <a:p>
            <a:pPr marL="0" indent="0" algn="ctr">
              <a:lnSpc>
                <a:spcPct val="150000"/>
              </a:lnSpc>
              <a:buNone/>
            </a:pPr>
            <a:r>
              <a:rPr lang="en-US" dirty="0">
                <a:solidFill>
                  <a:srgbClr val="4F5D75"/>
                </a:solidFill>
                <a:latin typeface="Arial" panose="020B0604020202020204" pitchFamily="34" charset="0"/>
                <a:ea typeface="Arial" panose="020B0604020202020204" pitchFamily="34" charset="-122"/>
                <a:cs typeface="Arial" panose="020B0604020202020204" pitchFamily="34" charset="-120"/>
              </a:rPr>
              <a:t>Lecturers: Dilhara Mampitiya; Christopher Mafuva</a:t>
            </a:r>
            <a:endParaRPr lang="en-US" dirty="0"/>
          </a:p>
          <a:p>
            <a:pPr marL="0" indent="0" algn="ctr">
              <a:lnSpc>
                <a:spcPct val="150000"/>
              </a:lnSpc>
              <a:buNone/>
            </a:pPr>
            <a:r>
              <a:rPr lang="en-US" dirty="0">
                <a:solidFill>
                  <a:srgbClr val="4F5D75"/>
                </a:solidFill>
                <a:latin typeface="Arial" panose="020B0604020202020204" pitchFamily="34" charset="0"/>
                <a:ea typeface="Arial" panose="020B0604020202020204" pitchFamily="34" charset="-122"/>
                <a:cs typeface="Arial" panose="020B0604020202020204" pitchFamily="34" charset="-120"/>
              </a:rPr>
              <a:t>Internal Verifier: Dr Hamdi Hussain</a:t>
            </a:r>
            <a:endParaRPr lang="en-US" dirty="0"/>
          </a:p>
          <a:p>
            <a:pPr marL="0" indent="0" algn="ctr">
              <a:lnSpc>
                <a:spcPct val="150000"/>
              </a:lnSpc>
              <a:buNone/>
            </a:pPr>
            <a:r>
              <a:rPr lang="en-US" dirty="0">
                <a:solidFill>
                  <a:srgbClr val="4F5D75"/>
                </a:solidFill>
                <a:latin typeface="Arial" panose="020B0604020202020204" pitchFamily="34" charset="0"/>
                <a:ea typeface="Arial" panose="020B0604020202020204" pitchFamily="34" charset="-122"/>
                <a:cs typeface="Arial" panose="020B0604020202020204" pitchFamily="34" charset="-120"/>
              </a:rPr>
              <a:t>Student name / ID: </a:t>
            </a:r>
            <a:r>
              <a:rPr lang="en-US" altLang="en-US" dirty="0">
                <a:solidFill>
                  <a:srgbClr val="4F5D75"/>
                </a:solidFill>
                <a:latin typeface="Arial" panose="020B0604020202020204" pitchFamily="34" charset="0"/>
                <a:ea typeface="Arial" panose="020B0604020202020204" pitchFamily="34" charset="-122"/>
                <a:cs typeface="Arial" panose="020B0604020202020204" pitchFamily="34" charset="-120"/>
              </a:rPr>
              <a:t>Priti Ashokbhai Ramoliya (2506176)</a:t>
            </a:r>
          </a:p>
        </p:txBody>
      </p:sp>
      <p:sp>
        <p:nvSpPr>
          <p:cNvPr id="12" name="Text 8"/>
          <p:cNvSpPr/>
          <p:nvPr/>
        </p:nvSpPr>
        <p:spPr>
          <a:xfrm>
            <a:off x="502920" y="6291072"/>
            <a:ext cx="7955280" cy="320040"/>
          </a:xfrm>
          <a:prstGeom prst="rect">
            <a:avLst/>
          </a:prstGeom>
          <a:noFill/>
        </p:spPr>
        <p:txBody>
          <a:bodyPr wrap="square" lIns="0" tIns="0" rIns="0" bIns="0" rtlCol="0" anchor="ctr">
            <a:normAutofit/>
          </a:bodyPr>
          <a:lstStyle/>
          <a:p>
            <a:pPr marL="0" indent="0">
              <a:buNone/>
            </a:pP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AF6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Case orientation</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02</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Why this case matters for quality assurance</a:t>
            </a:r>
            <a:endParaRPr lang="en-US" sz="3000" dirty="0"/>
          </a:p>
        </p:txBody>
      </p:sp>
      <p:sp>
        <p:nvSpPr>
          <p:cNvPr id="6" name="Text 4"/>
          <p:cNvSpPr/>
          <p:nvPr/>
        </p:nvSpPr>
        <p:spPr>
          <a:xfrm>
            <a:off x="566928" y="1243583"/>
            <a:ext cx="6400800" cy="1575816"/>
          </a:xfrm>
          <a:prstGeom prst="rect">
            <a:avLst/>
          </a:prstGeom>
          <a:noFill/>
        </p:spPr>
        <p:txBody>
          <a:bodyPr wrap="square" lIns="1016" tIns="1016" rIns="1016" bIns="1016" rtlCol="0" anchor="t">
            <a:normAutofit fontScale="85000" lnSpcReduction="10000"/>
          </a:bodyPr>
          <a:lstStyle/>
          <a:p>
            <a:pPr marL="0" indent="0">
              <a:lnSpc>
                <a:spcPct val="150000"/>
              </a:lnSpc>
              <a:buNone/>
            </a:pPr>
            <a:r>
              <a:rPr sz="1800" b="0" i="0">
                <a:solidFill>
                  <a:srgbClr val="4F5D75"/>
                </a:solidFill>
                <a:latin typeface="Arial" panose="020B0604020202020204"/>
              </a:rPr>
              <a:t>The Letby case is a catastrophic patient-safety failure in which criminal acts were enabled by weaknesses in escalation, governance, culture and data triangulation. The quality question is not only “what happened?”, but why warning signals did not produce reliable organisational action. (Iacobucci, 2024; Thirlwall Inquiry, 2026).</a:t>
            </a:r>
            <a:endParaRPr lang="en-US" sz="1800" dirty="0"/>
          </a:p>
        </p:txBody>
      </p:sp>
      <p:sp>
        <p:nvSpPr>
          <p:cNvPr id="7" name="Shape 5"/>
          <p:cNvSpPr/>
          <p:nvPr/>
        </p:nvSpPr>
        <p:spPr>
          <a:xfrm>
            <a:off x="749808" y="4367784"/>
            <a:ext cx="1188720" cy="981456"/>
          </a:xfrm>
          <a:prstGeom prst="roundRect">
            <a:avLst>
              <a:gd name="adj" fmla="val 7453"/>
            </a:avLst>
          </a:prstGeom>
          <a:solidFill>
            <a:srgbClr val="D34C61"/>
          </a:solidFill>
          <a:ln w="12700">
            <a:solidFill>
              <a:srgbClr val="333333">
                <a:alpha val="0"/>
              </a:srgbClr>
            </a:solidFill>
            <a:prstDash val="solid"/>
          </a:ln>
        </p:spPr>
        <p:txBody>
          <a:bodyPr/>
          <a:lstStyle/>
          <a:p>
            <a:endParaRPr/>
          </a:p>
        </p:txBody>
      </p:sp>
      <p:sp>
        <p:nvSpPr>
          <p:cNvPr id="8" name="Text 6"/>
          <p:cNvSpPr/>
          <p:nvPr/>
        </p:nvSpPr>
        <p:spPr>
          <a:xfrm>
            <a:off x="749808" y="3928872"/>
            <a:ext cx="1188720" cy="329184"/>
          </a:xfrm>
          <a:prstGeom prst="rect">
            <a:avLst/>
          </a:prstGeom>
          <a:noFill/>
        </p:spPr>
        <p:txBody>
          <a:bodyPr wrap="square" lIns="0" tIns="0" rIns="0" bIns="0" rtlCol="0" anchor="ctr"/>
          <a:lstStyle/>
          <a:p>
            <a:pPr marL="0" indent="0" algn="ctr">
              <a:buNone/>
            </a:pPr>
            <a:r>
              <a:rPr lang="en-US" sz="2500" b="1" dirty="0">
                <a:solidFill>
                  <a:srgbClr val="183153"/>
                </a:solidFill>
                <a:latin typeface="Arial" panose="020B0604020202020204" pitchFamily="34" charset="0"/>
                <a:ea typeface="Arial" panose="020B0604020202020204" pitchFamily="34" charset="-122"/>
                <a:cs typeface="Arial" panose="020B0604020202020204" pitchFamily="34" charset="-120"/>
              </a:rPr>
              <a:t>7</a:t>
            </a:r>
            <a:endParaRPr lang="en-US" sz="2500" dirty="0"/>
          </a:p>
        </p:txBody>
      </p:sp>
      <p:sp>
        <p:nvSpPr>
          <p:cNvPr id="9" name="Text 7"/>
          <p:cNvSpPr/>
          <p:nvPr/>
        </p:nvSpPr>
        <p:spPr>
          <a:xfrm>
            <a:off x="493776" y="5513832"/>
            <a:ext cx="1691640" cy="594360"/>
          </a:xfrm>
          <a:prstGeom prst="rect">
            <a:avLst/>
          </a:prstGeom>
          <a:noFill/>
        </p:spPr>
        <p:txBody>
          <a:bodyPr wrap="square" lIns="0" tIns="0" rIns="0" bIns="0" rtlCol="0" anchor="ctr">
            <a:normAutofit/>
          </a:bodyPr>
          <a:lstStyle/>
          <a:p>
            <a:pPr marL="0" indent="0" algn="ctr">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Murder</a:t>
            </a:r>
            <a:endParaRPr lang="en-US" sz="1800" dirty="0"/>
          </a:p>
          <a:p>
            <a:pPr marL="0" indent="0" algn="ctr">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convictions</a:t>
            </a:r>
            <a:endParaRPr lang="en-US" sz="1800" dirty="0"/>
          </a:p>
        </p:txBody>
      </p:sp>
      <p:sp>
        <p:nvSpPr>
          <p:cNvPr id="10" name="Shape 8"/>
          <p:cNvSpPr/>
          <p:nvPr/>
        </p:nvSpPr>
        <p:spPr>
          <a:xfrm>
            <a:off x="2688336" y="4227576"/>
            <a:ext cx="1188720" cy="1121664"/>
          </a:xfrm>
          <a:prstGeom prst="roundRect">
            <a:avLst>
              <a:gd name="adj" fmla="val 6522"/>
            </a:avLst>
          </a:prstGeom>
          <a:solidFill>
            <a:srgbClr val="F4B942"/>
          </a:solidFill>
          <a:ln w="12700">
            <a:solidFill>
              <a:srgbClr val="333333">
                <a:alpha val="0"/>
              </a:srgbClr>
            </a:solidFill>
            <a:prstDash val="solid"/>
          </a:ln>
        </p:spPr>
        <p:txBody>
          <a:bodyPr/>
          <a:lstStyle/>
          <a:p>
            <a:endParaRPr/>
          </a:p>
        </p:txBody>
      </p:sp>
      <p:sp>
        <p:nvSpPr>
          <p:cNvPr id="11" name="Text 9"/>
          <p:cNvSpPr/>
          <p:nvPr/>
        </p:nvSpPr>
        <p:spPr>
          <a:xfrm>
            <a:off x="2688336" y="3788664"/>
            <a:ext cx="1188720" cy="329184"/>
          </a:xfrm>
          <a:prstGeom prst="rect">
            <a:avLst/>
          </a:prstGeom>
          <a:noFill/>
        </p:spPr>
        <p:txBody>
          <a:bodyPr wrap="square" lIns="0" tIns="0" rIns="0" bIns="0" rtlCol="0" anchor="ctr"/>
          <a:lstStyle/>
          <a:p>
            <a:pPr marL="0" indent="0" algn="ctr">
              <a:buNone/>
            </a:pPr>
            <a:r>
              <a:rPr lang="en-US" sz="2500" b="1" dirty="0">
                <a:solidFill>
                  <a:srgbClr val="183153"/>
                </a:solidFill>
                <a:latin typeface="Arial" panose="020B0604020202020204" pitchFamily="34" charset="0"/>
                <a:ea typeface="Arial" panose="020B0604020202020204" pitchFamily="34" charset="-122"/>
                <a:cs typeface="Arial" panose="020B0604020202020204" pitchFamily="34" charset="-120"/>
              </a:rPr>
              <a:t>8</a:t>
            </a:r>
            <a:endParaRPr lang="en-US" sz="2500" dirty="0"/>
          </a:p>
        </p:txBody>
      </p:sp>
      <p:sp>
        <p:nvSpPr>
          <p:cNvPr id="12" name="Text 10"/>
          <p:cNvSpPr/>
          <p:nvPr/>
        </p:nvSpPr>
        <p:spPr>
          <a:xfrm>
            <a:off x="2432304" y="5513832"/>
            <a:ext cx="1691640" cy="594360"/>
          </a:xfrm>
          <a:prstGeom prst="rect">
            <a:avLst/>
          </a:prstGeom>
          <a:noFill/>
        </p:spPr>
        <p:txBody>
          <a:bodyPr wrap="square" lIns="0" tIns="0" rIns="0" bIns="0" rtlCol="0" anchor="ctr">
            <a:normAutofit/>
          </a:bodyPr>
          <a:lstStyle/>
          <a:p>
            <a:pPr marL="0" indent="0" algn="ctr">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Attempted-murder</a:t>
            </a:r>
            <a:endParaRPr lang="en-US" sz="1800" dirty="0"/>
          </a:p>
          <a:p>
            <a:pPr marL="0" indent="0" algn="ctr">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convictions</a:t>
            </a:r>
            <a:endParaRPr lang="en-US" sz="1800" dirty="0"/>
          </a:p>
        </p:txBody>
      </p:sp>
      <p:sp>
        <p:nvSpPr>
          <p:cNvPr id="13" name="Shape 11"/>
          <p:cNvSpPr/>
          <p:nvPr/>
        </p:nvSpPr>
        <p:spPr>
          <a:xfrm>
            <a:off x="4626864" y="3246120"/>
            <a:ext cx="1188720" cy="2103120"/>
          </a:xfrm>
          <a:prstGeom prst="roundRect">
            <a:avLst>
              <a:gd name="adj" fmla="val 6154"/>
            </a:avLst>
          </a:prstGeom>
          <a:solidFill>
            <a:srgbClr val="40B5AD"/>
          </a:solidFill>
          <a:ln w="12700">
            <a:solidFill>
              <a:srgbClr val="333333">
                <a:alpha val="0"/>
              </a:srgbClr>
            </a:solidFill>
            <a:prstDash val="solid"/>
          </a:ln>
        </p:spPr>
        <p:txBody>
          <a:bodyPr/>
          <a:lstStyle/>
          <a:p>
            <a:endParaRPr/>
          </a:p>
        </p:txBody>
      </p:sp>
      <p:sp>
        <p:nvSpPr>
          <p:cNvPr id="14" name="Text 12"/>
          <p:cNvSpPr/>
          <p:nvPr/>
        </p:nvSpPr>
        <p:spPr>
          <a:xfrm>
            <a:off x="4626864" y="2807208"/>
            <a:ext cx="1188720" cy="329184"/>
          </a:xfrm>
          <a:prstGeom prst="rect">
            <a:avLst/>
          </a:prstGeom>
          <a:noFill/>
        </p:spPr>
        <p:txBody>
          <a:bodyPr wrap="square" lIns="0" tIns="0" rIns="0" bIns="0" rtlCol="0" anchor="ctr"/>
          <a:lstStyle/>
          <a:p>
            <a:pPr marL="0" indent="0" algn="ctr">
              <a:buNone/>
            </a:pPr>
            <a:r>
              <a:rPr lang="en-US" sz="2500" b="1" dirty="0">
                <a:solidFill>
                  <a:srgbClr val="183153"/>
                </a:solidFill>
                <a:latin typeface="Arial" panose="020B0604020202020204" pitchFamily="34" charset="0"/>
                <a:ea typeface="Arial" panose="020B0604020202020204" pitchFamily="34" charset="-122"/>
                <a:cs typeface="Arial" panose="020B0604020202020204" pitchFamily="34" charset="-120"/>
              </a:rPr>
              <a:t>15</a:t>
            </a:r>
            <a:endParaRPr lang="en-US" sz="2500" dirty="0"/>
          </a:p>
        </p:txBody>
      </p:sp>
      <p:sp>
        <p:nvSpPr>
          <p:cNvPr id="15" name="Text 13"/>
          <p:cNvSpPr/>
          <p:nvPr/>
        </p:nvSpPr>
        <p:spPr>
          <a:xfrm>
            <a:off x="4370832" y="5513832"/>
            <a:ext cx="1691640" cy="594360"/>
          </a:xfrm>
          <a:prstGeom prst="rect">
            <a:avLst/>
          </a:prstGeom>
          <a:noFill/>
        </p:spPr>
        <p:txBody>
          <a:bodyPr wrap="square" lIns="0" tIns="0" rIns="0" bIns="0" rtlCol="0" anchor="ctr">
            <a:normAutofit/>
          </a:bodyPr>
          <a:lstStyle/>
          <a:p>
            <a:pPr marL="0" indent="0" algn="ctr">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Whole-life</a:t>
            </a:r>
            <a:endParaRPr lang="en-US" sz="1800" dirty="0"/>
          </a:p>
          <a:p>
            <a:pPr marL="0" indent="0" algn="ctr">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orders</a:t>
            </a:r>
            <a:endParaRPr lang="en-US" sz="1800" dirty="0"/>
          </a:p>
        </p:txBody>
      </p:sp>
      <p:sp>
        <p:nvSpPr>
          <p:cNvPr id="16" name="Shape 14"/>
          <p:cNvSpPr/>
          <p:nvPr/>
        </p:nvSpPr>
        <p:spPr>
          <a:xfrm>
            <a:off x="594360" y="5358384"/>
            <a:ext cx="6309360" cy="0"/>
          </a:xfrm>
          <a:prstGeom prst="line">
            <a:avLst/>
          </a:prstGeom>
          <a:noFill/>
          <a:ln w="15240">
            <a:solidFill>
              <a:srgbClr val="4F5D75">
                <a:alpha val="55000"/>
              </a:srgbClr>
            </a:solidFill>
            <a:prstDash val="solid"/>
          </a:ln>
        </p:spPr>
        <p:txBody>
          <a:bodyPr/>
          <a:lstStyle/>
          <a:p>
            <a:endParaRPr/>
          </a:p>
        </p:txBody>
      </p:sp>
      <p:pic>
        <p:nvPicPr>
          <p:cNvPr id="17" name="Image 0" descr="/mnt/data/wide_pastel_infographic_illustration_on_a_light_cr.png"/>
          <p:cNvPicPr>
            <a:picLocks noChangeAspect="1"/>
          </p:cNvPicPr>
          <p:nvPr/>
        </p:nvPicPr>
        <p:blipFill>
          <a:blip r:embed="rId3"/>
          <a:srcRect l="17225" r="17225"/>
          <a:stretch>
            <a:fillRect/>
          </a:stretch>
        </p:blipFill>
        <p:spPr>
          <a:xfrm>
            <a:off x="7242048" y="1097280"/>
            <a:ext cx="4526280" cy="3886200"/>
          </a:xfrm>
          <a:prstGeom prst="rect">
            <a:avLst/>
          </a:prstGeom>
        </p:spPr>
      </p:pic>
      <p:sp>
        <p:nvSpPr>
          <p:cNvPr id="18" name="Shape 15"/>
          <p:cNvSpPr/>
          <p:nvPr/>
        </p:nvSpPr>
        <p:spPr>
          <a:xfrm>
            <a:off x="7424928" y="5230368"/>
            <a:ext cx="2057400" cy="420624"/>
          </a:xfrm>
          <a:prstGeom prst="roundRect">
            <a:avLst>
              <a:gd name="adj" fmla="val 26087"/>
            </a:avLst>
          </a:prstGeom>
          <a:solidFill>
            <a:srgbClr val="E9E4FF"/>
          </a:solidFill>
          <a:ln w="12700">
            <a:solidFill>
              <a:srgbClr val="E9E4FF">
                <a:alpha val="0"/>
              </a:srgbClr>
            </a:solidFill>
            <a:prstDash val="solid"/>
          </a:ln>
        </p:spPr>
        <p:txBody>
          <a:bodyPr/>
          <a:lstStyle/>
          <a:p>
            <a:endParaRPr/>
          </a:p>
        </p:txBody>
      </p:sp>
      <p:sp>
        <p:nvSpPr>
          <p:cNvPr id="19" name="Text 16"/>
          <p:cNvSpPr/>
          <p:nvPr/>
        </p:nvSpPr>
        <p:spPr>
          <a:xfrm>
            <a:off x="7516368" y="5285232"/>
            <a:ext cx="1874520" cy="292608"/>
          </a:xfrm>
          <a:prstGeom prst="rect">
            <a:avLst/>
          </a:prstGeom>
          <a:noFill/>
        </p:spPr>
        <p:txBody>
          <a:bodyPr wrap="square" lIns="0" tIns="0" rIns="0" bIns="0" rtlCol="0" anchor="ctr">
            <a:normAutofit/>
          </a:bodyPr>
          <a:lstStyle/>
          <a:p>
            <a:pPr marL="0" indent="0" algn="ctr">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Data clarification</a:t>
            </a:r>
            <a:endParaRPr lang="en-US" sz="1800" dirty="0"/>
          </a:p>
        </p:txBody>
      </p:sp>
      <p:sp>
        <p:nvSpPr>
          <p:cNvPr id="20" name="Text 17"/>
          <p:cNvSpPr/>
          <p:nvPr/>
        </p:nvSpPr>
        <p:spPr>
          <a:xfrm>
            <a:off x="7452360" y="5678424"/>
            <a:ext cx="4023360" cy="685800"/>
          </a:xfrm>
          <a:prstGeom prst="rect">
            <a:avLst/>
          </a:prstGeom>
          <a:noFill/>
        </p:spPr>
        <p:txBody>
          <a:bodyPr wrap="square" lIns="1016" tIns="1016" rIns="1016" bIns="1016" rtlCol="0" anchor="t">
            <a:normAutofit fontScale="62500" lnSpcReduction="20000"/>
          </a:bodyPr>
          <a:lstStyle/>
          <a:p>
            <a:pPr marL="0" indent="0">
              <a:lnSpc>
                <a:spcPct val="150000"/>
              </a:lnSpc>
              <a:buNone/>
            </a:pPr>
            <a:r>
              <a:rPr sz="1800" b="0" i="0">
                <a:solidFill>
                  <a:srgbClr val="4F5D75"/>
                </a:solidFill>
                <a:latin typeface="Arial" panose="020B0604020202020204"/>
              </a:rPr>
              <a:t>The final legal outcome includes 15 whole-life orders. Attempted-murder counts are convictions, while affected babies are counted differently. (Iacobucci, 2024; The Guardian, 2024).</a:t>
            </a:r>
            <a:endParaRPr lang="en-US" sz="1800" dirty="0"/>
          </a:p>
        </p:txBody>
      </p:sp>
      <p:sp>
        <p:nvSpPr>
          <p:cNvPr id="21" name="Text 18"/>
          <p:cNvSpPr/>
          <p:nvPr/>
        </p:nvSpPr>
        <p:spPr>
          <a:xfrm>
            <a:off x="502920" y="6480048"/>
            <a:ext cx="11109960" cy="259080"/>
          </a:xfrm>
          <a:prstGeom prst="rect">
            <a:avLst/>
          </a:prstGeom>
          <a:noFill/>
        </p:spPr>
        <p:txBody>
          <a:bodyPr wrap="square" lIns="0" tIns="0" rIns="0" bIns="0" rtlCol="0" anchor="ctr">
            <a:normAutofit fontScale="77500" lnSpcReduction="20000"/>
          </a:bodyPr>
          <a:lstStyle/>
          <a:p>
            <a:pPr marL="0" indent="0">
              <a:lnSpc>
                <a:spcPct val="150000"/>
              </a:lnSpc>
              <a:buNone/>
            </a:pPr>
            <a:r>
              <a:rPr sz="1800" b="0" i="1">
                <a:solidFill>
                  <a:srgbClr val="4F5D75"/>
                </a:solidFill>
                <a:latin typeface="Arial" panose="020B0604020202020204"/>
              </a:rPr>
              <a:t>Figure source: conviction and sentence data from Iacobucci (2024) and The Guardian (2024).</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Timeline</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03</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From ward-level concerns to national inquiry</a:t>
            </a:r>
            <a:endParaRPr lang="en-US" sz="3000" dirty="0"/>
          </a:p>
        </p:txBody>
      </p:sp>
      <p:sp>
        <p:nvSpPr>
          <p:cNvPr id="6" name="Shape 4"/>
          <p:cNvSpPr/>
          <p:nvPr/>
        </p:nvSpPr>
        <p:spPr>
          <a:xfrm>
            <a:off x="914400" y="3246120"/>
            <a:ext cx="10241280" cy="0"/>
          </a:xfrm>
          <a:prstGeom prst="line">
            <a:avLst/>
          </a:prstGeom>
          <a:noFill/>
          <a:ln w="38100">
            <a:solidFill>
              <a:srgbClr val="3A86B8"/>
            </a:solidFill>
            <a:prstDash val="solid"/>
            <a:headEnd type="none"/>
            <a:tailEnd type="triangle"/>
          </a:ln>
        </p:spPr>
        <p:txBody>
          <a:bodyPr/>
          <a:lstStyle/>
          <a:p>
            <a:endParaRPr/>
          </a:p>
        </p:txBody>
      </p:sp>
      <p:sp>
        <p:nvSpPr>
          <p:cNvPr id="7" name="Shape 5"/>
          <p:cNvSpPr/>
          <p:nvPr/>
        </p:nvSpPr>
        <p:spPr>
          <a:xfrm>
            <a:off x="612648" y="3029715"/>
            <a:ext cx="502920" cy="502920"/>
          </a:xfrm>
          <a:prstGeom prst="ellipse">
            <a:avLst/>
          </a:prstGeom>
          <a:solidFill>
            <a:srgbClr val="F8C7B8"/>
          </a:solidFill>
          <a:ln w="25400">
            <a:solidFill>
              <a:srgbClr val="FFFFFF"/>
            </a:solidFill>
            <a:prstDash val="solid"/>
          </a:ln>
        </p:spPr>
        <p:txBody>
          <a:bodyPr/>
          <a:lstStyle/>
          <a:p>
            <a:endParaRPr/>
          </a:p>
        </p:txBody>
      </p:sp>
      <p:sp>
        <p:nvSpPr>
          <p:cNvPr id="8" name="Text 6"/>
          <p:cNvSpPr/>
          <p:nvPr/>
        </p:nvSpPr>
        <p:spPr>
          <a:xfrm>
            <a:off x="548640" y="2304288"/>
            <a:ext cx="1143000" cy="320040"/>
          </a:xfrm>
          <a:prstGeom prst="rect">
            <a:avLst/>
          </a:prstGeom>
          <a:noFill/>
        </p:spPr>
        <p:txBody>
          <a:bodyPr wrap="square" lIns="0" tIns="0" rIns="0" bIns="0" rtlCol="0" anchor="ctr">
            <a:normAutofit/>
          </a:bodyPr>
          <a:lstStyle/>
          <a:p>
            <a:pPr marL="0" indent="0" algn="ctr">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2015–16</a:t>
            </a:r>
            <a:endParaRPr lang="en-US" sz="2000" dirty="0"/>
          </a:p>
        </p:txBody>
      </p:sp>
      <p:sp>
        <p:nvSpPr>
          <p:cNvPr id="9" name="Text 7"/>
          <p:cNvSpPr/>
          <p:nvPr/>
        </p:nvSpPr>
        <p:spPr>
          <a:xfrm>
            <a:off x="155448" y="3788674"/>
            <a:ext cx="1920240" cy="1030214"/>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Unexplained deaths and collapses occurred on the neonatal unit; consultant concerns escalated internally.</a:t>
            </a:r>
            <a:endParaRPr lang="en-US" sz="1800" dirty="0"/>
          </a:p>
        </p:txBody>
      </p:sp>
      <p:sp>
        <p:nvSpPr>
          <p:cNvPr id="10" name="Shape 8"/>
          <p:cNvSpPr/>
          <p:nvPr/>
        </p:nvSpPr>
        <p:spPr>
          <a:xfrm>
            <a:off x="3200400" y="2999232"/>
            <a:ext cx="502920" cy="502920"/>
          </a:xfrm>
          <a:prstGeom prst="ellipse">
            <a:avLst/>
          </a:prstGeom>
          <a:solidFill>
            <a:srgbClr val="C9B7FF"/>
          </a:solidFill>
          <a:ln w="25400">
            <a:solidFill>
              <a:srgbClr val="FFFFFF"/>
            </a:solidFill>
            <a:prstDash val="solid"/>
          </a:ln>
        </p:spPr>
        <p:txBody>
          <a:bodyPr/>
          <a:lstStyle/>
          <a:p>
            <a:endParaRPr/>
          </a:p>
        </p:txBody>
      </p:sp>
      <p:sp>
        <p:nvSpPr>
          <p:cNvPr id="11" name="Text 9"/>
          <p:cNvSpPr/>
          <p:nvPr/>
        </p:nvSpPr>
        <p:spPr>
          <a:xfrm>
            <a:off x="2880360" y="2304288"/>
            <a:ext cx="1143000" cy="320040"/>
          </a:xfrm>
          <a:prstGeom prst="rect">
            <a:avLst/>
          </a:prstGeom>
          <a:noFill/>
        </p:spPr>
        <p:txBody>
          <a:bodyPr wrap="square" lIns="0" tIns="0" rIns="0" bIns="0" rtlCol="0" anchor="ctr">
            <a:normAutofit/>
          </a:bodyPr>
          <a:lstStyle/>
          <a:p>
            <a:pPr marL="0" indent="0" algn="ctr">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2017–18</a:t>
            </a:r>
            <a:endParaRPr lang="en-US" sz="2000" dirty="0"/>
          </a:p>
        </p:txBody>
      </p:sp>
      <p:sp>
        <p:nvSpPr>
          <p:cNvPr id="12" name="Text 10"/>
          <p:cNvSpPr/>
          <p:nvPr/>
        </p:nvSpPr>
        <p:spPr>
          <a:xfrm>
            <a:off x="2487168" y="1545336"/>
            <a:ext cx="1920240" cy="859536"/>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External reviews and police investigation developed after concerns remained unresolved.</a:t>
            </a:r>
            <a:endParaRPr lang="en-US" sz="1800" dirty="0"/>
          </a:p>
        </p:txBody>
      </p:sp>
      <p:sp>
        <p:nvSpPr>
          <p:cNvPr id="13" name="Shape 11"/>
          <p:cNvSpPr/>
          <p:nvPr/>
        </p:nvSpPr>
        <p:spPr>
          <a:xfrm>
            <a:off x="5532120" y="2999232"/>
            <a:ext cx="502920" cy="502920"/>
          </a:xfrm>
          <a:prstGeom prst="ellipse">
            <a:avLst/>
          </a:prstGeom>
          <a:solidFill>
            <a:srgbClr val="BDEAD7"/>
          </a:solidFill>
          <a:ln w="25400">
            <a:solidFill>
              <a:srgbClr val="FFFFFF"/>
            </a:solidFill>
            <a:prstDash val="solid"/>
          </a:ln>
        </p:spPr>
        <p:txBody>
          <a:bodyPr/>
          <a:lstStyle/>
          <a:p>
            <a:endParaRPr/>
          </a:p>
        </p:txBody>
      </p:sp>
      <p:sp>
        <p:nvSpPr>
          <p:cNvPr id="14" name="Text 12"/>
          <p:cNvSpPr/>
          <p:nvPr/>
        </p:nvSpPr>
        <p:spPr>
          <a:xfrm>
            <a:off x="5212080" y="2304288"/>
            <a:ext cx="1143000" cy="320040"/>
          </a:xfrm>
          <a:prstGeom prst="rect">
            <a:avLst/>
          </a:prstGeom>
          <a:noFill/>
        </p:spPr>
        <p:txBody>
          <a:bodyPr wrap="square" lIns="0" tIns="0" rIns="0" bIns="0" rtlCol="0" anchor="ctr">
            <a:normAutofit/>
          </a:bodyPr>
          <a:lstStyle/>
          <a:p>
            <a:pPr marL="0" indent="0" algn="ctr">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2023</a:t>
            </a:r>
            <a:endParaRPr lang="en-US" sz="2000" dirty="0"/>
          </a:p>
        </p:txBody>
      </p:sp>
      <p:sp>
        <p:nvSpPr>
          <p:cNvPr id="15" name="Text 13"/>
          <p:cNvSpPr/>
          <p:nvPr/>
        </p:nvSpPr>
        <p:spPr>
          <a:xfrm>
            <a:off x="4818888" y="3675887"/>
            <a:ext cx="1920240" cy="1508755"/>
          </a:xfrm>
          <a:prstGeom prst="rect">
            <a:avLst/>
          </a:prstGeom>
          <a:noFill/>
        </p:spPr>
        <p:txBody>
          <a:bodyPr wrap="square" lIns="1016" tIns="1016" rIns="1016" bIns="1016" rtlCol="0" anchor="t">
            <a:normAutofit fontScale="85000" lnSpcReduction="1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Letby was convicted of murdering seven babies and attempting to murder others.</a:t>
            </a:r>
            <a:endParaRPr lang="en-US" sz="1800" dirty="0"/>
          </a:p>
        </p:txBody>
      </p:sp>
      <p:sp>
        <p:nvSpPr>
          <p:cNvPr id="16" name="Shape 14"/>
          <p:cNvSpPr/>
          <p:nvPr/>
        </p:nvSpPr>
        <p:spPr>
          <a:xfrm>
            <a:off x="7863840" y="2999232"/>
            <a:ext cx="502920" cy="502920"/>
          </a:xfrm>
          <a:prstGeom prst="ellipse">
            <a:avLst/>
          </a:prstGeom>
          <a:solidFill>
            <a:srgbClr val="F4B942"/>
          </a:solidFill>
          <a:ln w="25400">
            <a:solidFill>
              <a:srgbClr val="FFFFFF"/>
            </a:solidFill>
            <a:prstDash val="solid"/>
          </a:ln>
        </p:spPr>
        <p:txBody>
          <a:bodyPr/>
          <a:lstStyle/>
          <a:p>
            <a:endParaRPr/>
          </a:p>
        </p:txBody>
      </p:sp>
      <p:sp>
        <p:nvSpPr>
          <p:cNvPr id="17" name="Text 15"/>
          <p:cNvSpPr/>
          <p:nvPr/>
        </p:nvSpPr>
        <p:spPr>
          <a:xfrm>
            <a:off x="7543800" y="2304288"/>
            <a:ext cx="1143000" cy="320040"/>
          </a:xfrm>
          <a:prstGeom prst="rect">
            <a:avLst/>
          </a:prstGeom>
          <a:noFill/>
        </p:spPr>
        <p:txBody>
          <a:bodyPr wrap="square" lIns="0" tIns="0" rIns="0" bIns="0" rtlCol="0" anchor="ctr">
            <a:normAutofit/>
          </a:bodyPr>
          <a:lstStyle/>
          <a:p>
            <a:pPr marL="0" indent="0" algn="ctr">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2024</a:t>
            </a:r>
            <a:endParaRPr lang="en-US" sz="2000" dirty="0"/>
          </a:p>
        </p:txBody>
      </p:sp>
      <p:sp>
        <p:nvSpPr>
          <p:cNvPr id="18" name="Text 16"/>
          <p:cNvSpPr/>
          <p:nvPr/>
        </p:nvSpPr>
        <p:spPr>
          <a:xfrm>
            <a:off x="7150608" y="1325880"/>
            <a:ext cx="1920240" cy="1078992"/>
          </a:xfrm>
          <a:prstGeom prst="rect">
            <a:avLst/>
          </a:prstGeom>
          <a:noFill/>
        </p:spPr>
        <p:txBody>
          <a:bodyPr wrap="square" lIns="1016" tIns="1016" rIns="1016" bIns="1016" rtlCol="0" anchor="t">
            <a:normAutofit fontScale="70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Baby K retrial added one attempted-murder conviction and a fifteenth whole-life order.</a:t>
            </a:r>
            <a:endParaRPr lang="en-US" sz="1800" dirty="0"/>
          </a:p>
        </p:txBody>
      </p:sp>
      <p:sp>
        <p:nvSpPr>
          <p:cNvPr id="19" name="Shape 17"/>
          <p:cNvSpPr/>
          <p:nvPr/>
        </p:nvSpPr>
        <p:spPr>
          <a:xfrm>
            <a:off x="10195560" y="2999232"/>
            <a:ext cx="502920" cy="502920"/>
          </a:xfrm>
          <a:prstGeom prst="ellipse">
            <a:avLst/>
          </a:prstGeom>
          <a:solidFill>
            <a:srgbClr val="40B5AD"/>
          </a:solidFill>
          <a:ln w="25400">
            <a:solidFill>
              <a:srgbClr val="FFFFFF"/>
            </a:solidFill>
            <a:prstDash val="solid"/>
          </a:ln>
        </p:spPr>
        <p:txBody>
          <a:bodyPr/>
          <a:lstStyle/>
          <a:p>
            <a:endParaRPr/>
          </a:p>
        </p:txBody>
      </p:sp>
      <p:sp>
        <p:nvSpPr>
          <p:cNvPr id="20" name="Text 18"/>
          <p:cNvSpPr/>
          <p:nvPr/>
        </p:nvSpPr>
        <p:spPr>
          <a:xfrm>
            <a:off x="9875520" y="2304288"/>
            <a:ext cx="1143000" cy="320040"/>
          </a:xfrm>
          <a:prstGeom prst="rect">
            <a:avLst/>
          </a:prstGeom>
          <a:noFill/>
        </p:spPr>
        <p:txBody>
          <a:bodyPr wrap="square" lIns="0" tIns="0" rIns="0" bIns="0" rtlCol="0" anchor="ctr">
            <a:normAutofit/>
          </a:bodyPr>
          <a:lstStyle/>
          <a:p>
            <a:pPr marL="0" indent="0" algn="ctr">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2025–26</a:t>
            </a:r>
            <a:endParaRPr lang="en-US" sz="2000" dirty="0"/>
          </a:p>
        </p:txBody>
      </p:sp>
      <p:sp>
        <p:nvSpPr>
          <p:cNvPr id="21" name="Text 19"/>
          <p:cNvSpPr/>
          <p:nvPr/>
        </p:nvSpPr>
        <p:spPr>
          <a:xfrm>
            <a:off x="9482328" y="3706377"/>
            <a:ext cx="1920240" cy="1112511"/>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The Thirlwall Inquiry examined systemic learning; police also investigated possible corporate/gross-negligence issues.</a:t>
            </a:r>
            <a:endParaRPr lang="en-US" sz="1800" dirty="0"/>
          </a:p>
        </p:txBody>
      </p:sp>
      <p:sp>
        <p:nvSpPr>
          <p:cNvPr id="22" name="Text 20"/>
          <p:cNvSpPr/>
          <p:nvPr/>
        </p:nvSpPr>
        <p:spPr>
          <a:xfrm>
            <a:off x="777240" y="5791210"/>
            <a:ext cx="10652760" cy="426710"/>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Critical point: the timeline shows repeated opportunities for detection, escalation and independent review. Quality assurance must convert “concern” into timely, accountable action, rather than relying on professional persistence alone. (Thirlwall Inquiry, 2026; Dyer, 2025).</a:t>
            </a:r>
            <a:endParaRPr lang="en-US" sz="1800" dirty="0"/>
          </a:p>
        </p:txBody>
      </p:sp>
      <p:sp>
        <p:nvSpPr>
          <p:cNvPr id="23" name="Text 21"/>
          <p:cNvSpPr/>
          <p:nvPr/>
        </p:nvSpPr>
        <p:spPr>
          <a:xfrm>
            <a:off x="502920" y="6471920"/>
            <a:ext cx="11109960" cy="267208"/>
          </a:xfrm>
          <a:prstGeom prst="rect">
            <a:avLst/>
          </a:prstGeom>
          <a:noFill/>
        </p:spPr>
        <p:txBody>
          <a:bodyPr wrap="square" lIns="0" tIns="0" rIns="0" bIns="0" rtlCol="0" anchor="ctr">
            <a:normAutofit fontScale="85000" lnSpcReduction="20000"/>
          </a:bodyPr>
          <a:lstStyle/>
          <a:p>
            <a:pPr marL="0" indent="0">
              <a:lnSpc>
                <a:spcPct val="150000"/>
              </a:lnSpc>
              <a:buNone/>
            </a:pPr>
            <a:r>
              <a:rPr sz="1800" b="0" i="1">
                <a:solidFill>
                  <a:srgbClr val="4F5D75"/>
                </a:solidFill>
                <a:latin typeface="Arial" panose="020B0604020202020204"/>
              </a:rPr>
              <a:t>Timeline sources: Thirlwall Inquiry (2026), Iacobucci (2024), The Guardian (2024), Dyer (2025).</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3E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2000" cy="411480"/>
          </a:xfrm>
          <a:prstGeom prst="rect">
            <a:avLst/>
          </a:prstGeom>
          <a:solidFill>
            <a:srgbClr val="1834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11480" y="73152"/>
            <a:ext cx="9144000" cy="320040"/>
          </a:xfrm>
          <a:prstGeom prst="rect">
            <a:avLst/>
          </a:prstGeom>
          <a:noFill/>
        </p:spPr>
        <p:txBody>
          <a:bodyPr wrap="none">
            <a:spAutoFit/>
          </a:bodyPr>
          <a:lstStyle/>
          <a:p>
            <a:r>
              <a:rPr sz="1800" b="1">
                <a:solidFill>
                  <a:srgbClr val="FFFFFF"/>
                </a:solidFill>
                <a:latin typeface="Arial" panose="020B0604020202020204"/>
              </a:rPr>
              <a:t>Root cause analysis</a:t>
            </a:r>
          </a:p>
        </p:txBody>
      </p:sp>
      <p:sp>
        <p:nvSpPr>
          <p:cNvPr id="5" name="TextBox 4"/>
          <p:cNvSpPr txBox="1"/>
          <p:nvPr/>
        </p:nvSpPr>
        <p:spPr>
          <a:xfrm>
            <a:off x="11292840" y="73152"/>
            <a:ext cx="548640" cy="320040"/>
          </a:xfrm>
          <a:prstGeom prst="rect">
            <a:avLst/>
          </a:prstGeom>
          <a:noFill/>
        </p:spPr>
        <p:txBody>
          <a:bodyPr wrap="none">
            <a:spAutoFit/>
          </a:bodyPr>
          <a:lstStyle/>
          <a:p>
            <a:pPr algn="r"/>
            <a:r>
              <a:rPr sz="1800" b="1">
                <a:solidFill>
                  <a:srgbClr val="FFFFFF"/>
                </a:solidFill>
                <a:latin typeface="Arial" panose="020B0604020202020204"/>
              </a:rPr>
              <a:t>04</a:t>
            </a:r>
          </a:p>
        </p:txBody>
      </p:sp>
      <p:sp>
        <p:nvSpPr>
          <p:cNvPr id="6" name="TextBox 5"/>
          <p:cNvSpPr txBox="1"/>
          <p:nvPr/>
        </p:nvSpPr>
        <p:spPr>
          <a:xfrm>
            <a:off x="502920" y="658368"/>
            <a:ext cx="11247120" cy="502920"/>
          </a:xfrm>
          <a:prstGeom prst="rect">
            <a:avLst/>
          </a:prstGeom>
          <a:noFill/>
        </p:spPr>
        <p:txBody>
          <a:bodyPr wrap="none">
            <a:spAutoFit/>
          </a:bodyPr>
          <a:lstStyle/>
          <a:p>
            <a:r>
              <a:rPr sz="2300" b="1">
                <a:solidFill>
                  <a:srgbClr val="183453"/>
                </a:solidFill>
                <a:latin typeface="Arial" panose="020B0604020202020204"/>
              </a:rPr>
              <a:t>Fishbone diagram: why warning signals did not become action</a:t>
            </a:r>
          </a:p>
        </p:txBody>
      </p:sp>
      <p:sp>
        <p:nvSpPr>
          <p:cNvPr id="7" name="TextBox 6"/>
          <p:cNvSpPr txBox="1"/>
          <p:nvPr/>
        </p:nvSpPr>
        <p:spPr>
          <a:xfrm>
            <a:off x="530352" y="1216152"/>
            <a:ext cx="11064240" cy="347472"/>
          </a:xfrm>
          <a:prstGeom prst="rect">
            <a:avLst/>
          </a:prstGeom>
          <a:noFill/>
        </p:spPr>
        <p:txBody>
          <a:bodyPr wrap="none">
            <a:spAutoFit/>
          </a:bodyPr>
          <a:lstStyle/>
          <a:p>
            <a:r>
              <a:rPr sz="1300">
                <a:solidFill>
                  <a:srgbClr val="4A5B74"/>
                </a:solidFill>
                <a:latin typeface="Arial" panose="020B0604020202020204"/>
              </a:rPr>
              <a:t>A structured RCA view links visible events to deeper governance, cultural and policy conditions.</a:t>
            </a:r>
          </a:p>
        </p:txBody>
      </p:sp>
      <p:cxnSp>
        <p:nvCxnSpPr>
          <p:cNvPr id="8" name="Connector 7"/>
          <p:cNvCxnSpPr/>
          <p:nvPr/>
        </p:nvCxnSpPr>
        <p:spPr>
          <a:xfrm>
            <a:off x="960120" y="3611880"/>
            <a:ext cx="8686800" cy="0"/>
          </a:xfrm>
          <a:prstGeom prst="line">
            <a:avLst/>
          </a:prstGeom>
          <a:ln w="38100">
            <a:solidFill>
              <a:srgbClr val="183453"/>
            </a:solidFill>
          </a:ln>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a:off x="9646920" y="3611880"/>
            <a:ext cx="594360" cy="0"/>
          </a:xfrm>
          <a:prstGeom prst="line">
            <a:avLst/>
          </a:prstGeom>
          <a:ln w="38100">
            <a:solidFill>
              <a:srgbClr val="DD4651"/>
            </a:solidFill>
          </a:ln>
        </p:spPr>
        <p:style>
          <a:lnRef idx="2">
            <a:schemeClr val="accent1"/>
          </a:lnRef>
          <a:fillRef idx="0">
            <a:schemeClr val="accent1"/>
          </a:fillRef>
          <a:effectRef idx="1">
            <a:schemeClr val="accent1"/>
          </a:effectRef>
          <a:fontRef idx="minor">
            <a:schemeClr val="tx1"/>
          </a:fontRef>
        </p:style>
      </p:cxnSp>
      <p:cxnSp>
        <p:nvCxnSpPr>
          <p:cNvPr id="10" name="Connector 9"/>
          <p:cNvCxnSpPr/>
          <p:nvPr/>
        </p:nvCxnSpPr>
        <p:spPr>
          <a:xfrm flipH="1" flipV="1">
            <a:off x="1143000" y="2148840"/>
            <a:ext cx="685800" cy="1463040"/>
          </a:xfrm>
          <a:prstGeom prst="line">
            <a:avLst/>
          </a:prstGeom>
          <a:ln w="25400">
            <a:solidFill>
              <a:srgbClr val="3A91C5"/>
            </a:solidFill>
          </a:ln>
        </p:spPr>
        <p:style>
          <a:lnRef idx="2">
            <a:schemeClr val="accent1"/>
          </a:lnRef>
          <a:fillRef idx="0">
            <a:schemeClr val="accent1"/>
          </a:fillRef>
          <a:effectRef idx="1">
            <a:schemeClr val="accent1"/>
          </a:effectRef>
          <a:fontRef idx="minor">
            <a:schemeClr val="tx1"/>
          </a:fontRef>
        </p:style>
      </p:cxnSp>
      <p:cxnSp>
        <p:nvCxnSpPr>
          <p:cNvPr id="11" name="Connector 10"/>
          <p:cNvCxnSpPr/>
          <p:nvPr/>
        </p:nvCxnSpPr>
        <p:spPr>
          <a:xfrm flipH="1" flipV="1">
            <a:off x="3063240" y="2148840"/>
            <a:ext cx="777240" cy="1463040"/>
          </a:xfrm>
          <a:prstGeom prst="line">
            <a:avLst/>
          </a:prstGeom>
          <a:ln w="25400">
            <a:solidFill>
              <a:srgbClr val="42BEB7"/>
            </a:solidFill>
          </a:ln>
        </p:spPr>
        <p:style>
          <a:lnRef idx="2">
            <a:schemeClr val="accent1"/>
          </a:lnRef>
          <a:fillRef idx="0">
            <a:schemeClr val="accent1"/>
          </a:fillRef>
          <a:effectRef idx="1">
            <a:schemeClr val="accent1"/>
          </a:effectRef>
          <a:fontRef idx="minor">
            <a:schemeClr val="tx1"/>
          </a:fontRef>
        </p:style>
      </p:cxnSp>
      <p:cxnSp>
        <p:nvCxnSpPr>
          <p:cNvPr id="12" name="Connector 11"/>
          <p:cNvCxnSpPr/>
          <p:nvPr/>
        </p:nvCxnSpPr>
        <p:spPr>
          <a:xfrm flipH="1" flipV="1">
            <a:off x="5074920" y="2148840"/>
            <a:ext cx="777240" cy="1463040"/>
          </a:xfrm>
          <a:prstGeom prst="line">
            <a:avLst/>
          </a:prstGeom>
          <a:ln w="25400">
            <a:solidFill>
              <a:srgbClr val="F4767B"/>
            </a:solidFill>
          </a:ln>
        </p:spPr>
        <p:style>
          <a:lnRef idx="2">
            <a:schemeClr val="accent1"/>
          </a:lnRef>
          <a:fillRef idx="0">
            <a:schemeClr val="accent1"/>
          </a:fillRef>
          <a:effectRef idx="1">
            <a:schemeClr val="accent1"/>
          </a:effectRef>
          <a:fontRef idx="minor">
            <a:schemeClr val="tx1"/>
          </a:fontRef>
        </p:style>
      </p:cxnSp>
      <p:cxnSp>
        <p:nvCxnSpPr>
          <p:cNvPr id="13" name="Connector 12"/>
          <p:cNvCxnSpPr/>
          <p:nvPr/>
        </p:nvCxnSpPr>
        <p:spPr>
          <a:xfrm flipH="1">
            <a:off x="1554480" y="3611880"/>
            <a:ext cx="822960" cy="1435608"/>
          </a:xfrm>
          <a:prstGeom prst="line">
            <a:avLst/>
          </a:prstGeom>
          <a:ln w="25400">
            <a:solidFill>
              <a:srgbClr val="977EDD"/>
            </a:solidFill>
          </a:ln>
        </p:spPr>
        <p:style>
          <a:lnRef idx="2">
            <a:schemeClr val="accent1"/>
          </a:lnRef>
          <a:fillRef idx="0">
            <a:schemeClr val="accent1"/>
          </a:fillRef>
          <a:effectRef idx="1">
            <a:schemeClr val="accent1"/>
          </a:effectRef>
          <a:fontRef idx="minor">
            <a:schemeClr val="tx1"/>
          </a:fontRef>
        </p:style>
      </p:cxnSp>
      <p:cxnSp>
        <p:nvCxnSpPr>
          <p:cNvPr id="14" name="Connector 13"/>
          <p:cNvCxnSpPr/>
          <p:nvPr/>
        </p:nvCxnSpPr>
        <p:spPr>
          <a:xfrm flipH="1">
            <a:off x="3794760" y="3611880"/>
            <a:ext cx="777240" cy="1435608"/>
          </a:xfrm>
          <a:prstGeom prst="line">
            <a:avLst/>
          </a:prstGeom>
          <a:ln w="25400">
            <a:solidFill>
              <a:srgbClr val="7BB059"/>
            </a:solidFill>
          </a:ln>
        </p:spPr>
        <p:style>
          <a:lnRef idx="2">
            <a:schemeClr val="accent1"/>
          </a:lnRef>
          <a:fillRef idx="0">
            <a:schemeClr val="accent1"/>
          </a:fillRef>
          <a:effectRef idx="1">
            <a:schemeClr val="accent1"/>
          </a:effectRef>
          <a:fontRef idx="minor">
            <a:schemeClr val="tx1"/>
          </a:fontRef>
        </p:style>
      </p:cxnSp>
      <p:cxnSp>
        <p:nvCxnSpPr>
          <p:cNvPr id="15" name="Connector 14"/>
          <p:cNvCxnSpPr/>
          <p:nvPr/>
        </p:nvCxnSpPr>
        <p:spPr>
          <a:xfrm flipH="1">
            <a:off x="5989320" y="3611880"/>
            <a:ext cx="777240" cy="1435608"/>
          </a:xfrm>
          <a:prstGeom prst="line">
            <a:avLst/>
          </a:prstGeom>
          <a:ln w="25400">
            <a:solidFill>
              <a:srgbClr val="EEA656"/>
            </a:solidFill>
          </a:ln>
        </p:spPr>
        <p:style>
          <a:lnRef idx="2">
            <a:schemeClr val="accent1"/>
          </a:lnRef>
          <a:fillRef idx="0">
            <a:schemeClr val="accent1"/>
          </a:fillRef>
          <a:effectRef idx="1">
            <a:schemeClr val="accent1"/>
          </a:effectRef>
          <a:fontRef idx="minor">
            <a:schemeClr val="tx1"/>
          </a:fontRef>
        </p:style>
      </p:cxnSp>
      <p:sp>
        <p:nvSpPr>
          <p:cNvPr id="16" name="Rounded Rectangle 15"/>
          <p:cNvSpPr/>
          <p:nvPr/>
        </p:nvSpPr>
        <p:spPr>
          <a:xfrm>
            <a:off x="640080" y="1600200"/>
            <a:ext cx="2240280" cy="868680"/>
          </a:xfrm>
          <a:prstGeom prst="roundRect">
            <a:avLst/>
          </a:prstGeom>
          <a:solidFill>
            <a:srgbClr val="FFFFFF"/>
          </a:solidFill>
          <a:ln w="19050">
            <a:solidFill>
              <a:srgbClr val="3A91C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40080" y="1600200"/>
            <a:ext cx="73152" cy="868680"/>
          </a:xfrm>
          <a:prstGeom prst="rect">
            <a:avLst/>
          </a:prstGeom>
          <a:solidFill>
            <a:srgbClr val="3A91C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04671" y="1673352"/>
            <a:ext cx="1965960" cy="731519"/>
          </a:xfrm>
          <a:prstGeom prst="rect">
            <a:avLst/>
          </a:prstGeom>
          <a:noFill/>
        </p:spPr>
        <p:txBody>
          <a:bodyPr wrap="none" lIns="0" tIns="0" rIns="0" bIns="0">
            <a:spAutoFit/>
          </a:bodyPr>
          <a:lstStyle/>
          <a:p>
            <a:r>
              <a:rPr sz="1150" b="1">
                <a:solidFill>
                  <a:srgbClr val="183453"/>
                </a:solidFill>
                <a:latin typeface="Arial" panose="020B0604020202020204"/>
              </a:rPr>
              <a:t>Governance &amp; assurance</a:t>
            </a:r>
          </a:p>
          <a:p>
            <a:pPr>
              <a:lnSpc>
                <a:spcPct val="105000"/>
              </a:lnSpc>
              <a:spcBef>
                <a:spcPts val="200"/>
              </a:spcBef>
              <a:defRPr sz="1050">
                <a:solidFill>
                  <a:srgbClr val="4A5B74"/>
                </a:solidFill>
                <a:latin typeface="Arial" panose="020B0604020202020204"/>
              </a:defRPr>
            </a:pPr>
            <a:r>
              <a:t>Fragmented board assurance</a:t>
            </a:r>
          </a:p>
          <a:p>
            <a:pPr>
              <a:lnSpc>
                <a:spcPct val="105000"/>
              </a:lnSpc>
              <a:spcBef>
                <a:spcPts val="200"/>
              </a:spcBef>
              <a:defRPr sz="1050">
                <a:solidFill>
                  <a:srgbClr val="4A5B74"/>
                </a:solidFill>
                <a:latin typeface="Arial" panose="020B0604020202020204"/>
              </a:defRPr>
            </a:pPr>
            <a:r>
              <a:t>Weak independent challenge</a:t>
            </a:r>
          </a:p>
        </p:txBody>
      </p:sp>
      <p:sp>
        <p:nvSpPr>
          <p:cNvPr id="19" name="Rounded Rectangle 18"/>
          <p:cNvSpPr/>
          <p:nvPr/>
        </p:nvSpPr>
        <p:spPr>
          <a:xfrm>
            <a:off x="2788920" y="1600200"/>
            <a:ext cx="2468880" cy="868680"/>
          </a:xfrm>
          <a:prstGeom prst="roundRect">
            <a:avLst/>
          </a:prstGeom>
          <a:solidFill>
            <a:srgbClr val="FFFFFF"/>
          </a:solidFill>
          <a:ln w="19050">
            <a:solidFill>
              <a:srgbClr val="42BEB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2788920" y="1600200"/>
            <a:ext cx="73152" cy="868680"/>
          </a:xfrm>
          <a:prstGeom prst="rect">
            <a:avLst/>
          </a:prstGeom>
          <a:solidFill>
            <a:srgbClr val="42BEB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2953512" y="1673352"/>
            <a:ext cx="2194560" cy="731519"/>
          </a:xfrm>
          <a:prstGeom prst="rect">
            <a:avLst/>
          </a:prstGeom>
          <a:noFill/>
        </p:spPr>
        <p:txBody>
          <a:bodyPr wrap="none" lIns="0" tIns="0" rIns="0" bIns="0">
            <a:spAutoFit/>
          </a:bodyPr>
          <a:lstStyle/>
          <a:p>
            <a:r>
              <a:rPr sz="1150" b="1">
                <a:solidFill>
                  <a:srgbClr val="183453"/>
                </a:solidFill>
                <a:latin typeface="Arial" panose="020B0604020202020204"/>
              </a:rPr>
              <a:t>Clinical escalation</a:t>
            </a:r>
          </a:p>
          <a:p>
            <a:pPr>
              <a:lnSpc>
                <a:spcPct val="105000"/>
              </a:lnSpc>
              <a:spcBef>
                <a:spcPts val="200"/>
              </a:spcBef>
              <a:defRPr sz="1050">
                <a:solidFill>
                  <a:srgbClr val="4A5B74"/>
                </a:solidFill>
                <a:latin typeface="Arial" panose="020B0604020202020204"/>
              </a:defRPr>
            </a:pPr>
            <a:r>
              <a:t>Consultant concerns raised</a:t>
            </a:r>
          </a:p>
          <a:p>
            <a:pPr>
              <a:lnSpc>
                <a:spcPct val="105000"/>
              </a:lnSpc>
              <a:spcBef>
                <a:spcPts val="200"/>
              </a:spcBef>
              <a:defRPr sz="1050">
                <a:solidFill>
                  <a:srgbClr val="4A5B74"/>
                </a:solidFill>
                <a:latin typeface="Arial" panose="020B0604020202020204"/>
              </a:defRPr>
            </a:pPr>
            <a:r>
              <a:t>No rapid protective trigger</a:t>
            </a:r>
          </a:p>
        </p:txBody>
      </p:sp>
      <p:sp>
        <p:nvSpPr>
          <p:cNvPr id="22" name="Rounded Rectangle 21"/>
          <p:cNvSpPr/>
          <p:nvPr/>
        </p:nvSpPr>
        <p:spPr>
          <a:xfrm>
            <a:off x="4983480" y="1600200"/>
            <a:ext cx="2514600" cy="868680"/>
          </a:xfrm>
          <a:prstGeom prst="roundRect">
            <a:avLst/>
          </a:prstGeom>
          <a:solidFill>
            <a:srgbClr val="FFFFFF"/>
          </a:solidFill>
          <a:ln w="19050">
            <a:solidFill>
              <a:srgbClr val="F476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4983480" y="1600200"/>
            <a:ext cx="73152" cy="868680"/>
          </a:xfrm>
          <a:prstGeom prst="rect">
            <a:avLst/>
          </a:prstGeom>
          <a:solidFill>
            <a:srgbClr val="F476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5148072" y="1673352"/>
            <a:ext cx="2240280" cy="731519"/>
          </a:xfrm>
          <a:prstGeom prst="rect">
            <a:avLst/>
          </a:prstGeom>
          <a:noFill/>
        </p:spPr>
        <p:txBody>
          <a:bodyPr wrap="none" lIns="0" tIns="0" rIns="0" bIns="0">
            <a:spAutoFit/>
          </a:bodyPr>
          <a:lstStyle/>
          <a:p>
            <a:r>
              <a:rPr sz="1150" b="1">
                <a:solidFill>
                  <a:srgbClr val="183453"/>
                </a:solidFill>
                <a:latin typeface="Arial" panose="020B0604020202020204"/>
              </a:rPr>
              <a:t>Data &amp; surveillance</a:t>
            </a:r>
          </a:p>
          <a:p>
            <a:pPr>
              <a:lnSpc>
                <a:spcPct val="105000"/>
              </a:lnSpc>
              <a:spcBef>
                <a:spcPts val="200"/>
              </a:spcBef>
              <a:defRPr sz="1050">
                <a:solidFill>
                  <a:srgbClr val="4A5B74"/>
                </a:solidFill>
                <a:latin typeface="Arial" panose="020B0604020202020204"/>
              </a:defRPr>
            </a:pPr>
            <a:r>
              <a:t>Deaths/collapses reviewed separately</a:t>
            </a:r>
          </a:p>
          <a:p>
            <a:pPr>
              <a:lnSpc>
                <a:spcPct val="105000"/>
              </a:lnSpc>
              <a:spcBef>
                <a:spcPts val="200"/>
              </a:spcBef>
              <a:defRPr sz="1050">
                <a:solidFill>
                  <a:srgbClr val="4A5B74"/>
                </a:solidFill>
                <a:latin typeface="Arial" panose="020B0604020202020204"/>
              </a:defRPr>
            </a:pPr>
            <a:r>
              <a:t>Poor triangulation with staffing</a:t>
            </a:r>
          </a:p>
        </p:txBody>
      </p:sp>
      <p:sp>
        <p:nvSpPr>
          <p:cNvPr id="25" name="Rounded Rectangle 24"/>
          <p:cNvSpPr/>
          <p:nvPr/>
        </p:nvSpPr>
        <p:spPr>
          <a:xfrm>
            <a:off x="960120" y="4846320"/>
            <a:ext cx="2606040" cy="868680"/>
          </a:xfrm>
          <a:prstGeom prst="roundRect">
            <a:avLst/>
          </a:prstGeom>
          <a:solidFill>
            <a:srgbClr val="FFFFFF"/>
          </a:solidFill>
          <a:ln w="19050">
            <a:solidFill>
              <a:srgbClr val="977ED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960120" y="4846320"/>
            <a:ext cx="73152" cy="868680"/>
          </a:xfrm>
          <a:prstGeom prst="rect">
            <a:avLst/>
          </a:prstGeom>
          <a:solidFill>
            <a:srgbClr val="977E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1124712" y="4919472"/>
            <a:ext cx="2331720" cy="731519"/>
          </a:xfrm>
          <a:prstGeom prst="rect">
            <a:avLst/>
          </a:prstGeom>
          <a:noFill/>
        </p:spPr>
        <p:txBody>
          <a:bodyPr wrap="none" lIns="0" tIns="0" rIns="0" bIns="0">
            <a:spAutoFit/>
          </a:bodyPr>
          <a:lstStyle/>
          <a:p>
            <a:r>
              <a:rPr sz="1150" b="1">
                <a:solidFill>
                  <a:srgbClr val="183453"/>
                </a:solidFill>
                <a:latin typeface="Arial" panose="020B0604020202020204"/>
              </a:rPr>
              <a:t>Culture &amp; speaking up</a:t>
            </a:r>
          </a:p>
          <a:p>
            <a:pPr>
              <a:lnSpc>
                <a:spcPct val="105000"/>
              </a:lnSpc>
              <a:spcBef>
                <a:spcPts val="200"/>
              </a:spcBef>
              <a:defRPr sz="1050">
                <a:solidFill>
                  <a:srgbClr val="4A5B74"/>
                </a:solidFill>
                <a:latin typeface="Arial" panose="020B0604020202020204"/>
              </a:defRPr>
            </a:pPr>
            <a:r>
              <a:t>Hierarchy and defensiveness</a:t>
            </a:r>
          </a:p>
          <a:p>
            <a:pPr>
              <a:lnSpc>
                <a:spcPct val="105000"/>
              </a:lnSpc>
              <a:spcBef>
                <a:spcPts val="200"/>
              </a:spcBef>
              <a:defRPr sz="1050">
                <a:solidFill>
                  <a:srgbClr val="4A5B74"/>
                </a:solidFill>
                <a:latin typeface="Arial" panose="020B0604020202020204"/>
              </a:defRPr>
            </a:pPr>
            <a:r>
              <a:t>Voice not converted into action</a:t>
            </a:r>
          </a:p>
        </p:txBody>
      </p:sp>
      <p:sp>
        <p:nvSpPr>
          <p:cNvPr id="28" name="Rounded Rectangle 27"/>
          <p:cNvSpPr/>
          <p:nvPr/>
        </p:nvSpPr>
        <p:spPr>
          <a:xfrm>
            <a:off x="3566160" y="4846320"/>
            <a:ext cx="2423160" cy="868680"/>
          </a:xfrm>
          <a:prstGeom prst="roundRect">
            <a:avLst/>
          </a:prstGeom>
          <a:solidFill>
            <a:srgbClr val="FFFFFF"/>
          </a:solidFill>
          <a:ln w="19050">
            <a:solidFill>
              <a:srgbClr val="7BB05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3566160" y="4846320"/>
            <a:ext cx="73152" cy="868680"/>
          </a:xfrm>
          <a:prstGeom prst="rect">
            <a:avLst/>
          </a:prstGeom>
          <a:solidFill>
            <a:srgbClr val="7BB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3730752" y="4919472"/>
            <a:ext cx="2148840" cy="731519"/>
          </a:xfrm>
          <a:prstGeom prst="rect">
            <a:avLst/>
          </a:prstGeom>
          <a:noFill/>
        </p:spPr>
        <p:txBody>
          <a:bodyPr wrap="none" lIns="0" tIns="0" rIns="0" bIns="0">
            <a:spAutoFit/>
          </a:bodyPr>
          <a:lstStyle/>
          <a:p>
            <a:r>
              <a:rPr sz="1150" b="1">
                <a:solidFill>
                  <a:srgbClr val="183453"/>
                </a:solidFill>
                <a:latin typeface="Arial" panose="020B0604020202020204"/>
              </a:rPr>
              <a:t>Workforce &amp; unit context</a:t>
            </a:r>
          </a:p>
          <a:p>
            <a:pPr>
              <a:lnSpc>
                <a:spcPct val="105000"/>
              </a:lnSpc>
              <a:spcBef>
                <a:spcPts val="200"/>
              </a:spcBef>
              <a:defRPr sz="1050">
                <a:solidFill>
                  <a:srgbClr val="4A5B74"/>
                </a:solidFill>
                <a:latin typeface="Arial" panose="020B0604020202020204"/>
              </a:defRPr>
            </a:pPr>
            <a:r>
              <a:t>Neonatal acuity and pressure</a:t>
            </a:r>
          </a:p>
          <a:p>
            <a:pPr>
              <a:lnSpc>
                <a:spcPct val="105000"/>
              </a:lnSpc>
              <a:spcBef>
                <a:spcPts val="200"/>
              </a:spcBef>
              <a:defRPr sz="1050">
                <a:solidFill>
                  <a:srgbClr val="4A5B74"/>
                </a:solidFill>
                <a:latin typeface="Arial" panose="020B0604020202020204"/>
              </a:defRPr>
            </a:pPr>
            <a:r>
              <a:t>Risk signals normalised</a:t>
            </a:r>
          </a:p>
        </p:txBody>
      </p:sp>
      <p:sp>
        <p:nvSpPr>
          <p:cNvPr id="31" name="Rounded Rectangle 30"/>
          <p:cNvSpPr/>
          <p:nvPr/>
        </p:nvSpPr>
        <p:spPr>
          <a:xfrm>
            <a:off x="5897880" y="4846320"/>
            <a:ext cx="2697480" cy="868680"/>
          </a:xfrm>
          <a:prstGeom prst="roundRect">
            <a:avLst/>
          </a:prstGeom>
          <a:solidFill>
            <a:srgbClr val="FFFFFF"/>
          </a:solidFill>
          <a:ln w="19050">
            <a:solidFill>
              <a:srgbClr val="EEA65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5897880" y="4846320"/>
            <a:ext cx="73152" cy="868680"/>
          </a:xfrm>
          <a:prstGeom prst="rect">
            <a:avLst/>
          </a:prstGeom>
          <a:solidFill>
            <a:srgbClr val="EEA6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6062472" y="4919472"/>
            <a:ext cx="2423160" cy="731519"/>
          </a:xfrm>
          <a:prstGeom prst="rect">
            <a:avLst/>
          </a:prstGeom>
          <a:noFill/>
        </p:spPr>
        <p:txBody>
          <a:bodyPr wrap="none" lIns="0" tIns="0" rIns="0" bIns="0">
            <a:spAutoFit/>
          </a:bodyPr>
          <a:lstStyle/>
          <a:p>
            <a:r>
              <a:rPr sz="1150" b="1">
                <a:solidFill>
                  <a:srgbClr val="183453"/>
                </a:solidFill>
                <a:latin typeface="Arial" panose="020B0604020202020204"/>
              </a:rPr>
              <a:t>External review &amp; policy</a:t>
            </a:r>
          </a:p>
          <a:p>
            <a:pPr>
              <a:lnSpc>
                <a:spcPct val="105000"/>
              </a:lnSpc>
              <a:spcBef>
                <a:spcPts val="200"/>
              </a:spcBef>
              <a:defRPr sz="1050">
                <a:solidFill>
                  <a:srgbClr val="4A5B74"/>
                </a:solidFill>
                <a:latin typeface="Arial" panose="020B0604020202020204"/>
              </a:defRPr>
            </a:pPr>
            <a:r>
              <a:t>Late external scrutiny</a:t>
            </a:r>
          </a:p>
          <a:p>
            <a:pPr>
              <a:lnSpc>
                <a:spcPct val="105000"/>
              </a:lnSpc>
              <a:spcBef>
                <a:spcPts val="200"/>
              </a:spcBef>
              <a:defRPr sz="1050">
                <a:solidFill>
                  <a:srgbClr val="4A5B74"/>
                </a:solidFill>
                <a:latin typeface="Arial" panose="020B0604020202020204"/>
              </a:defRPr>
            </a:pPr>
            <a:r>
              <a:t>Policy dependent on implementation</a:t>
            </a:r>
          </a:p>
        </p:txBody>
      </p:sp>
      <p:sp>
        <p:nvSpPr>
          <p:cNvPr id="34" name="Chevron 33"/>
          <p:cNvSpPr/>
          <p:nvPr/>
        </p:nvSpPr>
        <p:spPr>
          <a:xfrm>
            <a:off x="9738360" y="3035808"/>
            <a:ext cx="1920240" cy="1143000"/>
          </a:xfrm>
          <a:prstGeom prst="chevron">
            <a:avLst/>
          </a:prstGeom>
          <a:solidFill>
            <a:srgbClr val="DD4651"/>
          </a:solidFill>
          <a:ln>
            <a:solidFill>
              <a:srgbClr val="DD465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9912096" y="3218688"/>
            <a:ext cx="1417320" cy="749808"/>
          </a:xfrm>
          <a:prstGeom prst="rect">
            <a:avLst/>
          </a:prstGeom>
          <a:noFill/>
        </p:spPr>
        <p:txBody>
          <a:bodyPr wrap="none" anchor="ctr">
            <a:spAutoFit/>
          </a:bodyPr>
          <a:lstStyle/>
          <a:p>
            <a:pPr algn="ctr"/>
            <a:r>
              <a:rPr sz="1400" b="1">
                <a:solidFill>
                  <a:srgbClr val="FFFFFF"/>
                </a:solidFill>
                <a:latin typeface="Arial" panose="020B0604020202020204"/>
              </a:rPr>
              <a:t>Delayed
safety action</a:t>
            </a:r>
          </a:p>
        </p:txBody>
      </p:sp>
      <p:sp>
        <p:nvSpPr>
          <p:cNvPr id="36" name="Rounded Rectangle 35"/>
          <p:cNvSpPr/>
          <p:nvPr/>
        </p:nvSpPr>
        <p:spPr>
          <a:xfrm>
            <a:off x="8823960" y="4736592"/>
            <a:ext cx="2788920" cy="1005840"/>
          </a:xfrm>
          <a:prstGeom prst="roundRect">
            <a:avLst/>
          </a:prstGeom>
          <a:solidFill>
            <a:srgbClr val="FFFFFF"/>
          </a:solidFill>
          <a:ln w="15875">
            <a:solidFill>
              <a:srgbClr val="18345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9006840" y="4873752"/>
            <a:ext cx="2450592" cy="777240"/>
          </a:xfrm>
          <a:prstGeom prst="rect">
            <a:avLst/>
          </a:prstGeom>
          <a:noFill/>
        </p:spPr>
        <p:txBody>
          <a:bodyPr wrap="none" lIns="0" tIns="0" rIns="0" bIns="0">
            <a:spAutoFit/>
          </a:bodyPr>
          <a:lstStyle/>
          <a:p>
            <a:r>
              <a:rPr sz="1200" b="1">
                <a:solidFill>
                  <a:srgbClr val="183453"/>
                </a:solidFill>
                <a:latin typeface="Arial" panose="020B0604020202020204"/>
              </a:rPr>
              <a:t>Critical judgement</a:t>
            </a:r>
          </a:p>
          <a:p>
            <a:pPr>
              <a:lnSpc>
                <a:spcPct val="105000"/>
              </a:lnSpc>
              <a:defRPr sz="1050">
                <a:solidFill>
                  <a:srgbClr val="4A5B74"/>
                </a:solidFill>
                <a:latin typeface="Arial" panose="020B0604020202020204"/>
              </a:defRPr>
            </a:pPr>
            <a:r>
              <a:t>The failure was systemic: weak signals stayed separated, so escalation depended on persistence rather than a reliable safety design.</a:t>
            </a:r>
          </a:p>
        </p:txBody>
      </p:sp>
      <p:sp>
        <p:nvSpPr>
          <p:cNvPr id="38" name="TextBox 37"/>
          <p:cNvSpPr txBox="1"/>
          <p:nvPr/>
        </p:nvSpPr>
        <p:spPr>
          <a:xfrm>
            <a:off x="502920" y="6355080"/>
            <a:ext cx="11155680" cy="228600"/>
          </a:xfrm>
          <a:prstGeom prst="rect">
            <a:avLst/>
          </a:prstGeom>
          <a:noFill/>
        </p:spPr>
        <p:txBody>
          <a:bodyPr wrap="none">
            <a:spAutoFit/>
          </a:bodyPr>
          <a:lstStyle/>
          <a:p>
            <a:r>
              <a:rPr sz="980" i="1">
                <a:solidFill>
                  <a:srgbClr val="4A5B74"/>
                </a:solidFill>
                <a:latin typeface="Arial" panose="020B0604020202020204"/>
              </a:rPr>
              <a:t>Sources: Ishikawa (1986); NHS England (2026); Nuffield Trust (2025); The Thirlwall Inquiry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2000" cy="411480"/>
          </a:xfrm>
          <a:prstGeom prst="rect">
            <a:avLst/>
          </a:prstGeom>
          <a:solidFill>
            <a:srgbClr val="1834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11480" y="73152"/>
            <a:ext cx="9144000" cy="320040"/>
          </a:xfrm>
          <a:prstGeom prst="rect">
            <a:avLst/>
          </a:prstGeom>
          <a:noFill/>
        </p:spPr>
        <p:txBody>
          <a:bodyPr wrap="none">
            <a:spAutoFit/>
          </a:bodyPr>
          <a:lstStyle/>
          <a:p>
            <a:r>
              <a:rPr sz="1800" b="1">
                <a:solidFill>
                  <a:srgbClr val="FFFFFF"/>
                </a:solidFill>
                <a:latin typeface="Arial" panose="020B0604020202020204"/>
              </a:rPr>
              <a:t>Systems-based safety model</a:t>
            </a:r>
          </a:p>
        </p:txBody>
      </p:sp>
      <p:sp>
        <p:nvSpPr>
          <p:cNvPr id="5" name="TextBox 4"/>
          <p:cNvSpPr txBox="1"/>
          <p:nvPr/>
        </p:nvSpPr>
        <p:spPr>
          <a:xfrm>
            <a:off x="11292840" y="73152"/>
            <a:ext cx="548640" cy="320040"/>
          </a:xfrm>
          <a:prstGeom prst="rect">
            <a:avLst/>
          </a:prstGeom>
          <a:noFill/>
        </p:spPr>
        <p:txBody>
          <a:bodyPr wrap="none">
            <a:spAutoFit/>
          </a:bodyPr>
          <a:lstStyle/>
          <a:p>
            <a:pPr algn="r"/>
            <a:r>
              <a:rPr sz="1800" b="1">
                <a:solidFill>
                  <a:srgbClr val="FFFFFF"/>
                </a:solidFill>
                <a:latin typeface="Arial" panose="020B0604020202020204"/>
              </a:rPr>
              <a:t>05</a:t>
            </a:r>
          </a:p>
        </p:txBody>
      </p:sp>
      <p:sp>
        <p:nvSpPr>
          <p:cNvPr id="6" name="TextBox 5"/>
          <p:cNvSpPr txBox="1"/>
          <p:nvPr/>
        </p:nvSpPr>
        <p:spPr>
          <a:xfrm>
            <a:off x="502920" y="658368"/>
            <a:ext cx="11247120" cy="502920"/>
          </a:xfrm>
          <a:prstGeom prst="rect">
            <a:avLst/>
          </a:prstGeom>
          <a:noFill/>
        </p:spPr>
        <p:txBody>
          <a:bodyPr wrap="none">
            <a:spAutoFit/>
          </a:bodyPr>
          <a:lstStyle/>
          <a:p>
            <a:r>
              <a:rPr sz="2400" b="1">
                <a:solidFill>
                  <a:srgbClr val="183453"/>
                </a:solidFill>
                <a:latin typeface="Arial" panose="020B0604020202020204"/>
              </a:rPr>
              <a:t>Swiss Cheese Model: layered defences in the Letby case</a:t>
            </a:r>
          </a:p>
        </p:txBody>
      </p:sp>
      <p:sp>
        <p:nvSpPr>
          <p:cNvPr id="7" name="TextBox 6"/>
          <p:cNvSpPr txBox="1"/>
          <p:nvPr/>
        </p:nvSpPr>
        <p:spPr>
          <a:xfrm>
            <a:off x="530352" y="1234440"/>
            <a:ext cx="11064240" cy="347472"/>
          </a:xfrm>
          <a:prstGeom prst="rect">
            <a:avLst/>
          </a:prstGeom>
          <a:noFill/>
        </p:spPr>
        <p:txBody>
          <a:bodyPr wrap="none">
            <a:spAutoFit/>
          </a:bodyPr>
          <a:lstStyle/>
          <a:p>
            <a:r>
              <a:rPr sz="1300">
                <a:solidFill>
                  <a:srgbClr val="4A5B74"/>
                </a:solidFill>
                <a:latin typeface="Arial" panose="020B0604020202020204"/>
              </a:rPr>
              <a:t>Harm becomes possible when weaknesses align across several independent safety barriers.</a:t>
            </a:r>
          </a:p>
        </p:txBody>
      </p:sp>
      <p:cxnSp>
        <p:nvCxnSpPr>
          <p:cNvPr id="8" name="Connector 7"/>
          <p:cNvCxnSpPr/>
          <p:nvPr/>
        </p:nvCxnSpPr>
        <p:spPr>
          <a:xfrm>
            <a:off x="777240" y="3310128"/>
            <a:ext cx="6245352" cy="0"/>
          </a:xfrm>
          <a:prstGeom prst="line">
            <a:avLst/>
          </a:prstGeom>
          <a:ln w="38100">
            <a:solidFill>
              <a:srgbClr val="DD4651"/>
            </a:solidFill>
          </a:ln>
        </p:spPr>
        <p:style>
          <a:lnRef idx="2">
            <a:schemeClr val="accent1"/>
          </a:lnRef>
          <a:fillRef idx="0">
            <a:schemeClr val="accent1"/>
          </a:fillRef>
          <a:effectRef idx="1">
            <a:schemeClr val="accent1"/>
          </a:effectRef>
          <a:fontRef idx="minor">
            <a:schemeClr val="tx1"/>
          </a:fontRef>
        </p:style>
      </p:cxnSp>
      <p:sp>
        <p:nvSpPr>
          <p:cNvPr id="9" name="Isosceles Triangle 8"/>
          <p:cNvSpPr/>
          <p:nvPr/>
        </p:nvSpPr>
        <p:spPr>
          <a:xfrm rot="5400000">
            <a:off x="6903720" y="3127248"/>
            <a:ext cx="329184" cy="365760"/>
          </a:xfrm>
          <a:prstGeom prst="triangle">
            <a:avLst/>
          </a:prstGeom>
          <a:solidFill>
            <a:srgbClr val="DD465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749808" y="2834640"/>
            <a:ext cx="1371600" cy="274320"/>
          </a:xfrm>
          <a:prstGeom prst="rect">
            <a:avLst/>
          </a:prstGeom>
          <a:noFill/>
        </p:spPr>
        <p:txBody>
          <a:bodyPr wrap="none">
            <a:spAutoFit/>
          </a:bodyPr>
          <a:lstStyle/>
          <a:p>
            <a:endParaRPr/>
          </a:p>
        </p:txBody>
      </p:sp>
      <p:sp>
        <p:nvSpPr>
          <p:cNvPr id="11" name="TextBox 10"/>
          <p:cNvSpPr txBox="1"/>
          <p:nvPr/>
        </p:nvSpPr>
        <p:spPr>
          <a:xfrm>
            <a:off x="6281928" y="2788920"/>
            <a:ext cx="1188720" cy="457200"/>
          </a:xfrm>
          <a:prstGeom prst="rect">
            <a:avLst/>
          </a:prstGeom>
          <a:noFill/>
        </p:spPr>
        <p:txBody>
          <a:bodyPr wrap="none">
            <a:spAutoFit/>
          </a:bodyPr>
          <a:lstStyle/>
          <a:p>
            <a:pPr algn="ctr"/>
            <a:r>
              <a:rPr sz="1100" b="1">
                <a:solidFill>
                  <a:srgbClr val="DD4651"/>
                </a:solidFill>
                <a:latin typeface="Arial" panose="020B0604020202020204"/>
              </a:rPr>
              <a:t>Risk reaches
families</a:t>
            </a:r>
          </a:p>
        </p:txBody>
      </p:sp>
      <p:sp>
        <p:nvSpPr>
          <p:cNvPr id="12" name="Rounded Rectangle 11"/>
          <p:cNvSpPr/>
          <p:nvPr/>
        </p:nvSpPr>
        <p:spPr>
          <a:xfrm>
            <a:off x="1234440" y="2057400"/>
            <a:ext cx="713232" cy="2468880"/>
          </a:xfrm>
          <a:prstGeom prst="roundRect">
            <a:avLst/>
          </a:prstGeom>
          <a:solidFill>
            <a:srgbClr val="3A91C5"/>
          </a:solidFill>
          <a:ln w="12700">
            <a:solidFill>
              <a:srgbClr val="3A91C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1435608" y="2331720"/>
            <a:ext cx="210312" cy="164592"/>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p:cNvSpPr/>
          <p:nvPr/>
        </p:nvSpPr>
        <p:spPr>
          <a:xfrm>
            <a:off x="1737360" y="2651760"/>
            <a:ext cx="164592" cy="146304"/>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188720" y="4617720"/>
            <a:ext cx="868680" cy="457200"/>
          </a:xfrm>
          <a:prstGeom prst="rect">
            <a:avLst/>
          </a:prstGeom>
          <a:noFill/>
        </p:spPr>
        <p:txBody>
          <a:bodyPr wrap="none">
            <a:spAutoFit/>
          </a:bodyPr>
          <a:lstStyle/>
          <a:p>
            <a:pPr algn="ctr"/>
            <a:r>
              <a:rPr sz="980" b="1">
                <a:solidFill>
                  <a:srgbClr val="183453"/>
                </a:solidFill>
                <a:latin typeface="Arial" panose="020B0604020202020204"/>
              </a:rPr>
              <a:t>Clinical
recognition</a:t>
            </a:r>
          </a:p>
        </p:txBody>
      </p:sp>
      <p:sp>
        <p:nvSpPr>
          <p:cNvPr id="16" name="Rounded Rectangle 15"/>
          <p:cNvSpPr/>
          <p:nvPr/>
        </p:nvSpPr>
        <p:spPr>
          <a:xfrm>
            <a:off x="2148840" y="2057400"/>
            <a:ext cx="713232" cy="2468880"/>
          </a:xfrm>
          <a:prstGeom prst="roundRect">
            <a:avLst/>
          </a:prstGeom>
          <a:solidFill>
            <a:srgbClr val="42BEB7"/>
          </a:solidFill>
          <a:ln w="12700">
            <a:solidFill>
              <a:srgbClr val="42BEB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2286000" y="2606040"/>
            <a:ext cx="182880" cy="146304"/>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Oval 17"/>
          <p:cNvSpPr/>
          <p:nvPr/>
        </p:nvSpPr>
        <p:spPr>
          <a:xfrm>
            <a:off x="2587752" y="2286000"/>
            <a:ext cx="219456" cy="164592"/>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2103120" y="4617720"/>
            <a:ext cx="868680" cy="457200"/>
          </a:xfrm>
          <a:prstGeom prst="rect">
            <a:avLst/>
          </a:prstGeom>
          <a:noFill/>
        </p:spPr>
        <p:txBody>
          <a:bodyPr wrap="none">
            <a:spAutoFit/>
          </a:bodyPr>
          <a:lstStyle/>
          <a:p>
            <a:pPr algn="ctr"/>
            <a:r>
              <a:rPr sz="980" b="1">
                <a:solidFill>
                  <a:srgbClr val="183453"/>
                </a:solidFill>
                <a:latin typeface="Arial" panose="020B0604020202020204"/>
              </a:rPr>
              <a:t>Incident
reporting</a:t>
            </a:r>
          </a:p>
        </p:txBody>
      </p:sp>
      <p:sp>
        <p:nvSpPr>
          <p:cNvPr id="20" name="Rounded Rectangle 19"/>
          <p:cNvSpPr/>
          <p:nvPr/>
        </p:nvSpPr>
        <p:spPr>
          <a:xfrm>
            <a:off x="3063240" y="2057400"/>
            <a:ext cx="713232" cy="2468880"/>
          </a:xfrm>
          <a:prstGeom prst="roundRect">
            <a:avLst/>
          </a:prstGeom>
          <a:solidFill>
            <a:srgbClr val="F4767B"/>
          </a:solidFill>
          <a:ln w="12700">
            <a:solidFill>
              <a:srgbClr val="F4767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Oval 20"/>
          <p:cNvSpPr/>
          <p:nvPr/>
        </p:nvSpPr>
        <p:spPr>
          <a:xfrm>
            <a:off x="3319272" y="2377440"/>
            <a:ext cx="256032" cy="182880"/>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Oval 21"/>
          <p:cNvSpPr/>
          <p:nvPr/>
        </p:nvSpPr>
        <p:spPr>
          <a:xfrm>
            <a:off x="3630168" y="2715768"/>
            <a:ext cx="164592" cy="128016"/>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3017520" y="4617720"/>
            <a:ext cx="868680" cy="457200"/>
          </a:xfrm>
          <a:prstGeom prst="rect">
            <a:avLst/>
          </a:prstGeom>
          <a:noFill/>
        </p:spPr>
        <p:txBody>
          <a:bodyPr wrap="none">
            <a:spAutoFit/>
          </a:bodyPr>
          <a:lstStyle/>
          <a:p>
            <a:pPr algn="ctr"/>
            <a:r>
              <a:rPr sz="980" b="1" dirty="0">
                <a:solidFill>
                  <a:srgbClr val="183453"/>
                </a:solidFill>
                <a:latin typeface="Arial" panose="020B0604020202020204"/>
              </a:rPr>
              <a:t>Mortality
review</a:t>
            </a:r>
          </a:p>
        </p:txBody>
      </p:sp>
      <p:sp>
        <p:nvSpPr>
          <p:cNvPr id="24" name="Rounded Rectangle 23"/>
          <p:cNvSpPr/>
          <p:nvPr/>
        </p:nvSpPr>
        <p:spPr>
          <a:xfrm>
            <a:off x="3977639" y="2057400"/>
            <a:ext cx="713232" cy="2468880"/>
          </a:xfrm>
          <a:prstGeom prst="roundRect">
            <a:avLst/>
          </a:prstGeom>
          <a:solidFill>
            <a:srgbClr val="977EDD"/>
          </a:solidFill>
          <a:ln w="12700">
            <a:solidFill>
              <a:srgbClr val="977ED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Oval 24"/>
          <p:cNvSpPr/>
          <p:nvPr/>
        </p:nvSpPr>
        <p:spPr>
          <a:xfrm>
            <a:off x="4123944" y="2715768"/>
            <a:ext cx="182880" cy="155448"/>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Oval 25"/>
          <p:cNvSpPr/>
          <p:nvPr/>
        </p:nvSpPr>
        <p:spPr>
          <a:xfrm>
            <a:off x="4434840" y="2404872"/>
            <a:ext cx="228600" cy="182880"/>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3931920" y="4617720"/>
            <a:ext cx="868680" cy="457200"/>
          </a:xfrm>
          <a:prstGeom prst="rect">
            <a:avLst/>
          </a:prstGeom>
          <a:noFill/>
        </p:spPr>
        <p:txBody>
          <a:bodyPr wrap="none">
            <a:spAutoFit/>
          </a:bodyPr>
          <a:lstStyle/>
          <a:p>
            <a:pPr algn="ctr"/>
            <a:r>
              <a:rPr sz="980" b="1">
                <a:solidFill>
                  <a:srgbClr val="183453"/>
                </a:solidFill>
                <a:latin typeface="Arial" panose="020B0604020202020204"/>
              </a:rPr>
              <a:t>Executive
challenge</a:t>
            </a:r>
          </a:p>
        </p:txBody>
      </p:sp>
      <p:sp>
        <p:nvSpPr>
          <p:cNvPr id="28" name="Rounded Rectangle 27"/>
          <p:cNvSpPr/>
          <p:nvPr/>
        </p:nvSpPr>
        <p:spPr>
          <a:xfrm>
            <a:off x="4892040" y="2057400"/>
            <a:ext cx="713232" cy="2468880"/>
          </a:xfrm>
          <a:prstGeom prst="roundRect">
            <a:avLst/>
          </a:prstGeom>
          <a:solidFill>
            <a:srgbClr val="7BB059"/>
          </a:solidFill>
          <a:ln w="12700">
            <a:solidFill>
              <a:srgbClr val="7BB05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Oval 28"/>
          <p:cNvSpPr/>
          <p:nvPr/>
        </p:nvSpPr>
        <p:spPr>
          <a:xfrm>
            <a:off x="5093207" y="2377440"/>
            <a:ext cx="201168" cy="164592"/>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Oval 29"/>
          <p:cNvSpPr/>
          <p:nvPr/>
        </p:nvSpPr>
        <p:spPr>
          <a:xfrm>
            <a:off x="5394959" y="2697480"/>
            <a:ext cx="228600" cy="182880"/>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4846320" y="4617720"/>
            <a:ext cx="868680" cy="457200"/>
          </a:xfrm>
          <a:prstGeom prst="rect">
            <a:avLst/>
          </a:prstGeom>
          <a:noFill/>
        </p:spPr>
        <p:txBody>
          <a:bodyPr wrap="none">
            <a:spAutoFit/>
          </a:bodyPr>
          <a:lstStyle/>
          <a:p>
            <a:pPr algn="ctr"/>
            <a:r>
              <a:rPr sz="980" b="1">
                <a:solidFill>
                  <a:srgbClr val="183453"/>
                </a:solidFill>
                <a:latin typeface="Arial" panose="020B0604020202020204"/>
              </a:rPr>
              <a:t>External
review</a:t>
            </a:r>
          </a:p>
        </p:txBody>
      </p:sp>
      <p:sp>
        <p:nvSpPr>
          <p:cNvPr id="32" name="Rounded Rectangle 31"/>
          <p:cNvSpPr/>
          <p:nvPr/>
        </p:nvSpPr>
        <p:spPr>
          <a:xfrm>
            <a:off x="5806440" y="2057400"/>
            <a:ext cx="713232" cy="2468880"/>
          </a:xfrm>
          <a:prstGeom prst="roundRect">
            <a:avLst/>
          </a:prstGeom>
          <a:solidFill>
            <a:srgbClr val="EEA656"/>
          </a:solidFill>
          <a:ln w="12700">
            <a:solidFill>
              <a:srgbClr val="EEA65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Oval 32"/>
          <p:cNvSpPr/>
          <p:nvPr/>
        </p:nvSpPr>
        <p:spPr>
          <a:xfrm>
            <a:off x="5916168" y="2587752"/>
            <a:ext cx="210312" cy="164592"/>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Oval 33"/>
          <p:cNvSpPr/>
          <p:nvPr/>
        </p:nvSpPr>
        <p:spPr>
          <a:xfrm>
            <a:off x="6318504" y="2276856"/>
            <a:ext cx="201168" cy="146304"/>
          </a:xfrm>
          <a:prstGeom prst="ellipse">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5760720" y="4617720"/>
            <a:ext cx="868680" cy="457200"/>
          </a:xfrm>
          <a:prstGeom prst="rect">
            <a:avLst/>
          </a:prstGeom>
          <a:noFill/>
        </p:spPr>
        <p:txBody>
          <a:bodyPr wrap="none">
            <a:spAutoFit/>
          </a:bodyPr>
          <a:lstStyle/>
          <a:p>
            <a:pPr algn="ctr"/>
            <a:r>
              <a:rPr sz="980" b="1">
                <a:solidFill>
                  <a:srgbClr val="183453"/>
                </a:solidFill>
                <a:latin typeface="Arial" panose="020B0604020202020204"/>
              </a:rPr>
              <a:t>Regulator
oversight</a:t>
            </a:r>
          </a:p>
        </p:txBody>
      </p:sp>
      <p:sp>
        <p:nvSpPr>
          <p:cNvPr id="36" name="TextBox 35"/>
          <p:cNvSpPr txBox="1"/>
          <p:nvPr/>
        </p:nvSpPr>
        <p:spPr>
          <a:xfrm>
            <a:off x="329184" y="2798064"/>
            <a:ext cx="868680" cy="502920"/>
          </a:xfrm>
          <a:prstGeom prst="rect">
            <a:avLst/>
          </a:prstGeom>
          <a:noFill/>
        </p:spPr>
        <p:txBody>
          <a:bodyPr wrap="none">
            <a:spAutoFit/>
          </a:bodyPr>
          <a:lstStyle/>
          <a:p>
            <a:pPr algn="ctr"/>
            <a:r>
              <a:rPr sz="1050" b="1">
                <a:solidFill>
                  <a:srgbClr val="DD4651"/>
                </a:solidFill>
                <a:latin typeface="Arial" panose="020B0604020202020204"/>
              </a:rPr>
              <a:t>Warning
signal</a:t>
            </a:r>
          </a:p>
        </p:txBody>
      </p:sp>
      <p:sp>
        <p:nvSpPr>
          <p:cNvPr id="37" name="Rounded Rectangle 36"/>
          <p:cNvSpPr/>
          <p:nvPr/>
        </p:nvSpPr>
        <p:spPr>
          <a:xfrm>
            <a:off x="7589520" y="1581912"/>
            <a:ext cx="3886200" cy="3538727"/>
          </a:xfrm>
          <a:prstGeom prst="roundRect">
            <a:avLst/>
          </a:prstGeom>
          <a:solidFill>
            <a:srgbClr val="FFFFFF"/>
          </a:solidFill>
          <a:ln w="19050">
            <a:solidFill>
              <a:srgbClr val="18345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7589520" y="1874519"/>
            <a:ext cx="73152" cy="3246120"/>
          </a:xfrm>
          <a:prstGeom prst="rect">
            <a:avLst/>
          </a:prstGeom>
          <a:solidFill>
            <a:srgbClr val="1834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7754112" y="1947672"/>
            <a:ext cx="3383280" cy="2008691"/>
          </a:xfrm>
          <a:prstGeom prst="rect">
            <a:avLst/>
          </a:prstGeom>
          <a:noFill/>
        </p:spPr>
        <p:txBody>
          <a:bodyPr wrap="square" lIns="0" tIns="0" rIns="0" bIns="0">
            <a:spAutoFit/>
          </a:bodyPr>
          <a:lstStyle/>
          <a:p>
            <a:r>
              <a:rPr sz="1300" b="1" dirty="0">
                <a:solidFill>
                  <a:srgbClr val="183453"/>
                </a:solidFill>
                <a:latin typeface="Arial" panose="020B0604020202020204"/>
              </a:rPr>
              <a:t>Critical application to quality assurance</a:t>
            </a:r>
          </a:p>
          <a:p>
            <a:pPr>
              <a:lnSpc>
                <a:spcPct val="105000"/>
              </a:lnSpc>
              <a:spcBef>
                <a:spcPts val="200"/>
              </a:spcBef>
              <a:defRPr sz="1200">
                <a:solidFill>
                  <a:srgbClr val="4A5B74"/>
                </a:solidFill>
                <a:latin typeface="Arial" panose="020B0604020202020204"/>
              </a:defRPr>
            </a:pPr>
            <a:r>
              <a:rPr dirty="0"/>
              <a:t>The model avoids a single-cause explanation by showing how active failures and latent conditions combine.</a:t>
            </a:r>
          </a:p>
          <a:p>
            <a:pPr>
              <a:lnSpc>
                <a:spcPct val="105000"/>
              </a:lnSpc>
              <a:spcBef>
                <a:spcPts val="200"/>
              </a:spcBef>
              <a:defRPr sz="1200">
                <a:solidFill>
                  <a:srgbClr val="4A5B74"/>
                </a:solidFill>
                <a:latin typeface="Arial" panose="020B0604020202020204"/>
              </a:defRPr>
            </a:pPr>
            <a:r>
              <a:rPr dirty="0"/>
              <a:t>In this case, repeated professional concerns passed through barriers that lacked independence, authority or integrated data.</a:t>
            </a:r>
          </a:p>
          <a:p>
            <a:pPr>
              <a:lnSpc>
                <a:spcPct val="105000"/>
              </a:lnSpc>
              <a:spcBef>
                <a:spcPts val="200"/>
              </a:spcBef>
              <a:defRPr sz="1200">
                <a:solidFill>
                  <a:srgbClr val="4A5B74"/>
                </a:solidFill>
                <a:latin typeface="Arial" panose="020B0604020202020204"/>
              </a:defRPr>
            </a:pPr>
            <a:r>
              <a:rPr dirty="0"/>
              <a:t>The improvement priority is to redesign each layer so weak signals trigger externally reviewable action.</a:t>
            </a:r>
          </a:p>
        </p:txBody>
      </p:sp>
      <p:sp>
        <p:nvSpPr>
          <p:cNvPr id="40" name="Rounded Rectangle 39"/>
          <p:cNvSpPr/>
          <p:nvPr/>
        </p:nvSpPr>
        <p:spPr>
          <a:xfrm>
            <a:off x="685800" y="5577840"/>
            <a:ext cx="10835640" cy="502920"/>
          </a:xfrm>
          <a:prstGeom prst="roundRect">
            <a:avLst/>
          </a:prstGeom>
          <a:solidFill>
            <a:srgbClr val="FFFFFF"/>
          </a:solidFill>
          <a:ln w="15875">
            <a:solidFill>
              <a:srgbClr val="42BEB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868680" y="5650992"/>
            <a:ext cx="10424160" cy="347472"/>
          </a:xfrm>
          <a:prstGeom prst="rect">
            <a:avLst/>
          </a:prstGeom>
          <a:noFill/>
        </p:spPr>
        <p:txBody>
          <a:bodyPr wrap="none">
            <a:spAutoFit/>
          </a:bodyPr>
          <a:lstStyle/>
          <a:p>
            <a:r>
              <a:rPr sz="1230" b="1">
                <a:solidFill>
                  <a:srgbClr val="183453"/>
                </a:solidFill>
                <a:latin typeface="Arial" panose="020B0604020202020204"/>
              </a:rPr>
              <a:t>Service-improvement implication: add redundancy, independence and clear trigger thresholds so one weak defence does not determine safety.</a:t>
            </a:r>
          </a:p>
        </p:txBody>
      </p:sp>
      <p:sp>
        <p:nvSpPr>
          <p:cNvPr id="42" name="TextBox 41"/>
          <p:cNvSpPr txBox="1"/>
          <p:nvPr/>
        </p:nvSpPr>
        <p:spPr>
          <a:xfrm>
            <a:off x="502920" y="6327648"/>
            <a:ext cx="11155680" cy="228600"/>
          </a:xfrm>
          <a:prstGeom prst="rect">
            <a:avLst/>
          </a:prstGeom>
          <a:noFill/>
        </p:spPr>
        <p:txBody>
          <a:bodyPr wrap="none">
            <a:spAutoFit/>
          </a:bodyPr>
          <a:lstStyle/>
          <a:p>
            <a:r>
              <a:rPr sz="980" i="1">
                <a:solidFill>
                  <a:srgbClr val="4A5B74"/>
                </a:solidFill>
                <a:latin typeface="Arial" panose="020B0604020202020204"/>
              </a:rPr>
              <a:t>Source: Reason (2000); applied with NHS England PSIRF guidance (2026) and The Thirlwall Inquiry evidence base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Structure failure</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06</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Structural weaknesses: assurance was not independent enough</a:t>
            </a:r>
            <a:endParaRPr lang="en-US" sz="3000" dirty="0"/>
          </a:p>
        </p:txBody>
      </p:sp>
      <p:sp>
        <p:nvSpPr>
          <p:cNvPr id="6" name="Shape 4"/>
          <p:cNvSpPr/>
          <p:nvPr/>
        </p:nvSpPr>
        <p:spPr>
          <a:xfrm>
            <a:off x="594360" y="1280160"/>
            <a:ext cx="5349240" cy="1463040"/>
          </a:xfrm>
          <a:prstGeom prst="roundRect">
            <a:avLst>
              <a:gd name="adj" fmla="val 10000"/>
            </a:avLst>
          </a:prstGeom>
          <a:solidFill>
            <a:srgbClr val="EAF6FF"/>
          </a:solidFill>
          <a:ln w="15240">
            <a:solidFill>
              <a:srgbClr val="3A86B8">
                <a:alpha val="75000"/>
              </a:srgbClr>
            </a:solidFill>
            <a:prstDash val="solid"/>
          </a:ln>
        </p:spPr>
        <p:txBody>
          <a:bodyPr/>
          <a:lstStyle/>
          <a:p>
            <a:endParaRPr/>
          </a:p>
        </p:txBody>
      </p:sp>
      <p:sp>
        <p:nvSpPr>
          <p:cNvPr id="7" name="Shape 5"/>
          <p:cNvSpPr/>
          <p:nvPr/>
        </p:nvSpPr>
        <p:spPr>
          <a:xfrm>
            <a:off x="594360" y="1280160"/>
            <a:ext cx="109728" cy="1463040"/>
          </a:xfrm>
          <a:prstGeom prst="rect">
            <a:avLst/>
          </a:prstGeom>
          <a:solidFill>
            <a:srgbClr val="3A86B8"/>
          </a:solidFill>
          <a:ln w="12700">
            <a:solidFill>
              <a:srgbClr val="333333">
                <a:alpha val="0"/>
              </a:srgbClr>
            </a:solidFill>
            <a:prstDash val="solid"/>
          </a:ln>
        </p:spPr>
        <p:txBody>
          <a:bodyPr/>
          <a:lstStyle/>
          <a:p>
            <a:endParaRPr/>
          </a:p>
        </p:txBody>
      </p:sp>
      <p:sp>
        <p:nvSpPr>
          <p:cNvPr id="8" name="Text 6"/>
          <p:cNvSpPr/>
          <p:nvPr/>
        </p:nvSpPr>
        <p:spPr>
          <a:xfrm>
            <a:off x="868680" y="1481328"/>
            <a:ext cx="489204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Governance gap</a:t>
            </a:r>
            <a:endParaRPr lang="en-US" sz="2000" dirty="0"/>
          </a:p>
        </p:txBody>
      </p:sp>
      <p:sp>
        <p:nvSpPr>
          <p:cNvPr id="9" name="Text 7"/>
          <p:cNvSpPr/>
          <p:nvPr/>
        </p:nvSpPr>
        <p:spPr>
          <a:xfrm>
            <a:off x="868680" y="1847088"/>
            <a:ext cx="4892040" cy="804672"/>
          </a:xfrm>
          <a:prstGeom prst="rect">
            <a:avLst/>
          </a:prstGeom>
          <a:noFill/>
        </p:spPr>
        <p:txBody>
          <a:bodyPr wrap="square" lIns="1016" tIns="1016" rIns="1016" bIns="1016" rtlCol="0" anchor="t">
            <a:normAutofit fontScale="5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Board assurance appears to have depended too heavily on internal interpretation of clinical concerns. A safer model would require independent neonatal mortality review when clusters or repeated consultant concerns appear. (Thirlwall Inquiry, 2026; Nuffield Trust, 2025).</a:t>
            </a:r>
            <a:endParaRPr lang="en-US" sz="1800" dirty="0"/>
          </a:p>
        </p:txBody>
      </p:sp>
      <p:sp>
        <p:nvSpPr>
          <p:cNvPr id="10" name="Shape 8"/>
          <p:cNvSpPr/>
          <p:nvPr/>
        </p:nvSpPr>
        <p:spPr>
          <a:xfrm>
            <a:off x="594360" y="2971800"/>
            <a:ext cx="5349240" cy="1234440"/>
          </a:xfrm>
          <a:prstGeom prst="roundRect">
            <a:avLst>
              <a:gd name="adj" fmla="val 11852"/>
            </a:avLst>
          </a:prstGeom>
          <a:solidFill>
            <a:srgbClr val="EEF8F4"/>
          </a:solidFill>
          <a:ln w="15240">
            <a:solidFill>
              <a:srgbClr val="40B5AD">
                <a:alpha val="75000"/>
              </a:srgbClr>
            </a:solidFill>
            <a:prstDash val="solid"/>
          </a:ln>
        </p:spPr>
        <p:txBody>
          <a:bodyPr/>
          <a:lstStyle/>
          <a:p>
            <a:endParaRPr/>
          </a:p>
        </p:txBody>
      </p:sp>
      <p:sp>
        <p:nvSpPr>
          <p:cNvPr id="11" name="Shape 9"/>
          <p:cNvSpPr/>
          <p:nvPr/>
        </p:nvSpPr>
        <p:spPr>
          <a:xfrm>
            <a:off x="594360" y="2971800"/>
            <a:ext cx="109728" cy="1234440"/>
          </a:xfrm>
          <a:prstGeom prst="rect">
            <a:avLst/>
          </a:prstGeom>
          <a:solidFill>
            <a:srgbClr val="40B5AD"/>
          </a:solidFill>
          <a:ln w="12700">
            <a:solidFill>
              <a:srgbClr val="333333">
                <a:alpha val="0"/>
              </a:srgbClr>
            </a:solidFill>
            <a:prstDash val="solid"/>
          </a:ln>
        </p:spPr>
        <p:txBody>
          <a:bodyPr/>
          <a:lstStyle/>
          <a:p>
            <a:endParaRPr/>
          </a:p>
        </p:txBody>
      </p:sp>
      <p:sp>
        <p:nvSpPr>
          <p:cNvPr id="12" name="Text 10"/>
          <p:cNvSpPr/>
          <p:nvPr/>
        </p:nvSpPr>
        <p:spPr>
          <a:xfrm>
            <a:off x="868680" y="2962656"/>
            <a:ext cx="4892040" cy="521208"/>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Data gap</a:t>
            </a:r>
            <a:endParaRPr lang="en-US" sz="2000" dirty="0"/>
          </a:p>
        </p:txBody>
      </p:sp>
      <p:sp>
        <p:nvSpPr>
          <p:cNvPr id="13" name="Text 11"/>
          <p:cNvSpPr/>
          <p:nvPr/>
        </p:nvSpPr>
        <p:spPr>
          <a:xfrm>
            <a:off x="868680" y="3429000"/>
            <a:ext cx="4892040" cy="685800"/>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Serious incidents, staffing context, mortality trends and staff concerns were not treated as one integrated risk picture. This weakened early-warning sensitivity and delayed decisive escalation. (Nuffield Trust, 2025).</a:t>
            </a:r>
            <a:endParaRPr lang="en-US" sz="1800" dirty="0"/>
          </a:p>
        </p:txBody>
      </p:sp>
      <p:sp>
        <p:nvSpPr>
          <p:cNvPr id="14" name="Shape 12"/>
          <p:cNvSpPr/>
          <p:nvPr/>
        </p:nvSpPr>
        <p:spPr>
          <a:xfrm>
            <a:off x="594360" y="4434840"/>
            <a:ext cx="5349240" cy="1234440"/>
          </a:xfrm>
          <a:prstGeom prst="roundRect">
            <a:avLst>
              <a:gd name="adj" fmla="val 11852"/>
            </a:avLst>
          </a:prstGeom>
          <a:solidFill>
            <a:srgbClr val="FFF1EA"/>
          </a:solidFill>
          <a:ln w="15240">
            <a:solidFill>
              <a:srgbClr val="EF7B80">
                <a:alpha val="75000"/>
              </a:srgbClr>
            </a:solidFill>
            <a:prstDash val="solid"/>
          </a:ln>
        </p:spPr>
        <p:txBody>
          <a:bodyPr/>
          <a:lstStyle/>
          <a:p>
            <a:endParaRPr/>
          </a:p>
        </p:txBody>
      </p:sp>
      <p:sp>
        <p:nvSpPr>
          <p:cNvPr id="15" name="Shape 13"/>
          <p:cNvSpPr/>
          <p:nvPr/>
        </p:nvSpPr>
        <p:spPr>
          <a:xfrm>
            <a:off x="594360" y="4434840"/>
            <a:ext cx="109728" cy="1234440"/>
          </a:xfrm>
          <a:prstGeom prst="rect">
            <a:avLst/>
          </a:prstGeom>
          <a:solidFill>
            <a:srgbClr val="EF7B80"/>
          </a:solidFill>
          <a:ln w="12700">
            <a:solidFill>
              <a:srgbClr val="333333">
                <a:alpha val="0"/>
              </a:srgbClr>
            </a:solidFill>
            <a:prstDash val="solid"/>
          </a:ln>
        </p:spPr>
        <p:txBody>
          <a:bodyPr/>
          <a:lstStyle/>
          <a:p>
            <a:endParaRPr/>
          </a:p>
        </p:txBody>
      </p:sp>
      <p:sp>
        <p:nvSpPr>
          <p:cNvPr id="16" name="Text 14"/>
          <p:cNvSpPr/>
          <p:nvPr/>
        </p:nvSpPr>
        <p:spPr>
          <a:xfrm>
            <a:off x="868680" y="4636008"/>
            <a:ext cx="489204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Accountability gap</a:t>
            </a:r>
            <a:endParaRPr lang="en-US" sz="2000" dirty="0"/>
          </a:p>
        </p:txBody>
      </p:sp>
      <p:sp>
        <p:nvSpPr>
          <p:cNvPr id="17" name="Text 15"/>
          <p:cNvSpPr/>
          <p:nvPr/>
        </p:nvSpPr>
        <p:spPr>
          <a:xfrm>
            <a:off x="868680" y="4946904"/>
            <a:ext cx="4892040" cy="630936"/>
          </a:xfrm>
          <a:prstGeom prst="rect">
            <a:avLst/>
          </a:prstGeom>
          <a:noFill/>
        </p:spPr>
        <p:txBody>
          <a:bodyPr wrap="square" lIns="1016" tIns="1016" rIns="1016" bIns="1016" rtlCol="0" anchor="t">
            <a:normAutofit fontScale="5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Quality assurance failed when responsibility for acting on low-probability, high-consequence signals was ambiguous across clinical, managerial and external boundaries. (CQC, 2025; Thirlwall Inquiry, 2026).</a:t>
            </a:r>
            <a:endParaRPr lang="en-US" sz="1800" dirty="0"/>
          </a:p>
        </p:txBody>
      </p:sp>
      <p:pic>
        <p:nvPicPr>
          <p:cNvPr id="18" name="Image 0" descr="/mnt/data/a_clean_warm_pastel_toned_3d_illustrated_scene_o.png"/>
          <p:cNvPicPr>
            <a:picLocks noChangeAspect="1"/>
          </p:cNvPicPr>
          <p:nvPr/>
        </p:nvPicPr>
        <p:blipFill>
          <a:blip r:embed="rId3"/>
          <a:srcRect l="16294" r="16294"/>
          <a:stretch>
            <a:fillRect/>
          </a:stretch>
        </p:blipFill>
        <p:spPr>
          <a:xfrm>
            <a:off x="6446520" y="1097280"/>
            <a:ext cx="4983480" cy="4160520"/>
          </a:xfrm>
          <a:prstGeom prst="rect">
            <a:avLst/>
          </a:prstGeom>
        </p:spPr>
      </p:pic>
      <p:sp>
        <p:nvSpPr>
          <p:cNvPr id="19" name="Text 16"/>
          <p:cNvSpPr/>
          <p:nvPr/>
        </p:nvSpPr>
        <p:spPr>
          <a:xfrm>
            <a:off x="6492240" y="5577840"/>
            <a:ext cx="4846320" cy="775208"/>
          </a:xfrm>
          <a:prstGeom prst="rect">
            <a:avLst/>
          </a:prstGeom>
          <a:noFill/>
        </p:spPr>
        <p:txBody>
          <a:bodyPr wrap="square" lIns="1016" tIns="1016" rIns="1016" bIns="1016" rtlCol="0" anchor="t">
            <a:normAutofit fontScale="70000" lnSpcReduction="20000"/>
          </a:bodyPr>
          <a:lstStyle/>
          <a:p>
            <a:pPr marL="0" indent="0">
              <a:lnSpc>
                <a:spcPct val="150000"/>
              </a:lnSpc>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Implication: well-led governance must test whether leaders actively seek disconfirming evidence, not only whether a committee structure exists.</a:t>
            </a:r>
            <a:endParaRPr lang="en-US" sz="1800" dirty="0"/>
          </a:p>
        </p:txBody>
      </p:sp>
      <p:sp>
        <p:nvSpPr>
          <p:cNvPr id="20" name="Text 17"/>
          <p:cNvSpPr/>
          <p:nvPr/>
        </p:nvSpPr>
        <p:spPr>
          <a:xfrm>
            <a:off x="502920" y="6573520"/>
            <a:ext cx="11109960" cy="165608"/>
          </a:xfrm>
          <a:prstGeom prst="rect">
            <a:avLst/>
          </a:prstGeom>
          <a:noFill/>
        </p:spPr>
        <p:txBody>
          <a:bodyPr wrap="square" lIns="0" tIns="0" rIns="0" bIns="0" rtlCol="0" anchor="ctr">
            <a:normAutofit fontScale="47500" lnSpcReduction="20000"/>
          </a:bodyPr>
          <a:lstStyle/>
          <a:p>
            <a:pPr marL="0" indent="0">
              <a:lnSpc>
                <a:spcPct val="150000"/>
              </a:lnSpc>
              <a:buNone/>
            </a:pPr>
            <a:r>
              <a:rPr sz="1200" i="1">
                <a:solidFill>
                  <a:srgbClr val="4A5B74"/>
                </a:solidFill>
                <a:latin typeface="Arial" panose="020B0604020202020204"/>
              </a:rPr>
              <a:t>Evidence sources: Thirlwall Inquiry (2026), Nuffield Trust (2025), CQC (2025).</a:t>
            </a:r>
            <a:endParaRPr 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EF8F4"/>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Process failure</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07</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Speaking-up systems must create action, not only reports</a:t>
            </a:r>
            <a:endParaRPr lang="en-US" sz="3000" dirty="0"/>
          </a:p>
        </p:txBody>
      </p:sp>
      <p:sp>
        <p:nvSpPr>
          <p:cNvPr id="6" name="Text 4"/>
          <p:cNvSpPr/>
          <p:nvPr/>
        </p:nvSpPr>
        <p:spPr>
          <a:xfrm>
            <a:off x="640080" y="1461486"/>
            <a:ext cx="6126480" cy="851945"/>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Freedom to Speak Up data show rising use of speaking-up channels across England. However, more cases do not automatically mean safer care unless concerns are triaged, investigated, protected from retaliation and linked to board-level learning. (National Guardian’s Office, 2025; Edmondson, 1999).</a:t>
            </a:r>
            <a:endParaRPr lang="en-US" sz="1800" dirty="0"/>
          </a:p>
        </p:txBody>
      </p:sp>
      <p:sp>
        <p:nvSpPr>
          <p:cNvPr id="7" name="Shape 5"/>
          <p:cNvSpPr/>
          <p:nvPr/>
        </p:nvSpPr>
        <p:spPr>
          <a:xfrm>
            <a:off x="841248" y="5532120"/>
            <a:ext cx="5852160" cy="0"/>
          </a:xfrm>
          <a:prstGeom prst="line">
            <a:avLst/>
          </a:prstGeom>
          <a:noFill/>
          <a:ln w="12700">
            <a:solidFill>
              <a:srgbClr val="4F5D75">
                <a:alpha val="55000"/>
              </a:srgbClr>
            </a:solidFill>
            <a:prstDash val="solid"/>
          </a:ln>
        </p:spPr>
        <p:txBody>
          <a:bodyPr/>
          <a:lstStyle/>
          <a:p>
            <a:endParaRPr/>
          </a:p>
        </p:txBody>
      </p:sp>
      <p:sp>
        <p:nvSpPr>
          <p:cNvPr id="8" name="Shape 6"/>
          <p:cNvSpPr/>
          <p:nvPr/>
        </p:nvSpPr>
        <p:spPr>
          <a:xfrm>
            <a:off x="841248" y="2834640"/>
            <a:ext cx="0" cy="2697480"/>
          </a:xfrm>
          <a:prstGeom prst="line">
            <a:avLst/>
          </a:prstGeom>
          <a:noFill/>
          <a:ln w="12700">
            <a:solidFill>
              <a:srgbClr val="4F5D75">
                <a:alpha val="55000"/>
              </a:srgbClr>
            </a:solidFill>
            <a:prstDash val="solid"/>
          </a:ln>
        </p:spPr>
        <p:txBody>
          <a:bodyPr/>
          <a:lstStyle/>
          <a:p>
            <a:endParaRPr/>
          </a:p>
        </p:txBody>
      </p:sp>
      <p:sp>
        <p:nvSpPr>
          <p:cNvPr id="9" name="Shape 7"/>
          <p:cNvSpPr/>
          <p:nvPr/>
        </p:nvSpPr>
        <p:spPr>
          <a:xfrm>
            <a:off x="786384" y="4651557"/>
            <a:ext cx="109728" cy="109728"/>
          </a:xfrm>
          <a:prstGeom prst="ellipse">
            <a:avLst/>
          </a:prstGeom>
          <a:solidFill>
            <a:srgbClr val="3A86B8"/>
          </a:solidFill>
          <a:ln w="12700">
            <a:solidFill>
              <a:srgbClr val="3A86B8"/>
            </a:solidFill>
            <a:prstDash val="solid"/>
          </a:ln>
        </p:spPr>
        <p:txBody>
          <a:bodyPr/>
          <a:lstStyle/>
          <a:p>
            <a:endParaRPr/>
          </a:p>
        </p:txBody>
      </p:sp>
      <p:sp>
        <p:nvSpPr>
          <p:cNvPr id="10" name="Text 8"/>
          <p:cNvSpPr/>
          <p:nvPr/>
        </p:nvSpPr>
        <p:spPr>
          <a:xfrm>
            <a:off x="521208" y="4304085"/>
            <a:ext cx="685800" cy="228600"/>
          </a:xfrm>
          <a:prstGeom prst="rect">
            <a:avLst/>
          </a:prstGeom>
          <a:noFill/>
        </p:spPr>
        <p:txBody>
          <a:bodyPr wrap="square" lIns="0" tIns="0" rIns="0" bIns="0" rtlCol="0" anchor="ctr">
            <a:normAutofit/>
          </a:bodyPr>
          <a:lstStyle/>
          <a:p>
            <a:pPr marL="0" indent="0" algn="ctr">
              <a:buNone/>
            </a:pPr>
            <a:r>
              <a:rPr lang="en-US" sz="1800" dirty="0">
                <a:solidFill>
                  <a:srgbClr val="183153"/>
                </a:solidFill>
                <a:latin typeface="Arial" panose="020B0604020202020204" pitchFamily="34" charset="0"/>
                <a:ea typeface="Arial" panose="020B0604020202020204" pitchFamily="34" charset="-122"/>
                <a:cs typeface="Arial" panose="020B0604020202020204" pitchFamily="34" charset="-120"/>
              </a:rPr>
              <a:t>12.2k</a:t>
            </a:r>
            <a:endParaRPr lang="en-US" sz="1800" dirty="0"/>
          </a:p>
        </p:txBody>
      </p:sp>
      <p:sp>
        <p:nvSpPr>
          <p:cNvPr id="11" name="Text 9"/>
          <p:cNvSpPr/>
          <p:nvPr/>
        </p:nvSpPr>
        <p:spPr>
          <a:xfrm rot="2700000">
            <a:off x="457200" y="5678424"/>
            <a:ext cx="777240" cy="438912"/>
          </a:xfrm>
          <a:prstGeom prst="rect">
            <a:avLst/>
          </a:prstGeom>
          <a:noFill/>
        </p:spPr>
        <p:txBody>
          <a:bodyPr wrap="square" lIns="0" tIns="0" rIns="0" bIns="0" rtlCol="0" anchor="ctr">
            <a:normAutofit/>
          </a:bodyPr>
          <a:lstStyle/>
          <a:p>
            <a:pPr marL="0" indent="0" algn="ctr">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2018/19</a:t>
            </a:r>
            <a:endParaRPr lang="en-US" sz="1800" dirty="0"/>
          </a:p>
        </p:txBody>
      </p:sp>
      <p:sp>
        <p:nvSpPr>
          <p:cNvPr id="12" name="Shape 10"/>
          <p:cNvSpPr/>
          <p:nvPr/>
        </p:nvSpPr>
        <p:spPr>
          <a:xfrm>
            <a:off x="1761744" y="4384844"/>
            <a:ext cx="109728" cy="109728"/>
          </a:xfrm>
          <a:prstGeom prst="ellipse">
            <a:avLst/>
          </a:prstGeom>
          <a:solidFill>
            <a:srgbClr val="3A86B8"/>
          </a:solidFill>
          <a:ln w="12700">
            <a:solidFill>
              <a:srgbClr val="3A86B8"/>
            </a:solidFill>
            <a:prstDash val="solid"/>
          </a:ln>
        </p:spPr>
        <p:txBody>
          <a:bodyPr/>
          <a:lstStyle/>
          <a:p>
            <a:endParaRPr/>
          </a:p>
        </p:txBody>
      </p:sp>
      <p:sp>
        <p:nvSpPr>
          <p:cNvPr id="13" name="Text 11"/>
          <p:cNvSpPr/>
          <p:nvPr/>
        </p:nvSpPr>
        <p:spPr>
          <a:xfrm rot="2700000">
            <a:off x="1432560" y="5678424"/>
            <a:ext cx="777240" cy="438912"/>
          </a:xfrm>
          <a:prstGeom prst="rect">
            <a:avLst/>
          </a:prstGeom>
          <a:noFill/>
        </p:spPr>
        <p:txBody>
          <a:bodyPr wrap="square" lIns="0" tIns="0" rIns="0" bIns="0" rtlCol="0" anchor="ctr">
            <a:normAutofit/>
          </a:bodyPr>
          <a:lstStyle/>
          <a:p>
            <a:pPr marL="0" indent="0" algn="ctr">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2019/20</a:t>
            </a:r>
            <a:endParaRPr lang="en-US" sz="1800" dirty="0"/>
          </a:p>
        </p:txBody>
      </p:sp>
      <p:sp>
        <p:nvSpPr>
          <p:cNvPr id="14" name="Shape 12"/>
          <p:cNvSpPr/>
          <p:nvPr/>
        </p:nvSpPr>
        <p:spPr>
          <a:xfrm>
            <a:off x="2737104" y="4102350"/>
            <a:ext cx="109728" cy="109728"/>
          </a:xfrm>
          <a:prstGeom prst="ellipse">
            <a:avLst/>
          </a:prstGeom>
          <a:solidFill>
            <a:srgbClr val="3A86B8"/>
          </a:solidFill>
          <a:ln w="12700">
            <a:solidFill>
              <a:srgbClr val="3A86B8"/>
            </a:solidFill>
            <a:prstDash val="solid"/>
          </a:ln>
        </p:spPr>
        <p:txBody>
          <a:bodyPr/>
          <a:lstStyle/>
          <a:p>
            <a:endParaRPr/>
          </a:p>
        </p:txBody>
      </p:sp>
      <p:sp>
        <p:nvSpPr>
          <p:cNvPr id="15" name="Text 13"/>
          <p:cNvSpPr/>
          <p:nvPr/>
        </p:nvSpPr>
        <p:spPr>
          <a:xfrm rot="2700000">
            <a:off x="2407920" y="5678424"/>
            <a:ext cx="777240" cy="438912"/>
          </a:xfrm>
          <a:prstGeom prst="rect">
            <a:avLst/>
          </a:prstGeom>
          <a:noFill/>
        </p:spPr>
        <p:txBody>
          <a:bodyPr wrap="square" lIns="0" tIns="0" rIns="0" bIns="0" rtlCol="0" anchor="ctr">
            <a:normAutofit/>
          </a:bodyPr>
          <a:lstStyle/>
          <a:p>
            <a:pPr marL="0" indent="0" algn="ctr">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2020/21</a:t>
            </a:r>
            <a:endParaRPr lang="en-US" sz="1800" dirty="0"/>
          </a:p>
        </p:txBody>
      </p:sp>
      <p:sp>
        <p:nvSpPr>
          <p:cNvPr id="16" name="Shape 14"/>
          <p:cNvSpPr/>
          <p:nvPr/>
        </p:nvSpPr>
        <p:spPr>
          <a:xfrm>
            <a:off x="3712464" y="4104104"/>
            <a:ext cx="109728" cy="109728"/>
          </a:xfrm>
          <a:prstGeom prst="ellipse">
            <a:avLst/>
          </a:prstGeom>
          <a:solidFill>
            <a:srgbClr val="3A86B8"/>
          </a:solidFill>
          <a:ln w="12700">
            <a:solidFill>
              <a:srgbClr val="3A86B8"/>
            </a:solidFill>
            <a:prstDash val="solid"/>
          </a:ln>
        </p:spPr>
        <p:txBody>
          <a:bodyPr/>
          <a:lstStyle/>
          <a:p>
            <a:endParaRPr/>
          </a:p>
        </p:txBody>
      </p:sp>
      <p:sp>
        <p:nvSpPr>
          <p:cNvPr id="17" name="Text 15"/>
          <p:cNvSpPr/>
          <p:nvPr/>
        </p:nvSpPr>
        <p:spPr>
          <a:xfrm rot="2700000">
            <a:off x="3383280" y="5678424"/>
            <a:ext cx="777240" cy="438912"/>
          </a:xfrm>
          <a:prstGeom prst="rect">
            <a:avLst/>
          </a:prstGeom>
          <a:noFill/>
        </p:spPr>
        <p:txBody>
          <a:bodyPr wrap="square" lIns="0" tIns="0" rIns="0" bIns="0" rtlCol="0" anchor="ctr">
            <a:normAutofit/>
          </a:bodyPr>
          <a:lstStyle/>
          <a:p>
            <a:pPr marL="0" indent="0" algn="ctr">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2021/22</a:t>
            </a:r>
            <a:endParaRPr lang="en-US" sz="1800" dirty="0"/>
          </a:p>
        </p:txBody>
      </p:sp>
      <p:sp>
        <p:nvSpPr>
          <p:cNvPr id="18" name="Shape 16"/>
          <p:cNvSpPr/>
          <p:nvPr/>
        </p:nvSpPr>
        <p:spPr>
          <a:xfrm>
            <a:off x="4687824" y="3777237"/>
            <a:ext cx="109728" cy="109728"/>
          </a:xfrm>
          <a:prstGeom prst="ellipse">
            <a:avLst/>
          </a:prstGeom>
          <a:solidFill>
            <a:srgbClr val="3A86B8"/>
          </a:solidFill>
          <a:ln w="12700">
            <a:solidFill>
              <a:srgbClr val="3A86B8"/>
            </a:solidFill>
            <a:prstDash val="solid"/>
          </a:ln>
        </p:spPr>
        <p:txBody>
          <a:bodyPr/>
          <a:lstStyle/>
          <a:p>
            <a:endParaRPr/>
          </a:p>
        </p:txBody>
      </p:sp>
      <p:sp>
        <p:nvSpPr>
          <p:cNvPr id="19" name="Text 17"/>
          <p:cNvSpPr/>
          <p:nvPr/>
        </p:nvSpPr>
        <p:spPr>
          <a:xfrm rot="2700000">
            <a:off x="4358640" y="5678424"/>
            <a:ext cx="777240" cy="438912"/>
          </a:xfrm>
          <a:prstGeom prst="rect">
            <a:avLst/>
          </a:prstGeom>
          <a:noFill/>
        </p:spPr>
        <p:txBody>
          <a:bodyPr wrap="square" lIns="0" tIns="0" rIns="0" bIns="0" rtlCol="0" anchor="ctr">
            <a:normAutofit/>
          </a:bodyPr>
          <a:lstStyle/>
          <a:p>
            <a:pPr marL="0" indent="0" algn="ctr">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2022/23</a:t>
            </a:r>
            <a:endParaRPr lang="en-US" sz="1800" dirty="0"/>
          </a:p>
        </p:txBody>
      </p:sp>
      <p:sp>
        <p:nvSpPr>
          <p:cNvPr id="20" name="Shape 18"/>
          <p:cNvSpPr/>
          <p:nvPr/>
        </p:nvSpPr>
        <p:spPr>
          <a:xfrm>
            <a:off x="5663184" y="3308010"/>
            <a:ext cx="109728" cy="109728"/>
          </a:xfrm>
          <a:prstGeom prst="ellipse">
            <a:avLst/>
          </a:prstGeom>
          <a:solidFill>
            <a:srgbClr val="3A86B8"/>
          </a:solidFill>
          <a:ln w="12700">
            <a:solidFill>
              <a:srgbClr val="3A86B8"/>
            </a:solidFill>
            <a:prstDash val="solid"/>
          </a:ln>
        </p:spPr>
        <p:txBody>
          <a:bodyPr/>
          <a:lstStyle/>
          <a:p>
            <a:endParaRPr/>
          </a:p>
        </p:txBody>
      </p:sp>
      <p:sp>
        <p:nvSpPr>
          <p:cNvPr id="21" name="Text 19"/>
          <p:cNvSpPr/>
          <p:nvPr/>
        </p:nvSpPr>
        <p:spPr>
          <a:xfrm>
            <a:off x="5398008" y="2960538"/>
            <a:ext cx="685800" cy="228600"/>
          </a:xfrm>
          <a:prstGeom prst="rect">
            <a:avLst/>
          </a:prstGeom>
          <a:noFill/>
        </p:spPr>
        <p:txBody>
          <a:bodyPr wrap="square" lIns="0" tIns="0" rIns="0" bIns="0" rtlCol="0" anchor="ctr">
            <a:normAutofit/>
          </a:bodyPr>
          <a:lstStyle/>
          <a:p>
            <a:pPr marL="0" indent="0" algn="ctr">
              <a:buNone/>
            </a:pPr>
            <a:r>
              <a:rPr lang="en-US" sz="1800" dirty="0">
                <a:solidFill>
                  <a:srgbClr val="183153"/>
                </a:solidFill>
                <a:latin typeface="Arial" panose="020B0604020202020204" pitchFamily="34" charset="0"/>
                <a:ea typeface="Arial" panose="020B0604020202020204" pitchFamily="34" charset="-122"/>
                <a:cs typeface="Arial" panose="020B0604020202020204" pitchFamily="34" charset="-120"/>
              </a:rPr>
              <a:t>32.2k</a:t>
            </a:r>
            <a:endParaRPr lang="en-US" sz="1800" dirty="0"/>
          </a:p>
        </p:txBody>
      </p:sp>
      <p:sp>
        <p:nvSpPr>
          <p:cNvPr id="22" name="Text 20"/>
          <p:cNvSpPr/>
          <p:nvPr/>
        </p:nvSpPr>
        <p:spPr>
          <a:xfrm rot="2700000">
            <a:off x="5334000" y="5678424"/>
            <a:ext cx="777240" cy="438912"/>
          </a:xfrm>
          <a:prstGeom prst="rect">
            <a:avLst/>
          </a:prstGeom>
          <a:noFill/>
        </p:spPr>
        <p:txBody>
          <a:bodyPr wrap="square" lIns="0" tIns="0" rIns="0" bIns="0" rtlCol="0" anchor="ctr">
            <a:normAutofit/>
          </a:bodyPr>
          <a:lstStyle/>
          <a:p>
            <a:pPr marL="0" indent="0" algn="ctr">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2023/24</a:t>
            </a:r>
            <a:endParaRPr lang="en-US" sz="1800" dirty="0"/>
          </a:p>
        </p:txBody>
      </p:sp>
      <p:sp>
        <p:nvSpPr>
          <p:cNvPr id="23" name="Shape 21"/>
          <p:cNvSpPr/>
          <p:nvPr/>
        </p:nvSpPr>
        <p:spPr>
          <a:xfrm>
            <a:off x="6638544" y="2903995"/>
            <a:ext cx="109728" cy="109728"/>
          </a:xfrm>
          <a:prstGeom prst="ellipse">
            <a:avLst/>
          </a:prstGeom>
          <a:solidFill>
            <a:srgbClr val="3A86B8"/>
          </a:solidFill>
          <a:ln w="12700">
            <a:solidFill>
              <a:srgbClr val="3A86B8"/>
            </a:solidFill>
            <a:prstDash val="solid"/>
          </a:ln>
        </p:spPr>
        <p:txBody>
          <a:bodyPr/>
          <a:lstStyle/>
          <a:p>
            <a:endParaRPr/>
          </a:p>
        </p:txBody>
      </p:sp>
      <p:sp>
        <p:nvSpPr>
          <p:cNvPr id="24" name="Text 22"/>
          <p:cNvSpPr/>
          <p:nvPr/>
        </p:nvSpPr>
        <p:spPr>
          <a:xfrm>
            <a:off x="6373368" y="2556523"/>
            <a:ext cx="685800" cy="228600"/>
          </a:xfrm>
          <a:prstGeom prst="rect">
            <a:avLst/>
          </a:prstGeom>
          <a:noFill/>
        </p:spPr>
        <p:txBody>
          <a:bodyPr wrap="square" lIns="0" tIns="0" rIns="0" bIns="0" rtlCol="0" anchor="ctr">
            <a:normAutofit/>
          </a:bodyPr>
          <a:lstStyle/>
          <a:p>
            <a:pPr marL="0" indent="0" algn="ctr">
              <a:buNone/>
            </a:pPr>
            <a:r>
              <a:rPr lang="en-US" sz="1800" dirty="0">
                <a:solidFill>
                  <a:srgbClr val="183153"/>
                </a:solidFill>
                <a:latin typeface="Arial" panose="020B0604020202020204" pitchFamily="34" charset="0"/>
                <a:ea typeface="Arial" panose="020B0604020202020204" pitchFamily="34" charset="-122"/>
                <a:cs typeface="Arial" panose="020B0604020202020204" pitchFamily="34" charset="-120"/>
              </a:rPr>
              <a:t>38.2k</a:t>
            </a:r>
            <a:endParaRPr lang="en-US" sz="1800" dirty="0"/>
          </a:p>
        </p:txBody>
      </p:sp>
      <p:sp>
        <p:nvSpPr>
          <p:cNvPr id="25" name="Text 23"/>
          <p:cNvSpPr/>
          <p:nvPr/>
        </p:nvSpPr>
        <p:spPr>
          <a:xfrm rot="2700000">
            <a:off x="6309360" y="5678424"/>
            <a:ext cx="777240" cy="438912"/>
          </a:xfrm>
          <a:prstGeom prst="rect">
            <a:avLst/>
          </a:prstGeom>
          <a:noFill/>
        </p:spPr>
        <p:txBody>
          <a:bodyPr wrap="square" lIns="0" tIns="0" rIns="0" bIns="0" rtlCol="0" anchor="ctr">
            <a:normAutofit/>
          </a:bodyPr>
          <a:lstStyle/>
          <a:p>
            <a:pPr marL="0" indent="0" algn="ctr">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2024/25</a:t>
            </a:r>
            <a:endParaRPr lang="en-US" sz="1800" dirty="0"/>
          </a:p>
        </p:txBody>
      </p:sp>
      <p:sp>
        <p:nvSpPr>
          <p:cNvPr id="26" name="Shape 24"/>
          <p:cNvSpPr/>
          <p:nvPr/>
        </p:nvSpPr>
        <p:spPr>
          <a:xfrm>
            <a:off x="841248" y="4706421"/>
            <a:ext cx="975360" cy="0"/>
          </a:xfrm>
          <a:prstGeom prst="line">
            <a:avLst/>
          </a:prstGeom>
          <a:noFill/>
          <a:ln w="38100">
            <a:solidFill>
              <a:srgbClr val="3A86B8"/>
            </a:solidFill>
            <a:prstDash val="solid"/>
          </a:ln>
        </p:spPr>
        <p:txBody>
          <a:bodyPr/>
          <a:lstStyle/>
          <a:p>
            <a:endParaRPr/>
          </a:p>
        </p:txBody>
      </p:sp>
      <p:sp>
        <p:nvSpPr>
          <p:cNvPr id="27" name="Shape 25"/>
          <p:cNvSpPr/>
          <p:nvPr/>
        </p:nvSpPr>
        <p:spPr>
          <a:xfrm>
            <a:off x="1816608" y="4439708"/>
            <a:ext cx="975360" cy="0"/>
          </a:xfrm>
          <a:prstGeom prst="line">
            <a:avLst/>
          </a:prstGeom>
          <a:noFill/>
          <a:ln w="38100">
            <a:solidFill>
              <a:srgbClr val="3A86B8"/>
            </a:solidFill>
            <a:prstDash val="solid"/>
          </a:ln>
        </p:spPr>
        <p:txBody>
          <a:bodyPr/>
          <a:lstStyle/>
          <a:p>
            <a:endParaRPr/>
          </a:p>
        </p:txBody>
      </p:sp>
      <p:sp>
        <p:nvSpPr>
          <p:cNvPr id="28" name="Shape 26"/>
          <p:cNvSpPr/>
          <p:nvPr/>
        </p:nvSpPr>
        <p:spPr>
          <a:xfrm>
            <a:off x="2791968" y="4157214"/>
            <a:ext cx="975360" cy="1753"/>
          </a:xfrm>
          <a:prstGeom prst="line">
            <a:avLst/>
          </a:prstGeom>
          <a:noFill/>
          <a:ln w="38100">
            <a:solidFill>
              <a:srgbClr val="3A86B8"/>
            </a:solidFill>
            <a:prstDash val="solid"/>
          </a:ln>
        </p:spPr>
        <p:txBody>
          <a:bodyPr/>
          <a:lstStyle/>
          <a:p>
            <a:endParaRPr/>
          </a:p>
        </p:txBody>
      </p:sp>
      <p:sp>
        <p:nvSpPr>
          <p:cNvPr id="29" name="Shape 27"/>
          <p:cNvSpPr/>
          <p:nvPr/>
        </p:nvSpPr>
        <p:spPr>
          <a:xfrm>
            <a:off x="3767328" y="4158968"/>
            <a:ext cx="975360" cy="0"/>
          </a:xfrm>
          <a:prstGeom prst="line">
            <a:avLst/>
          </a:prstGeom>
          <a:noFill/>
          <a:ln w="38100">
            <a:solidFill>
              <a:srgbClr val="3A86B8"/>
            </a:solidFill>
            <a:prstDash val="solid"/>
          </a:ln>
        </p:spPr>
        <p:txBody>
          <a:bodyPr/>
          <a:lstStyle/>
          <a:p>
            <a:endParaRPr/>
          </a:p>
        </p:txBody>
      </p:sp>
      <p:sp>
        <p:nvSpPr>
          <p:cNvPr id="30" name="Shape 28"/>
          <p:cNvSpPr/>
          <p:nvPr/>
        </p:nvSpPr>
        <p:spPr>
          <a:xfrm>
            <a:off x="4742688" y="3832101"/>
            <a:ext cx="975360" cy="0"/>
          </a:xfrm>
          <a:prstGeom prst="line">
            <a:avLst/>
          </a:prstGeom>
          <a:noFill/>
          <a:ln w="38100">
            <a:solidFill>
              <a:srgbClr val="3A86B8"/>
            </a:solidFill>
            <a:prstDash val="solid"/>
          </a:ln>
        </p:spPr>
        <p:txBody>
          <a:bodyPr/>
          <a:lstStyle/>
          <a:p>
            <a:endParaRPr/>
          </a:p>
        </p:txBody>
      </p:sp>
      <p:sp>
        <p:nvSpPr>
          <p:cNvPr id="31" name="Shape 29"/>
          <p:cNvSpPr/>
          <p:nvPr/>
        </p:nvSpPr>
        <p:spPr>
          <a:xfrm>
            <a:off x="5718048" y="3362874"/>
            <a:ext cx="975360" cy="0"/>
          </a:xfrm>
          <a:prstGeom prst="line">
            <a:avLst/>
          </a:prstGeom>
          <a:noFill/>
          <a:ln w="38100">
            <a:solidFill>
              <a:srgbClr val="3A86B8"/>
            </a:solidFill>
            <a:prstDash val="solid"/>
          </a:ln>
        </p:spPr>
        <p:txBody>
          <a:bodyPr/>
          <a:lstStyle/>
          <a:p>
            <a:endParaRPr/>
          </a:p>
        </p:txBody>
      </p:sp>
      <p:sp>
        <p:nvSpPr>
          <p:cNvPr id="32" name="Text 30"/>
          <p:cNvSpPr/>
          <p:nvPr/>
        </p:nvSpPr>
        <p:spPr>
          <a:xfrm>
            <a:off x="932688" y="2468880"/>
            <a:ext cx="5212080" cy="310896"/>
          </a:xfrm>
          <a:prstGeom prst="rect">
            <a:avLst/>
          </a:prstGeom>
          <a:noFill/>
        </p:spPr>
        <p:txBody>
          <a:bodyPr wrap="square" lIns="0" tIns="0" rIns="0" bIns="0" rtlCol="0" anchor="ct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FTSU cases raised across England</a:t>
            </a:r>
            <a:endParaRPr lang="en-US" sz="2000" dirty="0"/>
          </a:p>
        </p:txBody>
      </p:sp>
      <p:sp>
        <p:nvSpPr>
          <p:cNvPr id="33" name="Shape 31"/>
          <p:cNvSpPr/>
          <p:nvPr/>
        </p:nvSpPr>
        <p:spPr>
          <a:xfrm>
            <a:off x="7086600" y="1353312"/>
            <a:ext cx="4526280" cy="1828800"/>
          </a:xfrm>
          <a:prstGeom prst="roundRect">
            <a:avLst>
              <a:gd name="adj" fmla="val 8000"/>
            </a:avLst>
          </a:prstGeom>
          <a:solidFill>
            <a:srgbClr val="FFFFFF"/>
          </a:solidFill>
          <a:ln w="15240">
            <a:solidFill>
              <a:srgbClr val="40B5AD">
                <a:alpha val="75000"/>
              </a:srgbClr>
            </a:solidFill>
            <a:prstDash val="solid"/>
          </a:ln>
        </p:spPr>
        <p:txBody>
          <a:bodyPr/>
          <a:lstStyle/>
          <a:p>
            <a:endParaRPr/>
          </a:p>
        </p:txBody>
      </p:sp>
      <p:sp>
        <p:nvSpPr>
          <p:cNvPr id="34" name="Shape 32"/>
          <p:cNvSpPr/>
          <p:nvPr/>
        </p:nvSpPr>
        <p:spPr>
          <a:xfrm>
            <a:off x="7086600" y="1353312"/>
            <a:ext cx="109728" cy="1828800"/>
          </a:xfrm>
          <a:prstGeom prst="rect">
            <a:avLst/>
          </a:prstGeom>
          <a:solidFill>
            <a:srgbClr val="40B5AD"/>
          </a:solidFill>
          <a:ln w="12700">
            <a:solidFill>
              <a:srgbClr val="333333">
                <a:alpha val="0"/>
              </a:srgbClr>
            </a:solidFill>
            <a:prstDash val="solid"/>
          </a:ln>
        </p:spPr>
        <p:txBody>
          <a:bodyPr/>
          <a:lstStyle/>
          <a:p>
            <a:endParaRPr/>
          </a:p>
        </p:txBody>
      </p:sp>
      <p:sp>
        <p:nvSpPr>
          <p:cNvPr id="35" name="Text 33"/>
          <p:cNvSpPr/>
          <p:nvPr/>
        </p:nvSpPr>
        <p:spPr>
          <a:xfrm>
            <a:off x="7360920" y="1554480"/>
            <a:ext cx="406908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Process critique</a:t>
            </a:r>
            <a:endParaRPr lang="en-US" sz="2000" dirty="0"/>
          </a:p>
        </p:txBody>
      </p:sp>
      <p:sp>
        <p:nvSpPr>
          <p:cNvPr id="36" name="Text 34"/>
          <p:cNvSpPr/>
          <p:nvPr/>
        </p:nvSpPr>
        <p:spPr>
          <a:xfrm>
            <a:off x="7360920" y="2112264"/>
            <a:ext cx="4069080" cy="978408"/>
          </a:xfrm>
          <a:prstGeom prst="rect">
            <a:avLst/>
          </a:prstGeom>
          <a:noFill/>
        </p:spPr>
        <p:txBody>
          <a:bodyPr wrap="square" lIns="1016" tIns="1016" rIns="1016" bIns="1016" rtlCol="0" anchor="t">
            <a:normAutofit fontScale="5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The main failure was not that concerns were absent; the failure was that concerns did not reliably trigger protective escalation, independent investigation and learning. That is a process-design defect, not merely a communication problem. (Edmondson, 1999; NHS England, 2026).</a:t>
            </a:r>
            <a:endParaRPr lang="en-US" sz="1800" dirty="0"/>
          </a:p>
        </p:txBody>
      </p:sp>
      <p:sp>
        <p:nvSpPr>
          <p:cNvPr id="37" name="Shape 35"/>
          <p:cNvSpPr/>
          <p:nvPr/>
        </p:nvSpPr>
        <p:spPr>
          <a:xfrm>
            <a:off x="7086600" y="3566160"/>
            <a:ext cx="4526280" cy="1234440"/>
          </a:xfrm>
          <a:prstGeom prst="roundRect">
            <a:avLst>
              <a:gd name="adj" fmla="val 11852"/>
            </a:avLst>
          </a:prstGeom>
          <a:solidFill>
            <a:srgbClr val="FFFFFF"/>
          </a:solidFill>
          <a:ln w="15240">
            <a:solidFill>
              <a:srgbClr val="F4B942">
                <a:alpha val="75000"/>
              </a:srgbClr>
            </a:solidFill>
            <a:prstDash val="solid"/>
          </a:ln>
        </p:spPr>
        <p:txBody>
          <a:bodyPr/>
          <a:lstStyle/>
          <a:p>
            <a:endParaRPr/>
          </a:p>
        </p:txBody>
      </p:sp>
      <p:sp>
        <p:nvSpPr>
          <p:cNvPr id="38" name="Shape 36"/>
          <p:cNvSpPr/>
          <p:nvPr/>
        </p:nvSpPr>
        <p:spPr>
          <a:xfrm>
            <a:off x="7086600" y="3566160"/>
            <a:ext cx="109728" cy="1234440"/>
          </a:xfrm>
          <a:prstGeom prst="rect">
            <a:avLst/>
          </a:prstGeom>
          <a:solidFill>
            <a:srgbClr val="F4B942"/>
          </a:solidFill>
          <a:ln w="12700">
            <a:solidFill>
              <a:srgbClr val="333333">
                <a:alpha val="0"/>
              </a:srgbClr>
            </a:solidFill>
            <a:prstDash val="solid"/>
          </a:ln>
        </p:spPr>
        <p:txBody>
          <a:bodyPr/>
          <a:lstStyle/>
          <a:p>
            <a:endParaRPr/>
          </a:p>
        </p:txBody>
      </p:sp>
      <p:sp>
        <p:nvSpPr>
          <p:cNvPr id="39" name="Text 37"/>
          <p:cNvSpPr/>
          <p:nvPr/>
        </p:nvSpPr>
        <p:spPr>
          <a:xfrm>
            <a:off x="7360920" y="3767328"/>
            <a:ext cx="406908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Data note</a:t>
            </a:r>
            <a:endParaRPr lang="en-US" sz="2000" dirty="0"/>
          </a:p>
        </p:txBody>
      </p:sp>
      <p:sp>
        <p:nvSpPr>
          <p:cNvPr id="40" name="Text 38"/>
          <p:cNvSpPr/>
          <p:nvPr/>
        </p:nvSpPr>
        <p:spPr>
          <a:xfrm>
            <a:off x="7360920" y="4078224"/>
            <a:ext cx="4069080" cy="630936"/>
          </a:xfrm>
          <a:prstGeom prst="rect">
            <a:avLst/>
          </a:prstGeom>
          <a:noFill/>
        </p:spPr>
        <p:txBody>
          <a:bodyPr wrap="square" lIns="1016" tIns="1016" rIns="1016" bIns="1016" rtlCol="0" anchor="t">
            <a:normAutofit fontScale="5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The chart uses completed reporting years to 2024/25. Current NGO pages also display newer 2025/26 figures, but annual comparability is affected by reporting period changes. (National Guardian’s Office, 2025).</a:t>
            </a:r>
            <a:endParaRPr lang="en-US" sz="1800" dirty="0"/>
          </a:p>
        </p:txBody>
      </p:sp>
      <p:sp>
        <p:nvSpPr>
          <p:cNvPr id="41" name="Text 39"/>
          <p:cNvSpPr/>
          <p:nvPr/>
        </p:nvSpPr>
        <p:spPr>
          <a:xfrm>
            <a:off x="502920" y="6505452"/>
            <a:ext cx="11109960" cy="233675"/>
          </a:xfrm>
          <a:prstGeom prst="rect">
            <a:avLst/>
          </a:prstGeom>
          <a:noFill/>
        </p:spPr>
        <p:txBody>
          <a:bodyPr wrap="square" lIns="0" tIns="0" rIns="0" bIns="0" rtlCol="0" anchor="ctr">
            <a:normAutofit fontScale="70000" lnSpcReduction="20000"/>
          </a:bodyPr>
          <a:lstStyle/>
          <a:p>
            <a:pPr marL="0" indent="0">
              <a:lnSpc>
                <a:spcPct val="150000"/>
              </a:lnSpc>
              <a:buNone/>
            </a:pPr>
            <a:r>
              <a:rPr lang="en-US" sz="1800" i="1" dirty="0">
                <a:solidFill>
                  <a:srgbClr val="4F5D75"/>
                </a:solidFill>
                <a:latin typeface="Arial" panose="020B0604020202020204" pitchFamily="34" charset="0"/>
                <a:ea typeface="Arial" panose="020B0604020202020204" pitchFamily="34" charset="-122"/>
                <a:cs typeface="Arial" panose="020B0604020202020204" pitchFamily="34" charset="-120"/>
              </a:rPr>
              <a:t>Figure source: National Guardian’s Office Annual Report 2024/25; psychological-safety source: Edmondson (1999).</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Outcome and impact</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08</a:t>
            </a:r>
            <a:endParaRPr lang="en-US" sz="1800" dirty="0"/>
          </a:p>
        </p:txBody>
      </p:sp>
      <p:sp>
        <p:nvSpPr>
          <p:cNvPr id="5" name="Text 3"/>
          <p:cNvSpPr/>
          <p:nvPr/>
        </p:nvSpPr>
        <p:spPr>
          <a:xfrm>
            <a:off x="502920" y="402336"/>
            <a:ext cx="10972800" cy="758952"/>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Outcomes: harm extended beyond the ward</a:t>
            </a:r>
            <a:endParaRPr lang="en-US" sz="3000" dirty="0"/>
          </a:p>
        </p:txBody>
      </p:sp>
      <p:pic>
        <p:nvPicPr>
          <p:cNvPr id="6" name="Image 0" descr="/mnt/data/a_clean_bright_modern_hospital_corridor_healthca.png"/>
          <p:cNvPicPr>
            <a:picLocks noChangeAspect="1"/>
          </p:cNvPicPr>
          <p:nvPr/>
        </p:nvPicPr>
        <p:blipFill>
          <a:blip r:embed="rId3"/>
          <a:srcRect l="26785" r="26785"/>
          <a:stretch>
            <a:fillRect/>
          </a:stretch>
        </p:blipFill>
        <p:spPr>
          <a:xfrm>
            <a:off x="0" y="960120"/>
            <a:ext cx="4526280" cy="5486400"/>
          </a:xfrm>
          <a:prstGeom prst="rect">
            <a:avLst/>
          </a:prstGeom>
        </p:spPr>
      </p:pic>
      <p:sp>
        <p:nvSpPr>
          <p:cNvPr id="7" name="Shape 4"/>
          <p:cNvSpPr/>
          <p:nvPr/>
        </p:nvSpPr>
        <p:spPr>
          <a:xfrm>
            <a:off x="4892040" y="1225296"/>
            <a:ext cx="6492240" cy="1170432"/>
          </a:xfrm>
          <a:prstGeom prst="roundRect">
            <a:avLst>
              <a:gd name="adj" fmla="val 12500"/>
            </a:avLst>
          </a:prstGeom>
          <a:solidFill>
            <a:srgbClr val="FFF1EA"/>
          </a:solidFill>
          <a:ln w="15240">
            <a:solidFill>
              <a:srgbClr val="D34C61">
                <a:alpha val="75000"/>
              </a:srgbClr>
            </a:solidFill>
            <a:prstDash val="solid"/>
          </a:ln>
        </p:spPr>
        <p:txBody>
          <a:bodyPr/>
          <a:lstStyle/>
          <a:p>
            <a:endParaRPr/>
          </a:p>
        </p:txBody>
      </p:sp>
      <p:sp>
        <p:nvSpPr>
          <p:cNvPr id="8" name="Shape 5"/>
          <p:cNvSpPr/>
          <p:nvPr/>
        </p:nvSpPr>
        <p:spPr>
          <a:xfrm>
            <a:off x="4892040" y="1225296"/>
            <a:ext cx="109728" cy="1170432"/>
          </a:xfrm>
          <a:prstGeom prst="rect">
            <a:avLst/>
          </a:prstGeom>
          <a:solidFill>
            <a:srgbClr val="D34C61"/>
          </a:solidFill>
          <a:ln w="12700">
            <a:solidFill>
              <a:srgbClr val="333333">
                <a:alpha val="0"/>
              </a:srgbClr>
            </a:solidFill>
            <a:prstDash val="solid"/>
          </a:ln>
        </p:spPr>
        <p:txBody>
          <a:bodyPr/>
          <a:lstStyle/>
          <a:p>
            <a:endParaRPr/>
          </a:p>
        </p:txBody>
      </p:sp>
      <p:sp>
        <p:nvSpPr>
          <p:cNvPr id="9" name="Text 6"/>
          <p:cNvSpPr/>
          <p:nvPr/>
        </p:nvSpPr>
        <p:spPr>
          <a:xfrm>
            <a:off x="5166360" y="1426464"/>
            <a:ext cx="603504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Patients and families</a:t>
            </a:r>
            <a:endParaRPr lang="en-US" sz="2000" dirty="0"/>
          </a:p>
        </p:txBody>
      </p:sp>
      <p:sp>
        <p:nvSpPr>
          <p:cNvPr id="10" name="Text 7"/>
          <p:cNvSpPr/>
          <p:nvPr/>
        </p:nvSpPr>
        <p:spPr>
          <a:xfrm>
            <a:off x="5166360" y="1737360"/>
            <a:ext cx="6035040" cy="566928"/>
          </a:xfrm>
          <a:prstGeom prst="rect">
            <a:avLst/>
          </a:prstGeom>
          <a:noFill/>
        </p:spPr>
        <p:txBody>
          <a:bodyPr wrap="square" lIns="1016" tIns="1016" rIns="1016" bIns="1016" rtlCol="0" anchor="t">
            <a:normAutofit fontScale="85000" lnSpcReduction="20000"/>
          </a:bodyPr>
          <a:lstStyle/>
          <a:p>
            <a:pPr marL="0" indent="0">
              <a:lnSpc>
                <a:spcPct val="150000"/>
              </a:lnSpc>
              <a:buNone/>
            </a:pPr>
            <a:r>
              <a:rPr sz="1800" b="0" i="0">
                <a:solidFill>
                  <a:srgbClr val="4F5D75"/>
                </a:solidFill>
                <a:latin typeface="Arial" panose="020B0604020202020204"/>
              </a:rPr>
              <a:t>Loss of life, grief, trauma and enduring distrust in maternity and neonatal safety systems. (Iacobucci, 2024).</a:t>
            </a:r>
            <a:endParaRPr lang="en-US" sz="1800" dirty="0"/>
          </a:p>
        </p:txBody>
      </p:sp>
      <p:sp>
        <p:nvSpPr>
          <p:cNvPr id="11" name="Shape 8"/>
          <p:cNvSpPr/>
          <p:nvPr/>
        </p:nvSpPr>
        <p:spPr>
          <a:xfrm>
            <a:off x="4892040" y="2761488"/>
            <a:ext cx="6492240" cy="1170432"/>
          </a:xfrm>
          <a:prstGeom prst="roundRect">
            <a:avLst>
              <a:gd name="adj" fmla="val 12500"/>
            </a:avLst>
          </a:prstGeom>
          <a:solidFill>
            <a:srgbClr val="EAF6FF"/>
          </a:solidFill>
          <a:ln w="15240">
            <a:solidFill>
              <a:srgbClr val="3A86B8">
                <a:alpha val="75000"/>
              </a:srgbClr>
            </a:solidFill>
            <a:prstDash val="solid"/>
          </a:ln>
        </p:spPr>
        <p:txBody>
          <a:bodyPr/>
          <a:lstStyle/>
          <a:p>
            <a:endParaRPr/>
          </a:p>
        </p:txBody>
      </p:sp>
      <p:sp>
        <p:nvSpPr>
          <p:cNvPr id="12" name="Shape 9"/>
          <p:cNvSpPr/>
          <p:nvPr/>
        </p:nvSpPr>
        <p:spPr>
          <a:xfrm>
            <a:off x="4892040" y="2761488"/>
            <a:ext cx="109728" cy="1170432"/>
          </a:xfrm>
          <a:prstGeom prst="rect">
            <a:avLst/>
          </a:prstGeom>
          <a:solidFill>
            <a:srgbClr val="3A86B8"/>
          </a:solidFill>
          <a:ln w="12700">
            <a:solidFill>
              <a:srgbClr val="333333">
                <a:alpha val="0"/>
              </a:srgbClr>
            </a:solidFill>
            <a:prstDash val="solid"/>
          </a:ln>
        </p:spPr>
        <p:txBody>
          <a:bodyPr/>
          <a:lstStyle/>
          <a:p>
            <a:endParaRPr/>
          </a:p>
        </p:txBody>
      </p:sp>
      <p:sp>
        <p:nvSpPr>
          <p:cNvPr id="13" name="Text 10"/>
          <p:cNvSpPr/>
          <p:nvPr/>
        </p:nvSpPr>
        <p:spPr>
          <a:xfrm>
            <a:off x="5166360" y="2962656"/>
            <a:ext cx="603504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Staff and teams</a:t>
            </a:r>
            <a:endParaRPr lang="en-US" sz="2000" dirty="0"/>
          </a:p>
        </p:txBody>
      </p:sp>
      <p:sp>
        <p:nvSpPr>
          <p:cNvPr id="14" name="Text 11"/>
          <p:cNvSpPr/>
          <p:nvPr/>
        </p:nvSpPr>
        <p:spPr>
          <a:xfrm>
            <a:off x="5166360" y="3255264"/>
            <a:ext cx="6035040" cy="585216"/>
          </a:xfrm>
          <a:prstGeom prst="rect">
            <a:avLst/>
          </a:prstGeom>
          <a:noFill/>
        </p:spPr>
        <p:txBody>
          <a:bodyPr wrap="square" lIns="1016" tIns="1016" rIns="1016" bIns="1016" rtlCol="0" anchor="t">
            <a:normAutofit fontScale="70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Moral injury, fear, damaged psychological safety and risk of defensive practice if learning is reduced to blame. (Edmondson, 1999; NHS England, 2026).</a:t>
            </a:r>
            <a:endParaRPr lang="en-US" sz="1800" dirty="0"/>
          </a:p>
        </p:txBody>
      </p:sp>
      <p:sp>
        <p:nvSpPr>
          <p:cNvPr id="15" name="Shape 12"/>
          <p:cNvSpPr/>
          <p:nvPr/>
        </p:nvSpPr>
        <p:spPr>
          <a:xfrm>
            <a:off x="4892040" y="4297680"/>
            <a:ext cx="6492240" cy="1170432"/>
          </a:xfrm>
          <a:prstGeom prst="roundRect">
            <a:avLst>
              <a:gd name="adj" fmla="val 12500"/>
            </a:avLst>
          </a:prstGeom>
          <a:solidFill>
            <a:srgbClr val="EEF8F4"/>
          </a:solidFill>
          <a:ln w="15240">
            <a:solidFill>
              <a:srgbClr val="40B5AD">
                <a:alpha val="75000"/>
              </a:srgbClr>
            </a:solidFill>
            <a:prstDash val="solid"/>
          </a:ln>
        </p:spPr>
        <p:txBody>
          <a:bodyPr/>
          <a:lstStyle/>
          <a:p>
            <a:endParaRPr/>
          </a:p>
        </p:txBody>
      </p:sp>
      <p:sp>
        <p:nvSpPr>
          <p:cNvPr id="16" name="Shape 13"/>
          <p:cNvSpPr/>
          <p:nvPr/>
        </p:nvSpPr>
        <p:spPr>
          <a:xfrm>
            <a:off x="4892040" y="4297680"/>
            <a:ext cx="109728" cy="1170432"/>
          </a:xfrm>
          <a:prstGeom prst="rect">
            <a:avLst/>
          </a:prstGeom>
          <a:solidFill>
            <a:srgbClr val="40B5AD"/>
          </a:solidFill>
          <a:ln w="12700">
            <a:solidFill>
              <a:srgbClr val="333333">
                <a:alpha val="0"/>
              </a:srgbClr>
            </a:solidFill>
            <a:prstDash val="solid"/>
          </a:ln>
        </p:spPr>
        <p:txBody>
          <a:bodyPr/>
          <a:lstStyle/>
          <a:p>
            <a:endParaRPr/>
          </a:p>
        </p:txBody>
      </p:sp>
      <p:sp>
        <p:nvSpPr>
          <p:cNvPr id="17" name="Text 14"/>
          <p:cNvSpPr/>
          <p:nvPr/>
        </p:nvSpPr>
        <p:spPr>
          <a:xfrm>
            <a:off x="5166360" y="4498848"/>
            <a:ext cx="603504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Organisation and system</a:t>
            </a:r>
            <a:endParaRPr lang="en-US" sz="2000" dirty="0"/>
          </a:p>
        </p:txBody>
      </p:sp>
      <p:sp>
        <p:nvSpPr>
          <p:cNvPr id="18" name="Text 15"/>
          <p:cNvSpPr/>
          <p:nvPr/>
        </p:nvSpPr>
        <p:spPr>
          <a:xfrm>
            <a:off x="5166360" y="4809744"/>
            <a:ext cx="6035040" cy="566928"/>
          </a:xfrm>
          <a:prstGeom prst="rect">
            <a:avLst/>
          </a:prstGeom>
          <a:noFill/>
        </p:spPr>
        <p:txBody>
          <a:bodyPr wrap="square" lIns="1016" tIns="1016" rIns="1016" bIns="1016" rtlCol="0" anchor="t">
            <a:normAutofit fontScale="8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Public confidence, governance legitimacy, regulator trust and board accountability were all damaged. (CQC, 2025; Thirlwall Inquiry, 2026).</a:t>
            </a:r>
            <a:endParaRPr lang="en-US" sz="1800" dirty="0"/>
          </a:p>
        </p:txBody>
      </p:sp>
      <p:sp>
        <p:nvSpPr>
          <p:cNvPr id="19" name="Text 16"/>
          <p:cNvSpPr/>
          <p:nvPr/>
        </p:nvSpPr>
        <p:spPr>
          <a:xfrm>
            <a:off x="4983480" y="5779008"/>
            <a:ext cx="6217920" cy="557784"/>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b="1" dirty="0">
                <a:solidFill>
                  <a:srgbClr val="183153"/>
                </a:solidFill>
                <a:latin typeface="Arial" panose="020B0604020202020204" pitchFamily="34" charset="0"/>
                <a:ea typeface="Arial" panose="020B0604020202020204" pitchFamily="34" charset="-122"/>
                <a:cs typeface="Arial" panose="020B0604020202020204" pitchFamily="34" charset="-120"/>
              </a:rPr>
              <a:t>Quality judgement: the severity of harm means improvement must be designed for rare, ambiguous and politically uncomfortable signals—not only routine incidents.</a:t>
            </a:r>
            <a:endParaRPr lang="en-US" sz="1800" dirty="0"/>
          </a:p>
        </p:txBody>
      </p:sp>
      <p:sp>
        <p:nvSpPr>
          <p:cNvPr id="20" name="Text 17"/>
          <p:cNvSpPr/>
          <p:nvPr/>
        </p:nvSpPr>
        <p:spPr>
          <a:xfrm>
            <a:off x="502920" y="6510528"/>
            <a:ext cx="11109960" cy="228600"/>
          </a:xfrm>
          <a:prstGeom prst="rect">
            <a:avLst/>
          </a:prstGeom>
          <a:noFill/>
        </p:spPr>
        <p:txBody>
          <a:bodyPr wrap="square" lIns="0" tIns="0" rIns="0" bIns="0" rtlCol="0" anchor="ctr">
            <a:normAutofit fontScale="62500" lnSpcReduction="20000"/>
          </a:bodyPr>
          <a:lstStyle/>
          <a:p>
            <a:pPr marL="0" indent="0">
              <a:lnSpc>
                <a:spcPct val="150000"/>
              </a:lnSpc>
              <a:buNone/>
            </a:pPr>
            <a:r>
              <a:rPr sz="1200" b="0" i="1">
                <a:solidFill>
                  <a:srgbClr val="4A5B74"/>
                </a:solidFill>
                <a:latin typeface="Arial" panose="020B0604020202020204"/>
              </a:rPr>
              <a:t>Outcome sources: Iacobucci (2024), NHS England (2026), CQC (2025), Thirlwall Inquiry (2026).</a:t>
            </a:r>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1EA"/>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Critical literature synthesis</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09</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What the literature adds beyond the case facts</a:t>
            </a:r>
            <a:endParaRPr lang="en-US" sz="3000" dirty="0"/>
          </a:p>
        </p:txBody>
      </p:sp>
      <p:sp>
        <p:nvSpPr>
          <p:cNvPr id="6" name="Shape 4"/>
          <p:cNvSpPr/>
          <p:nvPr/>
        </p:nvSpPr>
        <p:spPr>
          <a:xfrm>
            <a:off x="658368" y="1234440"/>
            <a:ext cx="5257800" cy="1325880"/>
          </a:xfrm>
          <a:prstGeom prst="roundRect">
            <a:avLst>
              <a:gd name="adj" fmla="val 11034"/>
            </a:avLst>
          </a:prstGeom>
          <a:solidFill>
            <a:srgbClr val="FFFFFF"/>
          </a:solidFill>
          <a:ln w="15240">
            <a:solidFill>
              <a:srgbClr val="3A86B8">
                <a:alpha val="75000"/>
              </a:srgbClr>
            </a:solidFill>
            <a:prstDash val="solid"/>
          </a:ln>
        </p:spPr>
        <p:txBody>
          <a:bodyPr/>
          <a:lstStyle/>
          <a:p>
            <a:endParaRPr/>
          </a:p>
        </p:txBody>
      </p:sp>
      <p:sp>
        <p:nvSpPr>
          <p:cNvPr id="7" name="Shape 5"/>
          <p:cNvSpPr/>
          <p:nvPr/>
        </p:nvSpPr>
        <p:spPr>
          <a:xfrm>
            <a:off x="658368" y="1234440"/>
            <a:ext cx="109728" cy="1325880"/>
          </a:xfrm>
          <a:prstGeom prst="rect">
            <a:avLst/>
          </a:prstGeom>
          <a:solidFill>
            <a:srgbClr val="3A86B8"/>
          </a:solidFill>
          <a:ln w="12700">
            <a:solidFill>
              <a:srgbClr val="333333">
                <a:alpha val="0"/>
              </a:srgbClr>
            </a:solidFill>
            <a:prstDash val="solid"/>
          </a:ln>
        </p:spPr>
        <p:txBody>
          <a:bodyPr/>
          <a:lstStyle/>
          <a:p>
            <a:endParaRPr/>
          </a:p>
        </p:txBody>
      </p:sp>
      <p:sp>
        <p:nvSpPr>
          <p:cNvPr id="8" name="Text 6"/>
          <p:cNvSpPr/>
          <p:nvPr/>
        </p:nvSpPr>
        <p:spPr>
          <a:xfrm>
            <a:off x="932688" y="1435608"/>
            <a:ext cx="480060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Policy guidance</a:t>
            </a:r>
            <a:endParaRPr lang="en-US" sz="2000" dirty="0"/>
          </a:p>
        </p:txBody>
      </p:sp>
      <p:sp>
        <p:nvSpPr>
          <p:cNvPr id="9" name="Text 7"/>
          <p:cNvSpPr/>
          <p:nvPr/>
        </p:nvSpPr>
        <p:spPr>
          <a:xfrm>
            <a:off x="932688" y="1746504"/>
            <a:ext cx="4800600" cy="722376"/>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NHS PSIRF promotes learning-focused responses, compassionate engagement and systems thinking. It is valuable, but it only works when leaders invest in capability and protect independence. (NHS England, 2026).</a:t>
            </a:r>
            <a:endParaRPr lang="en-US" sz="1800" dirty="0"/>
          </a:p>
        </p:txBody>
      </p:sp>
      <p:sp>
        <p:nvSpPr>
          <p:cNvPr id="10" name="Shape 8"/>
          <p:cNvSpPr/>
          <p:nvPr/>
        </p:nvSpPr>
        <p:spPr>
          <a:xfrm>
            <a:off x="658368" y="2816352"/>
            <a:ext cx="5257800" cy="1234440"/>
          </a:xfrm>
          <a:prstGeom prst="roundRect">
            <a:avLst>
              <a:gd name="adj" fmla="val 11852"/>
            </a:avLst>
          </a:prstGeom>
          <a:solidFill>
            <a:srgbClr val="FFFFFF"/>
          </a:solidFill>
          <a:ln w="15240">
            <a:solidFill>
              <a:srgbClr val="EF7B80">
                <a:alpha val="75000"/>
              </a:srgbClr>
            </a:solidFill>
            <a:prstDash val="solid"/>
          </a:ln>
        </p:spPr>
        <p:txBody>
          <a:bodyPr/>
          <a:lstStyle/>
          <a:p>
            <a:endParaRPr/>
          </a:p>
        </p:txBody>
      </p:sp>
      <p:sp>
        <p:nvSpPr>
          <p:cNvPr id="11" name="Shape 9"/>
          <p:cNvSpPr/>
          <p:nvPr/>
        </p:nvSpPr>
        <p:spPr>
          <a:xfrm>
            <a:off x="658368" y="2816352"/>
            <a:ext cx="109728" cy="1234440"/>
          </a:xfrm>
          <a:prstGeom prst="rect">
            <a:avLst/>
          </a:prstGeom>
          <a:solidFill>
            <a:srgbClr val="EF7B80"/>
          </a:solidFill>
          <a:ln w="12700">
            <a:solidFill>
              <a:srgbClr val="333333">
                <a:alpha val="0"/>
              </a:srgbClr>
            </a:solidFill>
            <a:prstDash val="solid"/>
          </a:ln>
        </p:spPr>
        <p:txBody>
          <a:bodyPr/>
          <a:lstStyle/>
          <a:p>
            <a:endParaRPr/>
          </a:p>
        </p:txBody>
      </p:sp>
      <p:sp>
        <p:nvSpPr>
          <p:cNvPr id="12" name="Text 10"/>
          <p:cNvSpPr/>
          <p:nvPr/>
        </p:nvSpPr>
        <p:spPr>
          <a:xfrm>
            <a:off x="932688" y="3017520"/>
            <a:ext cx="480060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Safety science</a:t>
            </a:r>
            <a:endParaRPr lang="en-US" sz="2000" dirty="0"/>
          </a:p>
        </p:txBody>
      </p:sp>
      <p:sp>
        <p:nvSpPr>
          <p:cNvPr id="13" name="Text 11"/>
          <p:cNvSpPr/>
          <p:nvPr/>
        </p:nvSpPr>
        <p:spPr>
          <a:xfrm>
            <a:off x="932688" y="3328416"/>
            <a:ext cx="4800600" cy="630936"/>
          </a:xfrm>
          <a:prstGeom prst="rect">
            <a:avLst/>
          </a:prstGeom>
          <a:noFill/>
        </p:spPr>
        <p:txBody>
          <a:bodyPr wrap="square" lIns="1016" tIns="1016" rIns="1016" bIns="1016" rtlCol="0" anchor="t">
            <a:normAutofit fontScale="5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Reason’s systems approach warns against focusing only on individuals. The deeper question is why multiple defences failed at the same time and why latent conditions remained hidden. (Reason, 2000).</a:t>
            </a:r>
            <a:endParaRPr lang="en-US" sz="1800" dirty="0"/>
          </a:p>
        </p:txBody>
      </p:sp>
      <p:sp>
        <p:nvSpPr>
          <p:cNvPr id="14" name="Shape 12"/>
          <p:cNvSpPr/>
          <p:nvPr/>
        </p:nvSpPr>
        <p:spPr>
          <a:xfrm>
            <a:off x="658368" y="4297680"/>
            <a:ext cx="5257800" cy="1417320"/>
          </a:xfrm>
          <a:prstGeom prst="roundRect">
            <a:avLst>
              <a:gd name="adj" fmla="val 10323"/>
            </a:avLst>
          </a:prstGeom>
          <a:solidFill>
            <a:srgbClr val="FFFFFF"/>
          </a:solidFill>
          <a:ln w="15240">
            <a:solidFill>
              <a:srgbClr val="40B5AD">
                <a:alpha val="75000"/>
              </a:srgbClr>
            </a:solidFill>
            <a:prstDash val="solid"/>
          </a:ln>
        </p:spPr>
        <p:txBody>
          <a:bodyPr/>
          <a:lstStyle/>
          <a:p>
            <a:endParaRPr/>
          </a:p>
        </p:txBody>
      </p:sp>
      <p:sp>
        <p:nvSpPr>
          <p:cNvPr id="15" name="Shape 13"/>
          <p:cNvSpPr/>
          <p:nvPr/>
        </p:nvSpPr>
        <p:spPr>
          <a:xfrm>
            <a:off x="658368" y="4297680"/>
            <a:ext cx="109728" cy="1417320"/>
          </a:xfrm>
          <a:prstGeom prst="rect">
            <a:avLst/>
          </a:prstGeom>
          <a:solidFill>
            <a:srgbClr val="40B5AD"/>
          </a:solidFill>
          <a:ln w="12700">
            <a:solidFill>
              <a:srgbClr val="333333">
                <a:alpha val="0"/>
              </a:srgbClr>
            </a:solidFill>
            <a:prstDash val="solid"/>
          </a:ln>
        </p:spPr>
        <p:txBody>
          <a:bodyPr/>
          <a:lstStyle/>
          <a:p>
            <a:endParaRPr/>
          </a:p>
        </p:txBody>
      </p:sp>
      <p:sp>
        <p:nvSpPr>
          <p:cNvPr id="16" name="Text 14"/>
          <p:cNvSpPr/>
          <p:nvPr/>
        </p:nvSpPr>
        <p:spPr>
          <a:xfrm>
            <a:off x="932688" y="4498848"/>
            <a:ext cx="480060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Organisational learning</a:t>
            </a:r>
            <a:endParaRPr lang="en-US" sz="2000" dirty="0"/>
          </a:p>
        </p:txBody>
      </p:sp>
      <p:sp>
        <p:nvSpPr>
          <p:cNvPr id="17" name="Text 15"/>
          <p:cNvSpPr/>
          <p:nvPr/>
        </p:nvSpPr>
        <p:spPr>
          <a:xfrm>
            <a:off x="932688" y="4837176"/>
            <a:ext cx="4800600" cy="786384"/>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Psychological safety enables staff to take interpersonal risk, but the Letby case shows that voice without responsive authority can become symbolic rather than protective. (Edmondson, 1999; Nuffield Trust, 2025).</a:t>
            </a:r>
            <a:endParaRPr lang="en-US" sz="1800" dirty="0"/>
          </a:p>
        </p:txBody>
      </p:sp>
      <p:sp>
        <p:nvSpPr>
          <p:cNvPr id="18" name="Shape 16"/>
          <p:cNvSpPr/>
          <p:nvPr/>
        </p:nvSpPr>
        <p:spPr>
          <a:xfrm>
            <a:off x="6629400" y="1463040"/>
            <a:ext cx="3474720" cy="3474720"/>
          </a:xfrm>
          <a:prstGeom prst="arc">
            <a:avLst/>
          </a:prstGeom>
          <a:noFill/>
          <a:ln w="127000">
            <a:solidFill>
              <a:srgbClr val="C9B7FF">
                <a:alpha val="80000"/>
              </a:srgbClr>
            </a:solidFill>
            <a:prstDash val="solid"/>
          </a:ln>
        </p:spPr>
        <p:txBody>
          <a:bodyPr/>
          <a:lstStyle/>
          <a:p>
            <a:endParaRPr/>
          </a:p>
        </p:txBody>
      </p:sp>
      <p:sp>
        <p:nvSpPr>
          <p:cNvPr id="19" name="Shape 17"/>
          <p:cNvSpPr/>
          <p:nvPr/>
        </p:nvSpPr>
        <p:spPr>
          <a:xfrm>
            <a:off x="6931152" y="1764792"/>
            <a:ext cx="2871216" cy="2871216"/>
          </a:xfrm>
          <a:prstGeom prst="arc">
            <a:avLst/>
          </a:prstGeom>
          <a:noFill/>
          <a:ln w="127000">
            <a:solidFill>
              <a:srgbClr val="40B5AD">
                <a:alpha val="80000"/>
              </a:srgbClr>
            </a:solidFill>
            <a:prstDash val="solid"/>
          </a:ln>
        </p:spPr>
        <p:txBody>
          <a:bodyPr/>
          <a:lstStyle/>
          <a:p>
            <a:endParaRPr/>
          </a:p>
        </p:txBody>
      </p:sp>
      <p:sp>
        <p:nvSpPr>
          <p:cNvPr id="20" name="Shape 18"/>
          <p:cNvSpPr/>
          <p:nvPr/>
        </p:nvSpPr>
        <p:spPr>
          <a:xfrm>
            <a:off x="7242048" y="2075688"/>
            <a:ext cx="2240280" cy="2240280"/>
          </a:xfrm>
          <a:prstGeom prst="arc">
            <a:avLst/>
          </a:prstGeom>
          <a:noFill/>
          <a:ln w="127000">
            <a:solidFill>
              <a:srgbClr val="EF7B80">
                <a:alpha val="80000"/>
              </a:srgbClr>
            </a:solidFill>
            <a:prstDash val="solid"/>
          </a:ln>
        </p:spPr>
        <p:txBody>
          <a:bodyPr/>
          <a:lstStyle/>
          <a:p>
            <a:endParaRPr/>
          </a:p>
        </p:txBody>
      </p:sp>
      <p:sp>
        <p:nvSpPr>
          <p:cNvPr id="21" name="Text 19"/>
          <p:cNvSpPr/>
          <p:nvPr/>
        </p:nvSpPr>
        <p:spPr>
          <a:xfrm>
            <a:off x="7360920" y="2834640"/>
            <a:ext cx="2011680" cy="320040"/>
          </a:xfrm>
          <a:prstGeom prst="rect">
            <a:avLst/>
          </a:prstGeom>
          <a:noFill/>
        </p:spPr>
        <p:txBody>
          <a:bodyPr wrap="square" lIns="0" tIns="0" rIns="0" bIns="0" rtlCol="0" anchor="ctr"/>
          <a:lstStyle/>
          <a:p>
            <a:pPr marL="0" indent="0" algn="ctr">
              <a:buNone/>
            </a:pPr>
            <a:r>
              <a:rPr lang="en-US" sz="2400" b="1" dirty="0">
                <a:solidFill>
                  <a:srgbClr val="183153"/>
                </a:solidFill>
                <a:latin typeface="Arial" panose="020B0604020202020204" pitchFamily="34" charset="0"/>
                <a:ea typeface="Arial" panose="020B0604020202020204" pitchFamily="34" charset="-122"/>
                <a:cs typeface="Arial" panose="020B0604020202020204" pitchFamily="34" charset="-120"/>
              </a:rPr>
              <a:t>Synthesis</a:t>
            </a:r>
            <a:endParaRPr lang="en-US" sz="2400" dirty="0"/>
          </a:p>
        </p:txBody>
      </p:sp>
      <p:sp>
        <p:nvSpPr>
          <p:cNvPr id="22" name="Text 20"/>
          <p:cNvSpPr/>
          <p:nvPr/>
        </p:nvSpPr>
        <p:spPr>
          <a:xfrm>
            <a:off x="6446520" y="4498848"/>
            <a:ext cx="4297680" cy="1124712"/>
          </a:xfrm>
          <a:prstGeom prst="rect">
            <a:avLst/>
          </a:prstGeom>
          <a:noFill/>
        </p:spPr>
        <p:txBody>
          <a:bodyPr wrap="square" lIns="1016" tIns="1016" rIns="1016" bIns="1016" rtlCol="0" anchor="t">
            <a:normAutofit fontScale="85000" lnSpcReduction="10000"/>
          </a:bodyPr>
          <a:lstStyle/>
          <a:p>
            <a:pPr marL="0" indent="0">
              <a:lnSpc>
                <a:spcPct val="150000"/>
              </a:lnSpc>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Exceptional quality assurance requires triangulation: data + voice + independent review + board accountability.</a:t>
            </a:r>
            <a:endParaRPr lang="en-US" sz="2000" dirty="0"/>
          </a:p>
        </p:txBody>
      </p:sp>
      <p:sp>
        <p:nvSpPr>
          <p:cNvPr id="23" name="Text 21"/>
          <p:cNvSpPr/>
          <p:nvPr/>
        </p:nvSpPr>
        <p:spPr>
          <a:xfrm>
            <a:off x="502920" y="6492240"/>
            <a:ext cx="11109960" cy="246888"/>
          </a:xfrm>
          <a:prstGeom prst="rect">
            <a:avLst/>
          </a:prstGeom>
          <a:noFill/>
        </p:spPr>
        <p:txBody>
          <a:bodyPr wrap="square" lIns="0" tIns="0" rIns="0" bIns="0" rtlCol="0" anchor="ctr">
            <a:normAutofit fontScale="70000" lnSpcReduction="20000"/>
          </a:bodyPr>
          <a:lstStyle/>
          <a:p>
            <a:pPr marL="0" indent="0">
              <a:lnSpc>
                <a:spcPct val="150000"/>
              </a:lnSpc>
              <a:buNone/>
            </a:pPr>
            <a:r>
              <a:rPr lang="en-US" sz="1800" i="1" dirty="0">
                <a:solidFill>
                  <a:srgbClr val="4F5D75"/>
                </a:solidFill>
                <a:latin typeface="Arial" panose="020B0604020202020204" pitchFamily="34" charset="0"/>
                <a:ea typeface="Arial" panose="020B0604020202020204" pitchFamily="34" charset="-122"/>
                <a:cs typeface="Arial" panose="020B0604020202020204" pitchFamily="34" charset="-120"/>
              </a:rPr>
              <a:t>Sources: NHS England (2026), Reason (2000), Edmondson (1999), Nuffield Trust (2025).</a:t>
            </a: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Contradictory and incomplete information</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10</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Nuanced judgement: what can and cannot be concluded</a:t>
            </a:r>
            <a:endParaRPr lang="en-US" sz="3000" dirty="0"/>
          </a:p>
        </p:txBody>
      </p:sp>
      <p:pic>
        <p:nvPicPr>
          <p:cNvPr id="6" name="Image 0" descr="/mnt/data/a_bright_clean_modern_vector_illustration_scene.png"/>
          <p:cNvPicPr>
            <a:picLocks noChangeAspect="1"/>
          </p:cNvPicPr>
          <p:nvPr/>
        </p:nvPicPr>
        <p:blipFill>
          <a:blip r:embed="rId3"/>
          <a:srcRect l="13150" r="13150"/>
          <a:stretch>
            <a:fillRect/>
          </a:stretch>
        </p:blipFill>
        <p:spPr>
          <a:xfrm>
            <a:off x="6629400" y="1005840"/>
            <a:ext cx="5029200" cy="3840480"/>
          </a:xfrm>
          <a:prstGeom prst="rect">
            <a:avLst/>
          </a:prstGeom>
        </p:spPr>
      </p:pic>
      <p:sp>
        <p:nvSpPr>
          <p:cNvPr id="7" name="Shape 4"/>
          <p:cNvSpPr/>
          <p:nvPr/>
        </p:nvSpPr>
        <p:spPr>
          <a:xfrm>
            <a:off x="658368" y="1298448"/>
            <a:ext cx="5532120" cy="1234440"/>
          </a:xfrm>
          <a:prstGeom prst="roundRect">
            <a:avLst>
              <a:gd name="adj" fmla="val 11852"/>
            </a:avLst>
          </a:prstGeom>
          <a:solidFill>
            <a:srgbClr val="EAF6FF"/>
          </a:solidFill>
          <a:ln w="15240">
            <a:solidFill>
              <a:srgbClr val="3A86B8">
                <a:alpha val="75000"/>
              </a:srgbClr>
            </a:solidFill>
            <a:prstDash val="solid"/>
          </a:ln>
        </p:spPr>
        <p:txBody>
          <a:bodyPr/>
          <a:lstStyle/>
          <a:p>
            <a:endParaRPr/>
          </a:p>
        </p:txBody>
      </p:sp>
      <p:sp>
        <p:nvSpPr>
          <p:cNvPr id="8" name="Shape 5"/>
          <p:cNvSpPr/>
          <p:nvPr/>
        </p:nvSpPr>
        <p:spPr>
          <a:xfrm>
            <a:off x="658368" y="1298448"/>
            <a:ext cx="109728" cy="1234440"/>
          </a:xfrm>
          <a:prstGeom prst="rect">
            <a:avLst/>
          </a:prstGeom>
          <a:solidFill>
            <a:srgbClr val="3A86B8"/>
          </a:solidFill>
          <a:ln w="12700">
            <a:solidFill>
              <a:srgbClr val="333333">
                <a:alpha val="0"/>
              </a:srgbClr>
            </a:solidFill>
            <a:prstDash val="solid"/>
          </a:ln>
        </p:spPr>
        <p:txBody>
          <a:bodyPr/>
          <a:lstStyle/>
          <a:p>
            <a:endParaRPr/>
          </a:p>
        </p:txBody>
      </p:sp>
      <p:sp>
        <p:nvSpPr>
          <p:cNvPr id="9" name="Text 6"/>
          <p:cNvSpPr/>
          <p:nvPr/>
        </p:nvSpPr>
        <p:spPr>
          <a:xfrm>
            <a:off x="932688" y="1499616"/>
            <a:ext cx="507492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Known</a:t>
            </a:r>
            <a:endParaRPr lang="en-US" sz="2000" dirty="0"/>
          </a:p>
        </p:txBody>
      </p:sp>
      <p:sp>
        <p:nvSpPr>
          <p:cNvPr id="10" name="Text 7"/>
          <p:cNvSpPr/>
          <p:nvPr/>
        </p:nvSpPr>
        <p:spPr>
          <a:xfrm>
            <a:off x="932688" y="1810512"/>
            <a:ext cx="5074920" cy="630936"/>
          </a:xfrm>
          <a:prstGeom prst="rect">
            <a:avLst/>
          </a:prstGeom>
          <a:noFill/>
        </p:spPr>
        <p:txBody>
          <a:bodyPr wrap="square" lIns="1016" tIns="1016" rIns="1016" bIns="1016" rtlCol="0" anchor="t">
            <a:normAutofit fontScale="55000" lnSpcReduction="20000"/>
          </a:bodyPr>
          <a:lstStyle/>
          <a:p>
            <a:pPr marL="0" indent="0">
              <a:lnSpc>
                <a:spcPct val="150000"/>
              </a:lnSpc>
              <a:buNone/>
            </a:pPr>
            <a:r>
              <a:rPr sz="1800" b="0" i="0">
                <a:solidFill>
                  <a:srgbClr val="4F5D75"/>
                </a:solidFill>
                <a:latin typeface="Arial" panose="020B0604020202020204"/>
              </a:rPr>
              <a:t>Courts convicted Letby and the inquiry examined how hospital systems responded to deaths, collapses and staff concerns. These are the strongest factual anchors for quality analysis. (Iacobucci, 2024; Thirlwall Inquiry, 2026).</a:t>
            </a:r>
            <a:endParaRPr lang="en-US" sz="1800" dirty="0"/>
          </a:p>
        </p:txBody>
      </p:sp>
      <p:sp>
        <p:nvSpPr>
          <p:cNvPr id="11" name="Shape 8"/>
          <p:cNvSpPr/>
          <p:nvPr/>
        </p:nvSpPr>
        <p:spPr>
          <a:xfrm>
            <a:off x="658368" y="2788920"/>
            <a:ext cx="5532120" cy="1417320"/>
          </a:xfrm>
          <a:prstGeom prst="roundRect">
            <a:avLst>
              <a:gd name="adj" fmla="val 10323"/>
            </a:avLst>
          </a:prstGeom>
          <a:solidFill>
            <a:srgbClr val="F3EFFF"/>
          </a:solidFill>
          <a:ln w="15240">
            <a:solidFill>
              <a:srgbClr val="C9B7FF">
                <a:alpha val="75000"/>
              </a:srgbClr>
            </a:solidFill>
            <a:prstDash val="solid"/>
          </a:ln>
        </p:spPr>
        <p:txBody>
          <a:bodyPr/>
          <a:lstStyle/>
          <a:p>
            <a:endParaRPr/>
          </a:p>
        </p:txBody>
      </p:sp>
      <p:sp>
        <p:nvSpPr>
          <p:cNvPr id="12" name="Shape 9"/>
          <p:cNvSpPr/>
          <p:nvPr/>
        </p:nvSpPr>
        <p:spPr>
          <a:xfrm>
            <a:off x="658368" y="2788920"/>
            <a:ext cx="109728" cy="1417320"/>
          </a:xfrm>
          <a:prstGeom prst="rect">
            <a:avLst/>
          </a:prstGeom>
          <a:solidFill>
            <a:srgbClr val="C9B7FF"/>
          </a:solidFill>
          <a:ln w="12700">
            <a:solidFill>
              <a:srgbClr val="333333">
                <a:alpha val="0"/>
              </a:srgbClr>
            </a:solidFill>
            <a:prstDash val="solid"/>
          </a:ln>
        </p:spPr>
        <p:txBody>
          <a:bodyPr/>
          <a:lstStyle/>
          <a:p>
            <a:endParaRPr/>
          </a:p>
        </p:txBody>
      </p:sp>
      <p:sp>
        <p:nvSpPr>
          <p:cNvPr id="13" name="Text 10"/>
          <p:cNvSpPr/>
          <p:nvPr/>
        </p:nvSpPr>
        <p:spPr>
          <a:xfrm>
            <a:off x="932688" y="2990088"/>
            <a:ext cx="507492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Uncertain</a:t>
            </a:r>
            <a:endParaRPr lang="en-US" sz="2000" dirty="0"/>
          </a:p>
        </p:txBody>
      </p:sp>
      <p:sp>
        <p:nvSpPr>
          <p:cNvPr id="14" name="Text 11"/>
          <p:cNvSpPr/>
          <p:nvPr/>
        </p:nvSpPr>
        <p:spPr>
          <a:xfrm>
            <a:off x="932688" y="3282696"/>
            <a:ext cx="5074920" cy="832104"/>
          </a:xfrm>
          <a:prstGeom prst="rect">
            <a:avLst/>
          </a:prstGeom>
          <a:noFill/>
        </p:spPr>
        <p:txBody>
          <a:bodyPr wrap="square" lIns="1016" tIns="1016" rIns="1016" bIns="1016" rtlCol="0" anchor="t">
            <a:normAutofit fontScale="5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Public inquiries, criminal trials, media reporting and later investigations do not answer exactly the same question. Quality improvement must therefore avoid overclaiming causation from incomplete organisational evidence. (Thirlwall Inquiry, 2026; Dyer, 2025).</a:t>
            </a:r>
            <a:endParaRPr lang="en-US" sz="1800" dirty="0"/>
          </a:p>
        </p:txBody>
      </p:sp>
      <p:sp>
        <p:nvSpPr>
          <p:cNvPr id="15" name="Shape 12"/>
          <p:cNvSpPr/>
          <p:nvPr/>
        </p:nvSpPr>
        <p:spPr>
          <a:xfrm>
            <a:off x="658368" y="4462272"/>
            <a:ext cx="5532120" cy="1188720"/>
          </a:xfrm>
          <a:prstGeom prst="roundRect">
            <a:avLst>
              <a:gd name="adj" fmla="val 12308"/>
            </a:avLst>
          </a:prstGeom>
          <a:solidFill>
            <a:srgbClr val="EEF8F4"/>
          </a:solidFill>
          <a:ln w="15240">
            <a:solidFill>
              <a:srgbClr val="40B5AD">
                <a:alpha val="75000"/>
              </a:srgbClr>
            </a:solidFill>
            <a:prstDash val="solid"/>
          </a:ln>
        </p:spPr>
        <p:txBody>
          <a:bodyPr/>
          <a:lstStyle/>
          <a:p>
            <a:endParaRPr/>
          </a:p>
        </p:txBody>
      </p:sp>
      <p:sp>
        <p:nvSpPr>
          <p:cNvPr id="16" name="Shape 13"/>
          <p:cNvSpPr/>
          <p:nvPr/>
        </p:nvSpPr>
        <p:spPr>
          <a:xfrm>
            <a:off x="658368" y="4462272"/>
            <a:ext cx="109728" cy="1188720"/>
          </a:xfrm>
          <a:prstGeom prst="rect">
            <a:avLst/>
          </a:prstGeom>
          <a:solidFill>
            <a:srgbClr val="40B5AD"/>
          </a:solidFill>
          <a:ln w="12700">
            <a:solidFill>
              <a:srgbClr val="333333">
                <a:alpha val="0"/>
              </a:srgbClr>
            </a:solidFill>
            <a:prstDash val="solid"/>
          </a:ln>
        </p:spPr>
        <p:txBody>
          <a:bodyPr/>
          <a:lstStyle/>
          <a:p>
            <a:endParaRPr/>
          </a:p>
        </p:txBody>
      </p:sp>
      <p:sp>
        <p:nvSpPr>
          <p:cNvPr id="17" name="Text 14"/>
          <p:cNvSpPr/>
          <p:nvPr/>
        </p:nvSpPr>
        <p:spPr>
          <a:xfrm>
            <a:off x="932688" y="4462272"/>
            <a:ext cx="5074920" cy="512064"/>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Actionable judgement</a:t>
            </a:r>
            <a:endParaRPr lang="en-US" sz="2000" dirty="0"/>
          </a:p>
        </p:txBody>
      </p:sp>
      <p:sp>
        <p:nvSpPr>
          <p:cNvPr id="18" name="Text 15"/>
          <p:cNvSpPr/>
          <p:nvPr/>
        </p:nvSpPr>
        <p:spPr>
          <a:xfrm>
            <a:off x="932688" y="4882896"/>
            <a:ext cx="5074920" cy="676656"/>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Even when clinical evidence is complex, repeated unexplained harm and repeated professional concern should trigger a pre-defined independent safety escalation pathway. (Nuffield Trust, 2025; NHS England, 2026).</a:t>
            </a:r>
            <a:endParaRPr lang="en-US" sz="1800" dirty="0"/>
          </a:p>
        </p:txBody>
      </p:sp>
      <p:sp>
        <p:nvSpPr>
          <p:cNvPr id="19" name="Text 16"/>
          <p:cNvSpPr/>
          <p:nvPr/>
        </p:nvSpPr>
        <p:spPr>
          <a:xfrm>
            <a:off x="6720840" y="4974336"/>
            <a:ext cx="4617720" cy="813816"/>
          </a:xfrm>
          <a:prstGeom prst="rect">
            <a:avLst/>
          </a:prstGeom>
          <a:noFill/>
        </p:spPr>
        <p:txBody>
          <a:bodyPr wrap="square" lIns="1016" tIns="1016" rIns="1016" bIns="1016" rtlCol="0" anchor="t">
            <a:normAutofit fontScale="70000" lnSpcReduction="20000"/>
          </a:bodyPr>
          <a:lstStyle/>
          <a:p>
            <a:pPr marL="0" indent="0">
              <a:lnSpc>
                <a:spcPct val="150000"/>
              </a:lnSpc>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This avoids two weak extremes: blaming only individuals, or diluting accountability into vague “culture” language.</a:t>
            </a:r>
            <a:endParaRPr lang="en-US" sz="2000" dirty="0"/>
          </a:p>
        </p:txBody>
      </p:sp>
      <p:sp>
        <p:nvSpPr>
          <p:cNvPr id="20" name="Text 17"/>
          <p:cNvSpPr/>
          <p:nvPr/>
        </p:nvSpPr>
        <p:spPr>
          <a:xfrm>
            <a:off x="502920" y="6431280"/>
            <a:ext cx="11109960" cy="307848"/>
          </a:xfrm>
          <a:prstGeom prst="rect">
            <a:avLst/>
          </a:prstGeom>
          <a:noFill/>
        </p:spPr>
        <p:txBody>
          <a:bodyPr wrap="square" lIns="0" tIns="0" rIns="0" bIns="0" rtlCol="0" anchor="ctr">
            <a:normAutofit fontScale="85000" lnSpcReduction="10000"/>
          </a:bodyPr>
          <a:lstStyle/>
          <a:p>
            <a:pPr marL="0" indent="0">
              <a:lnSpc>
                <a:spcPct val="150000"/>
              </a:lnSpc>
              <a:buNone/>
            </a:pPr>
            <a:r>
              <a:rPr sz="1200" b="0" i="1">
                <a:solidFill>
                  <a:srgbClr val="4A5B74"/>
                </a:solidFill>
                <a:latin typeface="Arial" panose="020B0604020202020204"/>
              </a:rPr>
              <a:t>Sources: Iacobucci (2024), Thirlwall Inquiry (2026), Dyer (2025), Nuffield Trust (2025).</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3E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Improvement aim</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11</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Aim: build a neonatal “signal-to-action” safety system</a:t>
            </a:r>
            <a:endParaRPr lang="en-US" sz="3000" dirty="0"/>
          </a:p>
        </p:txBody>
      </p:sp>
      <p:pic>
        <p:nvPicPr>
          <p:cNvPr id="6" name="Image 0" descr="/mnt/data/a_clean_vector_illustration_style_infographic_sce.png"/>
          <p:cNvPicPr>
            <a:picLocks noChangeAspect="1"/>
          </p:cNvPicPr>
          <p:nvPr/>
        </p:nvPicPr>
        <p:blipFill>
          <a:blip r:embed="rId3"/>
          <a:srcRect l="24796" r="24796"/>
          <a:stretch>
            <a:fillRect/>
          </a:stretch>
        </p:blipFill>
        <p:spPr>
          <a:xfrm>
            <a:off x="0" y="1051560"/>
            <a:ext cx="4709160" cy="5257800"/>
          </a:xfrm>
          <a:prstGeom prst="rect">
            <a:avLst/>
          </a:prstGeom>
        </p:spPr>
      </p:pic>
      <p:sp>
        <p:nvSpPr>
          <p:cNvPr id="7" name="Text 4"/>
          <p:cNvSpPr/>
          <p:nvPr/>
        </p:nvSpPr>
        <p:spPr>
          <a:xfrm>
            <a:off x="5074920" y="1481328"/>
            <a:ext cx="6492240" cy="822960"/>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Aim statement: within 12 months, create a neonatal assurance pathway that ensures every cluster of unexpected death, unexplained collapse or repeated staff concern is reviewed independently within 72 hours, with family communication and board oversight. (IHI, 2026; NHS England, 2026).</a:t>
            </a:r>
            <a:endParaRPr lang="en-US" sz="1800" dirty="0"/>
          </a:p>
        </p:txBody>
      </p:sp>
      <p:sp>
        <p:nvSpPr>
          <p:cNvPr id="8" name="Shape 5"/>
          <p:cNvSpPr/>
          <p:nvPr/>
        </p:nvSpPr>
        <p:spPr>
          <a:xfrm>
            <a:off x="5120640" y="2697480"/>
            <a:ext cx="2926080" cy="1078992"/>
          </a:xfrm>
          <a:prstGeom prst="roundRect">
            <a:avLst>
              <a:gd name="adj" fmla="val 13559"/>
            </a:avLst>
          </a:prstGeom>
          <a:solidFill>
            <a:srgbClr val="FFFFFF"/>
          </a:solidFill>
          <a:ln w="15240">
            <a:solidFill>
              <a:srgbClr val="3A86B8">
                <a:alpha val="75000"/>
              </a:srgbClr>
            </a:solidFill>
            <a:prstDash val="solid"/>
          </a:ln>
        </p:spPr>
        <p:txBody>
          <a:bodyPr/>
          <a:lstStyle/>
          <a:p>
            <a:endParaRPr/>
          </a:p>
        </p:txBody>
      </p:sp>
      <p:sp>
        <p:nvSpPr>
          <p:cNvPr id="9" name="Shape 6"/>
          <p:cNvSpPr/>
          <p:nvPr/>
        </p:nvSpPr>
        <p:spPr>
          <a:xfrm>
            <a:off x="5120640" y="2697480"/>
            <a:ext cx="109728" cy="1078992"/>
          </a:xfrm>
          <a:prstGeom prst="rect">
            <a:avLst/>
          </a:prstGeom>
          <a:solidFill>
            <a:srgbClr val="3A86B8"/>
          </a:solidFill>
          <a:ln w="12700">
            <a:solidFill>
              <a:srgbClr val="333333">
                <a:alpha val="0"/>
              </a:srgbClr>
            </a:solidFill>
            <a:prstDash val="solid"/>
          </a:ln>
        </p:spPr>
        <p:txBody>
          <a:bodyPr/>
          <a:lstStyle/>
          <a:p>
            <a:endParaRPr/>
          </a:p>
        </p:txBody>
      </p:sp>
      <p:sp>
        <p:nvSpPr>
          <p:cNvPr id="10" name="Text 7"/>
          <p:cNvSpPr/>
          <p:nvPr/>
        </p:nvSpPr>
        <p:spPr>
          <a:xfrm>
            <a:off x="5394960" y="2734056"/>
            <a:ext cx="2468880" cy="475488"/>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1. Detect</a:t>
            </a:r>
            <a:endParaRPr lang="en-US" sz="2000" dirty="0"/>
          </a:p>
        </p:txBody>
      </p:sp>
      <p:sp>
        <p:nvSpPr>
          <p:cNvPr id="11" name="Text 8"/>
          <p:cNvSpPr/>
          <p:nvPr/>
        </p:nvSpPr>
        <p:spPr>
          <a:xfrm>
            <a:off x="5394960" y="3209544"/>
            <a:ext cx="2468880" cy="585216"/>
          </a:xfrm>
          <a:prstGeom prst="rect">
            <a:avLst/>
          </a:prstGeom>
          <a:noFill/>
        </p:spPr>
        <p:txBody>
          <a:bodyPr wrap="square" lIns="1016" tIns="1016" rIns="1016" bIns="1016" rtlCol="0" anchor="t">
            <a:normAutofit fontScale="5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Automated trigger: mortality/collapse cluster, unusual incident pattern or repeated staff concern. (NHS England, 2026).</a:t>
            </a:r>
            <a:endParaRPr lang="en-US" sz="1800" dirty="0"/>
          </a:p>
        </p:txBody>
      </p:sp>
      <p:sp>
        <p:nvSpPr>
          <p:cNvPr id="12" name="Shape 9"/>
          <p:cNvSpPr/>
          <p:nvPr/>
        </p:nvSpPr>
        <p:spPr>
          <a:xfrm>
            <a:off x="8321040" y="2697480"/>
            <a:ext cx="2926080" cy="1078992"/>
          </a:xfrm>
          <a:prstGeom prst="roundRect">
            <a:avLst>
              <a:gd name="adj" fmla="val 13559"/>
            </a:avLst>
          </a:prstGeom>
          <a:solidFill>
            <a:srgbClr val="FFFFFF"/>
          </a:solidFill>
          <a:ln w="15240">
            <a:solidFill>
              <a:srgbClr val="40B5AD">
                <a:alpha val="75000"/>
              </a:srgbClr>
            </a:solidFill>
            <a:prstDash val="solid"/>
          </a:ln>
        </p:spPr>
        <p:txBody>
          <a:bodyPr/>
          <a:lstStyle/>
          <a:p>
            <a:endParaRPr/>
          </a:p>
        </p:txBody>
      </p:sp>
      <p:sp>
        <p:nvSpPr>
          <p:cNvPr id="13" name="Shape 10"/>
          <p:cNvSpPr/>
          <p:nvPr/>
        </p:nvSpPr>
        <p:spPr>
          <a:xfrm>
            <a:off x="8321040" y="2697480"/>
            <a:ext cx="109728" cy="1078992"/>
          </a:xfrm>
          <a:prstGeom prst="rect">
            <a:avLst/>
          </a:prstGeom>
          <a:solidFill>
            <a:srgbClr val="40B5AD"/>
          </a:solidFill>
          <a:ln w="12700">
            <a:solidFill>
              <a:srgbClr val="333333">
                <a:alpha val="0"/>
              </a:srgbClr>
            </a:solidFill>
            <a:prstDash val="solid"/>
          </a:ln>
        </p:spPr>
        <p:txBody>
          <a:bodyPr/>
          <a:lstStyle/>
          <a:p>
            <a:endParaRPr/>
          </a:p>
        </p:txBody>
      </p:sp>
      <p:sp>
        <p:nvSpPr>
          <p:cNvPr id="14" name="Text 11"/>
          <p:cNvSpPr/>
          <p:nvPr/>
        </p:nvSpPr>
        <p:spPr>
          <a:xfrm>
            <a:off x="8595360" y="2734056"/>
            <a:ext cx="2468880" cy="475488"/>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2. Escalate</a:t>
            </a:r>
            <a:endParaRPr lang="en-US" sz="2000" dirty="0"/>
          </a:p>
        </p:txBody>
      </p:sp>
      <p:sp>
        <p:nvSpPr>
          <p:cNvPr id="15" name="Text 12"/>
          <p:cNvSpPr/>
          <p:nvPr/>
        </p:nvSpPr>
        <p:spPr>
          <a:xfrm>
            <a:off x="8595360" y="3209544"/>
            <a:ext cx="2468880" cy="566928"/>
          </a:xfrm>
          <a:prstGeom prst="rect">
            <a:avLst/>
          </a:prstGeom>
          <a:noFill/>
        </p:spPr>
        <p:txBody>
          <a:bodyPr wrap="square" lIns="1016" tIns="1016" rIns="1016" bIns="1016" rtlCol="0" anchor="t">
            <a:normAutofit fontScale="47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Protected clinical escalation to medical director, FTSU guardian and external neonatal reviewer. (NHS England, 2026).</a:t>
            </a:r>
            <a:endParaRPr lang="en-US" sz="1800" dirty="0"/>
          </a:p>
        </p:txBody>
      </p:sp>
      <p:sp>
        <p:nvSpPr>
          <p:cNvPr id="16" name="Shape 13"/>
          <p:cNvSpPr/>
          <p:nvPr/>
        </p:nvSpPr>
        <p:spPr>
          <a:xfrm>
            <a:off x="5120640" y="4114800"/>
            <a:ext cx="2926080" cy="1078992"/>
          </a:xfrm>
          <a:prstGeom prst="roundRect">
            <a:avLst>
              <a:gd name="adj" fmla="val 13559"/>
            </a:avLst>
          </a:prstGeom>
          <a:solidFill>
            <a:srgbClr val="FFFFFF"/>
          </a:solidFill>
          <a:ln w="15240">
            <a:solidFill>
              <a:srgbClr val="EF7B80">
                <a:alpha val="75000"/>
              </a:srgbClr>
            </a:solidFill>
            <a:prstDash val="solid"/>
          </a:ln>
        </p:spPr>
        <p:txBody>
          <a:bodyPr/>
          <a:lstStyle/>
          <a:p>
            <a:endParaRPr/>
          </a:p>
        </p:txBody>
      </p:sp>
      <p:sp>
        <p:nvSpPr>
          <p:cNvPr id="17" name="Shape 14"/>
          <p:cNvSpPr/>
          <p:nvPr/>
        </p:nvSpPr>
        <p:spPr>
          <a:xfrm>
            <a:off x="5120640" y="4114800"/>
            <a:ext cx="109728" cy="1078992"/>
          </a:xfrm>
          <a:prstGeom prst="rect">
            <a:avLst/>
          </a:prstGeom>
          <a:solidFill>
            <a:srgbClr val="EF7B80"/>
          </a:solidFill>
          <a:ln w="12700">
            <a:solidFill>
              <a:srgbClr val="333333">
                <a:alpha val="0"/>
              </a:srgbClr>
            </a:solidFill>
            <a:prstDash val="solid"/>
          </a:ln>
        </p:spPr>
        <p:txBody>
          <a:bodyPr/>
          <a:lstStyle/>
          <a:p>
            <a:endParaRPr/>
          </a:p>
        </p:txBody>
      </p:sp>
      <p:sp>
        <p:nvSpPr>
          <p:cNvPr id="18" name="Text 15"/>
          <p:cNvSpPr/>
          <p:nvPr/>
        </p:nvSpPr>
        <p:spPr>
          <a:xfrm>
            <a:off x="5394960" y="4041648"/>
            <a:ext cx="2468880" cy="479552"/>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3. Review</a:t>
            </a:r>
            <a:endParaRPr lang="en-US" sz="2000" dirty="0"/>
          </a:p>
        </p:txBody>
      </p:sp>
      <p:sp>
        <p:nvSpPr>
          <p:cNvPr id="19" name="Text 16"/>
          <p:cNvSpPr/>
          <p:nvPr/>
        </p:nvSpPr>
        <p:spPr>
          <a:xfrm>
            <a:off x="5394960" y="4425696"/>
            <a:ext cx="2468880" cy="676656"/>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Rapid independent case review, data triangulation and family/staff engagement. (NHS England, 2026).</a:t>
            </a:r>
            <a:endParaRPr lang="en-US" sz="1800" dirty="0"/>
          </a:p>
        </p:txBody>
      </p:sp>
      <p:sp>
        <p:nvSpPr>
          <p:cNvPr id="20" name="Shape 17"/>
          <p:cNvSpPr/>
          <p:nvPr/>
        </p:nvSpPr>
        <p:spPr>
          <a:xfrm>
            <a:off x="8321040" y="4114800"/>
            <a:ext cx="2926080" cy="1078992"/>
          </a:xfrm>
          <a:prstGeom prst="roundRect">
            <a:avLst>
              <a:gd name="adj" fmla="val 13559"/>
            </a:avLst>
          </a:prstGeom>
          <a:solidFill>
            <a:srgbClr val="FFFFFF"/>
          </a:solidFill>
          <a:ln w="15240">
            <a:solidFill>
              <a:srgbClr val="F4B942">
                <a:alpha val="75000"/>
              </a:srgbClr>
            </a:solidFill>
            <a:prstDash val="solid"/>
          </a:ln>
        </p:spPr>
        <p:txBody>
          <a:bodyPr/>
          <a:lstStyle/>
          <a:p>
            <a:endParaRPr/>
          </a:p>
        </p:txBody>
      </p:sp>
      <p:sp>
        <p:nvSpPr>
          <p:cNvPr id="21" name="Shape 18"/>
          <p:cNvSpPr/>
          <p:nvPr/>
        </p:nvSpPr>
        <p:spPr>
          <a:xfrm>
            <a:off x="8321040" y="4114800"/>
            <a:ext cx="109728" cy="1078992"/>
          </a:xfrm>
          <a:prstGeom prst="rect">
            <a:avLst/>
          </a:prstGeom>
          <a:solidFill>
            <a:srgbClr val="F4B942"/>
          </a:solidFill>
          <a:ln w="12700">
            <a:solidFill>
              <a:srgbClr val="333333">
                <a:alpha val="0"/>
              </a:srgbClr>
            </a:solidFill>
            <a:prstDash val="solid"/>
          </a:ln>
        </p:spPr>
        <p:txBody>
          <a:bodyPr/>
          <a:lstStyle/>
          <a:p>
            <a:endParaRPr/>
          </a:p>
        </p:txBody>
      </p:sp>
      <p:sp>
        <p:nvSpPr>
          <p:cNvPr id="22" name="Text 19"/>
          <p:cNvSpPr/>
          <p:nvPr/>
        </p:nvSpPr>
        <p:spPr>
          <a:xfrm>
            <a:off x="8595360" y="3950208"/>
            <a:ext cx="2468880" cy="67665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4. Learn</a:t>
            </a:r>
            <a:endParaRPr lang="en-US" sz="2000" dirty="0"/>
          </a:p>
        </p:txBody>
      </p:sp>
      <p:sp>
        <p:nvSpPr>
          <p:cNvPr id="23" name="Text 20"/>
          <p:cNvSpPr/>
          <p:nvPr/>
        </p:nvSpPr>
        <p:spPr>
          <a:xfrm>
            <a:off x="8595360" y="4425696"/>
            <a:ext cx="2468880" cy="676656"/>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Board action log, PDSA testing and transparent progress metrics. (NHS England, 2026).</a:t>
            </a:r>
            <a:endParaRPr lang="en-US" sz="1800" dirty="0"/>
          </a:p>
        </p:txBody>
      </p:sp>
      <p:sp>
        <p:nvSpPr>
          <p:cNvPr id="24" name="Text 21"/>
          <p:cNvSpPr/>
          <p:nvPr/>
        </p:nvSpPr>
        <p:spPr>
          <a:xfrm>
            <a:off x="502920" y="6556248"/>
            <a:ext cx="11109960" cy="182880"/>
          </a:xfrm>
          <a:prstGeom prst="rect">
            <a:avLst/>
          </a:prstGeom>
          <a:noFill/>
        </p:spPr>
        <p:txBody>
          <a:bodyPr wrap="square" lIns="0" tIns="0" rIns="0" bIns="0" rtlCol="0" anchor="ctr">
            <a:normAutofit fontScale="55000" lnSpcReduction="20000"/>
          </a:bodyPr>
          <a:lstStyle/>
          <a:p>
            <a:pPr marL="0" indent="0">
              <a:lnSpc>
                <a:spcPct val="150000"/>
              </a:lnSpc>
              <a:buNone/>
            </a:pPr>
            <a:r>
              <a:rPr sz="1200" i="1">
                <a:solidFill>
                  <a:srgbClr val="4A5B74"/>
                </a:solidFill>
                <a:latin typeface="Arial" panose="020B0604020202020204"/>
              </a:rPr>
              <a:t>Improvement method sources: IHI Model for Improvement (2026), NHS England PSIRF/progress (2026).</a:t>
            </a: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Original solution 1</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12</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Intervention 1: integrated safety intelligence huddle</a:t>
            </a:r>
            <a:endParaRPr lang="en-US" sz="3000" dirty="0"/>
          </a:p>
        </p:txBody>
      </p:sp>
      <p:sp>
        <p:nvSpPr>
          <p:cNvPr id="6" name="Shape 4"/>
          <p:cNvSpPr/>
          <p:nvPr/>
        </p:nvSpPr>
        <p:spPr>
          <a:xfrm>
            <a:off x="658368" y="1234440"/>
            <a:ext cx="5349240" cy="1371600"/>
          </a:xfrm>
          <a:prstGeom prst="roundRect">
            <a:avLst>
              <a:gd name="adj" fmla="val 10667"/>
            </a:avLst>
          </a:prstGeom>
          <a:solidFill>
            <a:srgbClr val="EAF6FF"/>
          </a:solidFill>
          <a:ln w="15240">
            <a:solidFill>
              <a:srgbClr val="3A86B8">
                <a:alpha val="75000"/>
              </a:srgbClr>
            </a:solidFill>
            <a:prstDash val="solid"/>
          </a:ln>
        </p:spPr>
        <p:txBody>
          <a:bodyPr/>
          <a:lstStyle/>
          <a:p>
            <a:endParaRPr/>
          </a:p>
        </p:txBody>
      </p:sp>
      <p:sp>
        <p:nvSpPr>
          <p:cNvPr id="7" name="Shape 5"/>
          <p:cNvSpPr/>
          <p:nvPr/>
        </p:nvSpPr>
        <p:spPr>
          <a:xfrm>
            <a:off x="658368" y="1234440"/>
            <a:ext cx="109728" cy="1371600"/>
          </a:xfrm>
          <a:prstGeom prst="rect">
            <a:avLst/>
          </a:prstGeom>
          <a:solidFill>
            <a:srgbClr val="3A86B8"/>
          </a:solidFill>
          <a:ln w="12700">
            <a:solidFill>
              <a:srgbClr val="333333">
                <a:alpha val="0"/>
              </a:srgbClr>
            </a:solidFill>
            <a:prstDash val="solid"/>
          </a:ln>
        </p:spPr>
        <p:txBody>
          <a:bodyPr/>
          <a:lstStyle/>
          <a:p>
            <a:endParaRPr/>
          </a:p>
        </p:txBody>
      </p:sp>
      <p:sp>
        <p:nvSpPr>
          <p:cNvPr id="8" name="Text 6"/>
          <p:cNvSpPr/>
          <p:nvPr/>
        </p:nvSpPr>
        <p:spPr>
          <a:xfrm>
            <a:off x="932688" y="1435608"/>
            <a:ext cx="489204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What changes?</a:t>
            </a:r>
            <a:endParaRPr lang="en-US" sz="2000" dirty="0"/>
          </a:p>
        </p:txBody>
      </p:sp>
      <p:sp>
        <p:nvSpPr>
          <p:cNvPr id="9" name="Text 7"/>
          <p:cNvSpPr/>
          <p:nvPr/>
        </p:nvSpPr>
        <p:spPr>
          <a:xfrm>
            <a:off x="932688" y="1746504"/>
            <a:ext cx="4892040" cy="768096"/>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A weekly neonatal safety intelligence huddle combines mortality, collapses, incident reports, staffing, rota pressure, complaints, FTSU themes and family concerns into one risk review. (Carayon et al., 2006; Holden et al., 2021).</a:t>
            </a:r>
            <a:endParaRPr lang="en-US" sz="1800" dirty="0"/>
          </a:p>
        </p:txBody>
      </p:sp>
      <p:sp>
        <p:nvSpPr>
          <p:cNvPr id="10" name="Shape 8"/>
          <p:cNvSpPr/>
          <p:nvPr/>
        </p:nvSpPr>
        <p:spPr>
          <a:xfrm>
            <a:off x="658368" y="2852928"/>
            <a:ext cx="5349240" cy="1234440"/>
          </a:xfrm>
          <a:prstGeom prst="roundRect">
            <a:avLst>
              <a:gd name="adj" fmla="val 11852"/>
            </a:avLst>
          </a:prstGeom>
          <a:solidFill>
            <a:srgbClr val="EEF8F4"/>
          </a:solidFill>
          <a:ln w="15240">
            <a:solidFill>
              <a:srgbClr val="40B5AD">
                <a:alpha val="75000"/>
              </a:srgbClr>
            </a:solidFill>
            <a:prstDash val="solid"/>
          </a:ln>
        </p:spPr>
        <p:txBody>
          <a:bodyPr/>
          <a:lstStyle/>
          <a:p>
            <a:endParaRPr/>
          </a:p>
        </p:txBody>
      </p:sp>
      <p:sp>
        <p:nvSpPr>
          <p:cNvPr id="11" name="Shape 9"/>
          <p:cNvSpPr/>
          <p:nvPr/>
        </p:nvSpPr>
        <p:spPr>
          <a:xfrm>
            <a:off x="658368" y="2852928"/>
            <a:ext cx="109728" cy="1234440"/>
          </a:xfrm>
          <a:prstGeom prst="rect">
            <a:avLst/>
          </a:prstGeom>
          <a:solidFill>
            <a:srgbClr val="40B5AD"/>
          </a:solidFill>
          <a:ln w="12700">
            <a:solidFill>
              <a:srgbClr val="333333">
                <a:alpha val="0"/>
              </a:srgbClr>
            </a:solidFill>
            <a:prstDash val="solid"/>
          </a:ln>
        </p:spPr>
        <p:txBody>
          <a:bodyPr/>
          <a:lstStyle/>
          <a:p>
            <a:endParaRPr/>
          </a:p>
        </p:txBody>
      </p:sp>
      <p:sp>
        <p:nvSpPr>
          <p:cNvPr id="12" name="Text 10"/>
          <p:cNvSpPr/>
          <p:nvPr/>
        </p:nvSpPr>
        <p:spPr>
          <a:xfrm>
            <a:off x="932688" y="2825496"/>
            <a:ext cx="4892040" cy="5394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Why it is innovative</a:t>
            </a:r>
            <a:endParaRPr lang="en-US" sz="2000" dirty="0"/>
          </a:p>
        </p:txBody>
      </p:sp>
      <p:sp>
        <p:nvSpPr>
          <p:cNvPr id="13" name="Text 11"/>
          <p:cNvSpPr/>
          <p:nvPr/>
        </p:nvSpPr>
        <p:spPr>
          <a:xfrm>
            <a:off x="932688" y="3282696"/>
            <a:ext cx="4892040" cy="713232"/>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It treats weak signals as a network, not as separate data streams. This reduces the risk that “nothing significant” is concluded because each indicator looks small in isolation. (Nuffield Trust, 2025).</a:t>
            </a:r>
            <a:endParaRPr lang="en-US" sz="1800" dirty="0"/>
          </a:p>
        </p:txBody>
      </p:sp>
      <p:sp>
        <p:nvSpPr>
          <p:cNvPr id="14" name="Shape 12"/>
          <p:cNvSpPr/>
          <p:nvPr/>
        </p:nvSpPr>
        <p:spPr>
          <a:xfrm>
            <a:off x="658368" y="4343400"/>
            <a:ext cx="5349240" cy="1325880"/>
          </a:xfrm>
          <a:prstGeom prst="roundRect">
            <a:avLst>
              <a:gd name="adj" fmla="val 11034"/>
            </a:avLst>
          </a:prstGeom>
          <a:solidFill>
            <a:srgbClr val="FFF1EA"/>
          </a:solidFill>
          <a:ln w="15240">
            <a:solidFill>
              <a:srgbClr val="EF7B80">
                <a:alpha val="75000"/>
              </a:srgbClr>
            </a:solidFill>
            <a:prstDash val="solid"/>
          </a:ln>
        </p:spPr>
        <p:txBody>
          <a:bodyPr/>
          <a:lstStyle/>
          <a:p>
            <a:endParaRPr/>
          </a:p>
        </p:txBody>
      </p:sp>
      <p:sp>
        <p:nvSpPr>
          <p:cNvPr id="15" name="Shape 13"/>
          <p:cNvSpPr/>
          <p:nvPr/>
        </p:nvSpPr>
        <p:spPr>
          <a:xfrm>
            <a:off x="658368" y="4343400"/>
            <a:ext cx="109728" cy="1325880"/>
          </a:xfrm>
          <a:prstGeom prst="rect">
            <a:avLst/>
          </a:prstGeom>
          <a:solidFill>
            <a:srgbClr val="EF7B80"/>
          </a:solidFill>
          <a:ln w="12700">
            <a:solidFill>
              <a:srgbClr val="333333">
                <a:alpha val="0"/>
              </a:srgbClr>
            </a:solidFill>
            <a:prstDash val="solid"/>
          </a:ln>
        </p:spPr>
        <p:txBody>
          <a:bodyPr/>
          <a:lstStyle/>
          <a:p>
            <a:endParaRPr/>
          </a:p>
        </p:txBody>
      </p:sp>
      <p:sp>
        <p:nvSpPr>
          <p:cNvPr id="16" name="Text 14"/>
          <p:cNvSpPr/>
          <p:nvPr/>
        </p:nvSpPr>
        <p:spPr>
          <a:xfrm>
            <a:off x="932688" y="4544568"/>
            <a:ext cx="489204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Controls against failure</a:t>
            </a:r>
            <a:endParaRPr lang="en-US" sz="2000" dirty="0"/>
          </a:p>
        </p:txBody>
      </p:sp>
      <p:sp>
        <p:nvSpPr>
          <p:cNvPr id="17" name="Text 15"/>
          <p:cNvSpPr/>
          <p:nvPr/>
        </p:nvSpPr>
        <p:spPr>
          <a:xfrm>
            <a:off x="932688" y="4846320"/>
            <a:ext cx="4892040" cy="731520"/>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Trigger thresholds must be pre-agreed, documented and externally reviewable. The huddle chair should not be the only person whose service is being scrutinised. (CQC, 2025; NHS England, 2026).</a:t>
            </a:r>
            <a:endParaRPr lang="en-US" sz="1800" dirty="0"/>
          </a:p>
        </p:txBody>
      </p:sp>
      <p:sp>
        <p:nvSpPr>
          <p:cNvPr id="18" name="Shape 16"/>
          <p:cNvSpPr/>
          <p:nvPr/>
        </p:nvSpPr>
        <p:spPr>
          <a:xfrm>
            <a:off x="7543800" y="1234440"/>
            <a:ext cx="2971800" cy="2971800"/>
          </a:xfrm>
          <a:prstGeom prst="ellipse">
            <a:avLst/>
          </a:prstGeom>
          <a:solidFill>
            <a:srgbClr val="E9E4FF">
              <a:alpha val="55000"/>
            </a:srgbClr>
          </a:solidFill>
          <a:ln w="25400">
            <a:solidFill>
              <a:srgbClr val="C9B7FF"/>
            </a:solidFill>
            <a:prstDash val="solid"/>
          </a:ln>
        </p:spPr>
        <p:txBody>
          <a:bodyPr/>
          <a:lstStyle/>
          <a:p>
            <a:endParaRPr/>
          </a:p>
        </p:txBody>
      </p:sp>
      <p:sp>
        <p:nvSpPr>
          <p:cNvPr id="19" name="Text 17"/>
          <p:cNvSpPr/>
          <p:nvPr/>
        </p:nvSpPr>
        <p:spPr>
          <a:xfrm>
            <a:off x="7955280" y="2331720"/>
            <a:ext cx="2148840" cy="868680"/>
          </a:xfrm>
          <a:prstGeom prst="rect">
            <a:avLst/>
          </a:prstGeom>
          <a:noFill/>
        </p:spPr>
        <p:txBody>
          <a:bodyPr wrap="square" lIns="0" tIns="0" rIns="0" bIns="0" rtlCol="0" anchor="ctr">
            <a:normAutofit/>
          </a:bodyPr>
          <a:lstStyle/>
          <a:p>
            <a:pPr marL="0" indent="0" algn="ctr">
              <a:lnSpc>
                <a:spcPct val="110000"/>
              </a:lnSpc>
              <a:buNone/>
            </a:pPr>
            <a:r>
              <a:rPr lang="en-US" sz="2200" b="1" dirty="0">
                <a:solidFill>
                  <a:srgbClr val="183153"/>
                </a:solidFill>
                <a:latin typeface="Arial" panose="020B0604020202020204" pitchFamily="34" charset="0"/>
                <a:ea typeface="Arial" panose="020B0604020202020204" pitchFamily="34" charset="-122"/>
                <a:cs typeface="Arial" panose="020B0604020202020204" pitchFamily="34" charset="-120"/>
              </a:rPr>
              <a:t>Safety</a:t>
            </a:r>
            <a:endParaRPr lang="en-US" sz="2200" dirty="0"/>
          </a:p>
          <a:p>
            <a:pPr marL="0" indent="0" algn="ctr">
              <a:lnSpc>
                <a:spcPct val="110000"/>
              </a:lnSpc>
              <a:buNone/>
            </a:pPr>
            <a:r>
              <a:rPr lang="en-US" sz="2200" b="1" dirty="0">
                <a:solidFill>
                  <a:srgbClr val="183153"/>
                </a:solidFill>
                <a:latin typeface="Arial" panose="020B0604020202020204" pitchFamily="34" charset="0"/>
                <a:ea typeface="Arial" panose="020B0604020202020204" pitchFamily="34" charset="-122"/>
                <a:cs typeface="Arial" panose="020B0604020202020204" pitchFamily="34" charset="-120"/>
              </a:rPr>
              <a:t>intelligence</a:t>
            </a:r>
            <a:endParaRPr lang="en-US" sz="2200" dirty="0"/>
          </a:p>
          <a:p>
            <a:pPr marL="0" indent="0" algn="ctr">
              <a:lnSpc>
                <a:spcPct val="110000"/>
              </a:lnSpc>
              <a:buNone/>
            </a:pPr>
            <a:r>
              <a:rPr lang="en-US" sz="2200" b="1" dirty="0">
                <a:solidFill>
                  <a:srgbClr val="183153"/>
                </a:solidFill>
                <a:latin typeface="Arial" panose="020B0604020202020204" pitchFamily="34" charset="0"/>
                <a:ea typeface="Arial" panose="020B0604020202020204" pitchFamily="34" charset="-122"/>
                <a:cs typeface="Arial" panose="020B0604020202020204" pitchFamily="34" charset="-120"/>
              </a:rPr>
              <a:t>huddle</a:t>
            </a:r>
            <a:endParaRPr lang="en-US" sz="2200" dirty="0"/>
          </a:p>
        </p:txBody>
      </p:sp>
      <p:sp>
        <p:nvSpPr>
          <p:cNvPr id="20" name="Shape 18"/>
          <p:cNvSpPr/>
          <p:nvPr/>
        </p:nvSpPr>
        <p:spPr>
          <a:xfrm>
            <a:off x="7452360" y="1600200"/>
            <a:ext cx="1325880" cy="502920"/>
          </a:xfrm>
          <a:prstGeom prst="roundRect">
            <a:avLst>
              <a:gd name="adj" fmla="val 21818"/>
            </a:avLst>
          </a:prstGeom>
          <a:solidFill>
            <a:srgbClr val="3A86B8"/>
          </a:solidFill>
          <a:ln w="12700">
            <a:solidFill>
              <a:srgbClr val="333333">
                <a:alpha val="0"/>
              </a:srgbClr>
            </a:solidFill>
            <a:prstDash val="solid"/>
          </a:ln>
        </p:spPr>
        <p:txBody>
          <a:bodyPr/>
          <a:lstStyle/>
          <a:p>
            <a:endParaRPr/>
          </a:p>
        </p:txBody>
      </p:sp>
      <p:sp>
        <p:nvSpPr>
          <p:cNvPr id="21" name="Text 19"/>
          <p:cNvSpPr/>
          <p:nvPr/>
        </p:nvSpPr>
        <p:spPr>
          <a:xfrm>
            <a:off x="7452360" y="1691640"/>
            <a:ext cx="1325880" cy="292608"/>
          </a:xfrm>
          <a:prstGeom prst="rect">
            <a:avLst/>
          </a:prstGeom>
          <a:noFill/>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Data</a:t>
            </a:r>
            <a:endParaRPr lang="en-US" sz="1800" dirty="0"/>
          </a:p>
        </p:txBody>
      </p:sp>
      <p:sp>
        <p:nvSpPr>
          <p:cNvPr id="22" name="Shape 20"/>
          <p:cNvSpPr/>
          <p:nvPr/>
        </p:nvSpPr>
        <p:spPr>
          <a:xfrm>
            <a:off x="9738360" y="1600200"/>
            <a:ext cx="1325880" cy="502920"/>
          </a:xfrm>
          <a:prstGeom prst="roundRect">
            <a:avLst>
              <a:gd name="adj" fmla="val 21818"/>
            </a:avLst>
          </a:prstGeom>
          <a:solidFill>
            <a:srgbClr val="40B5AD"/>
          </a:solidFill>
          <a:ln w="12700">
            <a:solidFill>
              <a:srgbClr val="333333">
                <a:alpha val="0"/>
              </a:srgbClr>
            </a:solidFill>
            <a:prstDash val="solid"/>
          </a:ln>
        </p:spPr>
        <p:txBody>
          <a:bodyPr/>
          <a:lstStyle/>
          <a:p>
            <a:endParaRPr/>
          </a:p>
        </p:txBody>
      </p:sp>
      <p:sp>
        <p:nvSpPr>
          <p:cNvPr id="23" name="Text 21"/>
          <p:cNvSpPr/>
          <p:nvPr/>
        </p:nvSpPr>
        <p:spPr>
          <a:xfrm>
            <a:off x="9738360" y="1691640"/>
            <a:ext cx="1325880" cy="292608"/>
          </a:xfrm>
          <a:prstGeom prst="rect">
            <a:avLst/>
          </a:prstGeom>
          <a:noFill/>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Voice</a:t>
            </a:r>
            <a:endParaRPr lang="en-US" sz="1800" dirty="0"/>
          </a:p>
        </p:txBody>
      </p:sp>
      <p:sp>
        <p:nvSpPr>
          <p:cNvPr id="24" name="Shape 22"/>
          <p:cNvSpPr/>
          <p:nvPr/>
        </p:nvSpPr>
        <p:spPr>
          <a:xfrm>
            <a:off x="9464040" y="3621024"/>
            <a:ext cx="1325880" cy="502920"/>
          </a:xfrm>
          <a:prstGeom prst="roundRect">
            <a:avLst>
              <a:gd name="adj" fmla="val 21818"/>
            </a:avLst>
          </a:prstGeom>
          <a:solidFill>
            <a:srgbClr val="EF7B80"/>
          </a:solidFill>
          <a:ln w="12700">
            <a:solidFill>
              <a:srgbClr val="333333">
                <a:alpha val="0"/>
              </a:srgbClr>
            </a:solidFill>
            <a:prstDash val="solid"/>
          </a:ln>
        </p:spPr>
        <p:txBody>
          <a:bodyPr/>
          <a:lstStyle/>
          <a:p>
            <a:endParaRPr/>
          </a:p>
        </p:txBody>
      </p:sp>
      <p:sp>
        <p:nvSpPr>
          <p:cNvPr id="25" name="Text 23"/>
          <p:cNvSpPr/>
          <p:nvPr/>
        </p:nvSpPr>
        <p:spPr>
          <a:xfrm>
            <a:off x="9395460" y="3694747"/>
            <a:ext cx="1325880" cy="292608"/>
          </a:xfrm>
          <a:prstGeom prst="rect">
            <a:avLst/>
          </a:prstGeom>
          <a:noFill/>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Review</a:t>
            </a:r>
            <a:endParaRPr lang="en-US" sz="1800" dirty="0"/>
          </a:p>
        </p:txBody>
      </p:sp>
      <p:sp>
        <p:nvSpPr>
          <p:cNvPr id="26" name="Shape 24"/>
          <p:cNvSpPr/>
          <p:nvPr/>
        </p:nvSpPr>
        <p:spPr>
          <a:xfrm>
            <a:off x="6789420" y="3474720"/>
            <a:ext cx="1325880" cy="502920"/>
          </a:xfrm>
          <a:prstGeom prst="roundRect">
            <a:avLst>
              <a:gd name="adj" fmla="val 21818"/>
            </a:avLst>
          </a:prstGeom>
          <a:solidFill>
            <a:srgbClr val="F4B942"/>
          </a:solidFill>
          <a:ln w="12700">
            <a:solidFill>
              <a:srgbClr val="333333">
                <a:alpha val="0"/>
              </a:srgbClr>
            </a:solidFill>
            <a:prstDash val="solid"/>
          </a:ln>
        </p:spPr>
        <p:txBody>
          <a:bodyPr/>
          <a:lstStyle/>
          <a:p>
            <a:endParaRPr/>
          </a:p>
        </p:txBody>
      </p:sp>
      <p:sp>
        <p:nvSpPr>
          <p:cNvPr id="27" name="Text 25"/>
          <p:cNvSpPr/>
          <p:nvPr/>
        </p:nvSpPr>
        <p:spPr>
          <a:xfrm>
            <a:off x="6764020" y="3579876"/>
            <a:ext cx="1325880" cy="292608"/>
          </a:xfrm>
          <a:prstGeom prst="rect">
            <a:avLst/>
          </a:prstGeom>
          <a:noFill/>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Action</a:t>
            </a:r>
            <a:endParaRPr lang="en-US" sz="1800" dirty="0"/>
          </a:p>
        </p:txBody>
      </p:sp>
      <p:sp>
        <p:nvSpPr>
          <p:cNvPr id="28" name="Text 26"/>
          <p:cNvSpPr/>
          <p:nvPr/>
        </p:nvSpPr>
        <p:spPr>
          <a:xfrm>
            <a:off x="502920" y="6446520"/>
            <a:ext cx="11109960" cy="292608"/>
          </a:xfrm>
          <a:prstGeom prst="rect">
            <a:avLst/>
          </a:prstGeom>
          <a:noFill/>
        </p:spPr>
        <p:txBody>
          <a:bodyPr wrap="square" lIns="0" tIns="0" rIns="0" bIns="0" rtlCol="0" anchor="ctr">
            <a:normAutofit fontScale="85000" lnSpcReduction="10000"/>
          </a:bodyPr>
          <a:lstStyle/>
          <a:p>
            <a:pPr marL="0" indent="0">
              <a:lnSpc>
                <a:spcPct val="150000"/>
              </a:lnSpc>
              <a:buNone/>
            </a:pPr>
            <a:r>
              <a:rPr lang="en-US" sz="1800" i="1" dirty="0">
                <a:solidFill>
                  <a:srgbClr val="4F5D75"/>
                </a:solidFill>
                <a:latin typeface="Arial" panose="020B0604020202020204" pitchFamily="34" charset="0"/>
                <a:ea typeface="Arial" panose="020B0604020202020204" pitchFamily="34" charset="-122"/>
                <a:cs typeface="Arial" panose="020B0604020202020204" pitchFamily="34" charset="-120"/>
              </a:rPr>
              <a:t>Sources: Carayon et al. (2006), Holden et al. (2021), Nuffield Trust (2025), CQC (2025), NHS England (2026).</a:t>
            </a:r>
            <a:endParaRPr 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AF6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Original solution 2</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13</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Intervention 2: protected speaking-up with board action</a:t>
            </a:r>
            <a:endParaRPr lang="en-US" sz="3000" dirty="0"/>
          </a:p>
        </p:txBody>
      </p:sp>
      <p:sp>
        <p:nvSpPr>
          <p:cNvPr id="6" name="Shape 4"/>
          <p:cNvSpPr/>
          <p:nvPr/>
        </p:nvSpPr>
        <p:spPr>
          <a:xfrm>
            <a:off x="640080" y="1298448"/>
            <a:ext cx="5532120" cy="1371600"/>
          </a:xfrm>
          <a:prstGeom prst="roundRect">
            <a:avLst>
              <a:gd name="adj" fmla="val 10667"/>
            </a:avLst>
          </a:prstGeom>
          <a:solidFill>
            <a:srgbClr val="FFFFFF"/>
          </a:solidFill>
          <a:ln w="15240">
            <a:solidFill>
              <a:srgbClr val="40B5AD">
                <a:alpha val="75000"/>
              </a:srgbClr>
            </a:solidFill>
            <a:prstDash val="solid"/>
          </a:ln>
        </p:spPr>
        <p:txBody>
          <a:bodyPr/>
          <a:lstStyle/>
          <a:p>
            <a:endParaRPr/>
          </a:p>
        </p:txBody>
      </p:sp>
      <p:sp>
        <p:nvSpPr>
          <p:cNvPr id="7" name="Shape 5"/>
          <p:cNvSpPr/>
          <p:nvPr/>
        </p:nvSpPr>
        <p:spPr>
          <a:xfrm>
            <a:off x="640080" y="1298448"/>
            <a:ext cx="109728" cy="1371600"/>
          </a:xfrm>
          <a:prstGeom prst="rect">
            <a:avLst/>
          </a:prstGeom>
          <a:solidFill>
            <a:srgbClr val="40B5AD"/>
          </a:solidFill>
          <a:ln w="12700">
            <a:solidFill>
              <a:srgbClr val="333333">
                <a:alpha val="0"/>
              </a:srgbClr>
            </a:solidFill>
            <a:prstDash val="solid"/>
          </a:ln>
        </p:spPr>
        <p:txBody>
          <a:bodyPr/>
          <a:lstStyle/>
          <a:p>
            <a:endParaRPr/>
          </a:p>
        </p:txBody>
      </p:sp>
      <p:sp>
        <p:nvSpPr>
          <p:cNvPr id="8" name="Text 6"/>
          <p:cNvSpPr/>
          <p:nvPr/>
        </p:nvSpPr>
        <p:spPr>
          <a:xfrm>
            <a:off x="914400" y="1298448"/>
            <a:ext cx="5074920" cy="512064"/>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Design principle</a:t>
            </a:r>
            <a:endParaRPr lang="en-US" sz="2000" dirty="0"/>
          </a:p>
        </p:txBody>
      </p:sp>
      <p:sp>
        <p:nvSpPr>
          <p:cNvPr id="9" name="Text 7"/>
          <p:cNvSpPr/>
          <p:nvPr/>
        </p:nvSpPr>
        <p:spPr>
          <a:xfrm>
            <a:off x="914400" y="1755648"/>
            <a:ext cx="5074920" cy="822960"/>
          </a:xfrm>
          <a:prstGeom prst="rect">
            <a:avLst/>
          </a:prstGeom>
          <a:noFill/>
        </p:spPr>
        <p:txBody>
          <a:bodyPr wrap="square" lIns="1016" tIns="1016" rIns="1016" bIns="1016" rtlCol="0" anchor="t">
            <a:normAutofit fontScale="55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Speaking up should not depend on courage alone. The system must offer confidential access, anti-retaliation safeguards, independent review routes and feedback to the person who raised the concern. (Edmondson, 1999; National Guardian’s Office, 2025).</a:t>
            </a:r>
            <a:endParaRPr lang="en-US" sz="1800" dirty="0"/>
          </a:p>
        </p:txBody>
      </p:sp>
      <p:sp>
        <p:nvSpPr>
          <p:cNvPr id="10" name="Shape 8"/>
          <p:cNvSpPr/>
          <p:nvPr/>
        </p:nvSpPr>
        <p:spPr>
          <a:xfrm>
            <a:off x="640080" y="2971800"/>
            <a:ext cx="5532120" cy="1234440"/>
          </a:xfrm>
          <a:prstGeom prst="roundRect">
            <a:avLst>
              <a:gd name="adj" fmla="val 11852"/>
            </a:avLst>
          </a:prstGeom>
          <a:solidFill>
            <a:srgbClr val="FFFFFF"/>
          </a:solidFill>
          <a:ln w="15240">
            <a:solidFill>
              <a:srgbClr val="3A86B8">
                <a:alpha val="75000"/>
              </a:srgbClr>
            </a:solidFill>
            <a:prstDash val="solid"/>
          </a:ln>
        </p:spPr>
        <p:txBody>
          <a:bodyPr/>
          <a:lstStyle/>
          <a:p>
            <a:endParaRPr/>
          </a:p>
        </p:txBody>
      </p:sp>
      <p:sp>
        <p:nvSpPr>
          <p:cNvPr id="11" name="Shape 9"/>
          <p:cNvSpPr/>
          <p:nvPr/>
        </p:nvSpPr>
        <p:spPr>
          <a:xfrm>
            <a:off x="640080" y="2971800"/>
            <a:ext cx="109728" cy="1234440"/>
          </a:xfrm>
          <a:prstGeom prst="rect">
            <a:avLst/>
          </a:prstGeom>
          <a:solidFill>
            <a:srgbClr val="3A86B8"/>
          </a:solidFill>
          <a:ln w="12700">
            <a:solidFill>
              <a:srgbClr val="333333">
                <a:alpha val="0"/>
              </a:srgbClr>
            </a:solidFill>
            <a:prstDash val="solid"/>
          </a:ln>
        </p:spPr>
        <p:txBody>
          <a:bodyPr/>
          <a:lstStyle/>
          <a:p>
            <a:endParaRPr/>
          </a:p>
        </p:txBody>
      </p:sp>
      <p:sp>
        <p:nvSpPr>
          <p:cNvPr id="12" name="Text 10"/>
          <p:cNvSpPr/>
          <p:nvPr/>
        </p:nvSpPr>
        <p:spPr>
          <a:xfrm>
            <a:off x="914400" y="2944368"/>
            <a:ext cx="5074920" cy="5394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Board-level mechanism</a:t>
            </a:r>
            <a:endParaRPr lang="en-US" sz="2000" dirty="0"/>
          </a:p>
        </p:txBody>
      </p:sp>
      <p:sp>
        <p:nvSpPr>
          <p:cNvPr id="13" name="Text 11"/>
          <p:cNvSpPr/>
          <p:nvPr/>
        </p:nvSpPr>
        <p:spPr>
          <a:xfrm>
            <a:off x="914400" y="3429000"/>
            <a:ext cx="5074920" cy="685800"/>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Every high-severity concern receives an owner, due date, risk rating, family/staff engagement plan and non-executive director review until closed. (CQC, 2025; NHS England, 2026).</a:t>
            </a:r>
            <a:endParaRPr lang="en-US" sz="1800" dirty="0"/>
          </a:p>
        </p:txBody>
      </p:sp>
      <p:sp>
        <p:nvSpPr>
          <p:cNvPr id="14" name="Shape 12"/>
          <p:cNvSpPr/>
          <p:nvPr/>
        </p:nvSpPr>
        <p:spPr>
          <a:xfrm>
            <a:off x="640080" y="4498848"/>
            <a:ext cx="5532120" cy="1234440"/>
          </a:xfrm>
          <a:prstGeom prst="roundRect">
            <a:avLst>
              <a:gd name="adj" fmla="val 11852"/>
            </a:avLst>
          </a:prstGeom>
          <a:solidFill>
            <a:srgbClr val="FFFFFF"/>
          </a:solidFill>
          <a:ln w="15240">
            <a:solidFill>
              <a:srgbClr val="EF7B80">
                <a:alpha val="75000"/>
              </a:srgbClr>
            </a:solidFill>
            <a:prstDash val="solid"/>
          </a:ln>
        </p:spPr>
        <p:txBody>
          <a:bodyPr/>
          <a:lstStyle/>
          <a:p>
            <a:endParaRPr/>
          </a:p>
        </p:txBody>
      </p:sp>
      <p:sp>
        <p:nvSpPr>
          <p:cNvPr id="15" name="Shape 13"/>
          <p:cNvSpPr/>
          <p:nvPr/>
        </p:nvSpPr>
        <p:spPr>
          <a:xfrm>
            <a:off x="640080" y="4498848"/>
            <a:ext cx="109728" cy="1234440"/>
          </a:xfrm>
          <a:prstGeom prst="rect">
            <a:avLst/>
          </a:prstGeom>
          <a:solidFill>
            <a:srgbClr val="EF7B80"/>
          </a:solidFill>
          <a:ln w="12700">
            <a:solidFill>
              <a:srgbClr val="333333">
                <a:alpha val="0"/>
              </a:srgbClr>
            </a:solidFill>
            <a:prstDash val="solid"/>
          </a:ln>
        </p:spPr>
        <p:txBody>
          <a:bodyPr/>
          <a:lstStyle/>
          <a:p>
            <a:endParaRPr/>
          </a:p>
        </p:txBody>
      </p:sp>
      <p:sp>
        <p:nvSpPr>
          <p:cNvPr id="16" name="Text 14"/>
          <p:cNvSpPr/>
          <p:nvPr/>
        </p:nvSpPr>
        <p:spPr>
          <a:xfrm>
            <a:off x="914400" y="4480560"/>
            <a:ext cx="5074920" cy="530352"/>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Balancing risk</a:t>
            </a:r>
            <a:endParaRPr lang="en-US" sz="2000" dirty="0"/>
          </a:p>
        </p:txBody>
      </p:sp>
      <p:sp>
        <p:nvSpPr>
          <p:cNvPr id="17" name="Text 15"/>
          <p:cNvSpPr/>
          <p:nvPr/>
        </p:nvSpPr>
        <p:spPr>
          <a:xfrm>
            <a:off x="914400" y="4892040"/>
            <a:ext cx="5074920" cy="749808"/>
          </a:xfrm>
          <a:prstGeom prst="rect">
            <a:avLst/>
          </a:prstGeom>
          <a:noFill/>
        </p:spPr>
        <p:txBody>
          <a:bodyPr wrap="square" lIns="1016" tIns="1016" rIns="1016" bIns="1016" rtlCol="0" anchor="t">
            <a:normAutofit fontScale="625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A just culture must avoid both punitive blame and passive reassurance. The safest position is compassionate accountability: support staff while requiring evidence-based action. (Reason, 2000; NHS England, 2026).</a:t>
            </a:r>
            <a:endParaRPr lang="en-US" sz="1800" dirty="0"/>
          </a:p>
        </p:txBody>
      </p:sp>
      <p:pic>
        <p:nvPicPr>
          <p:cNvPr id="18" name="Image 0" descr="/mnt/data/a_bright_clean_modern_vector_illustration_scene.png"/>
          <p:cNvPicPr>
            <a:picLocks noChangeAspect="1"/>
          </p:cNvPicPr>
          <p:nvPr/>
        </p:nvPicPr>
        <p:blipFill>
          <a:blip r:embed="rId3"/>
          <a:srcRect l="15079" r="15079"/>
          <a:stretch>
            <a:fillRect/>
          </a:stretch>
        </p:blipFill>
        <p:spPr>
          <a:xfrm>
            <a:off x="6720840" y="1097280"/>
            <a:ext cx="4709160" cy="3794760"/>
          </a:xfrm>
          <a:prstGeom prst="rect">
            <a:avLst/>
          </a:prstGeom>
        </p:spPr>
      </p:pic>
      <p:sp>
        <p:nvSpPr>
          <p:cNvPr id="19" name="Text 16"/>
          <p:cNvSpPr/>
          <p:nvPr/>
        </p:nvSpPr>
        <p:spPr>
          <a:xfrm>
            <a:off x="6812280" y="4892040"/>
            <a:ext cx="4434840" cy="1024128"/>
          </a:xfrm>
          <a:prstGeom prst="rect">
            <a:avLst/>
          </a:prstGeom>
          <a:noFill/>
        </p:spPr>
        <p:txBody>
          <a:bodyPr wrap="square" lIns="1016" tIns="1016" rIns="1016" bIns="1016" rtlCol="0" anchor="t">
            <a:normAutofit fontScale="85000" lnSpcReduction="20000"/>
          </a:bodyPr>
          <a:lstStyle/>
          <a:p>
            <a:pPr marL="0" indent="0">
              <a:lnSpc>
                <a:spcPct val="150000"/>
              </a:lnSpc>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Success indicator: every concern receives visible closure, either action taken or evidence-based rationale for no action.</a:t>
            </a:r>
            <a:endParaRPr lang="en-US" sz="2000" dirty="0"/>
          </a:p>
        </p:txBody>
      </p:sp>
      <p:sp>
        <p:nvSpPr>
          <p:cNvPr id="20" name="Text 17"/>
          <p:cNvSpPr/>
          <p:nvPr/>
        </p:nvSpPr>
        <p:spPr>
          <a:xfrm>
            <a:off x="502920" y="6593840"/>
            <a:ext cx="11109960" cy="145288"/>
          </a:xfrm>
          <a:prstGeom prst="rect">
            <a:avLst/>
          </a:prstGeom>
          <a:noFill/>
        </p:spPr>
        <p:txBody>
          <a:bodyPr wrap="square" lIns="0" tIns="0" rIns="0" bIns="0" rtlCol="0" anchor="ctr">
            <a:normAutofit fontScale="40000" lnSpcReduction="20000"/>
          </a:bodyPr>
          <a:lstStyle/>
          <a:p>
            <a:pPr marL="0" indent="0">
              <a:lnSpc>
                <a:spcPct val="150000"/>
              </a:lnSpc>
              <a:buNone/>
            </a:pPr>
            <a:r>
              <a:rPr sz="1200" i="1">
                <a:solidFill>
                  <a:srgbClr val="4A5B74"/>
                </a:solidFill>
                <a:latin typeface="Arial" panose="020B0604020202020204"/>
              </a:rPr>
              <a:t>Sources: Edmondson (1999), National Guardian’s Office (2025), CQC (2025), NHS England (2026), Reason (2000).</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Shape 0"/>
          <p:cNvSpPr/>
          <p:nvPr/>
        </p:nvSpPr>
        <p:spPr>
          <a:xfrm>
            <a:off x="0" y="0"/>
            <a:ext cx="12191695" cy="402336"/>
          </a:xfrm>
          <a:prstGeom prst="rect">
            <a:avLst/>
          </a:prstGeom>
          <a:solidFill>
            <a:srgbClr val="183153"/>
          </a:solidFill>
          <a:ln w="12700">
            <a:solidFill>
              <a:srgbClr val="333333">
                <a:alpha val="0"/>
              </a:srgbClr>
            </a:solidFill>
            <a:prstDash val="solid"/>
          </a:ln>
        </p:spPr>
        <p:txBody>
          <a:bodyPr/>
          <a:lstStyle/>
          <a:p>
            <a:endParaRPr/>
          </a:p>
        </p:txBody>
      </p:sp>
      <p:sp>
        <p:nvSpPr>
          <p:cNvPr id="3" name="Text 1"/>
          <p:cNvSpPr/>
          <p:nvPr/>
        </p:nvSpPr>
        <p:spPr>
          <a:xfrm>
            <a:off x="411480" y="82296"/>
            <a:ext cx="9875520" cy="274320"/>
          </a:xfrm>
          <a:prstGeom prst="rect">
            <a:avLst/>
          </a:prstGeom>
          <a:noFill/>
        </p:spPr>
        <p:txBody>
          <a:bodyPr wrap="square" lIns="0" tIns="0" rIns="0" bIns="0" rtlCol="0" anchor="ctr"/>
          <a:lstStyle/>
          <a:p>
            <a:pPr marL="0" indent="0">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Implementation and conclusion</a:t>
            </a:r>
            <a:endParaRPr lang="en-US" sz="1800" dirty="0"/>
          </a:p>
        </p:txBody>
      </p:sp>
      <p:sp>
        <p:nvSpPr>
          <p:cNvPr id="4" name="Text 2"/>
          <p:cNvSpPr/>
          <p:nvPr/>
        </p:nvSpPr>
        <p:spPr>
          <a:xfrm>
            <a:off x="11338560" y="73152"/>
            <a:ext cx="457200" cy="274320"/>
          </a:xfrm>
          <a:prstGeom prst="rect">
            <a:avLst/>
          </a:prstGeom>
          <a:noFill/>
        </p:spPr>
        <p:txBody>
          <a:bodyPr wrap="square" lIns="0" tIns="0" rIns="0" bIns="0" rtlCol="0" anchor="ctr"/>
          <a:lstStyle/>
          <a:p>
            <a:pPr marL="0" indent="0" algn="r">
              <a:buNone/>
            </a:pPr>
            <a:r>
              <a:rPr sz="1800" b="1">
                <a:solidFill>
                  <a:srgbClr val="FFFFFF"/>
                </a:solidFill>
                <a:latin typeface="Arial" panose="020B0604020202020204"/>
              </a:rPr>
              <a:t>14</a:t>
            </a:r>
            <a:endParaRPr lang="en-US" sz="1800" dirty="0"/>
          </a:p>
        </p:txBody>
      </p:sp>
      <p:sp>
        <p:nvSpPr>
          <p:cNvPr id="5" name="Text 3"/>
          <p:cNvSpPr/>
          <p:nvPr/>
        </p:nvSpPr>
        <p:spPr>
          <a:xfrm>
            <a:off x="502920" y="566928"/>
            <a:ext cx="10972800" cy="594360"/>
          </a:xfrm>
          <a:prstGeom prst="rect">
            <a:avLst/>
          </a:prstGeom>
          <a:noFill/>
        </p:spPr>
        <p:txBody>
          <a:bodyPr wrap="square" lIns="0" tIns="0" rIns="0" bIns="0" rtlCol="0" anchor="ctr">
            <a:normAutofit/>
          </a:bodyPr>
          <a:lstStyle/>
          <a:p>
            <a:pPr marL="0" indent="0">
              <a:buNone/>
            </a:pPr>
            <a:r>
              <a:rPr lang="en-US" sz="3000" b="1" dirty="0">
                <a:solidFill>
                  <a:srgbClr val="183153"/>
                </a:solidFill>
                <a:latin typeface="Arial" panose="020B0604020202020204" pitchFamily="34" charset="0"/>
                <a:ea typeface="Arial" panose="020B0604020202020204" pitchFamily="34" charset="-122"/>
                <a:cs typeface="Arial" panose="020B0604020202020204" pitchFamily="34" charset="-120"/>
              </a:rPr>
              <a:t>Final judgement and implementation priorities</a:t>
            </a:r>
            <a:endParaRPr lang="en-US" sz="3000" dirty="0"/>
          </a:p>
        </p:txBody>
      </p:sp>
      <p:pic>
        <p:nvPicPr>
          <p:cNvPr id="6" name="Image 0" descr="/mnt/data/a_clean_bright_modern_hospital_corridor_healthca.png"/>
          <p:cNvPicPr>
            <a:picLocks noChangeAspect="1"/>
          </p:cNvPicPr>
          <p:nvPr/>
        </p:nvPicPr>
        <p:blipFill>
          <a:blip r:embed="rId3">
            <a:alphaModFix amt="82000"/>
          </a:blip>
          <a:srcRect t="10020" b="10020"/>
          <a:stretch>
            <a:fillRect/>
          </a:stretch>
        </p:blipFill>
        <p:spPr>
          <a:xfrm>
            <a:off x="0" y="960120"/>
            <a:ext cx="12191695" cy="5486400"/>
          </a:xfrm>
          <a:prstGeom prst="rect">
            <a:avLst/>
          </a:prstGeom>
        </p:spPr>
      </p:pic>
      <p:sp>
        <p:nvSpPr>
          <p:cNvPr id="7" name="Shape 4"/>
          <p:cNvSpPr/>
          <p:nvPr/>
        </p:nvSpPr>
        <p:spPr>
          <a:xfrm>
            <a:off x="0" y="960120"/>
            <a:ext cx="12191695" cy="5486400"/>
          </a:xfrm>
          <a:prstGeom prst="rect">
            <a:avLst/>
          </a:prstGeom>
          <a:solidFill>
            <a:srgbClr val="FFFFFF">
              <a:alpha val="89000"/>
            </a:srgbClr>
          </a:solidFill>
          <a:ln w="12700">
            <a:solidFill>
              <a:srgbClr val="333333">
                <a:alpha val="0"/>
              </a:srgbClr>
            </a:solidFill>
            <a:prstDash val="solid"/>
          </a:ln>
        </p:spPr>
        <p:txBody>
          <a:bodyPr/>
          <a:lstStyle/>
          <a:p>
            <a:endParaRPr/>
          </a:p>
        </p:txBody>
      </p:sp>
      <p:sp>
        <p:nvSpPr>
          <p:cNvPr id="8" name="Shape 5"/>
          <p:cNvSpPr/>
          <p:nvPr/>
        </p:nvSpPr>
        <p:spPr>
          <a:xfrm>
            <a:off x="685800" y="1325880"/>
            <a:ext cx="1965960" cy="566928"/>
          </a:xfrm>
          <a:prstGeom prst="roundRect">
            <a:avLst>
              <a:gd name="adj" fmla="val 20968"/>
            </a:avLst>
          </a:prstGeom>
          <a:solidFill>
            <a:srgbClr val="3A86B8"/>
          </a:solidFill>
          <a:ln w="12700">
            <a:solidFill>
              <a:srgbClr val="333333">
                <a:alpha val="0"/>
              </a:srgbClr>
            </a:solidFill>
            <a:prstDash val="solid"/>
          </a:ln>
        </p:spPr>
        <p:txBody>
          <a:bodyPr/>
          <a:lstStyle/>
          <a:p>
            <a:endParaRPr/>
          </a:p>
        </p:txBody>
      </p:sp>
      <p:sp>
        <p:nvSpPr>
          <p:cNvPr id="9" name="Text 6"/>
          <p:cNvSpPr/>
          <p:nvPr/>
        </p:nvSpPr>
        <p:spPr>
          <a:xfrm>
            <a:off x="777240" y="1435608"/>
            <a:ext cx="1783080" cy="320040"/>
          </a:xfrm>
          <a:prstGeom prst="rect">
            <a:avLst/>
          </a:prstGeom>
          <a:noFill/>
        </p:spPr>
        <p:txBody>
          <a:bodyPr wrap="square" lIns="0" tIns="0" rIns="0" bIns="0" rtlCol="0" anchor="ctr">
            <a:normAutofit/>
          </a:bodyPr>
          <a:lstStyle/>
          <a:p>
            <a:pPr marL="0" indent="0" algn="ctr">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0–90 days</a:t>
            </a:r>
            <a:endParaRPr lang="en-US" sz="1800" dirty="0"/>
          </a:p>
        </p:txBody>
      </p:sp>
      <p:sp>
        <p:nvSpPr>
          <p:cNvPr id="10" name="Text 7"/>
          <p:cNvSpPr/>
          <p:nvPr/>
        </p:nvSpPr>
        <p:spPr>
          <a:xfrm>
            <a:off x="2880360" y="1280160"/>
            <a:ext cx="8412480" cy="731520"/>
          </a:xfrm>
          <a:prstGeom prst="rect">
            <a:avLst/>
          </a:prstGeom>
          <a:noFill/>
        </p:spPr>
        <p:txBody>
          <a:bodyPr wrap="square" lIns="1016" tIns="1016" rIns="1016" bIns="1016" rtlCol="0" anchor="t">
            <a:normAutofit/>
          </a:bodyPr>
          <a:lstStyle/>
          <a:p>
            <a:pPr marL="0" indent="0">
              <a:lnSpc>
                <a:spcPct val="150000"/>
              </a:lnSpc>
              <a:buNone/>
            </a:pPr>
            <a:r>
              <a:rPr lang="en-US" sz="1800" dirty="0">
                <a:solidFill>
                  <a:srgbClr val="183153"/>
                </a:solidFill>
                <a:latin typeface="Arial" panose="020B0604020202020204" pitchFamily="34" charset="0"/>
                <a:ea typeface="Arial" panose="020B0604020202020204" pitchFamily="34" charset="-122"/>
                <a:cs typeface="Arial" panose="020B0604020202020204" pitchFamily="34" charset="-120"/>
              </a:rPr>
              <a:t>Agree trigger thresholds; name clinical, executive and non-executive owners; audit current neonatal data sources. (IHI, 2026; NHS England, 2026).</a:t>
            </a:r>
            <a:endParaRPr lang="en-US" sz="1800" dirty="0"/>
          </a:p>
        </p:txBody>
      </p:sp>
      <p:sp>
        <p:nvSpPr>
          <p:cNvPr id="11" name="Shape 8"/>
          <p:cNvSpPr/>
          <p:nvPr/>
        </p:nvSpPr>
        <p:spPr>
          <a:xfrm>
            <a:off x="685800" y="2350008"/>
            <a:ext cx="1965960" cy="566928"/>
          </a:xfrm>
          <a:prstGeom prst="roundRect">
            <a:avLst>
              <a:gd name="adj" fmla="val 20968"/>
            </a:avLst>
          </a:prstGeom>
          <a:solidFill>
            <a:srgbClr val="40B5AD"/>
          </a:solidFill>
          <a:ln w="12700">
            <a:solidFill>
              <a:srgbClr val="333333">
                <a:alpha val="0"/>
              </a:srgbClr>
            </a:solidFill>
            <a:prstDash val="solid"/>
          </a:ln>
        </p:spPr>
        <p:txBody>
          <a:bodyPr/>
          <a:lstStyle/>
          <a:p>
            <a:endParaRPr/>
          </a:p>
        </p:txBody>
      </p:sp>
      <p:sp>
        <p:nvSpPr>
          <p:cNvPr id="12" name="Text 9"/>
          <p:cNvSpPr/>
          <p:nvPr/>
        </p:nvSpPr>
        <p:spPr>
          <a:xfrm>
            <a:off x="777240" y="2459736"/>
            <a:ext cx="1783080" cy="320040"/>
          </a:xfrm>
          <a:prstGeom prst="rect">
            <a:avLst/>
          </a:prstGeom>
          <a:noFill/>
        </p:spPr>
        <p:txBody>
          <a:bodyPr wrap="square" lIns="0" tIns="0" rIns="0" bIns="0" rtlCol="0" anchor="ctr">
            <a:normAutofit/>
          </a:bodyPr>
          <a:lstStyle/>
          <a:p>
            <a:pPr marL="0" indent="0" algn="ctr">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3–6 months</a:t>
            </a:r>
            <a:endParaRPr lang="en-US" sz="1800" dirty="0"/>
          </a:p>
        </p:txBody>
      </p:sp>
      <p:sp>
        <p:nvSpPr>
          <p:cNvPr id="13" name="Text 10"/>
          <p:cNvSpPr/>
          <p:nvPr/>
        </p:nvSpPr>
        <p:spPr>
          <a:xfrm>
            <a:off x="2880360" y="2304288"/>
            <a:ext cx="8412480" cy="731520"/>
          </a:xfrm>
          <a:prstGeom prst="rect">
            <a:avLst/>
          </a:prstGeom>
          <a:noFill/>
        </p:spPr>
        <p:txBody>
          <a:bodyPr wrap="square" lIns="1016" tIns="1016" rIns="1016" bIns="1016" rtlCol="0" anchor="t">
            <a:normAutofit/>
          </a:bodyPr>
          <a:lstStyle/>
          <a:p>
            <a:pPr marL="0" indent="0">
              <a:lnSpc>
                <a:spcPct val="150000"/>
              </a:lnSpc>
              <a:buNone/>
            </a:pPr>
            <a:r>
              <a:rPr lang="en-US" sz="1800" dirty="0">
                <a:solidFill>
                  <a:srgbClr val="183153"/>
                </a:solidFill>
                <a:latin typeface="Arial" panose="020B0604020202020204" pitchFamily="34" charset="0"/>
                <a:ea typeface="Arial" panose="020B0604020202020204" pitchFamily="34" charset="-122"/>
                <a:cs typeface="Arial" panose="020B0604020202020204" pitchFamily="34" charset="-120"/>
              </a:rPr>
              <a:t>Pilot safety intelligence huddle and rapid external review pathway using PDSA cycles. (IHI, 2026; NHS England, 2026).</a:t>
            </a:r>
            <a:endParaRPr lang="en-US" sz="1800" dirty="0"/>
          </a:p>
        </p:txBody>
      </p:sp>
      <p:sp>
        <p:nvSpPr>
          <p:cNvPr id="14" name="Shape 11"/>
          <p:cNvSpPr/>
          <p:nvPr/>
        </p:nvSpPr>
        <p:spPr>
          <a:xfrm>
            <a:off x="685800" y="3374136"/>
            <a:ext cx="1965960" cy="566928"/>
          </a:xfrm>
          <a:prstGeom prst="roundRect">
            <a:avLst>
              <a:gd name="adj" fmla="val 20968"/>
            </a:avLst>
          </a:prstGeom>
          <a:solidFill>
            <a:srgbClr val="EF7B80"/>
          </a:solidFill>
          <a:ln w="12700">
            <a:solidFill>
              <a:srgbClr val="333333">
                <a:alpha val="0"/>
              </a:srgbClr>
            </a:solidFill>
            <a:prstDash val="solid"/>
          </a:ln>
        </p:spPr>
        <p:txBody>
          <a:bodyPr/>
          <a:lstStyle/>
          <a:p>
            <a:endParaRPr/>
          </a:p>
        </p:txBody>
      </p:sp>
      <p:sp>
        <p:nvSpPr>
          <p:cNvPr id="15" name="Text 12"/>
          <p:cNvSpPr/>
          <p:nvPr/>
        </p:nvSpPr>
        <p:spPr>
          <a:xfrm>
            <a:off x="777240" y="3483864"/>
            <a:ext cx="1783080" cy="320040"/>
          </a:xfrm>
          <a:prstGeom prst="rect">
            <a:avLst/>
          </a:prstGeom>
          <a:noFill/>
        </p:spPr>
        <p:txBody>
          <a:bodyPr wrap="square" lIns="0" tIns="0" rIns="0" bIns="0" rtlCol="0" anchor="ctr">
            <a:normAutofit/>
          </a:bodyPr>
          <a:lstStyle/>
          <a:p>
            <a:pPr marL="0" indent="0" algn="ctr">
              <a:buNone/>
            </a:pPr>
            <a:r>
              <a:rPr lang="en-US" sz="1800" b="1" dirty="0">
                <a:solidFill>
                  <a:srgbClr val="FFFFFF"/>
                </a:solidFill>
                <a:latin typeface="Arial" panose="020B0604020202020204" pitchFamily="34" charset="0"/>
                <a:ea typeface="Arial" panose="020B0604020202020204" pitchFamily="34" charset="-122"/>
                <a:cs typeface="Arial" panose="020B0604020202020204" pitchFamily="34" charset="-120"/>
              </a:rPr>
              <a:t>6–12 months</a:t>
            </a:r>
            <a:endParaRPr lang="en-US" sz="1800" dirty="0"/>
          </a:p>
        </p:txBody>
      </p:sp>
      <p:sp>
        <p:nvSpPr>
          <p:cNvPr id="16" name="Text 13"/>
          <p:cNvSpPr/>
          <p:nvPr/>
        </p:nvSpPr>
        <p:spPr>
          <a:xfrm>
            <a:off x="2880360" y="3328416"/>
            <a:ext cx="8412480" cy="731520"/>
          </a:xfrm>
          <a:prstGeom prst="rect">
            <a:avLst/>
          </a:prstGeom>
          <a:noFill/>
        </p:spPr>
        <p:txBody>
          <a:bodyPr wrap="square" lIns="1016" tIns="1016" rIns="1016" bIns="1016" rtlCol="0" anchor="t">
            <a:normAutofit/>
          </a:bodyPr>
          <a:lstStyle/>
          <a:p>
            <a:pPr marL="0" indent="0">
              <a:lnSpc>
                <a:spcPct val="150000"/>
              </a:lnSpc>
              <a:buNone/>
            </a:pPr>
            <a:r>
              <a:rPr lang="en-US" sz="1800" dirty="0">
                <a:solidFill>
                  <a:srgbClr val="183153"/>
                </a:solidFill>
                <a:latin typeface="Arial" panose="020B0604020202020204" pitchFamily="34" charset="0"/>
                <a:ea typeface="Arial" panose="020B0604020202020204" pitchFamily="34" charset="-122"/>
                <a:cs typeface="Arial" panose="020B0604020202020204" pitchFamily="34" charset="-120"/>
              </a:rPr>
              <a:t>Scale pathway; publish board dashboard; test learning with families, staff and external reviewers. (IHI, 2026; NHS England, 2026).</a:t>
            </a:r>
            <a:endParaRPr lang="en-US" sz="1800" dirty="0"/>
          </a:p>
        </p:txBody>
      </p:sp>
      <p:sp>
        <p:nvSpPr>
          <p:cNvPr id="17" name="Shape 14"/>
          <p:cNvSpPr/>
          <p:nvPr/>
        </p:nvSpPr>
        <p:spPr>
          <a:xfrm>
            <a:off x="731520" y="4617720"/>
            <a:ext cx="10744200" cy="1143000"/>
          </a:xfrm>
          <a:prstGeom prst="roundRect">
            <a:avLst>
              <a:gd name="adj" fmla="val 12800"/>
            </a:avLst>
          </a:prstGeom>
          <a:solidFill>
            <a:srgbClr val="FFFFFF"/>
          </a:solidFill>
          <a:ln w="15240">
            <a:solidFill>
              <a:srgbClr val="F4B942">
                <a:alpha val="75000"/>
              </a:srgbClr>
            </a:solidFill>
            <a:prstDash val="solid"/>
          </a:ln>
        </p:spPr>
        <p:txBody>
          <a:bodyPr/>
          <a:lstStyle/>
          <a:p>
            <a:endParaRPr/>
          </a:p>
        </p:txBody>
      </p:sp>
      <p:sp>
        <p:nvSpPr>
          <p:cNvPr id="18" name="Shape 15"/>
          <p:cNvSpPr/>
          <p:nvPr/>
        </p:nvSpPr>
        <p:spPr>
          <a:xfrm>
            <a:off x="731520" y="4617720"/>
            <a:ext cx="109728" cy="1143000"/>
          </a:xfrm>
          <a:prstGeom prst="rect">
            <a:avLst/>
          </a:prstGeom>
          <a:solidFill>
            <a:srgbClr val="F4B942"/>
          </a:solidFill>
          <a:ln w="12700">
            <a:solidFill>
              <a:srgbClr val="333333">
                <a:alpha val="0"/>
              </a:srgbClr>
            </a:solidFill>
            <a:prstDash val="solid"/>
          </a:ln>
        </p:spPr>
        <p:txBody>
          <a:bodyPr/>
          <a:lstStyle/>
          <a:p>
            <a:endParaRPr/>
          </a:p>
        </p:txBody>
      </p:sp>
      <p:sp>
        <p:nvSpPr>
          <p:cNvPr id="19" name="Text 16"/>
          <p:cNvSpPr/>
          <p:nvPr/>
        </p:nvSpPr>
        <p:spPr>
          <a:xfrm>
            <a:off x="1005840" y="4818888"/>
            <a:ext cx="10287000" cy="310896"/>
          </a:xfrm>
          <a:prstGeom prst="rect">
            <a:avLst/>
          </a:prstGeom>
          <a:noFill/>
        </p:spPr>
        <p:txBody>
          <a:bodyPr wrap="square" lIns="0" tIns="0" rIns="0" bIns="0" rtlCol="0" anchor="ctr">
            <a:normAutofit/>
          </a:bodyPr>
          <a:lstStyle/>
          <a:p>
            <a:pPr marL="0" indent="0">
              <a:buNone/>
            </a:pPr>
            <a:r>
              <a:rPr lang="en-US" sz="2000" b="1" dirty="0">
                <a:solidFill>
                  <a:srgbClr val="183153"/>
                </a:solidFill>
                <a:latin typeface="Arial" panose="020B0604020202020204" pitchFamily="34" charset="0"/>
                <a:ea typeface="Arial" panose="020B0604020202020204" pitchFamily="34" charset="-122"/>
                <a:cs typeface="Arial" panose="020B0604020202020204" pitchFamily="34" charset="-120"/>
              </a:rPr>
              <a:t>Overall judgement</a:t>
            </a:r>
            <a:endParaRPr lang="en-US" sz="2000" dirty="0"/>
          </a:p>
        </p:txBody>
      </p:sp>
      <p:sp>
        <p:nvSpPr>
          <p:cNvPr id="20" name="Text 17"/>
          <p:cNvSpPr/>
          <p:nvPr/>
        </p:nvSpPr>
        <p:spPr>
          <a:xfrm>
            <a:off x="1005840" y="5129784"/>
            <a:ext cx="10287000" cy="539496"/>
          </a:xfrm>
          <a:prstGeom prst="rect">
            <a:avLst/>
          </a:prstGeom>
          <a:noFill/>
        </p:spPr>
        <p:txBody>
          <a:bodyPr wrap="square" lIns="1016" tIns="1016" rIns="1016" bIns="1016" rtlCol="0" anchor="t">
            <a:normAutofit fontScale="70000" lnSpcReduction="20000"/>
          </a:bodyPr>
          <a:lstStyle/>
          <a:p>
            <a:pPr marL="0" indent="0">
              <a:lnSpc>
                <a:spcPct val="150000"/>
              </a:lnSpc>
              <a:buNone/>
            </a:pPr>
            <a:r>
              <a:rPr lang="en-US" sz="1800" dirty="0">
                <a:solidFill>
                  <a:srgbClr val="4F5D75"/>
                </a:solidFill>
                <a:latin typeface="Arial" panose="020B0604020202020204" pitchFamily="34" charset="0"/>
                <a:ea typeface="Arial" panose="020B0604020202020204" pitchFamily="34" charset="-122"/>
                <a:cs typeface="Arial" panose="020B0604020202020204" pitchFamily="34" charset="-120"/>
              </a:rPr>
              <a:t>The Letby case shows that quality assurance fails when weak signals, hierarchy and fragmented data are allowed to remain separate. The proposed solution is a reliable, independent and measurable pathway from signal to action. (CQC, 2025; Thirlwall Inquiry, 2026).</a:t>
            </a:r>
            <a:endParaRPr lang="en-US" sz="1800" dirty="0"/>
          </a:p>
        </p:txBody>
      </p:sp>
      <p:sp>
        <p:nvSpPr>
          <p:cNvPr id="21" name="Text 18"/>
          <p:cNvSpPr/>
          <p:nvPr/>
        </p:nvSpPr>
        <p:spPr>
          <a:xfrm>
            <a:off x="502920" y="6446520"/>
            <a:ext cx="11109960" cy="292608"/>
          </a:xfrm>
          <a:prstGeom prst="rect">
            <a:avLst/>
          </a:prstGeom>
          <a:noFill/>
        </p:spPr>
        <p:txBody>
          <a:bodyPr wrap="square" lIns="0" tIns="0" rIns="0" bIns="0" rtlCol="0" anchor="ctr">
            <a:normAutofit fontScale="77500" lnSpcReduction="20000"/>
          </a:bodyPr>
          <a:lstStyle/>
          <a:p>
            <a:pPr marL="0" indent="0">
              <a:lnSpc>
                <a:spcPct val="150000"/>
              </a:lnSpc>
              <a:buNone/>
            </a:pPr>
            <a:r>
              <a:rPr sz="1200" i="1">
                <a:solidFill>
                  <a:srgbClr val="4A5B74"/>
                </a:solidFill>
                <a:latin typeface="Arial" panose="020B0604020202020204"/>
              </a:rPr>
              <a:t>Implementation sources: IHI (2026), NHS England (2026), CQC (2025), Thirlwall Inquiry (2026).</a:t>
            </a: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2000" cy="411480"/>
          </a:xfrm>
          <a:prstGeom prst="rect">
            <a:avLst/>
          </a:prstGeom>
          <a:solidFill>
            <a:srgbClr val="1834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11480" y="73152"/>
            <a:ext cx="9144000" cy="320040"/>
          </a:xfrm>
          <a:prstGeom prst="rect">
            <a:avLst/>
          </a:prstGeom>
          <a:noFill/>
        </p:spPr>
        <p:txBody>
          <a:bodyPr wrap="none">
            <a:spAutoFit/>
          </a:bodyPr>
          <a:lstStyle/>
          <a:p>
            <a:r>
              <a:rPr sz="1800" b="1">
                <a:solidFill>
                  <a:srgbClr val="FFFFFF"/>
                </a:solidFill>
                <a:latin typeface="Arial" panose="020B0604020202020204"/>
              </a:rPr>
              <a:t>References</a:t>
            </a:r>
          </a:p>
        </p:txBody>
      </p:sp>
      <p:sp>
        <p:nvSpPr>
          <p:cNvPr id="5" name="TextBox 4"/>
          <p:cNvSpPr txBox="1"/>
          <p:nvPr/>
        </p:nvSpPr>
        <p:spPr>
          <a:xfrm>
            <a:off x="11292840" y="73152"/>
            <a:ext cx="548640" cy="320040"/>
          </a:xfrm>
          <a:prstGeom prst="rect">
            <a:avLst/>
          </a:prstGeom>
          <a:noFill/>
        </p:spPr>
        <p:txBody>
          <a:bodyPr wrap="none">
            <a:spAutoFit/>
          </a:bodyPr>
          <a:lstStyle/>
          <a:p>
            <a:pPr algn="r"/>
            <a:r>
              <a:rPr sz="1400" b="1">
                <a:solidFill>
                  <a:srgbClr val="FFFFFF"/>
                </a:solidFill>
              </a:rPr>
              <a:t>15</a:t>
            </a:r>
          </a:p>
        </p:txBody>
      </p:sp>
      <p:sp>
        <p:nvSpPr>
          <p:cNvPr id="6" name="TextBox 5"/>
          <p:cNvSpPr txBox="1"/>
          <p:nvPr/>
        </p:nvSpPr>
        <p:spPr>
          <a:xfrm>
            <a:off x="502920" y="713232"/>
            <a:ext cx="2446504" cy="430887"/>
          </a:xfrm>
          <a:prstGeom prst="rect">
            <a:avLst/>
          </a:prstGeom>
          <a:noFill/>
        </p:spPr>
        <p:txBody>
          <a:bodyPr wrap="none">
            <a:spAutoFit/>
          </a:bodyPr>
          <a:lstStyle/>
          <a:p>
            <a:r>
              <a:rPr sz="2200" b="1" dirty="0">
                <a:solidFill>
                  <a:srgbClr val="202A37"/>
                </a:solidFill>
              </a:rPr>
              <a:t>References  (1/2)</a:t>
            </a:r>
          </a:p>
        </p:txBody>
      </p:sp>
      <p:sp>
        <p:nvSpPr>
          <p:cNvPr id="7" name="TextBox 6"/>
          <p:cNvSpPr txBox="1"/>
          <p:nvPr/>
        </p:nvSpPr>
        <p:spPr>
          <a:xfrm>
            <a:off x="475488" y="1188720"/>
            <a:ext cx="5577840" cy="5440680"/>
          </a:xfrm>
          <a:prstGeom prst="rect">
            <a:avLst/>
          </a:prstGeom>
          <a:noFill/>
        </p:spPr>
        <p:txBody>
          <a:bodyPr wrap="square" lIns="45720" tIns="18288" rIns="45720" bIns="18288">
            <a:spAutoFit/>
          </a:bodyPr>
          <a:lstStyle/>
          <a:p>
            <a:pPr>
              <a:lnSpc>
                <a:spcPct val="92000"/>
              </a:lnSpc>
              <a:spcAft>
                <a:spcPts val="550"/>
              </a:spcAft>
            </a:pPr>
            <a:r>
              <a:rPr sz="920">
                <a:solidFill>
                  <a:srgbClr val="202A37"/>
                </a:solidFill>
                <a:latin typeface="Arial" panose="020B0604020202020204"/>
              </a:rPr>
              <a:t>1. Carayon, P., Schoofs Hundt, A., Karsh, B-T., Gurses, A.P., Alvarado, C.J., Smith, M. and Flatley Brennan, P. (2006) 'Work system design for patient safety: the SEIPS model', Quality and Safety in Health Care, 15(Suppl 1), pp. i50–i58. Available at: </a:t>
            </a:r>
            <a:r>
              <a:rPr sz="920">
                <a:solidFill>
                  <a:srgbClr val="1A608A"/>
                </a:solidFill>
                <a:latin typeface="Arial" panose="020B0604020202020204"/>
                <a:hlinkClick r:id="rId3"/>
              </a:rPr>
              <a:t>https://qualitysafety.bmj.com/content/15/suppl_1/i50</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2. Care Quality Commission (2025) Assessment framework [Online] Available at: </a:t>
            </a:r>
            <a:r>
              <a:rPr sz="920">
                <a:solidFill>
                  <a:srgbClr val="1A608A"/>
                </a:solidFill>
                <a:latin typeface="Arial" panose="020B0604020202020204"/>
                <a:hlinkClick r:id="rId4"/>
              </a:rPr>
              <a:t>https://www.cqc.org.uk/guidance-regulation/providers/assessment/assessment-framework</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3. Donabedian, A. (1988) 'The quality of care: how can it be assessed?', JAMA, 260(12), pp. 1743–1748. Available at: </a:t>
            </a:r>
            <a:r>
              <a:rPr sz="920">
                <a:solidFill>
                  <a:srgbClr val="1A608A"/>
                </a:solidFill>
                <a:latin typeface="Arial" panose="020B0604020202020204"/>
                <a:hlinkClick r:id="rId5"/>
              </a:rPr>
              <a:t>https://doi.org/10.1001/jama.1988.03410120089033</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4. Dyer, C. (2025) 'Lucy Letby: three senior hospital bosses arrested on suspicion of gross negligence manslaughter', BMJ, 390, r1374. Available at: </a:t>
            </a:r>
            <a:r>
              <a:rPr sz="920">
                <a:solidFill>
                  <a:srgbClr val="1A608A"/>
                </a:solidFill>
                <a:latin typeface="Arial" panose="020B0604020202020204"/>
                <a:hlinkClick r:id="rId6"/>
              </a:rPr>
              <a:t>https://pubmed.ncbi.nlm.nih.gov/40602826/</a:t>
            </a:r>
            <a:r>
              <a:rPr sz="920">
                <a:solidFill>
                  <a:srgbClr val="202A37"/>
                </a:solidFill>
                <a:latin typeface="Arial" panose="020B0604020202020204"/>
              </a:rPr>
              <a:t> [Accessed on 17 July 2026].</a:t>
            </a:r>
          </a:p>
        </p:txBody>
      </p:sp>
      <p:sp>
        <p:nvSpPr>
          <p:cNvPr id="8" name="TextBox 7"/>
          <p:cNvSpPr txBox="1"/>
          <p:nvPr/>
        </p:nvSpPr>
        <p:spPr>
          <a:xfrm>
            <a:off x="6199632" y="1188720"/>
            <a:ext cx="5577840" cy="5440680"/>
          </a:xfrm>
          <a:prstGeom prst="rect">
            <a:avLst/>
          </a:prstGeom>
          <a:noFill/>
        </p:spPr>
        <p:txBody>
          <a:bodyPr wrap="square" lIns="45720" tIns="18288" rIns="45720" bIns="18288">
            <a:spAutoFit/>
          </a:bodyPr>
          <a:lstStyle/>
          <a:p>
            <a:pPr>
              <a:lnSpc>
                <a:spcPct val="92000"/>
              </a:lnSpc>
              <a:spcAft>
                <a:spcPts val="550"/>
              </a:spcAft>
            </a:pPr>
            <a:r>
              <a:rPr sz="920">
                <a:solidFill>
                  <a:srgbClr val="202A37"/>
                </a:solidFill>
                <a:latin typeface="Arial" panose="020B0604020202020204"/>
              </a:rPr>
              <a:t>5. Edmondson, A. (1999) 'Psychological safety and learning behavior in work teams', Administrative Science Quarterly, 44(2), pp. 350–383. Available at: </a:t>
            </a:r>
            <a:r>
              <a:rPr sz="920">
                <a:solidFill>
                  <a:srgbClr val="1A608A"/>
                </a:solidFill>
                <a:latin typeface="Arial" panose="020B0604020202020204"/>
                <a:hlinkClick r:id="rId7"/>
              </a:rPr>
              <a:t>https://doi.org/10.2307/2666999</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6. Holden, R.J., Carayon, P., Gurses, A.P., Hoonakker, P., Schoofs Hundt, A., Ozok, A.A. and Rivera-Rodriguez, A.J. (2021) 'SEIPS 101 and seven simple SEIPS tools', BMJ Quality &amp; Safety, 30(11), pp. 901–910. Available at: </a:t>
            </a:r>
            <a:r>
              <a:rPr sz="920">
                <a:solidFill>
                  <a:srgbClr val="1A608A"/>
                </a:solidFill>
                <a:latin typeface="Arial" panose="020B0604020202020204"/>
                <a:hlinkClick r:id="rId8"/>
              </a:rPr>
              <a:t>https://qualitysafety.bmj.com/content/30/11/901</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7. Iacobucci, G. (2024) 'Lucy Letby is found guilty of attempting to murder premature baby after retrial', BMJ, 386, q1487. Available at: </a:t>
            </a:r>
            <a:r>
              <a:rPr sz="920">
                <a:solidFill>
                  <a:srgbClr val="1A608A"/>
                </a:solidFill>
                <a:latin typeface="Arial" panose="020B0604020202020204"/>
                <a:hlinkClick r:id="rId9"/>
              </a:rPr>
              <a:t>https://www.bmj.com/content/386/bmj.q1487</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8. Institute for Healthcare Improvement (2026) Model for Improvement [Online] Available at: </a:t>
            </a:r>
            <a:r>
              <a:rPr sz="920">
                <a:solidFill>
                  <a:srgbClr val="1A608A"/>
                </a:solidFill>
                <a:latin typeface="Arial" panose="020B0604020202020204"/>
                <a:hlinkClick r:id="rId10"/>
              </a:rPr>
              <a:t>https://www.ihi.org/library/model-for-improvement</a:t>
            </a:r>
            <a:r>
              <a:rPr sz="920">
                <a:solidFill>
                  <a:srgbClr val="202A37"/>
                </a:solidFill>
                <a:latin typeface="Arial" panose="020B0604020202020204"/>
              </a:rPr>
              <a:t> [Accessed on 17 July 2026].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AF6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F3EF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2000" cy="411480"/>
          </a:xfrm>
          <a:prstGeom prst="rect">
            <a:avLst/>
          </a:prstGeom>
          <a:solidFill>
            <a:srgbClr val="1834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11480" y="73152"/>
            <a:ext cx="9144000" cy="320040"/>
          </a:xfrm>
          <a:prstGeom prst="rect">
            <a:avLst/>
          </a:prstGeom>
          <a:noFill/>
        </p:spPr>
        <p:txBody>
          <a:bodyPr wrap="none">
            <a:spAutoFit/>
          </a:bodyPr>
          <a:lstStyle/>
          <a:p>
            <a:r>
              <a:rPr sz="1800" b="1">
                <a:solidFill>
                  <a:srgbClr val="FFFFFF"/>
                </a:solidFill>
                <a:latin typeface="Arial" panose="020B0604020202020204"/>
              </a:rPr>
              <a:t>References</a:t>
            </a:r>
          </a:p>
        </p:txBody>
      </p:sp>
      <p:sp>
        <p:nvSpPr>
          <p:cNvPr id="5" name="TextBox 4"/>
          <p:cNvSpPr txBox="1"/>
          <p:nvPr/>
        </p:nvSpPr>
        <p:spPr>
          <a:xfrm>
            <a:off x="11292840" y="73152"/>
            <a:ext cx="548640" cy="320040"/>
          </a:xfrm>
          <a:prstGeom prst="rect">
            <a:avLst/>
          </a:prstGeom>
          <a:noFill/>
        </p:spPr>
        <p:txBody>
          <a:bodyPr wrap="none">
            <a:spAutoFit/>
          </a:bodyPr>
          <a:lstStyle/>
          <a:p>
            <a:pPr algn="r"/>
            <a:r>
              <a:rPr sz="1400" b="1">
                <a:solidFill>
                  <a:srgbClr val="FFFFFF"/>
                </a:solidFill>
              </a:rPr>
              <a:t>16</a:t>
            </a:r>
          </a:p>
        </p:txBody>
      </p:sp>
      <p:sp>
        <p:nvSpPr>
          <p:cNvPr id="6" name="TextBox 5"/>
          <p:cNvSpPr txBox="1"/>
          <p:nvPr/>
        </p:nvSpPr>
        <p:spPr>
          <a:xfrm>
            <a:off x="502920" y="713232"/>
            <a:ext cx="2367956" cy="430887"/>
          </a:xfrm>
          <a:prstGeom prst="rect">
            <a:avLst/>
          </a:prstGeom>
          <a:noFill/>
        </p:spPr>
        <p:txBody>
          <a:bodyPr wrap="none">
            <a:spAutoFit/>
          </a:bodyPr>
          <a:lstStyle/>
          <a:p>
            <a:r>
              <a:rPr sz="2200" b="1" dirty="0">
                <a:solidFill>
                  <a:srgbClr val="202A37"/>
                </a:solidFill>
              </a:rPr>
              <a:t>References (2/2)</a:t>
            </a:r>
          </a:p>
        </p:txBody>
      </p:sp>
      <p:sp>
        <p:nvSpPr>
          <p:cNvPr id="7" name="TextBox 6"/>
          <p:cNvSpPr txBox="1"/>
          <p:nvPr/>
        </p:nvSpPr>
        <p:spPr>
          <a:xfrm>
            <a:off x="475488" y="1188720"/>
            <a:ext cx="5577840" cy="5440680"/>
          </a:xfrm>
          <a:prstGeom prst="rect">
            <a:avLst/>
          </a:prstGeom>
          <a:noFill/>
        </p:spPr>
        <p:txBody>
          <a:bodyPr wrap="square" lIns="45720" tIns="18288" rIns="45720" bIns="18288">
            <a:spAutoFit/>
          </a:bodyPr>
          <a:lstStyle/>
          <a:p>
            <a:pPr>
              <a:lnSpc>
                <a:spcPct val="92000"/>
              </a:lnSpc>
              <a:spcAft>
                <a:spcPts val="550"/>
              </a:spcAft>
            </a:pPr>
            <a:r>
              <a:rPr sz="920">
                <a:solidFill>
                  <a:srgbClr val="202A37"/>
                </a:solidFill>
                <a:latin typeface="Arial" panose="020B0604020202020204"/>
              </a:rPr>
              <a:t>9. Ishikawa, K. (1986) Guide to Quality Control. 2nd edn. Tokyo: Asian Productivity Organization.</a:t>
            </a:r>
          </a:p>
          <a:p>
            <a:pPr>
              <a:lnSpc>
                <a:spcPct val="92000"/>
              </a:lnSpc>
              <a:spcAft>
                <a:spcPts val="550"/>
              </a:spcAft>
            </a:pPr>
            <a:r>
              <a:rPr sz="920">
                <a:solidFill>
                  <a:srgbClr val="202A37"/>
                </a:solidFill>
                <a:latin typeface="Arial" panose="020B0604020202020204"/>
              </a:rPr>
              <a:t>10. National Guardian's Office (2025) Annual Report April 2024–March 2025 [Online] Available at: </a:t>
            </a:r>
            <a:r>
              <a:rPr sz="920">
                <a:solidFill>
                  <a:srgbClr val="1A608A"/>
                </a:solidFill>
                <a:latin typeface="Arial" panose="020B0604020202020204"/>
                <a:hlinkClick r:id="rId3"/>
              </a:rPr>
              <a:t>https://nationalguardian.org.uk/wp-content/uploads/2025/11/NGO_1483_AR25_Accessible.pdf</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11. NHS England (2026) Patient Safety Incident Response Framework [Online] Available at: </a:t>
            </a:r>
            <a:r>
              <a:rPr sz="920">
                <a:solidFill>
                  <a:srgbClr val="1A608A"/>
                </a:solidFill>
                <a:latin typeface="Arial" panose="020B0604020202020204"/>
                <a:hlinkClick r:id="rId4"/>
              </a:rPr>
              <a:t>https://www.england.nhs.uk/patient-safety/patient-safety-insight/incident-response-framework/</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12. NHS England (2026) NHS Patient Safety Strategy: progress so far [Online] Available at: </a:t>
            </a:r>
            <a:r>
              <a:rPr sz="920">
                <a:solidFill>
                  <a:srgbClr val="1A608A"/>
                </a:solidFill>
                <a:latin typeface="Arial" panose="020B0604020202020204"/>
                <a:hlinkClick r:id="rId5"/>
              </a:rPr>
              <a:t>https://www.england.nhs.uk/patient-safety/the-nhs-patient-safety-strategy/nhs-patient-safety-strategy-progress-so-far/</a:t>
            </a:r>
            <a:r>
              <a:rPr sz="920">
                <a:solidFill>
                  <a:srgbClr val="202A37"/>
                </a:solidFill>
                <a:latin typeface="Arial" panose="020B0604020202020204"/>
              </a:rPr>
              <a:t> [Accessed on 17 July 2026].</a:t>
            </a:r>
          </a:p>
        </p:txBody>
      </p:sp>
      <p:sp>
        <p:nvSpPr>
          <p:cNvPr id="8" name="TextBox 7"/>
          <p:cNvSpPr txBox="1"/>
          <p:nvPr/>
        </p:nvSpPr>
        <p:spPr>
          <a:xfrm>
            <a:off x="6199632" y="1188720"/>
            <a:ext cx="5577840" cy="5440680"/>
          </a:xfrm>
          <a:prstGeom prst="rect">
            <a:avLst/>
          </a:prstGeom>
          <a:noFill/>
        </p:spPr>
        <p:txBody>
          <a:bodyPr wrap="square" lIns="45720" tIns="18288" rIns="45720" bIns="18288">
            <a:spAutoFit/>
          </a:bodyPr>
          <a:lstStyle/>
          <a:p>
            <a:pPr>
              <a:lnSpc>
                <a:spcPct val="92000"/>
              </a:lnSpc>
              <a:spcAft>
                <a:spcPts val="550"/>
              </a:spcAft>
            </a:pPr>
            <a:r>
              <a:rPr sz="920">
                <a:solidFill>
                  <a:srgbClr val="202A37"/>
                </a:solidFill>
                <a:latin typeface="Arial" panose="020B0604020202020204"/>
              </a:rPr>
              <a:t>13. Nuffield Trust (2025) Report for the Thirlwall Inquiry: analysis of questionnaires from 120 NHS trusts [Online] Available at: </a:t>
            </a:r>
            <a:r>
              <a:rPr sz="920">
                <a:solidFill>
                  <a:srgbClr val="1A608A"/>
                </a:solidFill>
                <a:latin typeface="Arial" panose="020B0604020202020204"/>
                <a:hlinkClick r:id="rId6"/>
              </a:rPr>
              <a:t>https://www.nuffieldtrust.org.uk/research/report-for-the-thirlwall-inquiry-analysis-of-questionnaires-from-120-nhs-trusts</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14. Reason, J. (2000) 'Human error: models and management', BMJ, 320(7237), pp. 768–770. Available at: </a:t>
            </a:r>
            <a:r>
              <a:rPr sz="920">
                <a:solidFill>
                  <a:srgbClr val="1A608A"/>
                </a:solidFill>
                <a:latin typeface="Arial" panose="020B0604020202020204"/>
                <a:hlinkClick r:id="rId7"/>
              </a:rPr>
              <a:t>https://www.bmj.com/content/320/7237/768</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15. The Guardian (2024) Lucy Letby handed 15th whole-life jail sentence [Online] Available at: </a:t>
            </a:r>
            <a:r>
              <a:rPr sz="920">
                <a:solidFill>
                  <a:srgbClr val="1A608A"/>
                </a:solidFill>
                <a:latin typeface="Arial" panose="020B0604020202020204"/>
                <a:hlinkClick r:id="rId8"/>
              </a:rPr>
              <a:t>https://www.theguardian.com/uk-news/article/2024/jul/05/lucy-letby-handed-15th-whole-life-jail-sentence</a:t>
            </a:r>
            <a:r>
              <a:rPr sz="920">
                <a:solidFill>
                  <a:srgbClr val="202A37"/>
                </a:solidFill>
                <a:latin typeface="Arial" panose="020B0604020202020204"/>
              </a:rPr>
              <a:t> [Accessed on 17 July 2026].</a:t>
            </a:r>
          </a:p>
          <a:p>
            <a:pPr>
              <a:lnSpc>
                <a:spcPct val="92000"/>
              </a:lnSpc>
              <a:spcAft>
                <a:spcPts val="550"/>
              </a:spcAft>
            </a:pPr>
            <a:r>
              <a:rPr sz="920">
                <a:solidFill>
                  <a:srgbClr val="202A37"/>
                </a:solidFill>
                <a:latin typeface="Arial" panose="020B0604020202020204"/>
              </a:rPr>
              <a:t>16. The Thirlwall Inquiry (2026) The Thirlwall Inquiry: examining the events at the Countess of Chester Hospital [Online] Available at: </a:t>
            </a:r>
            <a:r>
              <a:rPr sz="920">
                <a:solidFill>
                  <a:srgbClr val="1A608A"/>
                </a:solidFill>
                <a:latin typeface="Arial" panose="020B0604020202020204"/>
                <a:hlinkClick r:id="rId9"/>
              </a:rPr>
              <a:t>https://thirlwall.public-inquiry.uk/</a:t>
            </a:r>
            <a:r>
              <a:rPr sz="920">
                <a:solidFill>
                  <a:srgbClr val="202A37"/>
                </a:solidFill>
                <a:latin typeface="Arial" panose="020B0604020202020204"/>
              </a:rPr>
              <a:t> [Accessed on 17 July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3268</Words>
  <Application>Microsoft Office PowerPoint</Application>
  <PresentationFormat>Widescreen</PresentationFormat>
  <Paragraphs>254</Paragraphs>
  <Slides>16</Slides>
  <Notes>15</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 Prifysgol Cymru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Lucy Letby Case Study: Quality Assurance and Service Improvements</dc:title>
  <dc:subject>Lucy Letby case study presentation</dc:subject>
  <dc:creator>OpenAI</dc:creator>
  <cp:lastModifiedBy>jay sharma</cp:lastModifiedBy>
  <cp:revision>6</cp:revision>
  <dcterms:created xsi:type="dcterms:W3CDTF">2026-07-14T14:21:00Z</dcterms:created>
  <dcterms:modified xsi:type="dcterms:W3CDTF">2026-07-20T13:50:05Z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1033-12.1.0.27458</vt:lpwstr>
  </property>
  <property fmtid="{D5CDD505-2E9C-101B-9397-08002B2CF9AE}" pid="3" name="ICV">
    <vt:lpwstr>82DEB5ABEEA64E5381006BEE718CE144_13</vt:lpwstr>
  </property>
</Properties>
</file>