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slide" Target="slides/slide2.xml"/><Relationship Id="rId9" Type="http://schemas.openxmlformats.org/officeDocument/2006/relationships/slide" Target="slides/slide3.xml"/><Relationship Id="rId10" Type="http://schemas.openxmlformats.org/officeDocument/2006/relationships/slide" Target="slides/slide4.xml"/><Relationship Id="rId11" Type="http://schemas.openxmlformats.org/officeDocument/2006/relationships/slide" Target="slides/slide5.xml"/><Relationship Id="rId12" Type="http://schemas.openxmlformats.org/officeDocument/2006/relationships/slide" Target="slides/slide6.xml"/><Relationship Id="rId13" Type="http://schemas.openxmlformats.org/officeDocument/2006/relationships/slide" Target="slides/slide7.xml"/><Relationship Id="rId14" Type="http://schemas.openxmlformats.org/officeDocument/2006/relationships/slide" Target="slides/slide8.xml"/><Relationship Id="rId15" Type="http://schemas.openxmlformats.org/officeDocument/2006/relationships/slide" Target="slides/slide9.xml"/><Relationship Id="rId16" Type="http://schemas.openxmlformats.org/officeDocument/2006/relationships/slide" Target="slides/slide10.xml"/><Relationship Id="rId17"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1: Title / Information Slide</a:t>
            </a:r>
          </a:p>
          <a:p>
            <a:pPr>
              <a:spcBef>
                <a:spcPts val="300"/>
              </a:spcBef>
              <a:defRPr sz="1400">
                <a:solidFill>
                  <a:srgbClr val="C5932A"/>
                </a:solidFill>
                <a:latin typeface="Arial"/>
              </a:defRPr>
            </a:pPr>
            <a:r>
              <a:t>LCLM 4004 - Problem Solving and Decision-Making</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Student Name: Georgeta Seceleanu</a:t>
            </a:r>
          </a:p>
          <a:p>
            <a:pPr>
              <a:spcAft>
                <a:spcPts val="400"/>
              </a:spcAft>
              <a:defRPr sz="1400">
                <a:solidFill>
                  <a:srgbClr val="212529"/>
                </a:solidFill>
                <a:latin typeface="Calibri"/>
              </a:defRPr>
            </a:pPr>
            <a:r>
              <a:t>Student ID: 2537724</a:t>
            </a:r>
          </a:p>
          <a:p>
            <a:pPr>
              <a:spcAft>
                <a:spcPts val="400"/>
              </a:spcAft>
              <a:defRPr sz="1400">
                <a:solidFill>
                  <a:srgbClr val="212529"/>
                </a:solidFill>
                <a:latin typeface="Calibri"/>
              </a:defRPr>
            </a:pPr>
            <a:r>
              <a:t>Lecturer Name: Sharin McDowall-Emefiele</a:t>
            </a:r>
          </a:p>
          <a:p>
            <a:pPr>
              <a:spcAft>
                <a:spcPts val="400"/>
              </a:spcAft>
              <a:defRPr sz="1400">
                <a:solidFill>
                  <a:srgbClr val="212529"/>
                </a:solidFill>
                <a:latin typeface="Calibri"/>
              </a:defRPr>
            </a:pPr>
            <a:r>
              <a:t>Module Code: LCLM 4004</a:t>
            </a:r>
          </a:p>
          <a:p>
            <a:pPr>
              <a:spcAft>
                <a:spcPts val="400"/>
              </a:spcAft>
              <a:defRPr sz="1400">
                <a:solidFill>
                  <a:srgbClr val="212529"/>
                </a:solidFill>
                <a:latin typeface="Calibri"/>
              </a:defRPr>
            </a:pPr>
            <a:r>
              <a:t>Module Name: Problem Solving and Decision-Making</a:t>
            </a:r>
          </a:p>
          <a:p>
            <a:pPr>
              <a:spcAft>
                <a:spcPts val="400"/>
              </a:spcAft>
              <a:defRPr sz="1400">
                <a:solidFill>
                  <a:srgbClr val="212529"/>
                </a:solidFill>
                <a:latin typeface="Calibri"/>
              </a:defRPr>
            </a:pPr>
            <a:r>
              <a:t>Component 1: Basil's Bakery Case Study</a:t>
            </a:r>
          </a:p>
          <a:p>
            <a:pPr>
              <a:spcAft>
                <a:spcPts val="800"/>
              </a:spcAft>
              <a:defRPr sz="1400">
                <a:solidFill>
                  <a:srgbClr val="212529"/>
                </a:solidFill>
                <a:latin typeface="Calibri"/>
              </a:defRPr>
            </a:pPr>
          </a:p>
          <a:p>
            <a:pPr>
              <a:spcAft>
                <a:spcPts val="400"/>
              </a:spcAft>
              <a:defRPr sz="1400">
                <a:solidFill>
                  <a:srgbClr val="212529"/>
                </a:solidFill>
                <a:latin typeface="Calibri"/>
              </a:defRPr>
            </a:pPr>
            <a:r>
              <a:t>Good day! My name is Georgeta Seceleanu, student ID 2537724, and this is the presentation for module LCLM 4004, Component 1: Basil's Bakery case study, under the guidance of lecturer Sharin McDowall-Emefiele. Today's goal is to analyze the commercial and operational challenges of the bakery using strategic frameworks such as PESTEL and the Cause-and-Effect diagram.</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2: Presentation Overview</a:t>
            </a:r>
          </a:p>
          <a:p>
            <a:pPr>
              <a:spcBef>
                <a:spcPts val="300"/>
              </a:spcBef>
              <a:defRPr sz="1400">
                <a:solidFill>
                  <a:srgbClr val="C5932A"/>
                </a:solidFill>
                <a:latin typeface="Arial"/>
              </a:defRPr>
            </a:pPr>
            <a:r>
              <a:t>Structure and Analytical Roadmap</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Introduction &amp; Background: Context of Basil's Bakery</a:t>
            </a:r>
          </a:p>
          <a:p>
            <a:pPr>
              <a:spcAft>
                <a:spcPts val="400"/>
              </a:spcAft>
              <a:defRPr sz="1400">
                <a:solidFill>
                  <a:srgbClr val="212529"/>
                </a:solidFill>
                <a:latin typeface="Calibri"/>
              </a:defRPr>
            </a:pPr>
            <a:r>
              <a:t>• Problem Identification: Core issues vs. superficial symptoms</a:t>
            </a:r>
          </a:p>
          <a:p>
            <a:pPr>
              <a:spcAft>
                <a:spcPts val="400"/>
              </a:spcAft>
              <a:defRPr sz="1400">
                <a:solidFill>
                  <a:srgbClr val="212529"/>
                </a:solidFill>
                <a:latin typeface="Calibri"/>
              </a:defRPr>
            </a:pPr>
            <a:r>
              <a:t>• PESTEL Framework: Theoretical critique and practical application</a:t>
            </a:r>
          </a:p>
          <a:p>
            <a:pPr>
              <a:spcAft>
                <a:spcPts val="400"/>
              </a:spcAft>
              <a:defRPr sz="1400">
                <a:solidFill>
                  <a:srgbClr val="212529"/>
                </a:solidFill>
                <a:latin typeface="Calibri"/>
              </a:defRPr>
            </a:pPr>
            <a:r>
              <a:t>• Cause-and-Effect Analysis: Fishbone diagram application</a:t>
            </a:r>
          </a:p>
          <a:p>
            <a:pPr>
              <a:spcAft>
                <a:spcPts val="400"/>
              </a:spcAft>
              <a:defRPr sz="1400">
                <a:solidFill>
                  <a:srgbClr val="212529"/>
                </a:solidFill>
                <a:latin typeface="Calibri"/>
              </a:defRPr>
            </a:pPr>
            <a:r>
              <a:t>• Key Findings: Synthesised analytical takeaways</a:t>
            </a:r>
          </a:p>
          <a:p>
            <a:pPr>
              <a:spcAft>
                <a:spcPts val="800"/>
              </a:spcAft>
              <a:defRPr sz="1400">
                <a:solidFill>
                  <a:srgbClr val="212529"/>
                </a:solidFill>
                <a:latin typeface="Calibri"/>
              </a:defRPr>
            </a:pPr>
          </a:p>
          <a:p>
            <a:pPr>
              <a:spcAft>
                <a:spcPts val="400"/>
              </a:spcAft>
              <a:defRPr sz="1400">
                <a:solidFill>
                  <a:srgbClr val="212529"/>
                </a:solidFill>
                <a:latin typeface="Calibri"/>
              </a:defRPr>
            </a:pPr>
            <a:r>
              <a:t>To structure the analysis, today's presentation covers five key points: the organizational context of the bakery, real problem identification, a critical evaluation of the PESTEL framework, application of the cause-and-effect diagram, and finally, main conclusions and strategic recommendations.</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3: Background of Basil's Bakery</a:t>
            </a:r>
          </a:p>
          <a:p>
            <a:pPr>
              <a:spcBef>
                <a:spcPts val="300"/>
              </a:spcBef>
              <a:defRPr sz="1400">
                <a:solidFill>
                  <a:srgbClr val="C5932A"/>
                </a:solidFill>
                <a:latin typeface="Arial"/>
              </a:defRPr>
            </a:pPr>
            <a:r>
              <a:t>Business Context &amp; Market Environment</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Business Context: Independent local bakery facing dynamic market shifts</a:t>
            </a:r>
          </a:p>
          <a:p>
            <a:pPr>
              <a:spcAft>
                <a:spcPts val="400"/>
              </a:spcAft>
              <a:defRPr sz="1400">
                <a:solidFill>
                  <a:srgbClr val="212529"/>
                </a:solidFill>
                <a:latin typeface="Calibri"/>
              </a:defRPr>
            </a:pPr>
            <a:r>
              <a:t>• Product Line: Handcrafted artisanal breads, pastries, and baked goods</a:t>
            </a:r>
          </a:p>
          <a:p>
            <a:pPr>
              <a:spcAft>
                <a:spcPts val="400"/>
              </a:spcAft>
              <a:defRPr sz="1400">
                <a:solidFill>
                  <a:srgbClr val="212529"/>
                </a:solidFill>
                <a:latin typeface="Calibri"/>
              </a:defRPr>
            </a:pPr>
            <a:r>
              <a:t>• Market Position: Strong community reputation and loyal customer base</a:t>
            </a:r>
          </a:p>
          <a:p>
            <a:pPr>
              <a:spcAft>
                <a:spcPts val="400"/>
              </a:spcAft>
              <a:defRPr sz="1400">
                <a:solidFill>
                  <a:srgbClr val="212529"/>
                </a:solidFill>
                <a:latin typeface="Calibri"/>
              </a:defRPr>
            </a:pPr>
            <a:r>
              <a:t>• Operating Environment: Increasing supermarket competition &amp; cost pressures</a:t>
            </a:r>
          </a:p>
          <a:p>
            <a:pPr>
              <a:spcAft>
                <a:spcPts val="800"/>
              </a:spcAft>
              <a:defRPr sz="1400">
                <a:solidFill>
                  <a:srgbClr val="212529"/>
                </a:solidFill>
                <a:latin typeface="Calibri"/>
              </a:defRPr>
            </a:pPr>
          </a:p>
          <a:p>
            <a:pPr>
              <a:spcAft>
                <a:spcPts val="400"/>
              </a:spcAft>
              <a:defRPr sz="1400">
                <a:solidFill>
                  <a:srgbClr val="212529"/>
                </a:solidFill>
                <a:latin typeface="Calibri"/>
              </a:defRPr>
            </a:pPr>
            <a:r>
              <a:t>Basil's Bakery is a traditional artisanal bakery recognized for product quality and local community loyalty. However, recent macroeconomic pressures, rising raw material and energy prices, alongside fierce supermarket competition, have significantly squeezed profit margins. The traditional business model urgently needs adaptation.</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4: Insight into the Problems</a:t>
            </a:r>
          </a:p>
          <a:p>
            <a:pPr>
              <a:spcBef>
                <a:spcPts val="300"/>
              </a:spcBef>
              <a:defRPr sz="1400">
                <a:solidFill>
                  <a:srgbClr val="C5932A"/>
                </a:solidFill>
                <a:latin typeface="Arial"/>
              </a:defRPr>
            </a:pPr>
            <a:r>
              <a:t>Problem Identification &amp; Categorisation</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Root Problem: Continuous sales stagnation and margin erosion</a:t>
            </a:r>
          </a:p>
          <a:p>
            <a:pPr>
              <a:spcAft>
                <a:spcPts val="400"/>
              </a:spcAft>
              <a:defRPr sz="1400">
                <a:solidFill>
                  <a:srgbClr val="212529"/>
                </a:solidFill>
                <a:latin typeface="Calibri"/>
              </a:defRPr>
            </a:pPr>
            <a:r>
              <a:t>• Internal Factors (Controllable): Outdated equipment, manual inventory, lack of digital footprint</a:t>
            </a:r>
          </a:p>
          <a:p>
            <a:pPr>
              <a:spcAft>
                <a:spcPts val="400"/>
              </a:spcAft>
              <a:defRPr sz="1400">
                <a:solidFill>
                  <a:srgbClr val="212529"/>
                </a:solidFill>
                <a:latin typeface="Calibri"/>
              </a:defRPr>
            </a:pPr>
            <a:r>
              <a:t>• External Factors (Uncontrollable): Raw material inflation, rising energy costs, competitive pressures</a:t>
            </a:r>
          </a:p>
          <a:p>
            <a:pPr>
              <a:spcAft>
                <a:spcPts val="400"/>
              </a:spcAft>
              <a:defRPr sz="1400">
                <a:solidFill>
                  <a:srgbClr val="212529"/>
                </a:solidFill>
                <a:latin typeface="Calibri"/>
              </a:defRPr>
            </a:pPr>
            <a:r>
              <a:t>• Strategic Focus: Diagnosing root causes before formulating solutions</a:t>
            </a:r>
          </a:p>
          <a:p>
            <a:pPr>
              <a:spcAft>
                <a:spcPts val="800"/>
              </a:spcAft>
              <a:defRPr sz="1400">
                <a:solidFill>
                  <a:srgbClr val="212529"/>
                </a:solidFill>
                <a:latin typeface="Calibri"/>
              </a:defRPr>
            </a:pPr>
          </a:p>
          <a:p>
            <a:pPr>
              <a:spcAft>
                <a:spcPts val="400"/>
              </a:spcAft>
              <a:defRPr sz="1400">
                <a:solidFill>
                  <a:srgbClr val="212529"/>
                </a:solidFill>
                <a:latin typeface="Calibri"/>
              </a:defRPr>
            </a:pPr>
            <a:r>
              <a:t>The main problem is sales stagnation and declining profit. The analysis shows we must separate internal factors from external ones. Internally, we face aging equipment, lack of digitized inventory, and high product waste. Externally, ingredient prices and utility tariffs have surged. We focus on diagnosing these root causes, not just symptoms.</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5: Critique of PESTEL</a:t>
            </a:r>
          </a:p>
          <a:p>
            <a:pPr>
              <a:spcBef>
                <a:spcPts val="300"/>
              </a:spcBef>
              <a:defRPr sz="1400">
                <a:solidFill>
                  <a:srgbClr val="C5932A"/>
                </a:solidFill>
                <a:latin typeface="Arial"/>
              </a:defRPr>
            </a:pPr>
            <a:r>
              <a:t>Theoretical Evaluation of Macro-Environmental Tool</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Definition: Framework analyzing Political, Economic, Social, Technological, Environmental, Legal factors (Aguilar, 1967)</a:t>
            </a:r>
          </a:p>
          <a:p>
            <a:pPr>
              <a:spcAft>
                <a:spcPts val="400"/>
              </a:spcAft>
              <a:defRPr sz="1400">
                <a:solidFill>
                  <a:srgbClr val="212529"/>
                </a:solidFill>
                <a:latin typeface="Calibri"/>
              </a:defRPr>
            </a:pPr>
            <a:r>
              <a:t>• Benefits: Encourages proactive planning and identifies external threat/opportunity drivers (Johnson et al., 2020)</a:t>
            </a:r>
          </a:p>
          <a:p>
            <a:pPr>
              <a:spcAft>
                <a:spcPts val="400"/>
              </a:spcAft>
              <a:defRPr sz="1400">
                <a:solidFill>
                  <a:srgbClr val="212529"/>
                </a:solidFill>
                <a:latin typeface="Calibri"/>
              </a:defRPr>
            </a:pPr>
            <a:r>
              <a:t>• Limitations: Highly descriptive, risk of data overload, static snapshot nature (Yong, 2021)</a:t>
            </a:r>
          </a:p>
          <a:p>
            <a:pPr>
              <a:spcAft>
                <a:spcPts val="400"/>
              </a:spcAft>
              <a:defRPr sz="1400">
                <a:solidFill>
                  <a:srgbClr val="212529"/>
                </a:solidFill>
                <a:latin typeface="Calibri"/>
              </a:defRPr>
            </a:pPr>
            <a:r>
              <a:t>• Academic Support: Used alongside internal diagnostic tools to balance perspective</a:t>
            </a:r>
          </a:p>
          <a:p>
            <a:pPr>
              <a:spcAft>
                <a:spcPts val="800"/>
              </a:spcAft>
              <a:defRPr sz="1400">
                <a:solidFill>
                  <a:srgbClr val="212529"/>
                </a:solidFill>
                <a:latin typeface="Calibri"/>
              </a:defRPr>
            </a:pPr>
          </a:p>
          <a:p>
            <a:pPr>
              <a:spcAft>
                <a:spcPts val="400"/>
              </a:spcAft>
              <a:defRPr sz="1400">
                <a:solidFill>
                  <a:srgbClr val="212529"/>
                </a:solidFill>
                <a:latin typeface="Calibri"/>
              </a:defRPr>
            </a:pPr>
            <a:r>
              <a:t>Moving to the macro environment, PESTEL is an excellent environmental scanning tool, praised in literature by Johnson and colleagues for aiding proactive strategic planning. However, critics like Yong note it can cause information overload and only provides a static snapshot if not updated constantly.</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6: Application of PESTEL</a:t>
            </a:r>
          </a:p>
          <a:p>
            <a:pPr>
              <a:spcBef>
                <a:spcPts val="300"/>
              </a:spcBef>
              <a:defRPr sz="1400">
                <a:solidFill>
                  <a:srgbClr val="C5932A"/>
                </a:solidFill>
                <a:latin typeface="Arial"/>
              </a:defRPr>
            </a:pPr>
            <a:r>
              <a:t>Macro-Environmental Forces Impacting Basil's Bakery</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Political &amp; Legal: Strict food safety regulations and employment laws (UK Gov, 2023)</a:t>
            </a:r>
          </a:p>
          <a:p>
            <a:pPr>
              <a:spcAft>
                <a:spcPts val="400"/>
              </a:spcAft>
              <a:defRPr sz="1400">
                <a:solidFill>
                  <a:srgbClr val="212529"/>
                </a:solidFill>
                <a:latin typeface="Calibri"/>
              </a:defRPr>
            </a:pPr>
            <a:r>
              <a:t>• Economic: High inflation in raw materials (flour, butter) and utility tariffs (ONS, 2024)</a:t>
            </a:r>
          </a:p>
          <a:p>
            <a:pPr>
              <a:spcAft>
                <a:spcPts val="400"/>
              </a:spcAft>
              <a:defRPr sz="1400">
                <a:solidFill>
                  <a:srgbClr val="212529"/>
                </a:solidFill>
                <a:latin typeface="Calibri"/>
              </a:defRPr>
            </a:pPr>
            <a:r>
              <a:t>• Social: Shifting consumer trends toward plant-based, gluten-free, and healthy options</a:t>
            </a:r>
          </a:p>
          <a:p>
            <a:pPr>
              <a:spcAft>
                <a:spcPts val="400"/>
              </a:spcAft>
              <a:defRPr sz="1400">
                <a:solidFill>
                  <a:srgbClr val="212529"/>
                </a:solidFill>
                <a:latin typeface="Calibri"/>
              </a:defRPr>
            </a:pPr>
            <a:r>
              <a:t>• Technological &amp; Environmental: Growth of digital delivery apps; demand for sustainable packaging</a:t>
            </a:r>
          </a:p>
          <a:p>
            <a:pPr>
              <a:spcAft>
                <a:spcPts val="800"/>
              </a:spcAft>
              <a:defRPr sz="1400">
                <a:solidFill>
                  <a:srgbClr val="212529"/>
                </a:solidFill>
                <a:latin typeface="Calibri"/>
              </a:defRPr>
            </a:pPr>
          </a:p>
          <a:p>
            <a:pPr>
              <a:spcAft>
                <a:spcPts val="400"/>
              </a:spcAft>
              <a:defRPr sz="1400">
                <a:solidFill>
                  <a:srgbClr val="212529"/>
                </a:solidFill>
                <a:latin typeface="Calibri"/>
              </a:defRPr>
            </a:pPr>
            <a:r>
              <a:t>Applying PESTEL to the bakery, we see inflation in flour, dairy, and energy squeezing profit margins, according to ONS data. Socially, customers seek gluten-free or vegan goods, while technologically we see an explosion of online delivery apps, a sector the bakery currently ignores. Also, food safety regulations bring extra administrative costs.</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7: Critique of Cause-and-Effect</a:t>
            </a:r>
          </a:p>
          <a:p>
            <a:pPr>
              <a:spcBef>
                <a:spcPts val="300"/>
              </a:spcBef>
              <a:defRPr sz="1400">
                <a:solidFill>
                  <a:srgbClr val="C5932A"/>
                </a:solidFill>
                <a:latin typeface="Arial"/>
              </a:defRPr>
            </a:pPr>
            <a:r>
              <a:t>Theoretical Evaluation of Root Cause Analysis</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Definition: Fishbone diagram developed by Kaoru Ishikawa (1968) for root cause identification</a:t>
            </a:r>
          </a:p>
          <a:p>
            <a:pPr>
              <a:spcAft>
                <a:spcPts val="400"/>
              </a:spcAft>
              <a:defRPr sz="1400">
                <a:solidFill>
                  <a:srgbClr val="212529"/>
                </a:solidFill>
                <a:latin typeface="Calibri"/>
              </a:defRPr>
            </a:pPr>
            <a:r>
              <a:t>• Categorisation: Maps issues into Methods, Machinery, Materials, and Manpower</a:t>
            </a:r>
          </a:p>
          <a:p>
            <a:pPr>
              <a:spcAft>
                <a:spcPts val="400"/>
              </a:spcAft>
              <a:defRPr sz="1400">
                <a:solidFill>
                  <a:srgbClr val="212529"/>
                </a:solidFill>
                <a:latin typeface="Calibri"/>
              </a:defRPr>
            </a:pPr>
            <a:r>
              <a:t>• Strengths: Visual clarity, promotes systemic problem-solving over symptom treatment (Doggett, 2005)</a:t>
            </a:r>
          </a:p>
          <a:p>
            <a:pPr>
              <a:spcAft>
                <a:spcPts val="400"/>
              </a:spcAft>
              <a:defRPr sz="1400">
                <a:solidFill>
                  <a:srgbClr val="212529"/>
                </a:solidFill>
                <a:latin typeface="Calibri"/>
              </a:defRPr>
            </a:pPr>
            <a:r>
              <a:t>• Limitations: Can oversimplify complex interrelated variables; subjective input bias (Preuss, 2018)</a:t>
            </a:r>
          </a:p>
          <a:p>
            <a:pPr>
              <a:spcAft>
                <a:spcPts val="800"/>
              </a:spcAft>
              <a:defRPr sz="1400">
                <a:solidFill>
                  <a:srgbClr val="212529"/>
                </a:solidFill>
                <a:latin typeface="Calibri"/>
              </a:defRPr>
            </a:pPr>
          </a:p>
          <a:p>
            <a:pPr>
              <a:spcAft>
                <a:spcPts val="400"/>
              </a:spcAft>
              <a:defRPr sz="1400">
                <a:solidFill>
                  <a:srgbClr val="212529"/>
                </a:solidFill>
                <a:latin typeface="Calibri"/>
              </a:defRPr>
            </a:pPr>
            <a:r>
              <a:t>For internal analysis, we used the Cause-and-Effect diagram created by Ishikawa. Doggett highlights its main visual clarity prevents treating symptoms superficially. Conversely, Preuss warns it can oversimplify complex problems and heavily depends on the construction team's objectivity.</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8: Application of Cause-and-Effect</a:t>
            </a:r>
          </a:p>
          <a:p>
            <a:pPr>
              <a:spcBef>
                <a:spcPts val="300"/>
              </a:spcBef>
              <a:defRPr sz="1400">
                <a:solidFill>
                  <a:srgbClr val="C5932A"/>
                </a:solidFill>
                <a:latin typeface="Arial"/>
              </a:defRPr>
            </a:pPr>
            <a:r>
              <a:t>Root Causes of Operational Challenges at Basil's Bakery</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Machinery: Legacy baking ovens leading to frequent downtime and product inconsistency</a:t>
            </a:r>
          </a:p>
          <a:p>
            <a:pPr>
              <a:spcAft>
                <a:spcPts val="400"/>
              </a:spcAft>
              <a:defRPr sz="1400">
                <a:solidFill>
                  <a:srgbClr val="212529"/>
                </a:solidFill>
                <a:latin typeface="Calibri"/>
              </a:defRPr>
            </a:pPr>
            <a:r>
              <a:t>• People: Lack of digital skills and understaffing during morning peak trading hours</a:t>
            </a:r>
          </a:p>
          <a:p>
            <a:pPr>
              <a:spcAft>
                <a:spcPts val="400"/>
              </a:spcAft>
              <a:defRPr sz="1400">
                <a:solidFill>
                  <a:srgbClr val="212529"/>
                </a:solidFill>
                <a:latin typeface="Calibri"/>
              </a:defRPr>
            </a:pPr>
            <a:r>
              <a:t>• Processes: Reliance on paper-based inventory tracking resulting in waste and stockouts</a:t>
            </a:r>
          </a:p>
          <a:p>
            <a:pPr>
              <a:spcAft>
                <a:spcPts val="400"/>
              </a:spcAft>
              <a:defRPr sz="1400">
                <a:solidFill>
                  <a:srgbClr val="212529"/>
                </a:solidFill>
                <a:latin typeface="Calibri"/>
              </a:defRPr>
            </a:pPr>
            <a:r>
              <a:t>• Materials: Fluctuating ingredient quality and supplier cost variances</a:t>
            </a:r>
          </a:p>
          <a:p>
            <a:pPr>
              <a:spcAft>
                <a:spcPts val="800"/>
              </a:spcAft>
              <a:defRPr sz="1400">
                <a:solidFill>
                  <a:srgbClr val="212529"/>
                </a:solidFill>
                <a:latin typeface="Calibri"/>
              </a:defRPr>
            </a:pPr>
          </a:p>
          <a:p>
            <a:pPr>
              <a:spcAft>
                <a:spcPts val="400"/>
              </a:spcAft>
              <a:defRPr sz="1400">
                <a:solidFill>
                  <a:srgbClr val="212529"/>
                </a:solidFill>
                <a:latin typeface="Calibri"/>
              </a:defRPr>
            </a:pPr>
            <a:r>
              <a:t>Applying the Ishikawa diagram across the four branches, we discover: under machinery, old ovens break down often; under people, digital skills are lacking and morning staffing is short; under processes, manual inventory tracking causes waste; and under materials, rising costs forced reliance on variable-quality suppliers.</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9: Key Findings</a:t>
            </a:r>
          </a:p>
          <a:p>
            <a:pPr>
              <a:spcBef>
                <a:spcPts val="300"/>
              </a:spcBef>
              <a:defRPr sz="1400">
                <a:solidFill>
                  <a:srgbClr val="C5932A"/>
                </a:solidFill>
                <a:latin typeface="Arial"/>
              </a:defRPr>
            </a:pPr>
            <a:r>
              <a:t>Synthesis of Analytical Results</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Finding 1: Macro-economic inflation severely degrades profit margins</a:t>
            </a:r>
          </a:p>
          <a:p>
            <a:pPr>
              <a:spcAft>
                <a:spcPts val="400"/>
              </a:spcAft>
              <a:defRPr sz="1400">
                <a:solidFill>
                  <a:srgbClr val="212529"/>
                </a:solidFill>
                <a:latin typeface="Calibri"/>
              </a:defRPr>
            </a:pPr>
            <a:r>
              <a:t>• Finding 2: Absence of e-commerce/digital channels restricts customer growth</a:t>
            </a:r>
          </a:p>
          <a:p>
            <a:pPr>
              <a:spcAft>
                <a:spcPts val="400"/>
              </a:spcAft>
              <a:defRPr sz="1400">
                <a:solidFill>
                  <a:srgbClr val="212529"/>
                </a:solidFill>
                <a:latin typeface="Calibri"/>
              </a:defRPr>
            </a:pPr>
            <a:r>
              <a:t>• Finding 3: Operational inefficiency is exacerbated by legacy machinery and paper processes</a:t>
            </a:r>
          </a:p>
          <a:p>
            <a:pPr>
              <a:spcAft>
                <a:spcPts val="400"/>
              </a:spcAft>
              <a:defRPr sz="1400">
                <a:solidFill>
                  <a:srgbClr val="212529"/>
                </a:solidFill>
                <a:latin typeface="Calibri"/>
              </a:defRPr>
            </a:pPr>
            <a:r>
              <a:t>• Finding 4: Product offerings lack alignment with evolving health-conscious market trends</a:t>
            </a:r>
          </a:p>
          <a:p>
            <a:pPr>
              <a:spcAft>
                <a:spcPts val="800"/>
              </a:spcAft>
              <a:defRPr sz="1400">
                <a:solidFill>
                  <a:srgbClr val="212529"/>
                </a:solidFill>
                <a:latin typeface="Calibri"/>
              </a:defRPr>
            </a:pPr>
          </a:p>
          <a:p>
            <a:pPr>
              <a:spcAft>
                <a:spcPts val="400"/>
              </a:spcAft>
              <a:defRPr sz="1400">
                <a:solidFill>
                  <a:srgbClr val="212529"/>
                </a:solidFill>
                <a:latin typeface="Calibri"/>
              </a:defRPr>
            </a:pPr>
            <a:r>
              <a:t>Synthesizing the analysis yields four major conclusions: external inflation destroys margins; lack of online presence limits new customer attraction; operational inefficiency from outdated equipment generates massive waste; and current assortments do not match modern healthy lifestyle trends.</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Slide 10: Reference List</a:t>
            </a:r>
          </a:p>
          <a:p>
            <a:pPr>
              <a:spcBef>
                <a:spcPts val="300"/>
              </a:spcBef>
              <a:defRPr sz="1400">
                <a:solidFill>
                  <a:srgbClr val="C5932A"/>
                </a:solidFill>
                <a:latin typeface="Arial"/>
              </a:defRPr>
            </a:pPr>
            <a:r>
              <a:t>Academic &amp; Industry Sources (Harvard Style)</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Aguilar, F.J. (1967) Scanning the Business Environment. New York: Macmillan.</a:t>
            </a:r>
          </a:p>
          <a:p>
            <a:pPr>
              <a:spcAft>
                <a:spcPts val="400"/>
              </a:spcAft>
              <a:defRPr sz="1400">
                <a:solidFill>
                  <a:srgbClr val="212529"/>
                </a:solidFill>
                <a:latin typeface="Calibri"/>
              </a:defRPr>
            </a:pPr>
            <a:r>
              <a:t>• Doggett, A.M. (2005) 'A statistical comparison of three root cause analysis tools', Journal of Industrial Technology, 21(2), pp. 1–9.</a:t>
            </a:r>
          </a:p>
          <a:p>
            <a:pPr>
              <a:spcAft>
                <a:spcPts val="400"/>
              </a:spcAft>
              <a:defRPr sz="1400">
                <a:solidFill>
                  <a:srgbClr val="212529"/>
                </a:solidFill>
                <a:latin typeface="Calibri"/>
              </a:defRPr>
            </a:pPr>
            <a:r>
              <a:t>• Ishikawa, K. (1968) Guide to Quality Control. Tokyo: Asian Productivity Organization.</a:t>
            </a:r>
          </a:p>
          <a:p>
            <a:pPr>
              <a:spcAft>
                <a:spcPts val="400"/>
              </a:spcAft>
              <a:defRPr sz="1400">
                <a:solidFill>
                  <a:srgbClr val="212529"/>
                </a:solidFill>
                <a:latin typeface="Calibri"/>
              </a:defRPr>
            </a:pPr>
            <a:r>
              <a:t>• Johnson, G., Scholes, K. and Whittington, R. (2020) Exploring Corporate Strategy. 12th edn. Harlow: Pearson Education.</a:t>
            </a:r>
          </a:p>
          <a:p>
            <a:pPr>
              <a:spcAft>
                <a:spcPts val="400"/>
              </a:spcAft>
              <a:defRPr sz="1400">
                <a:solidFill>
                  <a:srgbClr val="212529"/>
                </a:solidFill>
                <a:latin typeface="Calibri"/>
              </a:defRPr>
            </a:pPr>
            <a:r>
              <a:t>• Office for National Statistics (ONS) (2024) Consumer price inflation, UK. London: ONS.</a:t>
            </a:r>
          </a:p>
          <a:p>
            <a:pPr>
              <a:spcAft>
                <a:spcPts val="400"/>
              </a:spcAft>
              <a:defRPr sz="1400">
                <a:solidFill>
                  <a:srgbClr val="212529"/>
                </a:solidFill>
                <a:latin typeface="Calibri"/>
              </a:defRPr>
            </a:pPr>
            <a:r>
              <a:t>• Preuss, L. (2018) 'Root cause analysis in operations management', International Journal of Production Economics, 204, pp. 112–124.</a:t>
            </a:r>
          </a:p>
          <a:p>
            <a:pPr>
              <a:spcAft>
                <a:spcPts val="400"/>
              </a:spcAft>
              <a:defRPr sz="1400">
                <a:solidFill>
                  <a:srgbClr val="212529"/>
                </a:solidFill>
                <a:latin typeface="Calibri"/>
              </a:defRPr>
            </a:pPr>
            <a:r>
              <a:t>• Yong, M. (2021) 'Limitations of PESTEL in volatile business environments', Strategic Change, 30(4), pp. 345–352.</a:t>
            </a:r>
          </a:p>
          <a:p>
            <a:pPr>
              <a:spcAft>
                <a:spcPts val="800"/>
              </a:spcAft>
              <a:defRPr sz="1400">
                <a:solidFill>
                  <a:srgbClr val="212529"/>
                </a:solidFill>
                <a:latin typeface="Calibri"/>
              </a:defRPr>
            </a:pPr>
          </a:p>
          <a:p>
            <a:pPr>
              <a:spcAft>
                <a:spcPts val="400"/>
              </a:spcAft>
              <a:defRPr sz="1400">
                <a:solidFill>
                  <a:srgbClr val="212529"/>
                </a:solidFill>
                <a:latin typeface="Calibri"/>
              </a:defRPr>
            </a:pPr>
            <a:r>
              <a:t>On this slide, you can observe the complete bibliography of consulted sources structured correctly in Harvard style, including core strategy, operations, and economics authors like Aguilar, Ishikawa, ONS, and Johnson.</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spTree>
      <p:nvGrpSpPr>
        <p:cNvPr id="1" name=""/>
        <p:cNvGrpSpPr/>
        <p:nvPr/>
      </p:nvGrpSpPr>
      <p:grpSpPr/>
      <p:sp>
        <p:nvSpPr>
          <p:cNvPr id="2" name="Rectangle 1"/>
          <p:cNvSpPr/>
          <p:nvPr/>
        </p:nvSpPr>
        <p:spPr>
          <a:xfrm>
            <a:off x="0" y="0"/>
            <a:ext cx="12191695" cy="6858000"/>
          </a:xfrm>
          <a:prstGeom prst="rect">
            <a:avLst/>
          </a:prstGeom>
          <a:solidFill>
            <a:srgbClr val="F8F9F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3" name="TextBox 2"/>
          <p:cNvSpPr txBox="1"/>
          <p:nvPr/>
        </p:nvSpPr>
        <p:spPr>
          <a:xfrm>
            <a:off x="731520" y="365760"/>
            <a:ext cx="10728655" cy="1005840"/>
          </a:xfrm>
          <a:prstGeom prst="rect">
            <a:avLst/>
          </a:prstGeom>
          <a:noFill/>
        </p:spPr>
        <p:txBody>
          <a:bodyPr wrap="square">
            <a:spAutoFit/>
          </a:bodyPr>
          <a:lstStyle/>
          <a:p>
            <a:pPr>
              <a:defRPr sz="2400" b="1">
                <a:solidFill>
                  <a:srgbClr val="1B365D"/>
                </a:solidFill>
                <a:latin typeface="Arial"/>
              </a:defRPr>
            </a:pPr>
            <a:r>
              <a:t>Final Slide: Thank You</a:t>
            </a:r>
          </a:p>
          <a:p>
            <a:pPr>
              <a:spcBef>
                <a:spcPts val="300"/>
              </a:spcBef>
              <a:defRPr sz="1400">
                <a:solidFill>
                  <a:srgbClr val="C5932A"/>
                </a:solidFill>
                <a:latin typeface="Arial"/>
              </a:defRPr>
            </a:pPr>
            <a:r>
              <a:t>Q&amp;A Session</a:t>
            </a:r>
          </a:p>
        </p:txBody>
      </p:sp>
      <p:sp>
        <p:nvSpPr>
          <p:cNvPr id="4" name="Rounded Rectangle 3"/>
          <p:cNvSpPr/>
          <p:nvPr/>
        </p:nvSpPr>
        <p:spPr>
          <a:xfrm>
            <a:off x="731520" y="1463040"/>
            <a:ext cx="10728655" cy="4937760"/>
          </a:xfrm>
          <a:prstGeom prst="roundRect">
            <a:avLst/>
          </a:prstGeom>
          <a:solidFill>
            <a:srgbClr val="FFFFFF"/>
          </a:solidFill>
          <a:ln w="12700">
            <a:solidFill>
              <a:srgbClr val="DCE0E6"/>
            </a:solidFill>
          </a:ln>
        </p:spPr>
        <p:style>
          <a:lnRef idx="1">
            <a:schemeClr val="accent1"/>
          </a:lnRef>
          <a:fillRef idx="3">
            <a:schemeClr val="accent1"/>
          </a:fillRef>
          <a:effectRef idx="2">
            <a:schemeClr val="accent1"/>
          </a:effectRef>
          <a:fontRef idx="minor">
            <a:schemeClr val="lt1"/>
          </a:fontRef>
        </p:style>
        <p:txBody>
          <a:bodyPr rtlCol="0" anchor="ctr"/>
          <a:lstStyle/>
          <a:p>
            <a:pPr algn="ctr"/>
          </a:p>
        </p:txBody>
      </p:sp>
      <p:sp>
        <p:nvSpPr>
          <p:cNvPr id="5" name="TextBox 4"/>
          <p:cNvSpPr txBox="1"/>
          <p:nvPr/>
        </p:nvSpPr>
        <p:spPr>
          <a:xfrm>
            <a:off x="914400" y="1600200"/>
            <a:ext cx="10362895" cy="4663440"/>
          </a:xfrm>
          <a:prstGeom prst="rect">
            <a:avLst/>
          </a:prstGeom>
          <a:noFill/>
        </p:spPr>
        <p:txBody>
          <a:bodyPr wrap="square">
            <a:spAutoFit/>
          </a:bodyPr>
          <a:lstStyle/>
          <a:p>
            <a:pPr>
              <a:spcAft>
                <a:spcPts val="400"/>
              </a:spcAft>
              <a:defRPr sz="1400">
                <a:solidFill>
                  <a:srgbClr val="212529"/>
                </a:solidFill>
                <a:latin typeface="Calibri"/>
              </a:defRPr>
            </a:pPr>
            <a:r>
              <a:t>• Thank you for listening!</a:t>
            </a:r>
          </a:p>
          <a:p>
            <a:pPr>
              <a:spcAft>
                <a:spcPts val="400"/>
              </a:spcAft>
              <a:defRPr sz="1400">
                <a:solidFill>
                  <a:srgbClr val="212529"/>
                </a:solidFill>
                <a:latin typeface="Calibri"/>
              </a:defRPr>
            </a:pPr>
            <a:r>
              <a:t>• Questions &amp; Answers (Q&amp;A)</a:t>
            </a:r>
          </a:p>
          <a:p>
            <a:pPr>
              <a:spcAft>
                <a:spcPts val="400"/>
              </a:spcAft>
              <a:defRPr sz="1400">
                <a:solidFill>
                  <a:srgbClr val="212529"/>
                </a:solidFill>
                <a:latin typeface="Calibri"/>
              </a:defRPr>
            </a:pPr>
            <a:r>
              <a:t>• Open for feedback and academic discussion</a:t>
            </a:r>
          </a:p>
          <a:p>
            <a:pPr>
              <a:spcAft>
                <a:spcPts val="800"/>
              </a:spcAft>
              <a:defRPr sz="1400">
                <a:solidFill>
                  <a:srgbClr val="212529"/>
                </a:solidFill>
                <a:latin typeface="Calibri"/>
              </a:defRPr>
            </a:pPr>
          </a:p>
          <a:p>
            <a:pPr>
              <a:spcAft>
                <a:spcPts val="400"/>
              </a:spcAft>
              <a:defRPr sz="1400">
                <a:solidFill>
                  <a:srgbClr val="212529"/>
                </a:solidFill>
                <a:latin typeface="Calibri"/>
              </a:defRPr>
            </a:pPr>
            <a:r>
              <a:t>In conclusion, turning the bakery around requires shifting from reactive management to a digitalized, data-driven strategy. Thank you very much for your attention, and I look forward to your questions or comments!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