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7" r:id="rId2"/>
    <p:sldId id="259" r:id="rId3"/>
    <p:sldId id="260" r:id="rId4"/>
    <p:sldId id="261" r:id="rId5"/>
    <p:sldId id="262" r:id="rId6"/>
    <p:sldId id="263" r:id="rId7"/>
    <p:sldId id="264" r:id="rId8"/>
    <p:sldId id="266" r:id="rId9"/>
    <p:sldId id="258"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530"/>
    <p:restoredTop sz="94689"/>
  </p:normalViewPr>
  <p:slideViewPr>
    <p:cSldViewPr snapToGrid="0" showGuides="1">
      <p:cViewPr>
        <p:scale>
          <a:sx n="100" d="100"/>
          <a:sy n="100" d="100"/>
        </p:scale>
        <p:origin x="-264" y="-80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A3D706-35E8-4784-B75D-FB49CA8A8721}" type="datetimeFigureOut">
              <a:rPr lang="en-GB" smtClean="0"/>
              <a:t>17/11/2025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7059AB-4DC8-4820-9666-1309BB743614}" type="slidenum">
              <a:rPr lang="en-GB" smtClean="0"/>
              <a:t>‹#›</a:t>
            </a:fld>
            <a:endParaRPr lang="en-GB"/>
          </a:p>
        </p:txBody>
      </p:sp>
    </p:spTree>
    <p:extLst>
      <p:ext uri="{BB962C8B-B14F-4D97-AF65-F5344CB8AC3E}">
        <p14:creationId xmlns:p14="http://schemas.microsoft.com/office/powerpoint/2010/main" val="21874909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7059AB-4DC8-4820-9666-1309BB743614}" type="slidenum">
              <a:rPr lang="en-GB" smtClean="0"/>
              <a:t>2</a:t>
            </a:fld>
            <a:endParaRPr lang="en-GB"/>
          </a:p>
        </p:txBody>
      </p:sp>
    </p:spTree>
    <p:extLst>
      <p:ext uri="{BB962C8B-B14F-4D97-AF65-F5344CB8AC3E}">
        <p14:creationId xmlns:p14="http://schemas.microsoft.com/office/powerpoint/2010/main" val="2025927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82F3E8-4E26-69CD-2A01-15F918812C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CB184D-5F1E-E703-7152-3CC6EE5881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09FF9A0-DE43-25B4-5AE7-32B83BA7FC2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352E9C3-B9D9-11E9-7AD8-7CE54FF109EB}"/>
              </a:ext>
            </a:extLst>
          </p:cNvPr>
          <p:cNvSpPr>
            <a:spLocks noGrp="1"/>
          </p:cNvSpPr>
          <p:nvPr>
            <p:ph type="sldNum" sz="quarter" idx="5"/>
          </p:nvPr>
        </p:nvSpPr>
        <p:spPr/>
        <p:txBody>
          <a:bodyPr/>
          <a:lstStyle/>
          <a:p>
            <a:fld id="{B17059AB-4DC8-4820-9666-1309BB743614}" type="slidenum">
              <a:rPr lang="en-GB" smtClean="0"/>
              <a:t>3</a:t>
            </a:fld>
            <a:endParaRPr lang="en-GB"/>
          </a:p>
        </p:txBody>
      </p:sp>
    </p:spTree>
    <p:extLst>
      <p:ext uri="{BB962C8B-B14F-4D97-AF65-F5344CB8AC3E}">
        <p14:creationId xmlns:p14="http://schemas.microsoft.com/office/powerpoint/2010/main" val="29025213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D7D42A-1F6F-B9E1-D2FF-BAAB4AB251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673604-07EE-09D3-908D-1A4A70FA783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4D3C86-148F-CE7F-75A4-09E51E5A013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34E1FB5-924B-6705-3386-2E29DD103B50}"/>
              </a:ext>
            </a:extLst>
          </p:cNvPr>
          <p:cNvSpPr>
            <a:spLocks noGrp="1"/>
          </p:cNvSpPr>
          <p:nvPr>
            <p:ph type="sldNum" sz="quarter" idx="5"/>
          </p:nvPr>
        </p:nvSpPr>
        <p:spPr/>
        <p:txBody>
          <a:bodyPr/>
          <a:lstStyle/>
          <a:p>
            <a:fld id="{B17059AB-4DC8-4820-9666-1309BB743614}" type="slidenum">
              <a:rPr lang="en-GB" smtClean="0"/>
              <a:t>4</a:t>
            </a:fld>
            <a:endParaRPr lang="en-GB"/>
          </a:p>
        </p:txBody>
      </p:sp>
    </p:spTree>
    <p:extLst>
      <p:ext uri="{BB962C8B-B14F-4D97-AF65-F5344CB8AC3E}">
        <p14:creationId xmlns:p14="http://schemas.microsoft.com/office/powerpoint/2010/main" val="23446978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39438F-59AE-9375-F01B-8F1DD13393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DAD18D-F346-24C2-3805-5091F45C21B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2F860B-7B10-F7B6-C059-808116A194E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DC97496-DCA2-A713-E6C1-CAB12AD831DE}"/>
              </a:ext>
            </a:extLst>
          </p:cNvPr>
          <p:cNvSpPr>
            <a:spLocks noGrp="1"/>
          </p:cNvSpPr>
          <p:nvPr>
            <p:ph type="sldNum" sz="quarter" idx="5"/>
          </p:nvPr>
        </p:nvSpPr>
        <p:spPr/>
        <p:txBody>
          <a:bodyPr/>
          <a:lstStyle/>
          <a:p>
            <a:fld id="{B17059AB-4DC8-4820-9666-1309BB743614}" type="slidenum">
              <a:rPr lang="en-GB" smtClean="0"/>
              <a:t>5</a:t>
            </a:fld>
            <a:endParaRPr lang="en-GB"/>
          </a:p>
        </p:txBody>
      </p:sp>
    </p:spTree>
    <p:extLst>
      <p:ext uri="{BB962C8B-B14F-4D97-AF65-F5344CB8AC3E}">
        <p14:creationId xmlns:p14="http://schemas.microsoft.com/office/powerpoint/2010/main" val="11662379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A0F713-E408-F9FB-0E42-56F070B7A9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A299D6-76F1-F0AA-7943-86303EDB97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BD08A08-F3A6-F184-69E0-28099A3A0EA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4260CB1-7D89-141A-62E0-74B500E7B6FF}"/>
              </a:ext>
            </a:extLst>
          </p:cNvPr>
          <p:cNvSpPr>
            <a:spLocks noGrp="1"/>
          </p:cNvSpPr>
          <p:nvPr>
            <p:ph type="sldNum" sz="quarter" idx="5"/>
          </p:nvPr>
        </p:nvSpPr>
        <p:spPr/>
        <p:txBody>
          <a:bodyPr/>
          <a:lstStyle/>
          <a:p>
            <a:fld id="{B17059AB-4DC8-4820-9666-1309BB743614}" type="slidenum">
              <a:rPr lang="en-GB" smtClean="0"/>
              <a:t>6</a:t>
            </a:fld>
            <a:endParaRPr lang="en-GB"/>
          </a:p>
        </p:txBody>
      </p:sp>
    </p:spTree>
    <p:extLst>
      <p:ext uri="{BB962C8B-B14F-4D97-AF65-F5344CB8AC3E}">
        <p14:creationId xmlns:p14="http://schemas.microsoft.com/office/powerpoint/2010/main" val="23998433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1B80A0-B305-F949-3C62-23CC48335A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42102D-0F99-A316-B635-6E801247EF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48572F-1B64-A1D0-770A-F5F10F5A6EC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85F4E1F-6A70-5395-25D4-9A1047CF552F}"/>
              </a:ext>
            </a:extLst>
          </p:cNvPr>
          <p:cNvSpPr>
            <a:spLocks noGrp="1"/>
          </p:cNvSpPr>
          <p:nvPr>
            <p:ph type="sldNum" sz="quarter" idx="5"/>
          </p:nvPr>
        </p:nvSpPr>
        <p:spPr/>
        <p:txBody>
          <a:bodyPr/>
          <a:lstStyle/>
          <a:p>
            <a:fld id="{B17059AB-4DC8-4820-9666-1309BB743614}" type="slidenum">
              <a:rPr lang="en-GB" smtClean="0"/>
              <a:t>7</a:t>
            </a:fld>
            <a:endParaRPr lang="en-GB"/>
          </a:p>
        </p:txBody>
      </p:sp>
    </p:spTree>
    <p:extLst>
      <p:ext uri="{BB962C8B-B14F-4D97-AF65-F5344CB8AC3E}">
        <p14:creationId xmlns:p14="http://schemas.microsoft.com/office/powerpoint/2010/main" val="1426702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249A07-CF90-B5DE-B07D-10867F1B64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02085A-B28A-4258-C558-F022EBBEB1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A54141-74DB-E14F-D528-9C45102A506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7F6D7EB-D89D-B89B-F34D-FEF417FC36A0}"/>
              </a:ext>
            </a:extLst>
          </p:cNvPr>
          <p:cNvSpPr>
            <a:spLocks noGrp="1"/>
          </p:cNvSpPr>
          <p:nvPr>
            <p:ph type="sldNum" sz="quarter" idx="5"/>
          </p:nvPr>
        </p:nvSpPr>
        <p:spPr/>
        <p:txBody>
          <a:bodyPr/>
          <a:lstStyle/>
          <a:p>
            <a:fld id="{B17059AB-4DC8-4820-9666-1309BB743614}" type="slidenum">
              <a:rPr lang="en-GB" smtClean="0"/>
              <a:t>8</a:t>
            </a:fld>
            <a:endParaRPr lang="en-GB"/>
          </a:p>
        </p:txBody>
      </p:sp>
    </p:spTree>
    <p:extLst>
      <p:ext uri="{BB962C8B-B14F-4D97-AF65-F5344CB8AC3E}">
        <p14:creationId xmlns:p14="http://schemas.microsoft.com/office/powerpoint/2010/main" val="2415004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0CC42-808F-2CCD-A3B7-D5749DD3228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B3865A4-408E-074B-699E-C114C7C7A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2DCF238-6C45-67D1-3BDB-70F722450D96}"/>
              </a:ext>
            </a:extLst>
          </p:cNvPr>
          <p:cNvSpPr>
            <a:spLocks noGrp="1"/>
          </p:cNvSpPr>
          <p:nvPr>
            <p:ph type="dt" sz="half" idx="10"/>
          </p:nvPr>
        </p:nvSpPr>
        <p:spPr/>
        <p:txBody>
          <a:bodyPr/>
          <a:lstStyle/>
          <a:p>
            <a:fld id="{4E69F914-F75C-DF4A-8E3D-0EE1CE742B98}" type="datetimeFigureOut">
              <a:rPr lang="en-GB" smtClean="0"/>
              <a:t>17/11/2025</a:t>
            </a:fld>
            <a:endParaRPr lang="en-GB"/>
          </a:p>
        </p:txBody>
      </p:sp>
      <p:sp>
        <p:nvSpPr>
          <p:cNvPr id="5" name="Footer Placeholder 4">
            <a:extLst>
              <a:ext uri="{FF2B5EF4-FFF2-40B4-BE49-F238E27FC236}">
                <a16:creationId xmlns:a16="http://schemas.microsoft.com/office/drawing/2014/main" id="{03ECEACF-7E31-E59F-D3C0-E3920B0A35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84EB35-8398-C701-BD34-A4600B20CC9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74202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9ADA0-752E-5085-9260-CD957E82BA1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B4DEF25-9036-5029-2C69-FE82F331284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DB7DD5-7256-2038-1257-85238511B8DF}"/>
              </a:ext>
            </a:extLst>
          </p:cNvPr>
          <p:cNvSpPr>
            <a:spLocks noGrp="1"/>
          </p:cNvSpPr>
          <p:nvPr>
            <p:ph type="dt" sz="half" idx="10"/>
          </p:nvPr>
        </p:nvSpPr>
        <p:spPr/>
        <p:txBody>
          <a:bodyPr/>
          <a:lstStyle/>
          <a:p>
            <a:fld id="{4E69F914-F75C-DF4A-8E3D-0EE1CE742B98}" type="datetimeFigureOut">
              <a:rPr lang="en-GB" smtClean="0"/>
              <a:t>17/11/2025</a:t>
            </a:fld>
            <a:endParaRPr lang="en-GB"/>
          </a:p>
        </p:txBody>
      </p:sp>
      <p:sp>
        <p:nvSpPr>
          <p:cNvPr id="5" name="Footer Placeholder 4">
            <a:extLst>
              <a:ext uri="{FF2B5EF4-FFF2-40B4-BE49-F238E27FC236}">
                <a16:creationId xmlns:a16="http://schemas.microsoft.com/office/drawing/2014/main" id="{6756E32C-5AFC-65E6-B9CA-6E4153CF65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AB0160-E0A3-EA39-496C-B480A8D6967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519274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90656-9002-7BE6-D578-58CBBF1EF82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324E418-0697-21BE-4EF9-57E1D9F8DB5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35A3436-85AC-9998-8432-E23D910F3808}"/>
              </a:ext>
            </a:extLst>
          </p:cNvPr>
          <p:cNvSpPr>
            <a:spLocks noGrp="1"/>
          </p:cNvSpPr>
          <p:nvPr>
            <p:ph type="dt" sz="half" idx="10"/>
          </p:nvPr>
        </p:nvSpPr>
        <p:spPr/>
        <p:txBody>
          <a:bodyPr/>
          <a:lstStyle/>
          <a:p>
            <a:fld id="{4E69F914-F75C-DF4A-8E3D-0EE1CE742B98}" type="datetimeFigureOut">
              <a:rPr lang="en-GB" smtClean="0"/>
              <a:t>17/11/2025</a:t>
            </a:fld>
            <a:endParaRPr lang="en-GB"/>
          </a:p>
        </p:txBody>
      </p:sp>
      <p:sp>
        <p:nvSpPr>
          <p:cNvPr id="5" name="Footer Placeholder 4">
            <a:extLst>
              <a:ext uri="{FF2B5EF4-FFF2-40B4-BE49-F238E27FC236}">
                <a16:creationId xmlns:a16="http://schemas.microsoft.com/office/drawing/2014/main" id="{7EB3B488-D143-DA76-81A4-409ABCF51F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5A72BA-F43C-F1D7-3905-207B5CA4777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913597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6A984-410A-E89F-251C-E0D1EE75EDF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160A796-B2A1-9BBB-E151-640BBB0CF87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7D9EE35-E278-28BB-DED7-DE30A0246EE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5DE36BA-70E3-CFC8-5A31-9F37517220DC}"/>
              </a:ext>
            </a:extLst>
          </p:cNvPr>
          <p:cNvSpPr>
            <a:spLocks noGrp="1"/>
          </p:cNvSpPr>
          <p:nvPr>
            <p:ph type="dt" sz="half" idx="10"/>
          </p:nvPr>
        </p:nvSpPr>
        <p:spPr/>
        <p:txBody>
          <a:bodyPr/>
          <a:lstStyle/>
          <a:p>
            <a:fld id="{4E69F914-F75C-DF4A-8E3D-0EE1CE742B98}" type="datetimeFigureOut">
              <a:rPr lang="en-GB" smtClean="0"/>
              <a:t>17/11/2025</a:t>
            </a:fld>
            <a:endParaRPr lang="en-GB"/>
          </a:p>
        </p:txBody>
      </p:sp>
      <p:sp>
        <p:nvSpPr>
          <p:cNvPr id="6" name="Footer Placeholder 5">
            <a:extLst>
              <a:ext uri="{FF2B5EF4-FFF2-40B4-BE49-F238E27FC236}">
                <a16:creationId xmlns:a16="http://schemas.microsoft.com/office/drawing/2014/main" id="{FB8C244D-0519-6904-4D07-8EF185EF41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3CE7DB-F670-B5E1-6E0D-70E8A7AAF3A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762488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AAF91-9F4E-6142-AC9C-2E5BD010652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307E359-D523-43F7-FECC-270EB0F91B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EEE4E04-F4B4-9AE6-1AE4-7115D5287AB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1E4068F-12E8-73B7-85CA-E960E4E5B4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06D68F7-B4F6-00F7-C366-5507CF6488B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F61EA94-3C5E-8B16-8A72-6F8B33176825}"/>
              </a:ext>
            </a:extLst>
          </p:cNvPr>
          <p:cNvSpPr>
            <a:spLocks noGrp="1"/>
          </p:cNvSpPr>
          <p:nvPr>
            <p:ph type="dt" sz="half" idx="10"/>
          </p:nvPr>
        </p:nvSpPr>
        <p:spPr/>
        <p:txBody>
          <a:bodyPr/>
          <a:lstStyle/>
          <a:p>
            <a:fld id="{4E69F914-F75C-DF4A-8E3D-0EE1CE742B98}" type="datetimeFigureOut">
              <a:rPr lang="en-GB" smtClean="0"/>
              <a:t>17/11/2025</a:t>
            </a:fld>
            <a:endParaRPr lang="en-GB"/>
          </a:p>
        </p:txBody>
      </p:sp>
      <p:sp>
        <p:nvSpPr>
          <p:cNvPr id="8" name="Footer Placeholder 7">
            <a:extLst>
              <a:ext uri="{FF2B5EF4-FFF2-40B4-BE49-F238E27FC236}">
                <a16:creationId xmlns:a16="http://schemas.microsoft.com/office/drawing/2014/main" id="{C9E5227C-80C1-11AE-21C0-21F5EF8A3EE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B22750-F746-BCB5-5249-51ADB17ACF66}"/>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441029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5072-A408-62B9-5309-75C2D099801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6E7167D-45E0-9D81-866A-3DB9A40FE5BE}"/>
              </a:ext>
            </a:extLst>
          </p:cNvPr>
          <p:cNvSpPr>
            <a:spLocks noGrp="1"/>
          </p:cNvSpPr>
          <p:nvPr>
            <p:ph type="dt" sz="half" idx="10"/>
          </p:nvPr>
        </p:nvSpPr>
        <p:spPr/>
        <p:txBody>
          <a:bodyPr/>
          <a:lstStyle/>
          <a:p>
            <a:fld id="{4E69F914-F75C-DF4A-8E3D-0EE1CE742B98}" type="datetimeFigureOut">
              <a:rPr lang="en-GB" smtClean="0"/>
              <a:t>17/11/2025</a:t>
            </a:fld>
            <a:endParaRPr lang="en-GB"/>
          </a:p>
        </p:txBody>
      </p:sp>
      <p:sp>
        <p:nvSpPr>
          <p:cNvPr id="4" name="Footer Placeholder 3">
            <a:extLst>
              <a:ext uri="{FF2B5EF4-FFF2-40B4-BE49-F238E27FC236}">
                <a16:creationId xmlns:a16="http://schemas.microsoft.com/office/drawing/2014/main" id="{E762D9CC-B3D3-370B-C5A9-207C0C6DF6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1ADE64-0020-C37F-E98A-89794398B93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491294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785793-17BA-9612-1E2C-1BADC5C9C2AD}"/>
              </a:ext>
            </a:extLst>
          </p:cNvPr>
          <p:cNvSpPr>
            <a:spLocks noGrp="1"/>
          </p:cNvSpPr>
          <p:nvPr>
            <p:ph type="dt" sz="half" idx="10"/>
          </p:nvPr>
        </p:nvSpPr>
        <p:spPr/>
        <p:txBody>
          <a:bodyPr/>
          <a:lstStyle/>
          <a:p>
            <a:fld id="{4E69F914-F75C-DF4A-8E3D-0EE1CE742B98}" type="datetimeFigureOut">
              <a:rPr lang="en-GB" smtClean="0"/>
              <a:t>17/11/2025</a:t>
            </a:fld>
            <a:endParaRPr lang="en-GB"/>
          </a:p>
        </p:txBody>
      </p:sp>
      <p:sp>
        <p:nvSpPr>
          <p:cNvPr id="3" name="Footer Placeholder 2">
            <a:extLst>
              <a:ext uri="{FF2B5EF4-FFF2-40B4-BE49-F238E27FC236}">
                <a16:creationId xmlns:a16="http://schemas.microsoft.com/office/drawing/2014/main" id="{97FC386E-BE0D-0D19-F082-D30B2BA5B2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41364C6-71D2-EB16-D321-A203CA416171}"/>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956422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F3028-E3AA-12F5-00B3-724937C069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F21DDAB-441E-08B3-C88B-2850D31B87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53FA943-9CEE-C9A1-3A4D-4BAEB93F80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3DCA1C-D700-1D67-1F52-14A61CCBE42F}"/>
              </a:ext>
            </a:extLst>
          </p:cNvPr>
          <p:cNvSpPr>
            <a:spLocks noGrp="1"/>
          </p:cNvSpPr>
          <p:nvPr>
            <p:ph type="dt" sz="half" idx="10"/>
          </p:nvPr>
        </p:nvSpPr>
        <p:spPr/>
        <p:txBody>
          <a:bodyPr/>
          <a:lstStyle/>
          <a:p>
            <a:fld id="{4E69F914-F75C-DF4A-8E3D-0EE1CE742B98}" type="datetimeFigureOut">
              <a:rPr lang="en-GB" smtClean="0"/>
              <a:t>17/11/2025</a:t>
            </a:fld>
            <a:endParaRPr lang="en-GB"/>
          </a:p>
        </p:txBody>
      </p:sp>
      <p:sp>
        <p:nvSpPr>
          <p:cNvPr id="6" name="Footer Placeholder 5">
            <a:extLst>
              <a:ext uri="{FF2B5EF4-FFF2-40B4-BE49-F238E27FC236}">
                <a16:creationId xmlns:a16="http://schemas.microsoft.com/office/drawing/2014/main" id="{185700BC-80FE-B0FC-270D-C73B6BDAAE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02D6B9-4A44-8428-FCE2-D22276126E2B}"/>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709891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7B0A3-5D8F-88AD-D47A-8C1547864D3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14F7AD5-C927-8428-97FD-6532B00153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D7BD74-8CD3-58FD-B9D6-994B172563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0D7F4C-DC3A-D7CF-4F5A-6B2C955AAFA8}"/>
              </a:ext>
            </a:extLst>
          </p:cNvPr>
          <p:cNvSpPr>
            <a:spLocks noGrp="1"/>
          </p:cNvSpPr>
          <p:nvPr>
            <p:ph type="dt" sz="half" idx="10"/>
          </p:nvPr>
        </p:nvSpPr>
        <p:spPr/>
        <p:txBody>
          <a:bodyPr/>
          <a:lstStyle/>
          <a:p>
            <a:fld id="{4E69F914-F75C-DF4A-8E3D-0EE1CE742B98}" type="datetimeFigureOut">
              <a:rPr lang="en-GB" smtClean="0"/>
              <a:t>17/11/2025</a:t>
            </a:fld>
            <a:endParaRPr lang="en-GB"/>
          </a:p>
        </p:txBody>
      </p:sp>
      <p:sp>
        <p:nvSpPr>
          <p:cNvPr id="6" name="Footer Placeholder 5">
            <a:extLst>
              <a:ext uri="{FF2B5EF4-FFF2-40B4-BE49-F238E27FC236}">
                <a16:creationId xmlns:a16="http://schemas.microsoft.com/office/drawing/2014/main" id="{BF98141B-1421-001F-BEF3-5D7DF9F1D9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6E85ED-1DCB-75AE-777A-4CC33436DC3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800322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3BF90-F186-952D-8720-DEE297566E1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30278E0-4BC9-CC19-2A3B-F31F7466799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456413-F833-C7E3-B991-852522984F15}"/>
              </a:ext>
            </a:extLst>
          </p:cNvPr>
          <p:cNvSpPr>
            <a:spLocks noGrp="1"/>
          </p:cNvSpPr>
          <p:nvPr>
            <p:ph type="dt" sz="half" idx="10"/>
          </p:nvPr>
        </p:nvSpPr>
        <p:spPr/>
        <p:txBody>
          <a:bodyPr/>
          <a:lstStyle/>
          <a:p>
            <a:fld id="{4E69F914-F75C-DF4A-8E3D-0EE1CE742B98}" type="datetimeFigureOut">
              <a:rPr lang="en-GB" smtClean="0"/>
              <a:t>17/11/2025</a:t>
            </a:fld>
            <a:endParaRPr lang="en-GB"/>
          </a:p>
        </p:txBody>
      </p:sp>
      <p:sp>
        <p:nvSpPr>
          <p:cNvPr id="5" name="Footer Placeholder 4">
            <a:extLst>
              <a:ext uri="{FF2B5EF4-FFF2-40B4-BE49-F238E27FC236}">
                <a16:creationId xmlns:a16="http://schemas.microsoft.com/office/drawing/2014/main" id="{B7EEC61E-BE6A-758B-D5B3-BD7E13FA98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A57092-7AB0-C3B8-3583-79FED627C7DE}"/>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492402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A1B76D-1F2B-5518-E691-D94AD19146A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0E8209C-2120-B9D2-8EFE-69C0B094964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F7C464-5685-7CDE-FFC3-B35E5AA4BE89}"/>
              </a:ext>
            </a:extLst>
          </p:cNvPr>
          <p:cNvSpPr>
            <a:spLocks noGrp="1"/>
          </p:cNvSpPr>
          <p:nvPr>
            <p:ph type="dt" sz="half" idx="10"/>
          </p:nvPr>
        </p:nvSpPr>
        <p:spPr/>
        <p:txBody>
          <a:bodyPr/>
          <a:lstStyle/>
          <a:p>
            <a:fld id="{4E69F914-F75C-DF4A-8E3D-0EE1CE742B98}" type="datetimeFigureOut">
              <a:rPr lang="en-GB" smtClean="0"/>
              <a:t>17/11/2025</a:t>
            </a:fld>
            <a:endParaRPr lang="en-GB"/>
          </a:p>
        </p:txBody>
      </p:sp>
      <p:sp>
        <p:nvSpPr>
          <p:cNvPr id="5" name="Footer Placeholder 4">
            <a:extLst>
              <a:ext uri="{FF2B5EF4-FFF2-40B4-BE49-F238E27FC236}">
                <a16:creationId xmlns:a16="http://schemas.microsoft.com/office/drawing/2014/main" id="{C4F16323-D7B8-5EB0-0272-C030A2690D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7D3419-8297-82BB-75E2-1B82B11AF3C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318330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A5478A-C627-90F6-FF0F-5FDD1A1DE0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8AC349D-231F-1D2B-8BB1-404088F6BB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84E9BD-F54C-A39C-46F7-6F07EDB272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E69F914-F75C-DF4A-8E3D-0EE1CE742B98}" type="datetimeFigureOut">
              <a:rPr lang="en-GB" smtClean="0"/>
              <a:t>17/11/2025</a:t>
            </a:fld>
            <a:endParaRPr lang="en-GB"/>
          </a:p>
        </p:txBody>
      </p:sp>
      <p:sp>
        <p:nvSpPr>
          <p:cNvPr id="5" name="Footer Placeholder 4">
            <a:extLst>
              <a:ext uri="{FF2B5EF4-FFF2-40B4-BE49-F238E27FC236}">
                <a16:creationId xmlns:a16="http://schemas.microsoft.com/office/drawing/2014/main" id="{CDCB274E-F41A-6412-79FF-240E070353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92CD336-E469-A974-392B-2B502DF00C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FAF8B9-F476-9E49-9916-EFFC20CDCF66}" type="slidenum">
              <a:rPr lang="en-GB" smtClean="0"/>
              <a:t>‹#›</a:t>
            </a:fld>
            <a:endParaRPr lang="en-GB"/>
          </a:p>
        </p:txBody>
      </p:sp>
    </p:spTree>
    <p:extLst>
      <p:ext uri="{BB962C8B-B14F-4D97-AF65-F5344CB8AC3E}">
        <p14:creationId xmlns:p14="http://schemas.microsoft.com/office/powerpoint/2010/main" val="13695927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868237" y="2371241"/>
            <a:ext cx="8539079" cy="967524"/>
          </a:xfrm>
        </p:spPr>
        <p:txBody>
          <a:bodyPr>
            <a:normAutofit fontScale="90000"/>
          </a:bodyPr>
          <a:lstStyle/>
          <a:p>
            <a:pPr algn="l"/>
            <a:br>
              <a:rPr lang="en-GB" sz="667" b="1" dirty="0">
                <a:ea typeface="Aptos" panose="020B0004020202020204" pitchFamily="34" charset="0"/>
              </a:rPr>
            </a:br>
            <a:br>
              <a:rPr lang="en-GB" sz="1800" dirty="0"/>
            </a:br>
            <a:r>
              <a:rPr lang="en-GB" sz="2200" dirty="0">
                <a:latin typeface="Arial" panose="020B0604020202020204" pitchFamily="34" charset="0"/>
                <a:cs typeface="Arial" panose="020B0604020202020204" pitchFamily="34" charset="0"/>
              </a:rPr>
              <a:t>Student name: Diana Asare</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Student number: 2427141</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Lecturer’s name: Dr Patronella Ganza</a:t>
            </a:r>
            <a:br>
              <a:rPr lang="en-GB" sz="1125" dirty="0"/>
            </a:br>
            <a:endParaRPr lang="en-GB" sz="1125"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480446" y="3519236"/>
            <a:ext cx="11313763" cy="1691861"/>
          </a:xfrm>
        </p:spPr>
        <p:txBody>
          <a:bodyPr>
            <a:noAutofit/>
          </a:bodyPr>
          <a:lstStyle/>
          <a:p>
            <a:pPr algn="l"/>
            <a:r>
              <a:rPr lang="en-GB" sz="1800" dirty="0">
                <a:latin typeface="Arial" panose="020B0604020202020204" pitchFamily="34" charset="0"/>
                <a:cs typeface="Arial" panose="020B0604020202020204" pitchFamily="34" charset="0"/>
              </a:rPr>
              <a:t>I confirm that I have used AI tools to source images and/or for proofreading this work (</a:t>
            </a:r>
            <a:r>
              <a:rPr lang="en-GB" sz="1800" dirty="0">
                <a:solidFill>
                  <a:srgbClr val="FF0000"/>
                </a:solidFill>
                <a:latin typeface="Arial" panose="020B0604020202020204" pitchFamily="34" charset="0"/>
                <a:cs typeface="Arial" panose="020B0604020202020204" pitchFamily="34" charset="0"/>
              </a:rPr>
              <a:t>scribbler</a:t>
            </a:r>
            <a:r>
              <a:rPr lang="en-GB" sz="1800" dirty="0">
                <a:latin typeface="Arial" panose="020B0604020202020204" pitchFamily="34" charset="0"/>
                <a:cs typeface="Arial" panose="020B0604020202020204" pitchFamily="34" charset="0"/>
              </a:rPr>
              <a:t>). I confirm that I have not presented any AI generated materials as my own work. </a:t>
            </a:r>
            <a:endParaRPr lang="en-GB" sz="1800" b="1" dirty="0">
              <a:latin typeface="Arial" panose="020B0604020202020204" pitchFamily="34" charset="0"/>
              <a:cs typeface="Arial" panose="020B0604020202020204" pitchFamily="34" charset="0"/>
            </a:endParaRPr>
          </a:p>
          <a:p>
            <a:pPr algn="l"/>
            <a:r>
              <a:rPr lang="en-GB" sz="1800" dirty="0">
                <a:latin typeface="Arial" panose="020B0604020202020204" pitchFamily="34" charset="0"/>
                <a:cs typeface="Arial" panose="020B0604020202020204" pitchFamily="34" charset="0"/>
              </a:rPr>
              <a:t>I confirm I have copies of my drafts, notes, and other resources I used, which I may be asked to provide in evidence</a:t>
            </a:r>
          </a:p>
        </p:txBody>
      </p:sp>
      <p:sp>
        <p:nvSpPr>
          <p:cNvPr id="4" name="TextBox 3">
            <a:extLst>
              <a:ext uri="{FF2B5EF4-FFF2-40B4-BE49-F238E27FC236}">
                <a16:creationId xmlns:a16="http://schemas.microsoft.com/office/drawing/2014/main" id="{0DB5D689-0DBF-6610-F166-1771F1505D35}"/>
              </a:ext>
            </a:extLst>
          </p:cNvPr>
          <p:cNvSpPr txBox="1"/>
          <p:nvPr/>
        </p:nvSpPr>
        <p:spPr>
          <a:xfrm>
            <a:off x="3253361" y="1363899"/>
            <a:ext cx="6049210" cy="707886"/>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LCHS4010</a:t>
            </a:r>
          </a:p>
          <a:p>
            <a:pPr algn="ctr"/>
            <a:r>
              <a:rPr lang="en-GB" sz="2000" b="1" dirty="0">
                <a:latin typeface="Arial" panose="020B0604020202020204" pitchFamily="34" charset="0"/>
                <a:cs typeface="Arial" panose="020B0604020202020204" pitchFamily="34" charset="0"/>
              </a:rPr>
              <a:t>Psychology in Health and Social Care</a:t>
            </a:r>
            <a:endParaRPr lang="en-GB" sz="20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8237" y="-22125"/>
            <a:ext cx="3272089" cy="1308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3F0F3-A943-03FA-BD6B-E6E6B03FEB21}"/>
              </a:ext>
            </a:extLst>
          </p:cNvPr>
          <p:cNvSpPr>
            <a:spLocks noGrp="1"/>
          </p:cNvSpPr>
          <p:nvPr>
            <p:ph type="title"/>
          </p:nvPr>
        </p:nvSpPr>
        <p:spPr>
          <a:xfrm>
            <a:off x="838200" y="365125"/>
            <a:ext cx="10515600" cy="533509"/>
          </a:xfrm>
        </p:spPr>
        <p:txBody>
          <a:bodyPr>
            <a:normAutofit/>
          </a:bodyPr>
          <a:lstStyle/>
          <a:p>
            <a:r>
              <a:rPr lang="en-GB" sz="3200" b="1" dirty="0"/>
              <a:t>Introduction</a:t>
            </a:r>
          </a:p>
        </p:txBody>
      </p:sp>
      <p:sp>
        <p:nvSpPr>
          <p:cNvPr id="3" name="Content Placeholder 2">
            <a:extLst>
              <a:ext uri="{FF2B5EF4-FFF2-40B4-BE49-F238E27FC236}">
                <a16:creationId xmlns:a16="http://schemas.microsoft.com/office/drawing/2014/main" id="{01CC80CE-C6BC-E51E-E1D5-3DFFE4C38F44}"/>
              </a:ext>
            </a:extLst>
          </p:cNvPr>
          <p:cNvSpPr>
            <a:spLocks noGrp="1"/>
          </p:cNvSpPr>
          <p:nvPr>
            <p:ph idx="1"/>
          </p:nvPr>
        </p:nvSpPr>
        <p:spPr>
          <a:xfrm>
            <a:off x="838200" y="898634"/>
            <a:ext cx="11033233" cy="5615710"/>
          </a:xfrm>
        </p:spPr>
        <p:txBody>
          <a:bodyPr>
            <a:normAutofit fontScale="92500"/>
          </a:bodyPr>
          <a:lstStyle/>
          <a:p>
            <a:pPr marL="0" indent="0">
              <a:buNone/>
            </a:pPr>
            <a:r>
              <a:rPr lang="en-GB" sz="2400" dirty="0"/>
              <a:t>Amira is 3-year-old child who just enrolled in a nursery that I am working in. When Amira is left alone by her carers, she exhibits signs of anxiety, limited verbal communication, and difficulty participating in playing in a group. My role is to understand and support her emotional, social, cognitive, and physical wellbeing and development.</a:t>
            </a:r>
          </a:p>
          <a:p>
            <a:pPr marL="0" indent="0">
              <a:buNone/>
            </a:pPr>
            <a:endParaRPr lang="en-GB" sz="2400" dirty="0"/>
          </a:p>
          <a:p>
            <a:pPr marL="0" indent="0">
              <a:buNone/>
            </a:pPr>
            <a:r>
              <a:rPr lang="en-GB" sz="2400" dirty="0"/>
              <a:t>The theory of  lifespan psychological theory of development that I will use to support Amira is the </a:t>
            </a:r>
            <a:r>
              <a:rPr lang="en-GB" sz="2400" b="1" dirty="0"/>
              <a:t>Vygotsky’s sociocultural theory</a:t>
            </a:r>
            <a:r>
              <a:rPr lang="en-GB" sz="2400" dirty="0"/>
              <a:t>.</a:t>
            </a:r>
          </a:p>
          <a:p>
            <a:pPr marL="0" indent="0">
              <a:buNone/>
            </a:pPr>
            <a:endParaRPr lang="en-GB" sz="2400" dirty="0"/>
          </a:p>
          <a:p>
            <a:pPr marL="0" indent="0">
              <a:buNone/>
            </a:pPr>
            <a:r>
              <a:rPr lang="en-GB" sz="2400" dirty="0"/>
              <a:t>The aims of this presentation is </a:t>
            </a:r>
          </a:p>
          <a:p>
            <a:r>
              <a:rPr lang="en-GB" sz="2400" dirty="0"/>
              <a:t>Explain the Vygotsky’s sociocultural theory.</a:t>
            </a:r>
          </a:p>
          <a:p>
            <a:r>
              <a:rPr lang="en-GB" sz="2400" dirty="0"/>
              <a:t>Apply the theory to Amira’s situation</a:t>
            </a:r>
          </a:p>
          <a:p>
            <a:r>
              <a:rPr lang="en-GB" sz="2400" dirty="0"/>
              <a:t>Propose practical strategies or interventions</a:t>
            </a:r>
          </a:p>
          <a:p>
            <a:r>
              <a:rPr lang="en-GB" sz="2400" dirty="0"/>
              <a:t> Consider both biological and environmental influences </a:t>
            </a:r>
          </a:p>
          <a:p>
            <a:r>
              <a:rPr lang="en-GB" sz="2400" dirty="0"/>
              <a:t>evaluate the usefulness and limitations of the theory</a:t>
            </a:r>
          </a:p>
        </p:txBody>
      </p:sp>
    </p:spTree>
    <p:extLst>
      <p:ext uri="{BB962C8B-B14F-4D97-AF65-F5344CB8AC3E}">
        <p14:creationId xmlns:p14="http://schemas.microsoft.com/office/powerpoint/2010/main" val="2390117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08268D-1F86-73CF-F4CA-B5231940D201}"/>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FD8191D8-6F9D-FCF2-4CC8-A3ABE9DA61E8}"/>
              </a:ext>
            </a:extLst>
          </p:cNvPr>
          <p:cNvPicPr>
            <a:picLocks noChangeAspect="1"/>
          </p:cNvPicPr>
          <p:nvPr/>
        </p:nvPicPr>
        <p:blipFill>
          <a:blip r:embed="rId3"/>
          <a:stretch>
            <a:fillRect/>
          </a:stretch>
        </p:blipFill>
        <p:spPr>
          <a:xfrm>
            <a:off x="8565931" y="3153103"/>
            <a:ext cx="3312733" cy="3704897"/>
          </a:xfrm>
          <a:prstGeom prst="rect">
            <a:avLst/>
          </a:prstGeom>
        </p:spPr>
      </p:pic>
      <p:sp>
        <p:nvSpPr>
          <p:cNvPr id="2" name="Title 1">
            <a:extLst>
              <a:ext uri="{FF2B5EF4-FFF2-40B4-BE49-F238E27FC236}">
                <a16:creationId xmlns:a16="http://schemas.microsoft.com/office/drawing/2014/main" id="{F6DC72AC-8AB5-F47E-F891-E50CD0141851}"/>
              </a:ext>
            </a:extLst>
          </p:cNvPr>
          <p:cNvSpPr>
            <a:spLocks noGrp="1"/>
          </p:cNvSpPr>
          <p:nvPr>
            <p:ph type="title"/>
          </p:nvPr>
        </p:nvSpPr>
        <p:spPr>
          <a:xfrm>
            <a:off x="381000" y="380890"/>
            <a:ext cx="10515600" cy="533509"/>
          </a:xfrm>
        </p:spPr>
        <p:txBody>
          <a:bodyPr>
            <a:normAutofit/>
          </a:bodyPr>
          <a:lstStyle/>
          <a:p>
            <a:r>
              <a:rPr lang="en-GB" sz="3200" b="1" dirty="0"/>
              <a:t>Vygotsky’s sociocultural theory</a:t>
            </a:r>
          </a:p>
        </p:txBody>
      </p:sp>
      <p:sp>
        <p:nvSpPr>
          <p:cNvPr id="3" name="Content Placeholder 2">
            <a:extLst>
              <a:ext uri="{FF2B5EF4-FFF2-40B4-BE49-F238E27FC236}">
                <a16:creationId xmlns:a16="http://schemas.microsoft.com/office/drawing/2014/main" id="{E8A262D9-DADC-698F-4407-4851F2AA40AE}"/>
              </a:ext>
            </a:extLst>
          </p:cNvPr>
          <p:cNvSpPr>
            <a:spLocks noGrp="1"/>
          </p:cNvSpPr>
          <p:nvPr>
            <p:ph idx="1"/>
          </p:nvPr>
        </p:nvSpPr>
        <p:spPr>
          <a:xfrm>
            <a:off x="381000" y="1037338"/>
            <a:ext cx="10515600" cy="5615710"/>
          </a:xfrm>
        </p:spPr>
        <p:txBody>
          <a:bodyPr>
            <a:normAutofit/>
          </a:bodyPr>
          <a:lstStyle/>
          <a:p>
            <a:r>
              <a:rPr lang="en-GB" sz="2400" dirty="0"/>
              <a:t>Lev Vygotsky, a Russian psychologist, proposed Vygotsky’s sociocultural theory of cognitive development. </a:t>
            </a:r>
          </a:p>
          <a:p>
            <a:pPr marL="0" indent="0">
              <a:buNone/>
            </a:pPr>
            <a:endParaRPr lang="en-GB" sz="2400" dirty="0"/>
          </a:p>
          <a:p>
            <a:r>
              <a:rPr lang="en-GB" sz="2400" dirty="0"/>
              <a:t>Vygotsky’s sociocultural theory highlights that early childhood development is driven by social interaction, cultural mediation, and guided participation in shared activities. Vygotsky (1978) proposed that higher mental functions first emerge socially before being internalised.</a:t>
            </a:r>
          </a:p>
          <a:p>
            <a:pPr marL="0" indent="0">
              <a:buNone/>
            </a:pPr>
            <a:endParaRPr lang="en-GB" sz="2400" dirty="0"/>
          </a:p>
          <a:p>
            <a:r>
              <a:rPr lang="en-GB" sz="2400" dirty="0"/>
              <a:t>Parts of the theory that focusses on early year development:</a:t>
            </a:r>
          </a:p>
          <a:p>
            <a:pPr lvl="1"/>
            <a:r>
              <a:rPr lang="en-GB" dirty="0"/>
              <a:t>Zone of Proximal Development (ZPD)</a:t>
            </a:r>
          </a:p>
          <a:p>
            <a:pPr lvl="1"/>
            <a:r>
              <a:rPr lang="en-GB" dirty="0"/>
              <a:t>Scaffolding: Physical skills and motor skills</a:t>
            </a:r>
          </a:p>
          <a:p>
            <a:pPr lvl="1"/>
            <a:r>
              <a:rPr lang="en-GB" dirty="0"/>
              <a:t>Emotional skills</a:t>
            </a:r>
          </a:p>
          <a:p>
            <a:pPr lvl="1"/>
            <a:r>
              <a:rPr lang="en-GB" dirty="0"/>
              <a:t>Language skills</a:t>
            </a:r>
          </a:p>
          <a:p>
            <a:pPr lvl="1"/>
            <a:r>
              <a:rPr lang="en-GB" dirty="0"/>
              <a:t>cognitive development</a:t>
            </a:r>
          </a:p>
        </p:txBody>
      </p:sp>
    </p:spTree>
    <p:extLst>
      <p:ext uri="{BB962C8B-B14F-4D97-AF65-F5344CB8AC3E}">
        <p14:creationId xmlns:p14="http://schemas.microsoft.com/office/powerpoint/2010/main" val="24309594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00B221-854A-2D0F-591A-BC1FC0549B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D07D6D-6A39-F6E1-0B82-B204C7AD5E98}"/>
              </a:ext>
            </a:extLst>
          </p:cNvPr>
          <p:cNvSpPr>
            <a:spLocks noGrp="1"/>
          </p:cNvSpPr>
          <p:nvPr>
            <p:ph type="title"/>
          </p:nvPr>
        </p:nvSpPr>
        <p:spPr>
          <a:xfrm>
            <a:off x="381000" y="380890"/>
            <a:ext cx="10515600" cy="533509"/>
          </a:xfrm>
        </p:spPr>
        <p:txBody>
          <a:bodyPr>
            <a:normAutofit/>
          </a:bodyPr>
          <a:lstStyle/>
          <a:p>
            <a:r>
              <a:rPr lang="en-GB" sz="3200" b="1" dirty="0"/>
              <a:t>Amira’s situation based on Vygotsky’s sociocultural theory </a:t>
            </a:r>
          </a:p>
        </p:txBody>
      </p:sp>
      <p:sp>
        <p:nvSpPr>
          <p:cNvPr id="3" name="Content Placeholder 2">
            <a:extLst>
              <a:ext uri="{FF2B5EF4-FFF2-40B4-BE49-F238E27FC236}">
                <a16:creationId xmlns:a16="http://schemas.microsoft.com/office/drawing/2014/main" id="{0D7805BD-3CE1-FA22-8CAC-8703D3656D5E}"/>
              </a:ext>
            </a:extLst>
          </p:cNvPr>
          <p:cNvSpPr>
            <a:spLocks noGrp="1"/>
          </p:cNvSpPr>
          <p:nvPr>
            <p:ph idx="1"/>
          </p:nvPr>
        </p:nvSpPr>
        <p:spPr>
          <a:xfrm>
            <a:off x="381000" y="1037338"/>
            <a:ext cx="7391400" cy="5615710"/>
          </a:xfrm>
        </p:spPr>
        <p:txBody>
          <a:bodyPr>
            <a:normAutofit fontScale="92500" lnSpcReduction="20000"/>
          </a:bodyPr>
          <a:lstStyle/>
          <a:p>
            <a:pPr marL="0" indent="0">
              <a:buNone/>
            </a:pPr>
            <a:r>
              <a:rPr lang="en-GB" sz="2400" b="1" dirty="0"/>
              <a:t>Cognitive development</a:t>
            </a:r>
          </a:p>
          <a:p>
            <a:pPr lvl="1"/>
            <a:r>
              <a:rPr lang="en-GB" dirty="0"/>
              <a:t>Amira shows exhibits anxiety when left alone by the carers.</a:t>
            </a:r>
          </a:p>
          <a:p>
            <a:pPr lvl="1"/>
            <a:r>
              <a:rPr lang="en-GB" dirty="0"/>
              <a:t>Theory: Children develop through supportive relationships with more others that they trust i.e. the carers for example  (Vygotsky, 1978).</a:t>
            </a:r>
          </a:p>
          <a:p>
            <a:pPr>
              <a:buNone/>
            </a:pPr>
            <a:endParaRPr lang="en-GB" sz="2400" b="1" dirty="0"/>
          </a:p>
          <a:p>
            <a:pPr>
              <a:buNone/>
            </a:pPr>
            <a:r>
              <a:rPr lang="en-GB" sz="2400" b="1" dirty="0"/>
              <a:t>Language skills</a:t>
            </a:r>
          </a:p>
          <a:p>
            <a:pPr lvl="1"/>
            <a:r>
              <a:rPr lang="en-GB" dirty="0"/>
              <a:t>Amira has limited verbal communication and therefore may affect her learning development.</a:t>
            </a:r>
          </a:p>
          <a:p>
            <a:pPr lvl="1"/>
            <a:r>
              <a:rPr lang="en-GB" dirty="0"/>
              <a:t>Theory: Language is a cultural tool essential for thinking, learning and passing on knowledge (Vygotsky, 1986).</a:t>
            </a:r>
          </a:p>
          <a:p>
            <a:pPr lvl="1"/>
            <a:endParaRPr lang="en-GB" dirty="0"/>
          </a:p>
          <a:p>
            <a:pPr marL="228600" lvl="1">
              <a:spcBef>
                <a:spcPts val="1000"/>
              </a:spcBef>
              <a:buNone/>
            </a:pPr>
            <a:r>
              <a:rPr lang="en-GB" b="1" dirty="0"/>
              <a:t>Social skills</a:t>
            </a:r>
          </a:p>
          <a:p>
            <a:pPr marL="342900" lvl="1" indent="-342900">
              <a:spcBef>
                <a:spcPts val="1000"/>
              </a:spcBef>
            </a:pPr>
            <a:r>
              <a:rPr lang="en-GB" dirty="0"/>
              <a:t>Amira’s difficulty engaging in group play with others.</a:t>
            </a:r>
          </a:p>
          <a:p>
            <a:pPr marL="342900" lvl="1" indent="-342900">
              <a:spcBef>
                <a:spcPts val="1000"/>
              </a:spcBef>
            </a:pPr>
            <a:r>
              <a:rPr lang="en-GB" dirty="0"/>
              <a:t>Theory: Learning occurs in the Zone of Proximal Development (ZPD) with guidance (Vygotsky, 1978).</a:t>
            </a:r>
          </a:p>
          <a:p>
            <a:pPr lvl="1"/>
            <a:endParaRPr lang="en-GB" dirty="0"/>
          </a:p>
          <a:p>
            <a:pPr marL="457200" lvl="1" indent="0">
              <a:buNone/>
            </a:pPr>
            <a:endParaRPr lang="en-GB" dirty="0"/>
          </a:p>
          <a:p>
            <a:pPr marL="0" indent="0">
              <a:buNone/>
            </a:pPr>
            <a:endParaRPr lang="en-GB" sz="2400" dirty="0"/>
          </a:p>
        </p:txBody>
      </p:sp>
      <p:pic>
        <p:nvPicPr>
          <p:cNvPr id="6" name="Picture 5" descr="A group of children playing with blocks&#10;&#10;AI-generated content may be incorrect.">
            <a:extLst>
              <a:ext uri="{FF2B5EF4-FFF2-40B4-BE49-F238E27FC236}">
                <a16:creationId xmlns:a16="http://schemas.microsoft.com/office/drawing/2014/main" id="{F47ABF05-9CE2-51A2-67DD-7E7E69BB5D17}"/>
              </a:ext>
            </a:extLst>
          </p:cNvPr>
          <p:cNvPicPr>
            <a:picLocks noChangeAspect="1"/>
          </p:cNvPicPr>
          <p:nvPr/>
        </p:nvPicPr>
        <p:blipFill>
          <a:blip r:embed="rId3"/>
          <a:stretch>
            <a:fillRect/>
          </a:stretch>
        </p:blipFill>
        <p:spPr>
          <a:xfrm>
            <a:off x="7772400" y="2554360"/>
            <a:ext cx="3872497" cy="2581665"/>
          </a:xfrm>
          <a:prstGeom prst="rect">
            <a:avLst/>
          </a:prstGeom>
        </p:spPr>
      </p:pic>
    </p:spTree>
    <p:extLst>
      <p:ext uri="{BB962C8B-B14F-4D97-AF65-F5344CB8AC3E}">
        <p14:creationId xmlns:p14="http://schemas.microsoft.com/office/powerpoint/2010/main" val="809624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7CC421-E36A-913E-3980-2BD56D9A3D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FC5012-4FB3-2802-5AB1-414719BBF8FF}"/>
              </a:ext>
            </a:extLst>
          </p:cNvPr>
          <p:cNvSpPr>
            <a:spLocks noGrp="1"/>
          </p:cNvSpPr>
          <p:nvPr>
            <p:ph type="title"/>
          </p:nvPr>
        </p:nvSpPr>
        <p:spPr>
          <a:xfrm>
            <a:off x="381000" y="428186"/>
            <a:ext cx="11301248" cy="533509"/>
          </a:xfrm>
        </p:spPr>
        <p:txBody>
          <a:bodyPr>
            <a:noAutofit/>
          </a:bodyPr>
          <a:lstStyle/>
          <a:p>
            <a:r>
              <a:rPr lang="en-GB" sz="3200" b="1" dirty="0"/>
              <a:t>Strategies / interventions propose to use within Amira’s nursery </a:t>
            </a:r>
          </a:p>
        </p:txBody>
      </p:sp>
      <p:sp>
        <p:nvSpPr>
          <p:cNvPr id="3" name="Content Placeholder 2">
            <a:extLst>
              <a:ext uri="{FF2B5EF4-FFF2-40B4-BE49-F238E27FC236}">
                <a16:creationId xmlns:a16="http://schemas.microsoft.com/office/drawing/2014/main" id="{2C70140D-7BB9-358A-5E59-D43340F3D3CB}"/>
              </a:ext>
            </a:extLst>
          </p:cNvPr>
          <p:cNvSpPr>
            <a:spLocks noGrp="1"/>
          </p:cNvSpPr>
          <p:nvPr>
            <p:ph idx="1"/>
          </p:nvPr>
        </p:nvSpPr>
        <p:spPr>
          <a:xfrm>
            <a:off x="381000" y="1434662"/>
            <a:ext cx="11301248" cy="5218386"/>
          </a:xfrm>
        </p:spPr>
        <p:txBody>
          <a:bodyPr>
            <a:normAutofit/>
          </a:bodyPr>
          <a:lstStyle/>
          <a:p>
            <a:pPr marL="0" indent="0">
              <a:buNone/>
            </a:pPr>
            <a:r>
              <a:rPr lang="en-GB" sz="2400" b="1" dirty="0"/>
              <a:t>Cognitive development</a:t>
            </a:r>
          </a:p>
          <a:p>
            <a:pPr lvl="1"/>
            <a:r>
              <a:rPr lang="en-GB" dirty="0"/>
              <a:t>A dedicated person can be assigned to Amira to provide emotional scaffolding and security which will help Amira gain confidence and feel safe in the nursery.</a:t>
            </a:r>
          </a:p>
          <a:p>
            <a:pPr marL="457200" lvl="1" indent="0">
              <a:buNone/>
            </a:pPr>
            <a:endParaRPr lang="en-GB" sz="2400" b="1" dirty="0"/>
          </a:p>
          <a:p>
            <a:pPr>
              <a:buNone/>
            </a:pPr>
            <a:r>
              <a:rPr lang="en-GB" sz="2400" b="1" dirty="0"/>
              <a:t>Language skills</a:t>
            </a:r>
          </a:p>
          <a:p>
            <a:pPr lvl="1"/>
            <a:r>
              <a:rPr lang="en-GB" dirty="0"/>
              <a:t>Practice words with words and phrases with Amira and also  engage in dialogue with the aim of supporting expressive language and  vocabulary.</a:t>
            </a:r>
          </a:p>
          <a:p>
            <a:pPr lvl="1"/>
            <a:endParaRPr lang="en-GB" dirty="0"/>
          </a:p>
          <a:p>
            <a:pPr marL="228600" lvl="1">
              <a:spcBef>
                <a:spcPts val="1000"/>
              </a:spcBef>
              <a:buNone/>
            </a:pPr>
            <a:r>
              <a:rPr lang="en-GB" b="1" dirty="0"/>
              <a:t>Social skills</a:t>
            </a:r>
          </a:p>
          <a:p>
            <a:pPr lvl="1"/>
            <a:r>
              <a:rPr lang="en-GB" dirty="0"/>
              <a:t>Teachers can conduct model turn-taking activities, starting with small peer interactions with a goal of building confidence and social skills for participation in group activities.</a:t>
            </a:r>
          </a:p>
          <a:p>
            <a:pPr marL="457200" lvl="1" indent="0">
              <a:buNone/>
            </a:pPr>
            <a:endParaRPr lang="en-GB" dirty="0"/>
          </a:p>
          <a:p>
            <a:pPr marL="0" indent="0">
              <a:buNone/>
            </a:pPr>
            <a:endParaRPr lang="en-GB" sz="2400" dirty="0"/>
          </a:p>
        </p:txBody>
      </p:sp>
    </p:spTree>
    <p:extLst>
      <p:ext uri="{BB962C8B-B14F-4D97-AF65-F5344CB8AC3E}">
        <p14:creationId xmlns:p14="http://schemas.microsoft.com/office/powerpoint/2010/main" val="2583755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178654-AE5B-1106-02F0-8CCD884172C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F7F9A4-570A-8873-F2F2-E69615B17856}"/>
              </a:ext>
            </a:extLst>
          </p:cNvPr>
          <p:cNvSpPr>
            <a:spLocks noGrp="1"/>
          </p:cNvSpPr>
          <p:nvPr>
            <p:ph idx="1"/>
          </p:nvPr>
        </p:nvSpPr>
        <p:spPr>
          <a:xfrm>
            <a:off x="243840" y="565982"/>
            <a:ext cx="9723120" cy="5218386"/>
          </a:xfrm>
        </p:spPr>
        <p:txBody>
          <a:bodyPr>
            <a:normAutofit/>
          </a:bodyPr>
          <a:lstStyle/>
          <a:p>
            <a:pPr marL="0" indent="0">
              <a:buNone/>
            </a:pPr>
            <a:r>
              <a:rPr lang="en-GB" sz="2400" b="1" dirty="0"/>
              <a:t>Biological and Environmental  factors </a:t>
            </a:r>
          </a:p>
          <a:p>
            <a:pPr marL="0" indent="0">
              <a:buNone/>
            </a:pPr>
            <a:endParaRPr lang="en-GB" sz="2400" b="1" dirty="0"/>
          </a:p>
          <a:p>
            <a:pPr marL="0" indent="0">
              <a:buNone/>
            </a:pPr>
            <a:r>
              <a:rPr lang="en-GB" sz="2400" dirty="0"/>
              <a:t>Biological aspects of Amira's development, including temperament, brain growth, and sensory processing, have an impact on her confidence, anxiety, and communication.</a:t>
            </a:r>
          </a:p>
          <a:p>
            <a:pPr marL="0" indent="0">
              <a:buNone/>
            </a:pPr>
            <a:endParaRPr lang="en-GB" sz="2400" dirty="0"/>
          </a:p>
          <a:p>
            <a:pPr marL="0" indent="0">
              <a:buNone/>
            </a:pPr>
            <a:r>
              <a:rPr lang="en-GB" sz="2400" dirty="0"/>
              <a:t>Her emotional, social, and physical development are shaped by environmental elements such as nursery routines, and peer interactions.</a:t>
            </a:r>
          </a:p>
        </p:txBody>
      </p:sp>
    </p:spTree>
    <p:extLst>
      <p:ext uri="{BB962C8B-B14F-4D97-AF65-F5344CB8AC3E}">
        <p14:creationId xmlns:p14="http://schemas.microsoft.com/office/powerpoint/2010/main" val="42033253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F75878-CDDF-C0B7-A120-3A4ADE86E7B5}"/>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106A15C8-A821-FCA8-5B1C-AA3E87356F82}"/>
              </a:ext>
            </a:extLst>
          </p:cNvPr>
          <p:cNvSpPr txBox="1"/>
          <p:nvPr/>
        </p:nvSpPr>
        <p:spPr>
          <a:xfrm>
            <a:off x="502920" y="538818"/>
            <a:ext cx="11399520" cy="3785652"/>
          </a:xfrm>
          <a:prstGeom prst="rect">
            <a:avLst/>
          </a:prstGeom>
          <a:noFill/>
        </p:spPr>
        <p:txBody>
          <a:bodyPr wrap="square">
            <a:spAutoFit/>
          </a:bodyPr>
          <a:lstStyle/>
          <a:p>
            <a:r>
              <a:rPr lang="en-GB" sz="2400" b="1" dirty="0"/>
              <a:t>Strengths of the theory:</a:t>
            </a:r>
          </a:p>
          <a:p>
            <a:pPr marL="342900" indent="-342900">
              <a:buFont typeface="Arial" panose="020B0604020202020204" pitchFamily="34" charset="0"/>
              <a:buChar char="•"/>
            </a:pPr>
            <a:r>
              <a:rPr lang="en-GB" sz="2400" dirty="0"/>
              <a:t>Emphasises social interaction and collaboration, highlighting the importance of adults and peers in learning.</a:t>
            </a:r>
          </a:p>
          <a:p>
            <a:pPr marL="342900" indent="-342900">
              <a:buFont typeface="Arial" panose="020B0604020202020204" pitchFamily="34" charset="0"/>
              <a:buChar char="•"/>
            </a:pPr>
            <a:r>
              <a:rPr lang="en-GB" sz="2400" dirty="0"/>
              <a:t>Recognises language as a key tool for cognitive development and self-regulation.</a:t>
            </a:r>
          </a:p>
          <a:p>
            <a:pPr marL="342900" indent="-342900">
              <a:buFont typeface="Arial" panose="020B0604020202020204" pitchFamily="34" charset="0"/>
              <a:buChar char="•"/>
            </a:pPr>
            <a:endParaRPr lang="en-GB" sz="2400" dirty="0"/>
          </a:p>
          <a:p>
            <a:endParaRPr lang="en-GB" sz="2400" dirty="0"/>
          </a:p>
          <a:p>
            <a:r>
              <a:rPr lang="en-GB" sz="2400" b="1" dirty="0"/>
              <a:t>Weaknesses of the theory:</a:t>
            </a:r>
          </a:p>
          <a:p>
            <a:pPr marL="342900" indent="-342900">
              <a:buFont typeface="Arial" panose="020B0604020202020204" pitchFamily="34" charset="0"/>
              <a:buChar char="•"/>
            </a:pPr>
            <a:r>
              <a:rPr lang="en-GB" sz="2400" dirty="0"/>
              <a:t>Lacks a detailed explanation of biological or individual differences in development.</a:t>
            </a:r>
          </a:p>
          <a:p>
            <a:pPr marL="342900" indent="-342900">
              <a:buFont typeface="Arial" panose="020B0604020202020204" pitchFamily="34" charset="0"/>
              <a:buChar char="•"/>
            </a:pPr>
            <a:r>
              <a:rPr lang="en-GB" sz="2400" dirty="0"/>
              <a:t>Can be difficult to apply universally, as cultural and environmental contexts vary widely.</a:t>
            </a:r>
          </a:p>
        </p:txBody>
      </p:sp>
    </p:spTree>
    <p:extLst>
      <p:ext uri="{BB962C8B-B14F-4D97-AF65-F5344CB8AC3E}">
        <p14:creationId xmlns:p14="http://schemas.microsoft.com/office/powerpoint/2010/main" val="12455541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99C3CB-3A42-6D65-B57E-E41D69A425CF}"/>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0089AD94-A4CE-EEAB-6053-68C881311B02}"/>
              </a:ext>
            </a:extLst>
          </p:cNvPr>
          <p:cNvSpPr txBox="1"/>
          <p:nvPr/>
        </p:nvSpPr>
        <p:spPr>
          <a:xfrm>
            <a:off x="502920" y="538818"/>
            <a:ext cx="11399520" cy="5386090"/>
          </a:xfrm>
          <a:prstGeom prst="rect">
            <a:avLst/>
          </a:prstGeom>
          <a:noFill/>
        </p:spPr>
        <p:txBody>
          <a:bodyPr wrap="square">
            <a:spAutoFit/>
          </a:bodyPr>
          <a:lstStyle/>
          <a:p>
            <a:pPr>
              <a:buNone/>
            </a:pPr>
            <a:r>
              <a:rPr lang="en-GB" sz="3200" b="1" dirty="0"/>
              <a:t>Conclusion </a:t>
            </a:r>
          </a:p>
          <a:p>
            <a:pPr>
              <a:buNone/>
            </a:pPr>
            <a:r>
              <a:rPr lang="en-GB" sz="2400" dirty="0"/>
              <a:t>We Discussed Amira, age 3, showing separation anxiety, limited communication, and difficulty in group play.</a:t>
            </a:r>
          </a:p>
          <a:p>
            <a:pPr>
              <a:buNone/>
            </a:pPr>
            <a:endParaRPr lang="en-GB" sz="2400" dirty="0"/>
          </a:p>
          <a:p>
            <a:pPr>
              <a:buNone/>
            </a:pPr>
            <a:r>
              <a:rPr lang="en-GB" sz="2400" dirty="0"/>
              <a:t>The Vygotsky’s sociocultural theory was selected for this discussion.</a:t>
            </a:r>
          </a:p>
          <a:p>
            <a:pPr>
              <a:buNone/>
            </a:pPr>
            <a:endParaRPr lang="en-GB" sz="2400" dirty="0"/>
          </a:p>
          <a:p>
            <a:pPr>
              <a:buNone/>
            </a:pPr>
            <a:r>
              <a:rPr lang="en-GB" sz="2400" dirty="0"/>
              <a:t>The Proposed Strategies / Interventions used include</a:t>
            </a:r>
          </a:p>
          <a:p>
            <a:pPr marL="342900" indent="-342900">
              <a:buFont typeface="Arial" panose="020B0604020202020204" pitchFamily="34" charset="0"/>
              <a:buChar char="•"/>
            </a:pPr>
            <a:r>
              <a:rPr lang="en-GB" sz="2400" dirty="0"/>
              <a:t>Assign a key person to build trust.</a:t>
            </a:r>
          </a:p>
          <a:p>
            <a:pPr marL="342900" indent="-342900">
              <a:buFont typeface="Arial" panose="020B0604020202020204" pitchFamily="34" charset="0"/>
              <a:buChar char="•"/>
            </a:pPr>
            <a:r>
              <a:rPr lang="en-GB" sz="2400" dirty="0"/>
              <a:t>Use guided play and small-group activities.</a:t>
            </a:r>
          </a:p>
          <a:p>
            <a:pPr marL="342900" indent="-342900">
              <a:buFont typeface="Arial" panose="020B0604020202020204" pitchFamily="34" charset="0"/>
              <a:buChar char="•"/>
            </a:pPr>
            <a:r>
              <a:rPr lang="en-GB" sz="2400" dirty="0"/>
              <a:t>Model language, scaffold problem-solving, and support physical development.</a:t>
            </a:r>
          </a:p>
          <a:p>
            <a:endParaRPr lang="en-GB" sz="2400" dirty="0"/>
          </a:p>
          <a:p>
            <a:pPr>
              <a:buNone/>
            </a:pPr>
            <a:r>
              <a:rPr lang="en-GB" sz="2400" dirty="0"/>
              <a:t>Practical Key Takeaway for in this discussion is that </a:t>
            </a:r>
          </a:p>
          <a:p>
            <a:pPr marL="342900" indent="-342900">
              <a:buFont typeface="Arial" panose="020B0604020202020204" pitchFamily="34" charset="0"/>
              <a:buChar char="•"/>
            </a:pPr>
            <a:r>
              <a:rPr lang="en-GB" sz="2400" dirty="0"/>
              <a:t>children’s development thrives through responsive relationships, guided learning, and social interaction.</a:t>
            </a:r>
          </a:p>
        </p:txBody>
      </p:sp>
    </p:spTree>
    <p:extLst>
      <p:ext uri="{BB962C8B-B14F-4D97-AF65-F5344CB8AC3E}">
        <p14:creationId xmlns:p14="http://schemas.microsoft.com/office/powerpoint/2010/main" val="8777719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AD9C4-2521-DCB7-1E6E-1EC3A3E54ABB}"/>
              </a:ext>
            </a:extLst>
          </p:cNvPr>
          <p:cNvSpPr>
            <a:spLocks noGrp="1"/>
          </p:cNvSpPr>
          <p:nvPr>
            <p:ph type="title"/>
          </p:nvPr>
        </p:nvSpPr>
        <p:spPr>
          <a:xfrm>
            <a:off x="617482" y="373910"/>
            <a:ext cx="10515600" cy="662782"/>
          </a:xfrm>
        </p:spPr>
        <p:txBody>
          <a:bodyPr>
            <a:normAutofit/>
          </a:bodyPr>
          <a:lstStyle/>
          <a:p>
            <a:r>
              <a:rPr lang="en-GB" sz="2400" b="1" dirty="0"/>
              <a:t>References</a:t>
            </a:r>
          </a:p>
        </p:txBody>
      </p:sp>
      <p:sp>
        <p:nvSpPr>
          <p:cNvPr id="3" name="Content Placeholder 2">
            <a:extLst>
              <a:ext uri="{FF2B5EF4-FFF2-40B4-BE49-F238E27FC236}">
                <a16:creationId xmlns:a16="http://schemas.microsoft.com/office/drawing/2014/main" id="{0C0A1F15-2B6F-3DC4-0A13-B27D439F2F08}"/>
              </a:ext>
            </a:extLst>
          </p:cNvPr>
          <p:cNvSpPr>
            <a:spLocks noGrp="1"/>
          </p:cNvSpPr>
          <p:nvPr>
            <p:ph idx="1"/>
          </p:nvPr>
        </p:nvSpPr>
        <p:spPr>
          <a:xfrm>
            <a:off x="754511" y="922020"/>
            <a:ext cx="10241542" cy="5128260"/>
          </a:xfrm>
        </p:spPr>
        <p:txBody>
          <a:bodyPr>
            <a:noAutofit/>
          </a:bodyPr>
          <a:lstStyle/>
          <a:p>
            <a:pPr marL="0" indent="0">
              <a:buNone/>
            </a:pPr>
            <a:r>
              <a:rPr lang="en-GB" sz="1900" dirty="0">
                <a:solidFill>
                  <a:schemeClr val="accent1">
                    <a:lumMod val="50000"/>
                  </a:schemeClr>
                </a:solidFill>
              </a:rPr>
              <a:t>Vygotsky, L.S. (1978) Mind in society: The development of higher psychological </a:t>
            </a:r>
            <a:r>
              <a:rPr lang="en-GB" sz="1900" dirty="0" err="1">
                <a:solidFill>
                  <a:schemeClr val="accent1">
                    <a:lumMod val="50000"/>
                  </a:schemeClr>
                </a:solidFill>
              </a:rPr>
              <a:t>processes.Cambridge</a:t>
            </a:r>
            <a:r>
              <a:rPr lang="en-GB" sz="1900" dirty="0">
                <a:solidFill>
                  <a:schemeClr val="accent1">
                    <a:lumMod val="50000"/>
                  </a:schemeClr>
                </a:solidFill>
              </a:rPr>
              <a:t>, MA: Harvard University Press. (17/11/25) </a:t>
            </a:r>
          </a:p>
          <a:p>
            <a:pPr marL="0" indent="0">
              <a:buNone/>
            </a:pPr>
            <a:endParaRPr lang="en-GB" sz="1900" dirty="0">
              <a:solidFill>
                <a:schemeClr val="accent1">
                  <a:lumMod val="50000"/>
                </a:schemeClr>
              </a:solidFill>
            </a:endParaRPr>
          </a:p>
          <a:p>
            <a:pPr marL="0" indent="0">
              <a:buNone/>
            </a:pPr>
            <a:r>
              <a:rPr lang="en-GB" sz="1900" dirty="0">
                <a:solidFill>
                  <a:schemeClr val="accent1">
                    <a:lumMod val="50000"/>
                  </a:schemeClr>
                </a:solidFill>
              </a:rPr>
              <a:t>Berk, L.E. (1994) Vygotsky’s theory: The importance of social interaction. In: R. Vasta (ed.) Six theories of child development. London: Jessica Kingsley, pp. 123–146.  (17/11/25) </a:t>
            </a:r>
          </a:p>
          <a:p>
            <a:pPr marL="0" indent="0">
              <a:buNone/>
            </a:pPr>
            <a:r>
              <a:rPr lang="en-GB" sz="1900" dirty="0">
                <a:solidFill>
                  <a:schemeClr val="accent1">
                    <a:lumMod val="50000"/>
                  </a:schemeClr>
                </a:solidFill>
              </a:rPr>
              <a:t>Vygotsky, L.S. (1986) Thought and language. Cambridge, MA: MIT Press.  (17/11/25) </a:t>
            </a:r>
          </a:p>
          <a:p>
            <a:pPr marL="0" indent="0">
              <a:buNone/>
            </a:pPr>
            <a:r>
              <a:rPr lang="en-GB" sz="1900" dirty="0">
                <a:solidFill>
                  <a:schemeClr val="accent1">
                    <a:lumMod val="50000"/>
                  </a:schemeClr>
                </a:solidFill>
              </a:rPr>
              <a:t>Bowlby, J. (1988) </a:t>
            </a:r>
            <a:r>
              <a:rPr lang="en-GB" sz="1900" i="1" dirty="0">
                <a:solidFill>
                  <a:schemeClr val="accent1">
                    <a:lumMod val="50000"/>
                  </a:schemeClr>
                </a:solidFill>
              </a:rPr>
              <a:t>A secure base: Clinical applications of attachment theory</a:t>
            </a:r>
            <a:r>
              <a:rPr lang="en-GB" sz="1900" dirty="0">
                <a:solidFill>
                  <a:schemeClr val="accent1">
                    <a:lumMod val="50000"/>
                  </a:schemeClr>
                </a:solidFill>
              </a:rPr>
              <a:t>. London: Routledge. (17/11/25) </a:t>
            </a:r>
          </a:p>
          <a:p>
            <a:pPr marL="0" indent="0">
              <a:buNone/>
            </a:pPr>
            <a:r>
              <a:rPr lang="en-GB" sz="1900" dirty="0">
                <a:solidFill>
                  <a:schemeClr val="accent1">
                    <a:lumMod val="50000"/>
                  </a:schemeClr>
                </a:solidFill>
              </a:rPr>
              <a:t>Rothbart, M.K. and Bates, J.E. (2006) ‘Temperament’, in Damon, W. and Lerner, R.M. (eds.) Handbook of child psychology: Vol. 3, Social, emotional, and personality development. 6th </a:t>
            </a:r>
            <a:r>
              <a:rPr lang="en-GB" sz="1900" dirty="0" err="1">
                <a:solidFill>
                  <a:schemeClr val="accent1">
                    <a:lumMod val="50000"/>
                  </a:schemeClr>
                </a:solidFill>
              </a:rPr>
              <a:t>edn</a:t>
            </a:r>
            <a:r>
              <a:rPr lang="en-GB" sz="1900" dirty="0">
                <a:solidFill>
                  <a:schemeClr val="accent1">
                    <a:lumMod val="50000"/>
                  </a:schemeClr>
                </a:solidFill>
              </a:rPr>
              <a:t>. Hoboken, NJ: Wiley, pp. 99–166.</a:t>
            </a:r>
          </a:p>
          <a:p>
            <a:pPr marL="0" indent="0">
              <a:buNone/>
            </a:pPr>
            <a:endParaRPr lang="en-GB" sz="1900" dirty="0">
              <a:solidFill>
                <a:schemeClr val="accent1">
                  <a:lumMod val="50000"/>
                </a:schemeClr>
              </a:solidFill>
            </a:endParaRPr>
          </a:p>
          <a:p>
            <a:pPr marL="0" indent="0">
              <a:buNone/>
            </a:pPr>
            <a:r>
              <a:rPr lang="en-GB" sz="1900" dirty="0" err="1">
                <a:solidFill>
                  <a:schemeClr val="accent1">
                    <a:lumMod val="50000"/>
                  </a:schemeClr>
                </a:solidFill>
              </a:rPr>
              <a:t>Center</a:t>
            </a:r>
            <a:r>
              <a:rPr lang="en-GB" sz="1900" dirty="0">
                <a:solidFill>
                  <a:schemeClr val="accent1">
                    <a:lumMod val="50000"/>
                  </a:schemeClr>
                </a:solidFill>
              </a:rPr>
              <a:t> on the Developing Child (2010) </a:t>
            </a:r>
            <a:r>
              <a:rPr lang="en-GB" sz="1900" i="1" dirty="0">
                <a:solidFill>
                  <a:schemeClr val="accent1">
                    <a:lumMod val="50000"/>
                  </a:schemeClr>
                </a:solidFill>
              </a:rPr>
              <a:t>The foundations of lifelong health are built in early childhood</a:t>
            </a:r>
            <a:r>
              <a:rPr lang="en-GB" sz="1900" dirty="0">
                <a:solidFill>
                  <a:schemeClr val="accent1">
                    <a:lumMod val="50000"/>
                  </a:schemeClr>
                </a:solidFill>
              </a:rPr>
              <a:t>. Harvard University. Available at: https://developingchild.harvard.edu/resources/the-foundations-of-lifelong-health-are-built-in-early-childhood/ (Accessed: 15 November 2025).  (17/11/25) </a:t>
            </a:r>
          </a:p>
          <a:p>
            <a:pPr marL="0" indent="0">
              <a:buNone/>
            </a:pPr>
            <a:endParaRPr lang="en-GB" sz="1900" dirty="0">
              <a:solidFill>
                <a:schemeClr val="tx2">
                  <a:lumMod val="90000"/>
                  <a:lumOff val="10000"/>
                </a:schemeClr>
              </a:solidFill>
            </a:endParaRPr>
          </a:p>
          <a:p>
            <a:pPr marL="0" indent="0">
              <a:buNone/>
            </a:pPr>
            <a:endParaRPr lang="en-GB" sz="1900" dirty="0">
              <a:solidFill>
                <a:schemeClr val="tx2">
                  <a:lumMod val="90000"/>
                  <a:lumOff val="10000"/>
                </a:schemeClr>
              </a:solidFill>
            </a:endParaRPr>
          </a:p>
          <a:p>
            <a:pPr marL="0" indent="0">
              <a:buNone/>
            </a:pPr>
            <a:endParaRPr lang="en-GB" sz="1900" dirty="0">
              <a:solidFill>
                <a:schemeClr val="tx2">
                  <a:lumMod val="90000"/>
                  <a:lumOff val="10000"/>
                </a:schemeClr>
              </a:solidFill>
            </a:endParaRPr>
          </a:p>
          <a:p>
            <a:pPr marL="0" indent="0">
              <a:buNone/>
            </a:pPr>
            <a:endParaRPr lang="en-GB" sz="1900" dirty="0">
              <a:solidFill>
                <a:schemeClr val="tx2">
                  <a:lumMod val="90000"/>
                  <a:lumOff val="10000"/>
                </a:schemeClr>
              </a:solidFill>
            </a:endParaRPr>
          </a:p>
        </p:txBody>
      </p:sp>
    </p:spTree>
    <p:extLst>
      <p:ext uri="{BB962C8B-B14F-4D97-AF65-F5344CB8AC3E}">
        <p14:creationId xmlns:p14="http://schemas.microsoft.com/office/powerpoint/2010/main" val="41163888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214</TotalTime>
  <Words>955</Words>
  <Application>Microsoft Office PowerPoint</Application>
  <PresentationFormat>Widescreen</PresentationFormat>
  <Paragraphs>92</Paragraphs>
  <Slides>9</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  Student name: Diana Asare Student number: 2427141 Lecturer’s name: Dr Patronella Ganza </vt:lpstr>
      <vt:lpstr>Introduction</vt:lpstr>
      <vt:lpstr>Vygotsky’s sociocultural theory</vt:lpstr>
      <vt:lpstr>Amira’s situation based on Vygotsky’s sociocultural theory </vt:lpstr>
      <vt:lpstr>Strategies / interventions propose to use within Amira’s nursery </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Diana Asare Adu (2427141)</cp:lastModifiedBy>
  <cp:revision>44</cp:revision>
  <dcterms:created xsi:type="dcterms:W3CDTF">2025-10-14T20:52:47Z</dcterms:created>
  <dcterms:modified xsi:type="dcterms:W3CDTF">2025-11-17T13:08:48Z</dcterms:modified>
</cp:coreProperties>
</file>