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13" r:id="rId2"/>
    <p:sldMasterId id="2147483731" r:id="rId3"/>
    <p:sldMasterId id="2147483743" r:id="rId4"/>
    <p:sldMasterId id="2147483755" r:id="rId5"/>
    <p:sldMasterId id="2147483773" r:id="rId6"/>
  </p:sldMasterIdLst>
  <p:notesMasterIdLst>
    <p:notesMasterId r:id="rId79"/>
  </p:notesMasterIdLst>
  <p:sldIdLst>
    <p:sldId id="267" r:id="rId7"/>
    <p:sldId id="268" r:id="rId8"/>
    <p:sldId id="256" r:id="rId9"/>
    <p:sldId id="257" r:id="rId10"/>
    <p:sldId id="259" r:id="rId11"/>
    <p:sldId id="260" r:id="rId12"/>
    <p:sldId id="261" r:id="rId13"/>
    <p:sldId id="262" r:id="rId14"/>
    <p:sldId id="263" r:id="rId15"/>
    <p:sldId id="264" r:id="rId16"/>
    <p:sldId id="265" r:id="rId17"/>
    <p:sldId id="266" r:id="rId18"/>
    <p:sldId id="25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 id="327"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2320A"/>
    <a:srgbClr val="FDDBB5"/>
    <a:srgbClr val="A8B5D4"/>
    <a:srgbClr val="445C67"/>
    <a:srgbClr val="1A26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03" autoAdjust="0"/>
    <p:restoredTop sz="75232" autoAdjust="0"/>
  </p:normalViewPr>
  <p:slideViewPr>
    <p:cSldViewPr snapToGrid="0">
      <p:cViewPr varScale="1">
        <p:scale>
          <a:sx n="56" d="100"/>
          <a:sy n="56" d="100"/>
        </p:scale>
        <p:origin x="91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slide" Target="slides/slide55.xml"/><Relationship Id="rId82" Type="http://schemas.openxmlformats.org/officeDocument/2006/relationships/theme" Target="theme/theme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ata7.xml.rels><?xml version="1.0" encoding="UTF-8" standalone="yes"?>
<Relationships xmlns="http://schemas.openxmlformats.org/package/2006/relationships"><Relationship Id="rId8" Type="http://schemas.openxmlformats.org/officeDocument/2006/relationships/image" Target="../media/image53.svg"/><Relationship Id="rId13" Type="http://schemas.openxmlformats.org/officeDocument/2006/relationships/image" Target="../media/image58.pn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 Id="rId14" Type="http://schemas.openxmlformats.org/officeDocument/2006/relationships/image" Target="../media/image5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7.xml.rels><?xml version="1.0" encoding="UTF-8" standalone="yes"?>
<Relationships xmlns="http://schemas.openxmlformats.org/package/2006/relationships"><Relationship Id="rId8" Type="http://schemas.openxmlformats.org/officeDocument/2006/relationships/image" Target="../media/image53.svg"/><Relationship Id="rId13" Type="http://schemas.openxmlformats.org/officeDocument/2006/relationships/image" Target="../media/image58.pn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 Id="rId1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B49F7D-DF74-43DE-BB5F-09BC6565BAA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20CF643-09E4-4481-B6C0-63B1CA511DE4}">
      <dgm:prSet/>
      <dgm:spPr/>
      <dgm:t>
        <a:bodyPr/>
        <a:lstStyle/>
        <a:p>
          <a:r>
            <a:rPr lang="en-US" b="0" i="0" dirty="0"/>
            <a:t> AI models predict outcomes including hospitalizations, mortality, and response to therapy using electronic health records (EHR) [1], [2].</a:t>
          </a:r>
          <a:endParaRPr lang="en-US" dirty="0"/>
        </a:p>
      </dgm:t>
    </dgm:pt>
    <dgm:pt modelId="{4DF3DB0F-68CE-45E7-9A33-A69BB629BFD2}" type="parTrans" cxnId="{7DA62059-DC09-49BB-A7C6-5F002817BCB9}">
      <dgm:prSet/>
      <dgm:spPr/>
      <dgm:t>
        <a:bodyPr/>
        <a:lstStyle/>
        <a:p>
          <a:endParaRPr lang="en-US"/>
        </a:p>
      </dgm:t>
    </dgm:pt>
    <dgm:pt modelId="{C9A37F72-D83A-494A-B16D-322222A6A00C}" type="sibTrans" cxnId="{7DA62059-DC09-49BB-A7C6-5F002817BCB9}">
      <dgm:prSet/>
      <dgm:spPr/>
      <dgm:t>
        <a:bodyPr/>
        <a:lstStyle/>
        <a:p>
          <a:endParaRPr lang="en-US"/>
        </a:p>
      </dgm:t>
    </dgm:pt>
    <dgm:pt modelId="{1146D938-A20A-465F-8DC9-5EECB02B28B7}">
      <dgm:prSet/>
      <dgm:spPr/>
      <dgm:t>
        <a:bodyPr/>
        <a:lstStyle/>
        <a:p>
          <a:r>
            <a:rPr lang="en-US" b="0" i="0" dirty="0"/>
            <a:t> By examining extensive health data, predictive systems are able to identify epidemic tendencies [3]. To detect high-risk patients and customize follow-up care, hospitals use AI models [4].</a:t>
          </a:r>
          <a:endParaRPr lang="en-US" dirty="0"/>
        </a:p>
      </dgm:t>
    </dgm:pt>
    <dgm:pt modelId="{085FB40C-CC99-4DCB-A473-2F4077C2CE72}" type="parTrans" cxnId="{6C549F1F-F224-40F1-AD8C-A566850DA5EF}">
      <dgm:prSet/>
      <dgm:spPr/>
      <dgm:t>
        <a:bodyPr/>
        <a:lstStyle/>
        <a:p>
          <a:endParaRPr lang="en-US"/>
        </a:p>
      </dgm:t>
    </dgm:pt>
    <dgm:pt modelId="{ACE33F33-6586-4B37-B1FC-CA6BE1E58D87}" type="sibTrans" cxnId="{6C549F1F-F224-40F1-AD8C-A566850DA5EF}">
      <dgm:prSet/>
      <dgm:spPr/>
      <dgm:t>
        <a:bodyPr/>
        <a:lstStyle/>
        <a:p>
          <a:endParaRPr lang="en-US"/>
        </a:p>
      </dgm:t>
    </dgm:pt>
    <dgm:pt modelId="{0F141430-74EB-4247-93C1-8D3C7F0D9DFE}" type="pres">
      <dgm:prSet presAssocID="{6FB49F7D-DF74-43DE-BB5F-09BC6565BAA3}" presName="hierChild1" presStyleCnt="0">
        <dgm:presLayoutVars>
          <dgm:chPref val="1"/>
          <dgm:dir/>
          <dgm:animOne val="branch"/>
          <dgm:animLvl val="lvl"/>
          <dgm:resizeHandles/>
        </dgm:presLayoutVars>
      </dgm:prSet>
      <dgm:spPr/>
    </dgm:pt>
    <dgm:pt modelId="{987FA980-BF12-4D46-934F-34E8BD5F8F07}" type="pres">
      <dgm:prSet presAssocID="{620CF643-09E4-4481-B6C0-63B1CA511DE4}" presName="hierRoot1" presStyleCnt="0"/>
      <dgm:spPr/>
    </dgm:pt>
    <dgm:pt modelId="{79F95AD4-AF65-4DC2-8D09-C3D70ED55CEC}" type="pres">
      <dgm:prSet presAssocID="{620CF643-09E4-4481-B6C0-63B1CA511DE4}" presName="composite" presStyleCnt="0"/>
      <dgm:spPr/>
    </dgm:pt>
    <dgm:pt modelId="{E59C0002-9F24-4DBB-9AC6-EACAD839F452}" type="pres">
      <dgm:prSet presAssocID="{620CF643-09E4-4481-B6C0-63B1CA511DE4}" presName="background" presStyleLbl="node0" presStyleIdx="0" presStyleCnt="2"/>
      <dgm:spPr/>
    </dgm:pt>
    <dgm:pt modelId="{40197091-B618-451D-82FF-9C73B6B93752}" type="pres">
      <dgm:prSet presAssocID="{620CF643-09E4-4481-B6C0-63B1CA511DE4}" presName="text" presStyleLbl="fgAcc0" presStyleIdx="0" presStyleCnt="2">
        <dgm:presLayoutVars>
          <dgm:chPref val="3"/>
        </dgm:presLayoutVars>
      </dgm:prSet>
      <dgm:spPr/>
    </dgm:pt>
    <dgm:pt modelId="{ECFC4FDC-5A3C-4CA2-B184-5BEC9FA236AD}" type="pres">
      <dgm:prSet presAssocID="{620CF643-09E4-4481-B6C0-63B1CA511DE4}" presName="hierChild2" presStyleCnt="0"/>
      <dgm:spPr/>
    </dgm:pt>
    <dgm:pt modelId="{FE4E68F8-70E5-4CEE-92CC-34C9F0E384A2}" type="pres">
      <dgm:prSet presAssocID="{1146D938-A20A-465F-8DC9-5EECB02B28B7}" presName="hierRoot1" presStyleCnt="0"/>
      <dgm:spPr/>
    </dgm:pt>
    <dgm:pt modelId="{3ED4C990-AEFA-4E36-8BFC-101F6DC4554D}" type="pres">
      <dgm:prSet presAssocID="{1146D938-A20A-465F-8DC9-5EECB02B28B7}" presName="composite" presStyleCnt="0"/>
      <dgm:spPr/>
    </dgm:pt>
    <dgm:pt modelId="{1C5E06B2-5DCD-4359-80E7-8EBC64DA4A03}" type="pres">
      <dgm:prSet presAssocID="{1146D938-A20A-465F-8DC9-5EECB02B28B7}" presName="background" presStyleLbl="node0" presStyleIdx="1" presStyleCnt="2"/>
      <dgm:spPr/>
    </dgm:pt>
    <dgm:pt modelId="{9CE1B097-5E6B-4A37-9432-4D67E87A7B88}" type="pres">
      <dgm:prSet presAssocID="{1146D938-A20A-465F-8DC9-5EECB02B28B7}" presName="text" presStyleLbl="fgAcc0" presStyleIdx="1" presStyleCnt="2">
        <dgm:presLayoutVars>
          <dgm:chPref val="3"/>
        </dgm:presLayoutVars>
      </dgm:prSet>
      <dgm:spPr/>
    </dgm:pt>
    <dgm:pt modelId="{C3E49032-2A99-4164-9FF7-362EF967DC60}" type="pres">
      <dgm:prSet presAssocID="{1146D938-A20A-465F-8DC9-5EECB02B28B7}" presName="hierChild2" presStyleCnt="0"/>
      <dgm:spPr/>
    </dgm:pt>
  </dgm:ptLst>
  <dgm:cxnLst>
    <dgm:cxn modelId="{6C549F1F-F224-40F1-AD8C-A566850DA5EF}" srcId="{6FB49F7D-DF74-43DE-BB5F-09BC6565BAA3}" destId="{1146D938-A20A-465F-8DC9-5EECB02B28B7}" srcOrd="1" destOrd="0" parTransId="{085FB40C-CC99-4DCB-A473-2F4077C2CE72}" sibTransId="{ACE33F33-6586-4B37-B1FC-CA6BE1E58D87}"/>
    <dgm:cxn modelId="{2CFDA441-653F-426E-885E-360A45DE81CB}" type="presOf" srcId="{6FB49F7D-DF74-43DE-BB5F-09BC6565BAA3}" destId="{0F141430-74EB-4247-93C1-8D3C7F0D9DFE}" srcOrd="0" destOrd="0" presId="urn:microsoft.com/office/officeart/2005/8/layout/hierarchy1"/>
    <dgm:cxn modelId="{7DA62059-DC09-49BB-A7C6-5F002817BCB9}" srcId="{6FB49F7D-DF74-43DE-BB5F-09BC6565BAA3}" destId="{620CF643-09E4-4481-B6C0-63B1CA511DE4}" srcOrd="0" destOrd="0" parTransId="{4DF3DB0F-68CE-45E7-9A33-A69BB629BFD2}" sibTransId="{C9A37F72-D83A-494A-B16D-322222A6A00C}"/>
    <dgm:cxn modelId="{58E35181-79A2-4C1C-9443-9EE0E0F7AE9D}" type="presOf" srcId="{1146D938-A20A-465F-8DC9-5EECB02B28B7}" destId="{9CE1B097-5E6B-4A37-9432-4D67E87A7B88}" srcOrd="0" destOrd="0" presId="urn:microsoft.com/office/officeart/2005/8/layout/hierarchy1"/>
    <dgm:cxn modelId="{3C8D918F-7AB3-486C-B006-6967969FE98A}" type="presOf" srcId="{620CF643-09E4-4481-B6C0-63B1CA511DE4}" destId="{40197091-B618-451D-82FF-9C73B6B93752}" srcOrd="0" destOrd="0" presId="urn:microsoft.com/office/officeart/2005/8/layout/hierarchy1"/>
    <dgm:cxn modelId="{C65BDDD1-125E-4027-9CCE-43A09EFAEA75}" type="presParOf" srcId="{0F141430-74EB-4247-93C1-8D3C7F0D9DFE}" destId="{987FA980-BF12-4D46-934F-34E8BD5F8F07}" srcOrd="0" destOrd="0" presId="urn:microsoft.com/office/officeart/2005/8/layout/hierarchy1"/>
    <dgm:cxn modelId="{940DFB0C-A671-420C-83EC-A2074FDAC99B}" type="presParOf" srcId="{987FA980-BF12-4D46-934F-34E8BD5F8F07}" destId="{79F95AD4-AF65-4DC2-8D09-C3D70ED55CEC}" srcOrd="0" destOrd="0" presId="urn:microsoft.com/office/officeart/2005/8/layout/hierarchy1"/>
    <dgm:cxn modelId="{F1384DD1-2F0F-4304-9CF5-482611130B36}" type="presParOf" srcId="{79F95AD4-AF65-4DC2-8D09-C3D70ED55CEC}" destId="{E59C0002-9F24-4DBB-9AC6-EACAD839F452}" srcOrd="0" destOrd="0" presId="urn:microsoft.com/office/officeart/2005/8/layout/hierarchy1"/>
    <dgm:cxn modelId="{C0B0C394-A90A-4BF4-9EF9-13E60B3DEE99}" type="presParOf" srcId="{79F95AD4-AF65-4DC2-8D09-C3D70ED55CEC}" destId="{40197091-B618-451D-82FF-9C73B6B93752}" srcOrd="1" destOrd="0" presId="urn:microsoft.com/office/officeart/2005/8/layout/hierarchy1"/>
    <dgm:cxn modelId="{33759CC3-8E2A-470E-BB0B-6D9837A85915}" type="presParOf" srcId="{987FA980-BF12-4D46-934F-34E8BD5F8F07}" destId="{ECFC4FDC-5A3C-4CA2-B184-5BEC9FA236AD}" srcOrd="1" destOrd="0" presId="urn:microsoft.com/office/officeart/2005/8/layout/hierarchy1"/>
    <dgm:cxn modelId="{445E8C57-45D1-415D-919D-12B2047758A7}" type="presParOf" srcId="{0F141430-74EB-4247-93C1-8D3C7F0D9DFE}" destId="{FE4E68F8-70E5-4CEE-92CC-34C9F0E384A2}" srcOrd="1" destOrd="0" presId="urn:microsoft.com/office/officeart/2005/8/layout/hierarchy1"/>
    <dgm:cxn modelId="{4F025E52-23B3-42BC-A283-04295831D737}" type="presParOf" srcId="{FE4E68F8-70E5-4CEE-92CC-34C9F0E384A2}" destId="{3ED4C990-AEFA-4E36-8BFC-101F6DC4554D}" srcOrd="0" destOrd="0" presId="urn:microsoft.com/office/officeart/2005/8/layout/hierarchy1"/>
    <dgm:cxn modelId="{F4229309-ED99-41E7-98F5-71ACE407F9D8}" type="presParOf" srcId="{3ED4C990-AEFA-4E36-8BFC-101F6DC4554D}" destId="{1C5E06B2-5DCD-4359-80E7-8EBC64DA4A03}" srcOrd="0" destOrd="0" presId="urn:microsoft.com/office/officeart/2005/8/layout/hierarchy1"/>
    <dgm:cxn modelId="{48B8446A-CE00-45E1-AA8B-C6B46D6060D1}" type="presParOf" srcId="{3ED4C990-AEFA-4E36-8BFC-101F6DC4554D}" destId="{9CE1B097-5E6B-4A37-9432-4D67E87A7B88}" srcOrd="1" destOrd="0" presId="urn:microsoft.com/office/officeart/2005/8/layout/hierarchy1"/>
    <dgm:cxn modelId="{B9116233-3E06-4A0A-99F8-D7BFB7892CDD}" type="presParOf" srcId="{FE4E68F8-70E5-4CEE-92CC-34C9F0E384A2}" destId="{C3E49032-2A99-4164-9FF7-362EF967DC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71735A-7A52-48E5-AC39-AFA0F3F664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4E7B88E-FC63-4997-B91E-A213763D0CF1}">
      <dgm:prSet/>
      <dgm:spPr/>
      <dgm:t>
        <a:bodyPr/>
        <a:lstStyle/>
        <a:p>
          <a:r>
            <a:rPr lang="en-US" b="0" i="0" dirty="0"/>
            <a:t> The dashboard shows a "risk score" (e.g., 0–100) that predicts the possibility of complications or disease.</a:t>
          </a:r>
          <a:endParaRPr lang="en-US" dirty="0"/>
        </a:p>
      </dgm:t>
    </dgm:pt>
    <dgm:pt modelId="{A8073225-B029-4E3E-A8B7-64E1AD1BB8C1}" type="parTrans" cxnId="{0D1D8654-740F-4292-AC33-8B6539DBD579}">
      <dgm:prSet/>
      <dgm:spPr/>
      <dgm:t>
        <a:bodyPr/>
        <a:lstStyle/>
        <a:p>
          <a:endParaRPr lang="en-US"/>
        </a:p>
      </dgm:t>
    </dgm:pt>
    <dgm:pt modelId="{8FCFCF54-30C9-4AA3-BB3B-28FDABB57DCE}" type="sibTrans" cxnId="{0D1D8654-740F-4292-AC33-8B6539DBD579}">
      <dgm:prSet/>
      <dgm:spPr/>
      <dgm:t>
        <a:bodyPr/>
        <a:lstStyle/>
        <a:p>
          <a:endParaRPr lang="en-US"/>
        </a:p>
      </dgm:t>
    </dgm:pt>
    <dgm:pt modelId="{BE49896B-2A18-4304-B53B-648FE83C0135}">
      <dgm:prSet/>
      <dgm:spPr/>
      <dgm:t>
        <a:bodyPr/>
        <a:lstStyle/>
        <a:p>
          <a:r>
            <a:rPr lang="en-US" b="0" i="0" dirty="0"/>
            <a:t> Contains an explainability module that highlights important contributing elements, such as biomarkers, blood pressure, and age [5]. Dynamically updates with fresh information from wearable technology and test findings [6].</a:t>
          </a:r>
          <a:endParaRPr lang="en-US" dirty="0"/>
        </a:p>
      </dgm:t>
    </dgm:pt>
    <dgm:pt modelId="{EE38EF65-6E79-4C59-A345-42801F947E6B}" type="parTrans" cxnId="{597043D9-AB90-4049-ADE3-F98AB23F07EB}">
      <dgm:prSet/>
      <dgm:spPr/>
      <dgm:t>
        <a:bodyPr/>
        <a:lstStyle/>
        <a:p>
          <a:endParaRPr lang="en-US"/>
        </a:p>
      </dgm:t>
    </dgm:pt>
    <dgm:pt modelId="{969FCC91-7DF7-43A1-809D-0AC6A234AB7E}" type="sibTrans" cxnId="{597043D9-AB90-4049-ADE3-F98AB23F07EB}">
      <dgm:prSet/>
      <dgm:spPr/>
      <dgm:t>
        <a:bodyPr/>
        <a:lstStyle/>
        <a:p>
          <a:endParaRPr lang="en-US"/>
        </a:p>
      </dgm:t>
    </dgm:pt>
    <dgm:pt modelId="{E82AF046-CF77-474A-9214-5CD838803E5C}">
      <dgm:prSet/>
      <dgm:spPr/>
      <dgm:t>
        <a:bodyPr/>
        <a:lstStyle/>
        <a:p>
          <a:r>
            <a:rPr lang="en-US" b="0" i="0" dirty="0"/>
            <a:t> Capable of real-time recommendation integration with clinical decision support systems [7].</a:t>
          </a:r>
          <a:endParaRPr lang="en-US" dirty="0"/>
        </a:p>
      </dgm:t>
    </dgm:pt>
    <dgm:pt modelId="{3CDF9555-A799-4D12-A55A-8C006AC204DB}" type="parTrans" cxnId="{1D382145-5E4D-4811-A947-1F8173F47FE7}">
      <dgm:prSet/>
      <dgm:spPr/>
      <dgm:t>
        <a:bodyPr/>
        <a:lstStyle/>
        <a:p>
          <a:endParaRPr lang="en-US"/>
        </a:p>
      </dgm:t>
    </dgm:pt>
    <dgm:pt modelId="{987A3267-0936-47D6-B167-44E080D91657}" type="sibTrans" cxnId="{1D382145-5E4D-4811-A947-1F8173F47FE7}">
      <dgm:prSet/>
      <dgm:spPr/>
      <dgm:t>
        <a:bodyPr/>
        <a:lstStyle/>
        <a:p>
          <a:endParaRPr lang="en-US"/>
        </a:p>
      </dgm:t>
    </dgm:pt>
    <dgm:pt modelId="{1888DBA9-25F0-4D54-8DB0-AB265FEAC07A}" type="pres">
      <dgm:prSet presAssocID="{0571735A-7A52-48E5-AC39-AFA0F3F66447}" presName="root" presStyleCnt="0">
        <dgm:presLayoutVars>
          <dgm:dir/>
          <dgm:resizeHandles val="exact"/>
        </dgm:presLayoutVars>
      </dgm:prSet>
      <dgm:spPr/>
    </dgm:pt>
    <dgm:pt modelId="{7DB7922B-DC08-43E6-BE61-64583385DAA1}" type="pres">
      <dgm:prSet presAssocID="{E4E7B88E-FC63-4997-B91E-A213763D0CF1}" presName="compNode" presStyleCnt="0"/>
      <dgm:spPr/>
    </dgm:pt>
    <dgm:pt modelId="{1C8C08DB-8559-42A4-A07F-11D39AA10B68}" type="pres">
      <dgm:prSet presAssocID="{E4E7B88E-FC63-4997-B91E-A213763D0CF1}" presName="bgRect" presStyleLbl="bgShp" presStyleIdx="0" presStyleCnt="3"/>
      <dgm:spPr/>
    </dgm:pt>
    <dgm:pt modelId="{748F05E7-6303-4815-AC63-7D44DE9C5451}" type="pres">
      <dgm:prSet presAssocID="{E4E7B88E-FC63-4997-B91E-A213763D0C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DBDB9364-B7E0-4935-83B7-3E75BF9069ED}" type="pres">
      <dgm:prSet presAssocID="{E4E7B88E-FC63-4997-B91E-A213763D0CF1}" presName="spaceRect" presStyleCnt="0"/>
      <dgm:spPr/>
    </dgm:pt>
    <dgm:pt modelId="{86CFA17C-2566-4976-8478-3CB34FC453E5}" type="pres">
      <dgm:prSet presAssocID="{E4E7B88E-FC63-4997-B91E-A213763D0CF1}" presName="parTx" presStyleLbl="revTx" presStyleIdx="0" presStyleCnt="3">
        <dgm:presLayoutVars>
          <dgm:chMax val="0"/>
          <dgm:chPref val="0"/>
        </dgm:presLayoutVars>
      </dgm:prSet>
      <dgm:spPr/>
    </dgm:pt>
    <dgm:pt modelId="{2210A6A4-8013-4885-B724-D42029A2F5C8}" type="pres">
      <dgm:prSet presAssocID="{8FCFCF54-30C9-4AA3-BB3B-28FDABB57DCE}" presName="sibTrans" presStyleCnt="0"/>
      <dgm:spPr/>
    </dgm:pt>
    <dgm:pt modelId="{99AD893B-CCF8-485F-85FE-0FDA512F499E}" type="pres">
      <dgm:prSet presAssocID="{BE49896B-2A18-4304-B53B-648FE83C0135}" presName="compNode" presStyleCnt="0"/>
      <dgm:spPr/>
    </dgm:pt>
    <dgm:pt modelId="{CB5DBB8E-E3E5-4EFB-BC32-2BA215B00A5C}" type="pres">
      <dgm:prSet presAssocID="{BE49896B-2A18-4304-B53B-648FE83C0135}" presName="bgRect" presStyleLbl="bgShp" presStyleIdx="1" presStyleCnt="3"/>
      <dgm:spPr/>
    </dgm:pt>
    <dgm:pt modelId="{4FF2FE81-4268-4661-B4A2-35C1DD254A15}" type="pres">
      <dgm:prSet presAssocID="{BE49896B-2A18-4304-B53B-648FE83C01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312CC770-C2BA-40E8-A955-98399518F1AC}" type="pres">
      <dgm:prSet presAssocID="{BE49896B-2A18-4304-B53B-648FE83C0135}" presName="spaceRect" presStyleCnt="0"/>
      <dgm:spPr/>
    </dgm:pt>
    <dgm:pt modelId="{BA739932-E53F-40CA-B8FF-EE585F63A3ED}" type="pres">
      <dgm:prSet presAssocID="{BE49896B-2A18-4304-B53B-648FE83C0135}" presName="parTx" presStyleLbl="revTx" presStyleIdx="1" presStyleCnt="3">
        <dgm:presLayoutVars>
          <dgm:chMax val="0"/>
          <dgm:chPref val="0"/>
        </dgm:presLayoutVars>
      </dgm:prSet>
      <dgm:spPr/>
    </dgm:pt>
    <dgm:pt modelId="{E247DBC3-2972-4BB3-914C-80E883A101BD}" type="pres">
      <dgm:prSet presAssocID="{969FCC91-7DF7-43A1-809D-0AC6A234AB7E}" presName="sibTrans" presStyleCnt="0"/>
      <dgm:spPr/>
    </dgm:pt>
    <dgm:pt modelId="{7BC3859E-A248-47FE-AA83-55F8B2AE482E}" type="pres">
      <dgm:prSet presAssocID="{E82AF046-CF77-474A-9214-5CD838803E5C}" presName="compNode" presStyleCnt="0"/>
      <dgm:spPr/>
    </dgm:pt>
    <dgm:pt modelId="{B6743FC4-B5DF-4BCF-AD6D-5406807EBCF2}" type="pres">
      <dgm:prSet presAssocID="{E82AF046-CF77-474A-9214-5CD838803E5C}" presName="bgRect" presStyleLbl="bgShp" presStyleIdx="2" presStyleCnt="3"/>
      <dgm:spPr/>
    </dgm:pt>
    <dgm:pt modelId="{EC9EF5DC-B405-4A83-890A-8889F6BB7E19}" type="pres">
      <dgm:prSet presAssocID="{E82AF046-CF77-474A-9214-5CD838803E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B78190D7-1E80-4C11-B549-B50D1BD96EBF}" type="pres">
      <dgm:prSet presAssocID="{E82AF046-CF77-474A-9214-5CD838803E5C}" presName="spaceRect" presStyleCnt="0"/>
      <dgm:spPr/>
    </dgm:pt>
    <dgm:pt modelId="{990F54A9-B94D-4607-B364-39A9154408B3}" type="pres">
      <dgm:prSet presAssocID="{E82AF046-CF77-474A-9214-5CD838803E5C}" presName="parTx" presStyleLbl="revTx" presStyleIdx="2" presStyleCnt="3">
        <dgm:presLayoutVars>
          <dgm:chMax val="0"/>
          <dgm:chPref val="0"/>
        </dgm:presLayoutVars>
      </dgm:prSet>
      <dgm:spPr/>
    </dgm:pt>
  </dgm:ptLst>
  <dgm:cxnLst>
    <dgm:cxn modelId="{D738BB34-31EF-4AB0-AD4D-E01B32E33D1C}" type="presOf" srcId="{0571735A-7A52-48E5-AC39-AFA0F3F66447}" destId="{1888DBA9-25F0-4D54-8DB0-AB265FEAC07A}" srcOrd="0" destOrd="0" presId="urn:microsoft.com/office/officeart/2018/2/layout/IconVerticalSolidList"/>
    <dgm:cxn modelId="{1D382145-5E4D-4811-A947-1F8173F47FE7}" srcId="{0571735A-7A52-48E5-AC39-AFA0F3F66447}" destId="{E82AF046-CF77-474A-9214-5CD838803E5C}" srcOrd="2" destOrd="0" parTransId="{3CDF9555-A799-4D12-A55A-8C006AC204DB}" sibTransId="{987A3267-0936-47D6-B167-44E080D91657}"/>
    <dgm:cxn modelId="{0EB6F96A-9692-47D7-821A-D7A317786F77}" type="presOf" srcId="{BE49896B-2A18-4304-B53B-648FE83C0135}" destId="{BA739932-E53F-40CA-B8FF-EE585F63A3ED}" srcOrd="0" destOrd="0" presId="urn:microsoft.com/office/officeart/2018/2/layout/IconVerticalSolidList"/>
    <dgm:cxn modelId="{0D1D8654-740F-4292-AC33-8B6539DBD579}" srcId="{0571735A-7A52-48E5-AC39-AFA0F3F66447}" destId="{E4E7B88E-FC63-4997-B91E-A213763D0CF1}" srcOrd="0" destOrd="0" parTransId="{A8073225-B029-4E3E-A8B7-64E1AD1BB8C1}" sibTransId="{8FCFCF54-30C9-4AA3-BB3B-28FDABB57DCE}"/>
    <dgm:cxn modelId="{4FE4488A-CF17-4631-B875-7BBBD021CD44}" type="presOf" srcId="{E82AF046-CF77-474A-9214-5CD838803E5C}" destId="{990F54A9-B94D-4607-B364-39A9154408B3}" srcOrd="0" destOrd="0" presId="urn:microsoft.com/office/officeart/2018/2/layout/IconVerticalSolidList"/>
    <dgm:cxn modelId="{597043D9-AB90-4049-ADE3-F98AB23F07EB}" srcId="{0571735A-7A52-48E5-AC39-AFA0F3F66447}" destId="{BE49896B-2A18-4304-B53B-648FE83C0135}" srcOrd="1" destOrd="0" parTransId="{EE38EF65-6E79-4C59-A345-42801F947E6B}" sibTransId="{969FCC91-7DF7-43A1-809D-0AC6A234AB7E}"/>
    <dgm:cxn modelId="{6288DEF6-0741-4658-8F6D-66D8A9B5A9F3}" type="presOf" srcId="{E4E7B88E-FC63-4997-B91E-A213763D0CF1}" destId="{86CFA17C-2566-4976-8478-3CB34FC453E5}" srcOrd="0" destOrd="0" presId="urn:microsoft.com/office/officeart/2018/2/layout/IconVerticalSolidList"/>
    <dgm:cxn modelId="{F5BDAEEC-2396-41D9-A2FB-174ADCEF2DA0}" type="presParOf" srcId="{1888DBA9-25F0-4D54-8DB0-AB265FEAC07A}" destId="{7DB7922B-DC08-43E6-BE61-64583385DAA1}" srcOrd="0" destOrd="0" presId="urn:microsoft.com/office/officeart/2018/2/layout/IconVerticalSolidList"/>
    <dgm:cxn modelId="{7CA78715-66CB-4A19-A0B8-2DCC65CDDBEF}" type="presParOf" srcId="{7DB7922B-DC08-43E6-BE61-64583385DAA1}" destId="{1C8C08DB-8559-42A4-A07F-11D39AA10B68}" srcOrd="0" destOrd="0" presId="urn:microsoft.com/office/officeart/2018/2/layout/IconVerticalSolidList"/>
    <dgm:cxn modelId="{627E2E13-79E0-4489-8FB3-EA12691AC51B}" type="presParOf" srcId="{7DB7922B-DC08-43E6-BE61-64583385DAA1}" destId="{748F05E7-6303-4815-AC63-7D44DE9C5451}" srcOrd="1" destOrd="0" presId="urn:microsoft.com/office/officeart/2018/2/layout/IconVerticalSolidList"/>
    <dgm:cxn modelId="{17B1181B-8E66-44F9-8B0D-EAA40DC27638}" type="presParOf" srcId="{7DB7922B-DC08-43E6-BE61-64583385DAA1}" destId="{DBDB9364-B7E0-4935-83B7-3E75BF9069ED}" srcOrd="2" destOrd="0" presId="urn:microsoft.com/office/officeart/2018/2/layout/IconVerticalSolidList"/>
    <dgm:cxn modelId="{5393B5F9-14D6-4CBD-9E80-7A1B997A7B86}" type="presParOf" srcId="{7DB7922B-DC08-43E6-BE61-64583385DAA1}" destId="{86CFA17C-2566-4976-8478-3CB34FC453E5}" srcOrd="3" destOrd="0" presId="urn:microsoft.com/office/officeart/2018/2/layout/IconVerticalSolidList"/>
    <dgm:cxn modelId="{3F989B11-E88A-4EE8-8BA2-09D647A1668B}" type="presParOf" srcId="{1888DBA9-25F0-4D54-8DB0-AB265FEAC07A}" destId="{2210A6A4-8013-4885-B724-D42029A2F5C8}" srcOrd="1" destOrd="0" presId="urn:microsoft.com/office/officeart/2018/2/layout/IconVerticalSolidList"/>
    <dgm:cxn modelId="{A885D404-DE5E-436C-AD4B-2682DE96482A}" type="presParOf" srcId="{1888DBA9-25F0-4D54-8DB0-AB265FEAC07A}" destId="{99AD893B-CCF8-485F-85FE-0FDA512F499E}" srcOrd="2" destOrd="0" presId="urn:microsoft.com/office/officeart/2018/2/layout/IconVerticalSolidList"/>
    <dgm:cxn modelId="{7831C317-598A-4EED-A439-81B60A04B0C9}" type="presParOf" srcId="{99AD893B-CCF8-485F-85FE-0FDA512F499E}" destId="{CB5DBB8E-E3E5-4EFB-BC32-2BA215B00A5C}" srcOrd="0" destOrd="0" presId="urn:microsoft.com/office/officeart/2018/2/layout/IconVerticalSolidList"/>
    <dgm:cxn modelId="{1E3341BF-36D5-4662-B7EB-690824AEC6FA}" type="presParOf" srcId="{99AD893B-CCF8-485F-85FE-0FDA512F499E}" destId="{4FF2FE81-4268-4661-B4A2-35C1DD254A15}" srcOrd="1" destOrd="0" presId="urn:microsoft.com/office/officeart/2018/2/layout/IconVerticalSolidList"/>
    <dgm:cxn modelId="{25FB8229-2201-4A19-8184-CCCB4CF7CA6D}" type="presParOf" srcId="{99AD893B-CCF8-485F-85FE-0FDA512F499E}" destId="{312CC770-C2BA-40E8-A955-98399518F1AC}" srcOrd="2" destOrd="0" presId="urn:microsoft.com/office/officeart/2018/2/layout/IconVerticalSolidList"/>
    <dgm:cxn modelId="{96FAFC71-D9A2-460A-9D57-3B134B9B74BF}" type="presParOf" srcId="{99AD893B-CCF8-485F-85FE-0FDA512F499E}" destId="{BA739932-E53F-40CA-B8FF-EE585F63A3ED}" srcOrd="3" destOrd="0" presId="urn:microsoft.com/office/officeart/2018/2/layout/IconVerticalSolidList"/>
    <dgm:cxn modelId="{1F9BFB1E-E476-4949-B68B-92223588153A}" type="presParOf" srcId="{1888DBA9-25F0-4D54-8DB0-AB265FEAC07A}" destId="{E247DBC3-2972-4BB3-914C-80E883A101BD}" srcOrd="3" destOrd="0" presId="urn:microsoft.com/office/officeart/2018/2/layout/IconVerticalSolidList"/>
    <dgm:cxn modelId="{2E7EE925-1F36-410F-A238-9170F667A984}" type="presParOf" srcId="{1888DBA9-25F0-4D54-8DB0-AB265FEAC07A}" destId="{7BC3859E-A248-47FE-AA83-55F8B2AE482E}" srcOrd="4" destOrd="0" presId="urn:microsoft.com/office/officeart/2018/2/layout/IconVerticalSolidList"/>
    <dgm:cxn modelId="{076BB617-FCAB-468C-95CC-6A2D5C78BEE8}" type="presParOf" srcId="{7BC3859E-A248-47FE-AA83-55F8B2AE482E}" destId="{B6743FC4-B5DF-4BCF-AD6D-5406807EBCF2}" srcOrd="0" destOrd="0" presId="urn:microsoft.com/office/officeart/2018/2/layout/IconVerticalSolidList"/>
    <dgm:cxn modelId="{25553CF4-6F1D-425F-B3C6-E1A9C6B9780C}" type="presParOf" srcId="{7BC3859E-A248-47FE-AA83-55F8B2AE482E}" destId="{EC9EF5DC-B405-4A83-890A-8889F6BB7E19}" srcOrd="1" destOrd="0" presId="urn:microsoft.com/office/officeart/2018/2/layout/IconVerticalSolidList"/>
    <dgm:cxn modelId="{CB34D1D1-6F01-4261-A3EA-7B3E441ADAC6}" type="presParOf" srcId="{7BC3859E-A248-47FE-AA83-55F8B2AE482E}" destId="{B78190D7-1E80-4C11-B549-B50D1BD96EBF}" srcOrd="2" destOrd="0" presId="urn:microsoft.com/office/officeart/2018/2/layout/IconVerticalSolidList"/>
    <dgm:cxn modelId="{671705A7-756E-4BA0-A0BB-A2DF575D1DC5}" type="presParOf" srcId="{7BC3859E-A248-47FE-AA83-55F8B2AE482E}" destId="{990F54A9-B94D-4607-B364-39A9154408B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C253BB-143B-40FB-86F1-A7B7827AB5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C22A71A-5D3A-40B1-8800-8EBF931DC20F}">
      <dgm:prSet/>
      <dgm:spPr/>
      <dgm:t>
        <a:bodyPr/>
        <a:lstStyle/>
        <a:p>
          <a:r>
            <a:rPr lang="en-US" dirty="0"/>
            <a:t> Makes it possible to take preventative action prior to clinical decline [5].</a:t>
          </a:r>
        </a:p>
      </dgm:t>
    </dgm:pt>
    <dgm:pt modelId="{A975AD23-12F6-4634-9FE1-13371C76854C}" type="parTrans" cxnId="{B04F1F98-F7FD-466F-8370-54DFF6886D5B}">
      <dgm:prSet/>
      <dgm:spPr/>
      <dgm:t>
        <a:bodyPr/>
        <a:lstStyle/>
        <a:p>
          <a:endParaRPr lang="en-US"/>
        </a:p>
      </dgm:t>
    </dgm:pt>
    <dgm:pt modelId="{C68E40A2-8494-4519-BA52-91E7F1E01C61}" type="sibTrans" cxnId="{B04F1F98-F7FD-466F-8370-54DFF6886D5B}">
      <dgm:prSet/>
      <dgm:spPr/>
      <dgm:t>
        <a:bodyPr/>
        <a:lstStyle/>
        <a:p>
          <a:endParaRPr lang="en-US"/>
        </a:p>
      </dgm:t>
    </dgm:pt>
    <dgm:pt modelId="{901BCB37-D633-4CB4-8071-1611D7E6A190}">
      <dgm:prSet/>
      <dgm:spPr/>
      <dgm:t>
        <a:bodyPr/>
        <a:lstStyle/>
        <a:p>
          <a:r>
            <a:rPr lang="en-US" dirty="0"/>
            <a:t> Lowers hospital admissions by identifying at-risk patients early. Enhances patient prioritizing and resource allocation [5].</a:t>
          </a:r>
        </a:p>
      </dgm:t>
    </dgm:pt>
    <dgm:pt modelId="{87A83D32-5242-405C-907A-E90EBF5D4F4E}" type="parTrans" cxnId="{4DB11E99-9BA7-4E26-998D-2930110F198B}">
      <dgm:prSet/>
      <dgm:spPr/>
      <dgm:t>
        <a:bodyPr/>
        <a:lstStyle/>
        <a:p>
          <a:endParaRPr lang="en-US"/>
        </a:p>
      </dgm:t>
    </dgm:pt>
    <dgm:pt modelId="{B2BDAE67-2F76-46E4-B0E7-2493B49731C8}" type="sibTrans" cxnId="{4DB11E99-9BA7-4E26-998D-2930110F198B}">
      <dgm:prSet/>
      <dgm:spPr/>
      <dgm:t>
        <a:bodyPr/>
        <a:lstStyle/>
        <a:p>
          <a:endParaRPr lang="en-US"/>
        </a:p>
      </dgm:t>
    </dgm:pt>
    <dgm:pt modelId="{E367CB7C-5B6C-4193-9D32-585BC6D0B3A1}">
      <dgm:prSet/>
      <dgm:spPr/>
      <dgm:t>
        <a:bodyPr/>
        <a:lstStyle/>
        <a:p>
          <a:r>
            <a:rPr lang="en-US" dirty="0"/>
            <a:t> Increases trust and openness through explainable AI results [7].</a:t>
          </a:r>
        </a:p>
      </dgm:t>
    </dgm:pt>
    <dgm:pt modelId="{A002D503-9885-43DF-8C5C-EC1BE1B007A6}" type="parTrans" cxnId="{F200AAF3-37D2-4169-B7BB-ED4698553D26}">
      <dgm:prSet/>
      <dgm:spPr/>
      <dgm:t>
        <a:bodyPr/>
        <a:lstStyle/>
        <a:p>
          <a:endParaRPr lang="en-US"/>
        </a:p>
      </dgm:t>
    </dgm:pt>
    <dgm:pt modelId="{59E3A422-D14A-43AF-97F4-AACADF29C8AB}" type="sibTrans" cxnId="{F200AAF3-37D2-4169-B7BB-ED4698553D26}">
      <dgm:prSet/>
      <dgm:spPr/>
      <dgm:t>
        <a:bodyPr/>
        <a:lstStyle/>
        <a:p>
          <a:endParaRPr lang="en-US"/>
        </a:p>
      </dgm:t>
    </dgm:pt>
    <dgm:pt modelId="{EE5E6E37-2F41-454C-985F-A2A7D02C9282}" type="pres">
      <dgm:prSet presAssocID="{77C253BB-143B-40FB-86F1-A7B7827AB50E}" presName="root" presStyleCnt="0">
        <dgm:presLayoutVars>
          <dgm:dir/>
          <dgm:resizeHandles val="exact"/>
        </dgm:presLayoutVars>
      </dgm:prSet>
      <dgm:spPr/>
    </dgm:pt>
    <dgm:pt modelId="{67742019-6253-476E-96B3-4C0EAC4E057F}" type="pres">
      <dgm:prSet presAssocID="{FC22A71A-5D3A-40B1-8800-8EBF931DC20F}" presName="compNode" presStyleCnt="0"/>
      <dgm:spPr/>
    </dgm:pt>
    <dgm:pt modelId="{501F5FF3-76C4-4D38-86D5-6035E009CB23}" type="pres">
      <dgm:prSet presAssocID="{FC22A71A-5D3A-40B1-8800-8EBF931DC20F}" presName="bgRect" presStyleLbl="bgShp" presStyleIdx="0" presStyleCnt="3"/>
      <dgm:spPr/>
    </dgm:pt>
    <dgm:pt modelId="{D1166655-D076-4F49-8FB4-1BCFB76C5BD9}" type="pres">
      <dgm:prSet presAssocID="{FC22A71A-5D3A-40B1-8800-8EBF931DC2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B00784C4-1891-498E-9E5B-126F1E49350A}" type="pres">
      <dgm:prSet presAssocID="{FC22A71A-5D3A-40B1-8800-8EBF931DC20F}" presName="spaceRect" presStyleCnt="0"/>
      <dgm:spPr/>
    </dgm:pt>
    <dgm:pt modelId="{0347B3A4-5B0C-4A42-9C77-4D4C2E06249F}" type="pres">
      <dgm:prSet presAssocID="{FC22A71A-5D3A-40B1-8800-8EBF931DC20F}" presName="parTx" presStyleLbl="revTx" presStyleIdx="0" presStyleCnt="3">
        <dgm:presLayoutVars>
          <dgm:chMax val="0"/>
          <dgm:chPref val="0"/>
        </dgm:presLayoutVars>
      </dgm:prSet>
      <dgm:spPr/>
    </dgm:pt>
    <dgm:pt modelId="{844F06C2-FFDA-493C-BD79-17948737632B}" type="pres">
      <dgm:prSet presAssocID="{C68E40A2-8494-4519-BA52-91E7F1E01C61}" presName="sibTrans" presStyleCnt="0"/>
      <dgm:spPr/>
    </dgm:pt>
    <dgm:pt modelId="{F630FEC1-5B7A-44D0-A8B1-700C7C7B1429}" type="pres">
      <dgm:prSet presAssocID="{901BCB37-D633-4CB4-8071-1611D7E6A190}" presName="compNode" presStyleCnt="0"/>
      <dgm:spPr/>
    </dgm:pt>
    <dgm:pt modelId="{2AE4E054-5891-4745-8D81-1004F28E3FD4}" type="pres">
      <dgm:prSet presAssocID="{901BCB37-D633-4CB4-8071-1611D7E6A190}" presName="bgRect" presStyleLbl="bgShp" presStyleIdx="1" presStyleCnt="3"/>
      <dgm:spPr/>
    </dgm:pt>
    <dgm:pt modelId="{F800FA5B-7588-4524-A9E6-6FAA161F39AA}" type="pres">
      <dgm:prSet presAssocID="{901BCB37-D633-4CB4-8071-1611D7E6A1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E2F1AB25-D14C-4313-ACDD-B2A2F77A3B0F}" type="pres">
      <dgm:prSet presAssocID="{901BCB37-D633-4CB4-8071-1611D7E6A190}" presName="spaceRect" presStyleCnt="0"/>
      <dgm:spPr/>
    </dgm:pt>
    <dgm:pt modelId="{A713EC21-9D5B-48D0-9CA5-6A9C5676DBEE}" type="pres">
      <dgm:prSet presAssocID="{901BCB37-D633-4CB4-8071-1611D7E6A190}" presName="parTx" presStyleLbl="revTx" presStyleIdx="1" presStyleCnt="3">
        <dgm:presLayoutVars>
          <dgm:chMax val="0"/>
          <dgm:chPref val="0"/>
        </dgm:presLayoutVars>
      </dgm:prSet>
      <dgm:spPr/>
    </dgm:pt>
    <dgm:pt modelId="{8A62BE8D-3560-4E95-85DC-F655B5AA3EEB}" type="pres">
      <dgm:prSet presAssocID="{B2BDAE67-2F76-46E4-B0E7-2493B49731C8}" presName="sibTrans" presStyleCnt="0"/>
      <dgm:spPr/>
    </dgm:pt>
    <dgm:pt modelId="{1CCBC70B-74EA-4783-8A58-CA2699D7DABE}" type="pres">
      <dgm:prSet presAssocID="{E367CB7C-5B6C-4193-9D32-585BC6D0B3A1}" presName="compNode" presStyleCnt="0"/>
      <dgm:spPr/>
    </dgm:pt>
    <dgm:pt modelId="{07B7D5AA-FB5E-4271-9D02-01A9DC3EA0F9}" type="pres">
      <dgm:prSet presAssocID="{E367CB7C-5B6C-4193-9D32-585BC6D0B3A1}" presName="bgRect" presStyleLbl="bgShp" presStyleIdx="2" presStyleCnt="3"/>
      <dgm:spPr/>
    </dgm:pt>
    <dgm:pt modelId="{51368468-4FA1-4F65-AB3E-DEB86B77BAA2}" type="pres">
      <dgm:prSet presAssocID="{E367CB7C-5B6C-4193-9D32-585BC6D0B3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A8E600CD-F213-443C-88CA-16B10CE55228}" type="pres">
      <dgm:prSet presAssocID="{E367CB7C-5B6C-4193-9D32-585BC6D0B3A1}" presName="spaceRect" presStyleCnt="0"/>
      <dgm:spPr/>
    </dgm:pt>
    <dgm:pt modelId="{0AC5C58D-9D42-41DB-87E9-CA0B97A5FD5C}" type="pres">
      <dgm:prSet presAssocID="{E367CB7C-5B6C-4193-9D32-585BC6D0B3A1}" presName="parTx" presStyleLbl="revTx" presStyleIdx="2" presStyleCnt="3">
        <dgm:presLayoutVars>
          <dgm:chMax val="0"/>
          <dgm:chPref val="0"/>
        </dgm:presLayoutVars>
      </dgm:prSet>
      <dgm:spPr/>
    </dgm:pt>
  </dgm:ptLst>
  <dgm:cxnLst>
    <dgm:cxn modelId="{40BD9B03-B767-42A1-AFED-66C1888F4D5F}" type="presOf" srcId="{E367CB7C-5B6C-4193-9D32-585BC6D0B3A1}" destId="{0AC5C58D-9D42-41DB-87E9-CA0B97A5FD5C}" srcOrd="0" destOrd="0" presId="urn:microsoft.com/office/officeart/2018/2/layout/IconVerticalSolidList"/>
    <dgm:cxn modelId="{B04F1F98-F7FD-466F-8370-54DFF6886D5B}" srcId="{77C253BB-143B-40FB-86F1-A7B7827AB50E}" destId="{FC22A71A-5D3A-40B1-8800-8EBF931DC20F}" srcOrd="0" destOrd="0" parTransId="{A975AD23-12F6-4634-9FE1-13371C76854C}" sibTransId="{C68E40A2-8494-4519-BA52-91E7F1E01C61}"/>
    <dgm:cxn modelId="{4DB11E99-9BA7-4E26-998D-2930110F198B}" srcId="{77C253BB-143B-40FB-86F1-A7B7827AB50E}" destId="{901BCB37-D633-4CB4-8071-1611D7E6A190}" srcOrd="1" destOrd="0" parTransId="{87A83D32-5242-405C-907A-E90EBF5D4F4E}" sibTransId="{B2BDAE67-2F76-46E4-B0E7-2493B49731C8}"/>
    <dgm:cxn modelId="{9CDD5899-593F-4E5C-81A7-DA5F00818350}" type="presOf" srcId="{901BCB37-D633-4CB4-8071-1611D7E6A190}" destId="{A713EC21-9D5B-48D0-9CA5-6A9C5676DBEE}" srcOrd="0" destOrd="0" presId="urn:microsoft.com/office/officeart/2018/2/layout/IconVerticalSolidList"/>
    <dgm:cxn modelId="{62B18CBE-BBB7-4D50-A6FE-B23D528816B8}" type="presOf" srcId="{77C253BB-143B-40FB-86F1-A7B7827AB50E}" destId="{EE5E6E37-2F41-454C-985F-A2A7D02C9282}" srcOrd="0" destOrd="0" presId="urn:microsoft.com/office/officeart/2018/2/layout/IconVerticalSolidList"/>
    <dgm:cxn modelId="{C625D4BF-69A0-4498-9F0C-D950F5812E8C}" type="presOf" srcId="{FC22A71A-5D3A-40B1-8800-8EBF931DC20F}" destId="{0347B3A4-5B0C-4A42-9C77-4D4C2E06249F}" srcOrd="0" destOrd="0" presId="urn:microsoft.com/office/officeart/2018/2/layout/IconVerticalSolidList"/>
    <dgm:cxn modelId="{F200AAF3-37D2-4169-B7BB-ED4698553D26}" srcId="{77C253BB-143B-40FB-86F1-A7B7827AB50E}" destId="{E367CB7C-5B6C-4193-9D32-585BC6D0B3A1}" srcOrd="2" destOrd="0" parTransId="{A002D503-9885-43DF-8C5C-EC1BE1B007A6}" sibTransId="{59E3A422-D14A-43AF-97F4-AACADF29C8AB}"/>
    <dgm:cxn modelId="{1848DE5C-E8B5-486D-BA48-C21810E1E545}" type="presParOf" srcId="{EE5E6E37-2F41-454C-985F-A2A7D02C9282}" destId="{67742019-6253-476E-96B3-4C0EAC4E057F}" srcOrd="0" destOrd="0" presId="urn:microsoft.com/office/officeart/2018/2/layout/IconVerticalSolidList"/>
    <dgm:cxn modelId="{A3D36580-F18C-466B-B338-20668331FBAC}" type="presParOf" srcId="{67742019-6253-476E-96B3-4C0EAC4E057F}" destId="{501F5FF3-76C4-4D38-86D5-6035E009CB23}" srcOrd="0" destOrd="0" presId="urn:microsoft.com/office/officeart/2018/2/layout/IconVerticalSolidList"/>
    <dgm:cxn modelId="{9C754030-E259-4FA7-814C-7E9FD14A4005}" type="presParOf" srcId="{67742019-6253-476E-96B3-4C0EAC4E057F}" destId="{D1166655-D076-4F49-8FB4-1BCFB76C5BD9}" srcOrd="1" destOrd="0" presId="urn:microsoft.com/office/officeart/2018/2/layout/IconVerticalSolidList"/>
    <dgm:cxn modelId="{DC9712EF-B2B6-4187-B438-C1481877E856}" type="presParOf" srcId="{67742019-6253-476E-96B3-4C0EAC4E057F}" destId="{B00784C4-1891-498E-9E5B-126F1E49350A}" srcOrd="2" destOrd="0" presId="urn:microsoft.com/office/officeart/2018/2/layout/IconVerticalSolidList"/>
    <dgm:cxn modelId="{314A5DE0-BED6-4EF9-8251-805403515C01}" type="presParOf" srcId="{67742019-6253-476E-96B3-4C0EAC4E057F}" destId="{0347B3A4-5B0C-4A42-9C77-4D4C2E06249F}" srcOrd="3" destOrd="0" presId="urn:microsoft.com/office/officeart/2018/2/layout/IconVerticalSolidList"/>
    <dgm:cxn modelId="{C0C472F9-4567-4A4C-835A-1436E951CCA8}" type="presParOf" srcId="{EE5E6E37-2F41-454C-985F-A2A7D02C9282}" destId="{844F06C2-FFDA-493C-BD79-17948737632B}" srcOrd="1" destOrd="0" presId="urn:microsoft.com/office/officeart/2018/2/layout/IconVerticalSolidList"/>
    <dgm:cxn modelId="{8D63B60B-8A1A-4FBB-AA8F-5CDCAC3C5CC8}" type="presParOf" srcId="{EE5E6E37-2F41-454C-985F-A2A7D02C9282}" destId="{F630FEC1-5B7A-44D0-A8B1-700C7C7B1429}" srcOrd="2" destOrd="0" presId="urn:microsoft.com/office/officeart/2018/2/layout/IconVerticalSolidList"/>
    <dgm:cxn modelId="{B9F77BEE-521F-4508-ADE5-72E65689A7BA}" type="presParOf" srcId="{F630FEC1-5B7A-44D0-A8B1-700C7C7B1429}" destId="{2AE4E054-5891-4745-8D81-1004F28E3FD4}" srcOrd="0" destOrd="0" presId="urn:microsoft.com/office/officeart/2018/2/layout/IconVerticalSolidList"/>
    <dgm:cxn modelId="{86C7435D-1A3B-4A7C-8C8F-A40CAD6941B8}" type="presParOf" srcId="{F630FEC1-5B7A-44D0-A8B1-700C7C7B1429}" destId="{F800FA5B-7588-4524-A9E6-6FAA161F39AA}" srcOrd="1" destOrd="0" presId="urn:microsoft.com/office/officeart/2018/2/layout/IconVerticalSolidList"/>
    <dgm:cxn modelId="{03BC2694-AEA9-4EAD-8543-E6C65854D384}" type="presParOf" srcId="{F630FEC1-5B7A-44D0-A8B1-700C7C7B1429}" destId="{E2F1AB25-D14C-4313-ACDD-B2A2F77A3B0F}" srcOrd="2" destOrd="0" presId="urn:microsoft.com/office/officeart/2018/2/layout/IconVerticalSolidList"/>
    <dgm:cxn modelId="{2DE5F261-65F5-41EB-B4B6-9E176D642110}" type="presParOf" srcId="{F630FEC1-5B7A-44D0-A8B1-700C7C7B1429}" destId="{A713EC21-9D5B-48D0-9CA5-6A9C5676DBEE}" srcOrd="3" destOrd="0" presId="urn:microsoft.com/office/officeart/2018/2/layout/IconVerticalSolidList"/>
    <dgm:cxn modelId="{C53CC9EE-0D55-4EE5-A766-CA98C35C05F8}" type="presParOf" srcId="{EE5E6E37-2F41-454C-985F-A2A7D02C9282}" destId="{8A62BE8D-3560-4E95-85DC-F655B5AA3EEB}" srcOrd="3" destOrd="0" presId="urn:microsoft.com/office/officeart/2018/2/layout/IconVerticalSolidList"/>
    <dgm:cxn modelId="{060BECD6-B833-43DD-9097-67B852E17040}" type="presParOf" srcId="{EE5E6E37-2F41-454C-985F-A2A7D02C9282}" destId="{1CCBC70B-74EA-4783-8A58-CA2699D7DABE}" srcOrd="4" destOrd="0" presId="urn:microsoft.com/office/officeart/2018/2/layout/IconVerticalSolidList"/>
    <dgm:cxn modelId="{7B5746CE-1C0E-412C-81D9-2F1C043C69A5}" type="presParOf" srcId="{1CCBC70B-74EA-4783-8A58-CA2699D7DABE}" destId="{07B7D5AA-FB5E-4271-9D02-01A9DC3EA0F9}" srcOrd="0" destOrd="0" presId="urn:microsoft.com/office/officeart/2018/2/layout/IconVerticalSolidList"/>
    <dgm:cxn modelId="{DBF1DDAA-6ADF-4004-BA11-0AFA2D18CBDC}" type="presParOf" srcId="{1CCBC70B-74EA-4783-8A58-CA2699D7DABE}" destId="{51368468-4FA1-4F65-AB3E-DEB86B77BAA2}" srcOrd="1" destOrd="0" presId="urn:microsoft.com/office/officeart/2018/2/layout/IconVerticalSolidList"/>
    <dgm:cxn modelId="{E92B9B8E-F59B-45C4-A099-C08E85E937B7}" type="presParOf" srcId="{1CCBC70B-74EA-4783-8A58-CA2699D7DABE}" destId="{A8E600CD-F213-443C-88CA-16B10CE55228}" srcOrd="2" destOrd="0" presId="urn:microsoft.com/office/officeart/2018/2/layout/IconVerticalSolidList"/>
    <dgm:cxn modelId="{974B6826-EFA3-4B1B-9633-2D038AD5351F}" type="presParOf" srcId="{1CCBC70B-74EA-4783-8A58-CA2699D7DABE}" destId="{0AC5C58D-9D42-41DB-87E9-CA0B97A5FD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48E87E-FDEF-4431-9EBB-FBB86F61283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B8EB0F27-B7DF-4F73-855F-EA3F718553F9}">
      <dgm:prSet/>
      <dgm:spPr/>
      <dgm:t>
        <a:bodyPr/>
        <a:lstStyle/>
        <a:p>
          <a:r>
            <a:rPr lang="en-US" dirty="0"/>
            <a:t> Data accuracy: model performance may be harmed by incomplete or skewed data [3], [5].</a:t>
          </a:r>
        </a:p>
      </dgm:t>
    </dgm:pt>
    <dgm:pt modelId="{7FA8242C-DD8F-48F7-9B8E-C08C6378B905}" type="parTrans" cxnId="{C170A237-A313-4D31-A088-3777E6425554}">
      <dgm:prSet/>
      <dgm:spPr/>
      <dgm:t>
        <a:bodyPr/>
        <a:lstStyle/>
        <a:p>
          <a:endParaRPr lang="en-US"/>
        </a:p>
      </dgm:t>
    </dgm:pt>
    <dgm:pt modelId="{CAA894D0-AD09-4CAB-A4BA-BB3A56B1685D}" type="sibTrans" cxnId="{C170A237-A313-4D31-A088-3777E6425554}">
      <dgm:prSet/>
      <dgm:spPr/>
      <dgm:t>
        <a:bodyPr/>
        <a:lstStyle/>
        <a:p>
          <a:endParaRPr lang="en-US"/>
        </a:p>
      </dgm:t>
    </dgm:pt>
    <dgm:pt modelId="{3D3A8BA6-E0E0-4A83-81DA-187F53BC0244}">
      <dgm:prSet/>
      <dgm:spPr/>
      <dgm:t>
        <a:bodyPr/>
        <a:lstStyle/>
        <a:p>
          <a:r>
            <a:rPr lang="en-US" dirty="0"/>
            <a:t> Over-reliance: Without critically analyzing model projections, doctors may place an excessive amount of trust in them [</a:t>
          </a:r>
          <a:r>
            <a:rPr lang="en-US"/>
            <a:t>3]. </a:t>
          </a:r>
          <a:r>
            <a:rPr lang="en-US" dirty="0"/>
            <a:t>Fairness and bias: if models are trained on non-representative datasets, they may exacerbate inequality [3], [5].</a:t>
          </a:r>
        </a:p>
      </dgm:t>
    </dgm:pt>
    <dgm:pt modelId="{F0E2F270-6AB1-44B1-A864-C2172BC64E25}" type="parTrans" cxnId="{50D58EB8-2BC0-4FDE-9AF3-0CD7CA6EA1AA}">
      <dgm:prSet/>
      <dgm:spPr/>
      <dgm:t>
        <a:bodyPr/>
        <a:lstStyle/>
        <a:p>
          <a:endParaRPr lang="en-US"/>
        </a:p>
      </dgm:t>
    </dgm:pt>
    <dgm:pt modelId="{F871091C-F983-41A0-A262-06817F3ADD1A}" type="sibTrans" cxnId="{50D58EB8-2BC0-4FDE-9AF3-0CD7CA6EA1AA}">
      <dgm:prSet/>
      <dgm:spPr/>
      <dgm:t>
        <a:bodyPr/>
        <a:lstStyle/>
        <a:p>
          <a:endParaRPr lang="en-US"/>
        </a:p>
      </dgm:t>
    </dgm:pt>
    <dgm:pt modelId="{648B0301-DF14-428F-981A-B04E654F4E8E}">
      <dgm:prSet/>
      <dgm:spPr/>
      <dgm:t>
        <a:bodyPr/>
        <a:lstStyle/>
        <a:p>
          <a:r>
            <a:rPr lang="en-US" dirty="0"/>
            <a:t> Explainability and trust: Physician confidence may be weakened by complex theories [5, 7].</a:t>
          </a:r>
        </a:p>
      </dgm:t>
    </dgm:pt>
    <dgm:pt modelId="{420A3255-7730-4A29-8F82-17ADC7F4E63B}" type="parTrans" cxnId="{B7AE8BF6-EC08-4A67-BEB8-1E06ADD62552}">
      <dgm:prSet/>
      <dgm:spPr/>
      <dgm:t>
        <a:bodyPr/>
        <a:lstStyle/>
        <a:p>
          <a:endParaRPr lang="en-US"/>
        </a:p>
      </dgm:t>
    </dgm:pt>
    <dgm:pt modelId="{5155CE19-D36C-47BF-84C5-3740836E5E6C}" type="sibTrans" cxnId="{B7AE8BF6-EC08-4A67-BEB8-1E06ADD62552}">
      <dgm:prSet/>
      <dgm:spPr/>
      <dgm:t>
        <a:bodyPr/>
        <a:lstStyle/>
        <a:p>
          <a:endParaRPr lang="en-US"/>
        </a:p>
      </dgm:t>
    </dgm:pt>
    <dgm:pt modelId="{B6777D86-4B40-4A78-B890-A1275074AE06}">
      <dgm:prSet/>
      <dgm:spPr/>
      <dgm:t>
        <a:bodyPr/>
        <a:lstStyle/>
        <a:p>
          <a:r>
            <a:rPr lang="en-US"/>
            <a:t>Ahmed will go into further detail on how this relates to security and ethics.</a:t>
          </a:r>
        </a:p>
      </dgm:t>
    </dgm:pt>
    <dgm:pt modelId="{533333B6-9F52-4013-A753-9CA30F8285EA}" type="parTrans" cxnId="{42095BE6-A387-4C8A-86E3-A26728C1719F}">
      <dgm:prSet/>
      <dgm:spPr/>
      <dgm:t>
        <a:bodyPr/>
        <a:lstStyle/>
        <a:p>
          <a:endParaRPr lang="en-US"/>
        </a:p>
      </dgm:t>
    </dgm:pt>
    <dgm:pt modelId="{A8C82C4F-13E1-4A1B-B644-4E82BDD78BC4}" type="sibTrans" cxnId="{42095BE6-A387-4C8A-86E3-A26728C1719F}">
      <dgm:prSet/>
      <dgm:spPr/>
      <dgm:t>
        <a:bodyPr/>
        <a:lstStyle/>
        <a:p>
          <a:endParaRPr lang="en-US"/>
        </a:p>
      </dgm:t>
    </dgm:pt>
    <dgm:pt modelId="{784CD546-B281-45E6-AC05-E79D81846E7E}" type="pres">
      <dgm:prSet presAssocID="{5148E87E-FDEF-4431-9EBB-FBB86F61283A}" presName="diagram" presStyleCnt="0">
        <dgm:presLayoutVars>
          <dgm:dir/>
          <dgm:resizeHandles val="exact"/>
        </dgm:presLayoutVars>
      </dgm:prSet>
      <dgm:spPr/>
    </dgm:pt>
    <dgm:pt modelId="{4B035C3F-6103-4B68-8D5B-255B1FC20563}" type="pres">
      <dgm:prSet presAssocID="{B8EB0F27-B7DF-4F73-855F-EA3F718553F9}" presName="node" presStyleLbl="node1" presStyleIdx="0" presStyleCnt="4">
        <dgm:presLayoutVars>
          <dgm:bulletEnabled val="1"/>
        </dgm:presLayoutVars>
      </dgm:prSet>
      <dgm:spPr/>
    </dgm:pt>
    <dgm:pt modelId="{AF6B9A9B-2D5A-449F-B68F-30F520AD7DDE}" type="pres">
      <dgm:prSet presAssocID="{CAA894D0-AD09-4CAB-A4BA-BB3A56B1685D}" presName="sibTrans" presStyleLbl="sibTrans2D1" presStyleIdx="0" presStyleCnt="3"/>
      <dgm:spPr/>
    </dgm:pt>
    <dgm:pt modelId="{791AC103-6C32-406D-8DDA-514353E37270}" type="pres">
      <dgm:prSet presAssocID="{CAA894D0-AD09-4CAB-A4BA-BB3A56B1685D}" presName="connectorText" presStyleLbl="sibTrans2D1" presStyleIdx="0" presStyleCnt="3"/>
      <dgm:spPr/>
    </dgm:pt>
    <dgm:pt modelId="{1F47CF5A-66BB-4452-B942-276EBD6017F0}" type="pres">
      <dgm:prSet presAssocID="{3D3A8BA6-E0E0-4A83-81DA-187F53BC0244}" presName="node" presStyleLbl="node1" presStyleIdx="1" presStyleCnt="4">
        <dgm:presLayoutVars>
          <dgm:bulletEnabled val="1"/>
        </dgm:presLayoutVars>
      </dgm:prSet>
      <dgm:spPr/>
    </dgm:pt>
    <dgm:pt modelId="{9CA537AF-4CD8-4B5D-843B-93C1EDB88F05}" type="pres">
      <dgm:prSet presAssocID="{F871091C-F983-41A0-A262-06817F3ADD1A}" presName="sibTrans" presStyleLbl="sibTrans2D1" presStyleIdx="1" presStyleCnt="3"/>
      <dgm:spPr/>
    </dgm:pt>
    <dgm:pt modelId="{6F1B9A77-32C8-4EF4-9AC7-B2E1EC228B25}" type="pres">
      <dgm:prSet presAssocID="{F871091C-F983-41A0-A262-06817F3ADD1A}" presName="connectorText" presStyleLbl="sibTrans2D1" presStyleIdx="1" presStyleCnt="3"/>
      <dgm:spPr/>
    </dgm:pt>
    <dgm:pt modelId="{87D8EDD8-24C6-4980-A0D7-ADB852880398}" type="pres">
      <dgm:prSet presAssocID="{648B0301-DF14-428F-981A-B04E654F4E8E}" presName="node" presStyleLbl="node1" presStyleIdx="2" presStyleCnt="4">
        <dgm:presLayoutVars>
          <dgm:bulletEnabled val="1"/>
        </dgm:presLayoutVars>
      </dgm:prSet>
      <dgm:spPr/>
    </dgm:pt>
    <dgm:pt modelId="{BF67B7B2-0BCE-42B0-92D4-34221A59E3A5}" type="pres">
      <dgm:prSet presAssocID="{5155CE19-D36C-47BF-84C5-3740836E5E6C}" presName="sibTrans" presStyleLbl="sibTrans2D1" presStyleIdx="2" presStyleCnt="3"/>
      <dgm:spPr/>
    </dgm:pt>
    <dgm:pt modelId="{DAE98126-6670-47B4-A499-C02CC552F16B}" type="pres">
      <dgm:prSet presAssocID="{5155CE19-D36C-47BF-84C5-3740836E5E6C}" presName="connectorText" presStyleLbl="sibTrans2D1" presStyleIdx="2" presStyleCnt="3"/>
      <dgm:spPr/>
    </dgm:pt>
    <dgm:pt modelId="{54918CA5-E540-45A0-9AC8-5AC9E55532CD}" type="pres">
      <dgm:prSet presAssocID="{B6777D86-4B40-4A78-B890-A1275074AE06}" presName="node" presStyleLbl="node1" presStyleIdx="3" presStyleCnt="4">
        <dgm:presLayoutVars>
          <dgm:bulletEnabled val="1"/>
        </dgm:presLayoutVars>
      </dgm:prSet>
      <dgm:spPr/>
    </dgm:pt>
  </dgm:ptLst>
  <dgm:cxnLst>
    <dgm:cxn modelId="{811E021F-F270-4F73-8306-CF1BADE88356}" type="presOf" srcId="{F871091C-F983-41A0-A262-06817F3ADD1A}" destId="{9CA537AF-4CD8-4B5D-843B-93C1EDB88F05}" srcOrd="0" destOrd="0" presId="urn:microsoft.com/office/officeart/2005/8/layout/process5"/>
    <dgm:cxn modelId="{C170A237-A313-4D31-A088-3777E6425554}" srcId="{5148E87E-FDEF-4431-9EBB-FBB86F61283A}" destId="{B8EB0F27-B7DF-4F73-855F-EA3F718553F9}" srcOrd="0" destOrd="0" parTransId="{7FA8242C-DD8F-48F7-9B8E-C08C6378B905}" sibTransId="{CAA894D0-AD09-4CAB-A4BA-BB3A56B1685D}"/>
    <dgm:cxn modelId="{DE9FF938-04EB-4CB2-8115-D25E865FC723}" type="presOf" srcId="{CAA894D0-AD09-4CAB-A4BA-BB3A56B1685D}" destId="{791AC103-6C32-406D-8DDA-514353E37270}" srcOrd="1" destOrd="0" presId="urn:microsoft.com/office/officeart/2005/8/layout/process5"/>
    <dgm:cxn modelId="{C6EBB746-522C-4279-AB75-6E3A4DC90357}" type="presOf" srcId="{B6777D86-4B40-4A78-B890-A1275074AE06}" destId="{54918CA5-E540-45A0-9AC8-5AC9E55532CD}" srcOrd="0" destOrd="0" presId="urn:microsoft.com/office/officeart/2005/8/layout/process5"/>
    <dgm:cxn modelId="{A17FD277-E2D5-4DDB-B9E7-F5C751930CDA}" type="presOf" srcId="{B8EB0F27-B7DF-4F73-855F-EA3F718553F9}" destId="{4B035C3F-6103-4B68-8D5B-255B1FC20563}" srcOrd="0" destOrd="0" presId="urn:microsoft.com/office/officeart/2005/8/layout/process5"/>
    <dgm:cxn modelId="{772C0899-F371-4208-9584-9681FA1D6CED}" type="presOf" srcId="{648B0301-DF14-428F-981A-B04E654F4E8E}" destId="{87D8EDD8-24C6-4980-A0D7-ADB852880398}" srcOrd="0" destOrd="0" presId="urn:microsoft.com/office/officeart/2005/8/layout/process5"/>
    <dgm:cxn modelId="{50D58EB8-2BC0-4FDE-9AF3-0CD7CA6EA1AA}" srcId="{5148E87E-FDEF-4431-9EBB-FBB86F61283A}" destId="{3D3A8BA6-E0E0-4A83-81DA-187F53BC0244}" srcOrd="1" destOrd="0" parTransId="{F0E2F270-6AB1-44B1-A864-C2172BC64E25}" sibTransId="{F871091C-F983-41A0-A262-06817F3ADD1A}"/>
    <dgm:cxn modelId="{01FF13C3-55F9-4C3A-85F8-644194408C9B}" type="presOf" srcId="{CAA894D0-AD09-4CAB-A4BA-BB3A56B1685D}" destId="{AF6B9A9B-2D5A-449F-B68F-30F520AD7DDE}" srcOrd="0" destOrd="0" presId="urn:microsoft.com/office/officeart/2005/8/layout/process5"/>
    <dgm:cxn modelId="{08384FCE-E607-4993-9093-E7D79849E429}" type="presOf" srcId="{5148E87E-FDEF-4431-9EBB-FBB86F61283A}" destId="{784CD546-B281-45E6-AC05-E79D81846E7E}" srcOrd="0" destOrd="0" presId="urn:microsoft.com/office/officeart/2005/8/layout/process5"/>
    <dgm:cxn modelId="{CB5A86DD-DB16-4E5C-B504-09130F718091}" type="presOf" srcId="{F871091C-F983-41A0-A262-06817F3ADD1A}" destId="{6F1B9A77-32C8-4EF4-9AC7-B2E1EC228B25}" srcOrd="1" destOrd="0" presId="urn:microsoft.com/office/officeart/2005/8/layout/process5"/>
    <dgm:cxn modelId="{42095BE6-A387-4C8A-86E3-A26728C1719F}" srcId="{5148E87E-FDEF-4431-9EBB-FBB86F61283A}" destId="{B6777D86-4B40-4A78-B890-A1275074AE06}" srcOrd="3" destOrd="0" parTransId="{533333B6-9F52-4013-A753-9CA30F8285EA}" sibTransId="{A8C82C4F-13E1-4A1B-B644-4E82BDD78BC4}"/>
    <dgm:cxn modelId="{3BB89DE7-06B3-4ADB-A79F-1284C63C9141}" type="presOf" srcId="{5155CE19-D36C-47BF-84C5-3740836E5E6C}" destId="{DAE98126-6670-47B4-A499-C02CC552F16B}" srcOrd="1" destOrd="0" presId="urn:microsoft.com/office/officeart/2005/8/layout/process5"/>
    <dgm:cxn modelId="{FAD205F0-BBE7-486A-9E32-9D07BB371486}" type="presOf" srcId="{5155CE19-D36C-47BF-84C5-3740836E5E6C}" destId="{BF67B7B2-0BCE-42B0-92D4-34221A59E3A5}" srcOrd="0" destOrd="0" presId="urn:microsoft.com/office/officeart/2005/8/layout/process5"/>
    <dgm:cxn modelId="{8B7287F4-5517-454C-8331-E97649F894E8}" type="presOf" srcId="{3D3A8BA6-E0E0-4A83-81DA-187F53BC0244}" destId="{1F47CF5A-66BB-4452-B942-276EBD6017F0}" srcOrd="0" destOrd="0" presId="urn:microsoft.com/office/officeart/2005/8/layout/process5"/>
    <dgm:cxn modelId="{B7AE8BF6-EC08-4A67-BEB8-1E06ADD62552}" srcId="{5148E87E-FDEF-4431-9EBB-FBB86F61283A}" destId="{648B0301-DF14-428F-981A-B04E654F4E8E}" srcOrd="2" destOrd="0" parTransId="{420A3255-7730-4A29-8F82-17ADC7F4E63B}" sibTransId="{5155CE19-D36C-47BF-84C5-3740836E5E6C}"/>
    <dgm:cxn modelId="{94709C37-8067-4999-8FA7-D2FC67B462AC}" type="presParOf" srcId="{784CD546-B281-45E6-AC05-E79D81846E7E}" destId="{4B035C3F-6103-4B68-8D5B-255B1FC20563}" srcOrd="0" destOrd="0" presId="urn:microsoft.com/office/officeart/2005/8/layout/process5"/>
    <dgm:cxn modelId="{DD84C313-E01B-485C-B62F-12DE5B2C277D}" type="presParOf" srcId="{784CD546-B281-45E6-AC05-E79D81846E7E}" destId="{AF6B9A9B-2D5A-449F-B68F-30F520AD7DDE}" srcOrd="1" destOrd="0" presId="urn:microsoft.com/office/officeart/2005/8/layout/process5"/>
    <dgm:cxn modelId="{80BD4D72-CFB0-4263-9682-1A787E4B73A0}" type="presParOf" srcId="{AF6B9A9B-2D5A-449F-B68F-30F520AD7DDE}" destId="{791AC103-6C32-406D-8DDA-514353E37270}" srcOrd="0" destOrd="0" presId="urn:microsoft.com/office/officeart/2005/8/layout/process5"/>
    <dgm:cxn modelId="{D4FAB282-4E63-454F-9A2A-118E9A18AB5C}" type="presParOf" srcId="{784CD546-B281-45E6-AC05-E79D81846E7E}" destId="{1F47CF5A-66BB-4452-B942-276EBD6017F0}" srcOrd="2" destOrd="0" presId="urn:microsoft.com/office/officeart/2005/8/layout/process5"/>
    <dgm:cxn modelId="{961AAF37-8EBD-4742-B2AF-BDD9E0F6FB15}" type="presParOf" srcId="{784CD546-B281-45E6-AC05-E79D81846E7E}" destId="{9CA537AF-4CD8-4B5D-843B-93C1EDB88F05}" srcOrd="3" destOrd="0" presId="urn:microsoft.com/office/officeart/2005/8/layout/process5"/>
    <dgm:cxn modelId="{DFA2EE6A-CA25-4FF7-A740-02362331B398}" type="presParOf" srcId="{9CA537AF-4CD8-4B5D-843B-93C1EDB88F05}" destId="{6F1B9A77-32C8-4EF4-9AC7-B2E1EC228B25}" srcOrd="0" destOrd="0" presId="urn:microsoft.com/office/officeart/2005/8/layout/process5"/>
    <dgm:cxn modelId="{BCAF0848-91A8-4032-8572-8356BDF5EBDB}" type="presParOf" srcId="{784CD546-B281-45E6-AC05-E79D81846E7E}" destId="{87D8EDD8-24C6-4980-A0D7-ADB852880398}" srcOrd="4" destOrd="0" presId="urn:microsoft.com/office/officeart/2005/8/layout/process5"/>
    <dgm:cxn modelId="{A1564D32-AC4B-42B6-B26F-BE67F229E9FB}" type="presParOf" srcId="{784CD546-B281-45E6-AC05-E79D81846E7E}" destId="{BF67B7B2-0BCE-42B0-92D4-34221A59E3A5}" srcOrd="5" destOrd="0" presId="urn:microsoft.com/office/officeart/2005/8/layout/process5"/>
    <dgm:cxn modelId="{6D15E370-6132-4EB8-9A45-CB55C6DD9D90}" type="presParOf" srcId="{BF67B7B2-0BCE-42B0-92D4-34221A59E3A5}" destId="{DAE98126-6670-47B4-A499-C02CC552F16B}" srcOrd="0" destOrd="0" presId="urn:microsoft.com/office/officeart/2005/8/layout/process5"/>
    <dgm:cxn modelId="{9E1FD255-6D2D-4F9D-884D-6154A5EDE187}" type="presParOf" srcId="{784CD546-B281-45E6-AC05-E79D81846E7E}" destId="{54918CA5-E540-45A0-9AC8-5AC9E55532C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1F175E-1CBD-462C-9CF4-B5206F6EFF65}"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8F9F57F4-55A5-402F-A4F1-CF604BCDD285}">
      <dgm:prSet/>
      <dgm:spPr/>
      <dgm:t>
        <a:bodyPr/>
        <a:lstStyle/>
        <a:p>
          <a:r>
            <a:rPr lang="en-US"/>
            <a:t>This prototype allows surgeons to simulate surgeries before performing them.</a:t>
          </a:r>
        </a:p>
      </dgm:t>
    </dgm:pt>
    <dgm:pt modelId="{2E64F46D-796E-4269-BD9E-68274295AE42}" type="parTrans" cxnId="{F5A9D441-70B1-46D7-BCD4-C43EB121AA52}">
      <dgm:prSet/>
      <dgm:spPr/>
      <dgm:t>
        <a:bodyPr/>
        <a:lstStyle/>
        <a:p>
          <a:endParaRPr lang="en-US"/>
        </a:p>
      </dgm:t>
    </dgm:pt>
    <dgm:pt modelId="{491533E5-32DA-482A-B72C-6EA1D2D52EC8}" type="sibTrans" cxnId="{F5A9D441-70B1-46D7-BCD4-C43EB121AA52}">
      <dgm:prSet/>
      <dgm:spPr/>
      <dgm:t>
        <a:bodyPr/>
        <a:lstStyle/>
        <a:p>
          <a:endParaRPr lang="en-US"/>
        </a:p>
      </dgm:t>
    </dgm:pt>
    <dgm:pt modelId="{82298542-5AD7-48CB-8262-1DBD6957C794}">
      <dgm:prSet/>
      <dgm:spPr/>
      <dgm:t>
        <a:bodyPr/>
        <a:lstStyle/>
        <a:p>
          <a:r>
            <a:rPr lang="en-US" b="1"/>
            <a:t>Features:</a:t>
          </a:r>
          <a:endParaRPr lang="en-US"/>
        </a:p>
      </dgm:t>
    </dgm:pt>
    <dgm:pt modelId="{9658519F-F646-4156-8A20-B8A9E449ADB7}" type="parTrans" cxnId="{172AE558-6F7F-400D-8EC6-E5CB63F611B0}">
      <dgm:prSet/>
      <dgm:spPr/>
      <dgm:t>
        <a:bodyPr/>
        <a:lstStyle/>
        <a:p>
          <a:endParaRPr lang="en-US"/>
        </a:p>
      </dgm:t>
    </dgm:pt>
    <dgm:pt modelId="{136602B7-5E3C-4286-A65B-D650027A81A0}" type="sibTrans" cxnId="{172AE558-6F7F-400D-8EC6-E5CB63F611B0}">
      <dgm:prSet/>
      <dgm:spPr/>
      <dgm:t>
        <a:bodyPr/>
        <a:lstStyle/>
        <a:p>
          <a:endParaRPr lang="en-US"/>
        </a:p>
      </dgm:t>
    </dgm:pt>
    <dgm:pt modelId="{4EF1BCFF-77D2-43B3-B1AD-01431FF6491E}">
      <dgm:prSet/>
      <dgm:spPr/>
      <dgm:t>
        <a:bodyPr/>
        <a:lstStyle/>
        <a:p>
          <a:r>
            <a:rPr lang="en-US"/>
            <a:t>3D anatomical modeling and tool path planning</a:t>
          </a:r>
        </a:p>
      </dgm:t>
    </dgm:pt>
    <dgm:pt modelId="{8802C7BA-48D6-464F-AF86-0083D5192D2B}" type="parTrans" cxnId="{0A72128C-6637-4A46-9C31-46563871033C}">
      <dgm:prSet/>
      <dgm:spPr/>
      <dgm:t>
        <a:bodyPr/>
        <a:lstStyle/>
        <a:p>
          <a:endParaRPr lang="en-US"/>
        </a:p>
      </dgm:t>
    </dgm:pt>
    <dgm:pt modelId="{032445CA-1F79-4983-9C0F-A1A694C7E43A}" type="sibTrans" cxnId="{0A72128C-6637-4A46-9C31-46563871033C}">
      <dgm:prSet/>
      <dgm:spPr/>
      <dgm:t>
        <a:bodyPr/>
        <a:lstStyle/>
        <a:p>
          <a:endParaRPr lang="en-US"/>
        </a:p>
      </dgm:t>
    </dgm:pt>
    <dgm:pt modelId="{C26928EB-7B6E-46A4-A252-E50B78968383}">
      <dgm:prSet/>
      <dgm:spPr/>
      <dgm:t>
        <a:bodyPr/>
        <a:lstStyle/>
        <a:p>
          <a:r>
            <a:rPr lang="en-US"/>
            <a:t>AI feedback on risks and optimal surgical routes</a:t>
          </a:r>
        </a:p>
      </dgm:t>
    </dgm:pt>
    <dgm:pt modelId="{7F0BCD3C-0CCD-4E75-ABA9-1FF7A5983772}" type="parTrans" cxnId="{D3F5F031-B012-434F-B623-6ACD4CED6EDF}">
      <dgm:prSet/>
      <dgm:spPr/>
      <dgm:t>
        <a:bodyPr/>
        <a:lstStyle/>
        <a:p>
          <a:endParaRPr lang="en-US"/>
        </a:p>
      </dgm:t>
    </dgm:pt>
    <dgm:pt modelId="{211566A3-B4D3-449D-BC10-F1973068E601}" type="sibTrans" cxnId="{D3F5F031-B012-434F-B623-6ACD4CED6EDF}">
      <dgm:prSet/>
      <dgm:spPr/>
      <dgm:t>
        <a:bodyPr/>
        <a:lstStyle/>
        <a:p>
          <a:endParaRPr lang="en-US"/>
        </a:p>
      </dgm:t>
    </dgm:pt>
    <dgm:pt modelId="{21E59386-0B56-4B94-BADB-B29454859694}">
      <dgm:prSet/>
      <dgm:spPr/>
      <dgm:t>
        <a:bodyPr/>
        <a:lstStyle/>
        <a:p>
          <a:r>
            <a:rPr lang="en-US"/>
            <a:t>Team training and ‘what-if’ scenario testing</a:t>
          </a:r>
        </a:p>
      </dgm:t>
    </dgm:pt>
    <dgm:pt modelId="{5FB7AE01-7484-44BE-A7A6-75C1F48A401D}" type="parTrans" cxnId="{AE0A3BB2-CD3D-40B0-BBB2-6EDE52FCE900}">
      <dgm:prSet/>
      <dgm:spPr/>
      <dgm:t>
        <a:bodyPr/>
        <a:lstStyle/>
        <a:p>
          <a:endParaRPr lang="en-US"/>
        </a:p>
      </dgm:t>
    </dgm:pt>
    <dgm:pt modelId="{B1118CD6-149A-481C-BE9E-AB4FCF2DE2C0}" type="sibTrans" cxnId="{AE0A3BB2-CD3D-40B0-BBB2-6EDE52FCE900}">
      <dgm:prSet/>
      <dgm:spPr/>
      <dgm:t>
        <a:bodyPr/>
        <a:lstStyle/>
        <a:p>
          <a:endParaRPr lang="en-US"/>
        </a:p>
      </dgm:t>
    </dgm:pt>
    <dgm:pt modelId="{0958D5A4-7AAD-436F-845C-A726F146B892}">
      <dgm:prSet/>
      <dgm:spPr/>
      <dgm:t>
        <a:bodyPr/>
        <a:lstStyle/>
        <a:p>
          <a:r>
            <a:rPr lang="en-US" b="1"/>
            <a:t>Benefits:</a:t>
          </a:r>
          <a:endParaRPr lang="en-US"/>
        </a:p>
      </dgm:t>
    </dgm:pt>
    <dgm:pt modelId="{9214F739-6552-4F2B-A89C-908EB5A77768}" type="parTrans" cxnId="{4C31D6BB-02F6-4AD6-AE0F-AA316C8BA1E1}">
      <dgm:prSet/>
      <dgm:spPr/>
      <dgm:t>
        <a:bodyPr/>
        <a:lstStyle/>
        <a:p>
          <a:endParaRPr lang="en-US"/>
        </a:p>
      </dgm:t>
    </dgm:pt>
    <dgm:pt modelId="{4A9AA068-D75F-4892-BD62-F1DD9638D472}" type="sibTrans" cxnId="{4C31D6BB-02F6-4AD6-AE0F-AA316C8BA1E1}">
      <dgm:prSet/>
      <dgm:spPr/>
      <dgm:t>
        <a:bodyPr/>
        <a:lstStyle/>
        <a:p>
          <a:endParaRPr lang="en-US"/>
        </a:p>
      </dgm:t>
    </dgm:pt>
    <dgm:pt modelId="{FFF3800F-A7CF-4DFC-9146-D4C766BC2FCA}">
      <dgm:prSet/>
      <dgm:spPr/>
      <dgm:t>
        <a:bodyPr/>
        <a:lstStyle/>
        <a:p>
          <a:r>
            <a:rPr lang="en-US"/>
            <a:t>Reduced intraoperative surprises</a:t>
          </a:r>
        </a:p>
      </dgm:t>
    </dgm:pt>
    <dgm:pt modelId="{893EEA4D-9D3F-486B-AE3D-19141582497F}" type="parTrans" cxnId="{59F59FC9-DC3D-40A3-BE7F-3F3F71B33BAC}">
      <dgm:prSet/>
      <dgm:spPr/>
      <dgm:t>
        <a:bodyPr/>
        <a:lstStyle/>
        <a:p>
          <a:endParaRPr lang="en-US"/>
        </a:p>
      </dgm:t>
    </dgm:pt>
    <dgm:pt modelId="{A9E52DAC-E1C2-4B96-A853-A82166F00AD1}" type="sibTrans" cxnId="{59F59FC9-DC3D-40A3-BE7F-3F3F71B33BAC}">
      <dgm:prSet/>
      <dgm:spPr/>
      <dgm:t>
        <a:bodyPr/>
        <a:lstStyle/>
        <a:p>
          <a:endParaRPr lang="en-US"/>
        </a:p>
      </dgm:t>
    </dgm:pt>
    <dgm:pt modelId="{5E22AACD-BB8D-40D6-A022-D43CA7CC5000}">
      <dgm:prSet/>
      <dgm:spPr/>
      <dgm:t>
        <a:bodyPr/>
        <a:lstStyle/>
        <a:p>
          <a:r>
            <a:rPr lang="en-US"/>
            <a:t>Improved team preparedness</a:t>
          </a:r>
        </a:p>
      </dgm:t>
    </dgm:pt>
    <dgm:pt modelId="{B5871F5A-058A-4AD2-B2E9-E737D80816C0}" type="parTrans" cxnId="{A7327B93-ABE8-4343-9D9A-67A7CBF08E07}">
      <dgm:prSet/>
      <dgm:spPr/>
      <dgm:t>
        <a:bodyPr/>
        <a:lstStyle/>
        <a:p>
          <a:endParaRPr lang="en-US"/>
        </a:p>
      </dgm:t>
    </dgm:pt>
    <dgm:pt modelId="{39EB1E9C-BE46-49A2-B13F-CFD8A616A6E1}" type="sibTrans" cxnId="{A7327B93-ABE8-4343-9D9A-67A7CBF08E07}">
      <dgm:prSet/>
      <dgm:spPr/>
      <dgm:t>
        <a:bodyPr/>
        <a:lstStyle/>
        <a:p>
          <a:endParaRPr lang="en-US"/>
        </a:p>
      </dgm:t>
    </dgm:pt>
    <dgm:pt modelId="{4951CBA5-A83D-4B47-8EEE-FF027893D6C0}">
      <dgm:prSet/>
      <dgm:spPr/>
      <dgm:t>
        <a:bodyPr/>
        <a:lstStyle/>
        <a:p>
          <a:r>
            <a:rPr lang="en-US"/>
            <a:t>Shorter surgery time.</a:t>
          </a:r>
        </a:p>
      </dgm:t>
    </dgm:pt>
    <dgm:pt modelId="{250AA6F1-8F0B-4DF0-BF2B-4F8EF7E3FBC6}" type="parTrans" cxnId="{0B055BAE-3A00-4259-A871-DCFE723A40FA}">
      <dgm:prSet/>
      <dgm:spPr/>
      <dgm:t>
        <a:bodyPr/>
        <a:lstStyle/>
        <a:p>
          <a:endParaRPr lang="en-US"/>
        </a:p>
      </dgm:t>
    </dgm:pt>
    <dgm:pt modelId="{BBBB4FE1-8233-4C3E-8BD5-A3F9A0FBC7F3}" type="sibTrans" cxnId="{0B055BAE-3A00-4259-A871-DCFE723A40FA}">
      <dgm:prSet/>
      <dgm:spPr/>
      <dgm:t>
        <a:bodyPr/>
        <a:lstStyle/>
        <a:p>
          <a:endParaRPr lang="en-US"/>
        </a:p>
      </dgm:t>
    </dgm:pt>
    <dgm:pt modelId="{74AFD3E4-5AB6-4847-B191-52859DC0B656}" type="pres">
      <dgm:prSet presAssocID="{6C1F175E-1CBD-462C-9CF4-B5206F6EFF65}" presName="cycle" presStyleCnt="0">
        <dgm:presLayoutVars>
          <dgm:dir/>
          <dgm:resizeHandles val="exact"/>
        </dgm:presLayoutVars>
      </dgm:prSet>
      <dgm:spPr/>
    </dgm:pt>
    <dgm:pt modelId="{95A2E073-EB1F-4240-8DA0-68A737DDA093}" type="pres">
      <dgm:prSet presAssocID="{8F9F57F4-55A5-402F-A4F1-CF604BCDD285}" presName="dummy" presStyleCnt="0"/>
      <dgm:spPr/>
    </dgm:pt>
    <dgm:pt modelId="{2D564032-0F47-44CE-81F9-55FFC0B17DF1}" type="pres">
      <dgm:prSet presAssocID="{8F9F57F4-55A5-402F-A4F1-CF604BCDD285}" presName="node" presStyleLbl="revTx" presStyleIdx="0" presStyleCnt="3">
        <dgm:presLayoutVars>
          <dgm:bulletEnabled val="1"/>
        </dgm:presLayoutVars>
      </dgm:prSet>
      <dgm:spPr/>
    </dgm:pt>
    <dgm:pt modelId="{C4E1B7CD-8A2F-44DC-A29C-4693A9F92E18}" type="pres">
      <dgm:prSet presAssocID="{491533E5-32DA-482A-B72C-6EA1D2D52EC8}" presName="sibTrans" presStyleLbl="node1" presStyleIdx="0" presStyleCnt="3"/>
      <dgm:spPr/>
    </dgm:pt>
    <dgm:pt modelId="{D17754A7-2A3E-4690-936B-6B65CECF2AD9}" type="pres">
      <dgm:prSet presAssocID="{82298542-5AD7-48CB-8262-1DBD6957C794}" presName="dummy" presStyleCnt="0"/>
      <dgm:spPr/>
    </dgm:pt>
    <dgm:pt modelId="{3D70C447-0CE1-4961-93F1-1DEC504A83A7}" type="pres">
      <dgm:prSet presAssocID="{82298542-5AD7-48CB-8262-1DBD6957C794}" presName="node" presStyleLbl="revTx" presStyleIdx="1" presStyleCnt="3">
        <dgm:presLayoutVars>
          <dgm:bulletEnabled val="1"/>
        </dgm:presLayoutVars>
      </dgm:prSet>
      <dgm:spPr/>
    </dgm:pt>
    <dgm:pt modelId="{C0CED8AC-D2A1-4DD5-B56C-03E0E40FF467}" type="pres">
      <dgm:prSet presAssocID="{136602B7-5E3C-4286-A65B-D650027A81A0}" presName="sibTrans" presStyleLbl="node1" presStyleIdx="1" presStyleCnt="3"/>
      <dgm:spPr/>
    </dgm:pt>
    <dgm:pt modelId="{480B6187-F0EB-42B3-A610-746C9967A049}" type="pres">
      <dgm:prSet presAssocID="{0958D5A4-7AAD-436F-845C-A726F146B892}" presName="dummy" presStyleCnt="0"/>
      <dgm:spPr/>
    </dgm:pt>
    <dgm:pt modelId="{80683BD8-5B27-436D-ADA8-097ED08C86CD}" type="pres">
      <dgm:prSet presAssocID="{0958D5A4-7AAD-436F-845C-A726F146B892}" presName="node" presStyleLbl="revTx" presStyleIdx="2" presStyleCnt="3">
        <dgm:presLayoutVars>
          <dgm:bulletEnabled val="1"/>
        </dgm:presLayoutVars>
      </dgm:prSet>
      <dgm:spPr/>
    </dgm:pt>
    <dgm:pt modelId="{33BA969A-4F19-4171-A001-07ECB18BEB02}" type="pres">
      <dgm:prSet presAssocID="{4A9AA068-D75F-4892-BD62-F1DD9638D472}" presName="sibTrans" presStyleLbl="node1" presStyleIdx="2" presStyleCnt="3"/>
      <dgm:spPr/>
    </dgm:pt>
  </dgm:ptLst>
  <dgm:cxnLst>
    <dgm:cxn modelId="{D3F5F031-B012-434F-B623-6ACD4CED6EDF}" srcId="{82298542-5AD7-48CB-8262-1DBD6957C794}" destId="{C26928EB-7B6E-46A4-A252-E50B78968383}" srcOrd="1" destOrd="0" parTransId="{7F0BCD3C-0CCD-4E75-ABA9-1FF7A5983772}" sibTransId="{211566A3-B4D3-449D-BC10-F1973068E601}"/>
    <dgm:cxn modelId="{7CB94A32-994D-456E-BD17-AB161CB0D62A}" type="presOf" srcId="{82298542-5AD7-48CB-8262-1DBD6957C794}" destId="{3D70C447-0CE1-4961-93F1-1DEC504A83A7}" srcOrd="0" destOrd="0" presId="urn:microsoft.com/office/officeart/2005/8/layout/cycle1"/>
    <dgm:cxn modelId="{5A81DE3D-9317-43B2-BD03-9217C61710AF}" type="presOf" srcId="{C26928EB-7B6E-46A4-A252-E50B78968383}" destId="{3D70C447-0CE1-4961-93F1-1DEC504A83A7}" srcOrd="0" destOrd="2" presId="urn:microsoft.com/office/officeart/2005/8/layout/cycle1"/>
    <dgm:cxn modelId="{5A35E13D-2A8E-427E-9C56-FA418571AFFE}" type="presOf" srcId="{FFF3800F-A7CF-4DFC-9146-D4C766BC2FCA}" destId="{80683BD8-5B27-436D-ADA8-097ED08C86CD}" srcOrd="0" destOrd="1" presId="urn:microsoft.com/office/officeart/2005/8/layout/cycle1"/>
    <dgm:cxn modelId="{F5A9D441-70B1-46D7-BCD4-C43EB121AA52}" srcId="{6C1F175E-1CBD-462C-9CF4-B5206F6EFF65}" destId="{8F9F57F4-55A5-402F-A4F1-CF604BCDD285}" srcOrd="0" destOrd="0" parTransId="{2E64F46D-796E-4269-BD9E-68274295AE42}" sibTransId="{491533E5-32DA-482A-B72C-6EA1D2D52EC8}"/>
    <dgm:cxn modelId="{88AB9E6C-3348-44A8-BB0F-152EF310F0CB}" type="presOf" srcId="{8F9F57F4-55A5-402F-A4F1-CF604BCDD285}" destId="{2D564032-0F47-44CE-81F9-55FFC0B17DF1}" srcOrd="0" destOrd="0" presId="urn:microsoft.com/office/officeart/2005/8/layout/cycle1"/>
    <dgm:cxn modelId="{172AE558-6F7F-400D-8EC6-E5CB63F611B0}" srcId="{6C1F175E-1CBD-462C-9CF4-B5206F6EFF65}" destId="{82298542-5AD7-48CB-8262-1DBD6957C794}" srcOrd="1" destOrd="0" parTransId="{9658519F-F646-4156-8A20-B8A9E449ADB7}" sibTransId="{136602B7-5E3C-4286-A65B-D650027A81A0}"/>
    <dgm:cxn modelId="{2BA1417B-186B-4509-AFEB-7834ACAEB196}" type="presOf" srcId="{4EF1BCFF-77D2-43B3-B1AD-01431FF6491E}" destId="{3D70C447-0CE1-4961-93F1-1DEC504A83A7}" srcOrd="0" destOrd="1" presId="urn:microsoft.com/office/officeart/2005/8/layout/cycle1"/>
    <dgm:cxn modelId="{DB342387-B9D6-4F8B-9A4E-D580E0204AA8}" type="presOf" srcId="{21E59386-0B56-4B94-BADB-B29454859694}" destId="{3D70C447-0CE1-4961-93F1-1DEC504A83A7}" srcOrd="0" destOrd="3" presId="urn:microsoft.com/office/officeart/2005/8/layout/cycle1"/>
    <dgm:cxn modelId="{0A72128C-6637-4A46-9C31-46563871033C}" srcId="{82298542-5AD7-48CB-8262-1DBD6957C794}" destId="{4EF1BCFF-77D2-43B3-B1AD-01431FF6491E}" srcOrd="0" destOrd="0" parTransId="{8802C7BA-48D6-464F-AF86-0083D5192D2B}" sibTransId="{032445CA-1F79-4983-9C0F-A1A694C7E43A}"/>
    <dgm:cxn modelId="{679A7D8D-52A5-4592-B185-9340220B26F7}" type="presOf" srcId="{4951CBA5-A83D-4B47-8EEE-FF027893D6C0}" destId="{80683BD8-5B27-436D-ADA8-097ED08C86CD}" srcOrd="0" destOrd="3" presId="urn:microsoft.com/office/officeart/2005/8/layout/cycle1"/>
    <dgm:cxn modelId="{F892478F-7CFA-4E10-865C-51486B11D8BF}" type="presOf" srcId="{491533E5-32DA-482A-B72C-6EA1D2D52EC8}" destId="{C4E1B7CD-8A2F-44DC-A29C-4693A9F92E18}" srcOrd="0" destOrd="0" presId="urn:microsoft.com/office/officeart/2005/8/layout/cycle1"/>
    <dgm:cxn modelId="{A7327B93-ABE8-4343-9D9A-67A7CBF08E07}" srcId="{0958D5A4-7AAD-436F-845C-A726F146B892}" destId="{5E22AACD-BB8D-40D6-A022-D43CA7CC5000}" srcOrd="1" destOrd="0" parTransId="{B5871F5A-058A-4AD2-B2E9-E737D80816C0}" sibTransId="{39EB1E9C-BE46-49A2-B13F-CFD8A616A6E1}"/>
    <dgm:cxn modelId="{F8F9C996-699A-4F93-AEC6-6A2C0974D2A0}" type="presOf" srcId="{0958D5A4-7AAD-436F-845C-A726F146B892}" destId="{80683BD8-5B27-436D-ADA8-097ED08C86CD}" srcOrd="0" destOrd="0" presId="urn:microsoft.com/office/officeart/2005/8/layout/cycle1"/>
    <dgm:cxn modelId="{44E824A9-5154-42DD-BE1D-7B76C1A30D49}" type="presOf" srcId="{5E22AACD-BB8D-40D6-A022-D43CA7CC5000}" destId="{80683BD8-5B27-436D-ADA8-097ED08C86CD}" srcOrd="0" destOrd="2" presId="urn:microsoft.com/office/officeart/2005/8/layout/cycle1"/>
    <dgm:cxn modelId="{14A8B2AA-5D0A-46F5-A6CE-05ED3FA3B2AD}" type="presOf" srcId="{4A9AA068-D75F-4892-BD62-F1DD9638D472}" destId="{33BA969A-4F19-4171-A001-07ECB18BEB02}" srcOrd="0" destOrd="0" presId="urn:microsoft.com/office/officeart/2005/8/layout/cycle1"/>
    <dgm:cxn modelId="{0B055BAE-3A00-4259-A871-DCFE723A40FA}" srcId="{0958D5A4-7AAD-436F-845C-A726F146B892}" destId="{4951CBA5-A83D-4B47-8EEE-FF027893D6C0}" srcOrd="2" destOrd="0" parTransId="{250AA6F1-8F0B-4DF0-BF2B-4F8EF7E3FBC6}" sibTransId="{BBBB4FE1-8233-4C3E-8BD5-A3F9A0FBC7F3}"/>
    <dgm:cxn modelId="{77BEC2B0-CB33-4984-B41E-1745355E47A0}" type="presOf" srcId="{6C1F175E-1CBD-462C-9CF4-B5206F6EFF65}" destId="{74AFD3E4-5AB6-4847-B191-52859DC0B656}" srcOrd="0" destOrd="0" presId="urn:microsoft.com/office/officeart/2005/8/layout/cycle1"/>
    <dgm:cxn modelId="{AE0A3BB2-CD3D-40B0-BBB2-6EDE52FCE900}" srcId="{82298542-5AD7-48CB-8262-1DBD6957C794}" destId="{21E59386-0B56-4B94-BADB-B29454859694}" srcOrd="2" destOrd="0" parTransId="{5FB7AE01-7484-44BE-A7A6-75C1F48A401D}" sibTransId="{B1118CD6-149A-481C-BE9E-AB4FCF2DE2C0}"/>
    <dgm:cxn modelId="{C7A5C7B3-DB5D-4A35-9DDE-AC842D9F8A04}" type="presOf" srcId="{136602B7-5E3C-4286-A65B-D650027A81A0}" destId="{C0CED8AC-D2A1-4DD5-B56C-03E0E40FF467}" srcOrd="0" destOrd="0" presId="urn:microsoft.com/office/officeart/2005/8/layout/cycle1"/>
    <dgm:cxn modelId="{4C31D6BB-02F6-4AD6-AE0F-AA316C8BA1E1}" srcId="{6C1F175E-1CBD-462C-9CF4-B5206F6EFF65}" destId="{0958D5A4-7AAD-436F-845C-A726F146B892}" srcOrd="2" destOrd="0" parTransId="{9214F739-6552-4F2B-A89C-908EB5A77768}" sibTransId="{4A9AA068-D75F-4892-BD62-F1DD9638D472}"/>
    <dgm:cxn modelId="{59F59FC9-DC3D-40A3-BE7F-3F3F71B33BAC}" srcId="{0958D5A4-7AAD-436F-845C-A726F146B892}" destId="{FFF3800F-A7CF-4DFC-9146-D4C766BC2FCA}" srcOrd="0" destOrd="0" parTransId="{893EEA4D-9D3F-486B-AE3D-19141582497F}" sibTransId="{A9E52DAC-E1C2-4B96-A853-A82166F00AD1}"/>
    <dgm:cxn modelId="{B888D73D-AD7D-48C6-BC6E-8F6BCDAD8EE7}" type="presParOf" srcId="{74AFD3E4-5AB6-4847-B191-52859DC0B656}" destId="{95A2E073-EB1F-4240-8DA0-68A737DDA093}" srcOrd="0" destOrd="0" presId="urn:microsoft.com/office/officeart/2005/8/layout/cycle1"/>
    <dgm:cxn modelId="{2F6AB77D-FCB9-4266-8DF5-FAA363BAE13C}" type="presParOf" srcId="{74AFD3E4-5AB6-4847-B191-52859DC0B656}" destId="{2D564032-0F47-44CE-81F9-55FFC0B17DF1}" srcOrd="1" destOrd="0" presId="urn:microsoft.com/office/officeart/2005/8/layout/cycle1"/>
    <dgm:cxn modelId="{55087FA4-5101-4BA2-B970-A26A23752F39}" type="presParOf" srcId="{74AFD3E4-5AB6-4847-B191-52859DC0B656}" destId="{C4E1B7CD-8A2F-44DC-A29C-4693A9F92E18}" srcOrd="2" destOrd="0" presId="urn:microsoft.com/office/officeart/2005/8/layout/cycle1"/>
    <dgm:cxn modelId="{669AC896-870E-4E0F-A5AE-710C10C9B885}" type="presParOf" srcId="{74AFD3E4-5AB6-4847-B191-52859DC0B656}" destId="{D17754A7-2A3E-4690-936B-6B65CECF2AD9}" srcOrd="3" destOrd="0" presId="urn:microsoft.com/office/officeart/2005/8/layout/cycle1"/>
    <dgm:cxn modelId="{70F3ECC5-4428-473C-8D44-7BA3B15ECB72}" type="presParOf" srcId="{74AFD3E4-5AB6-4847-B191-52859DC0B656}" destId="{3D70C447-0CE1-4961-93F1-1DEC504A83A7}" srcOrd="4" destOrd="0" presId="urn:microsoft.com/office/officeart/2005/8/layout/cycle1"/>
    <dgm:cxn modelId="{FA3FCE7E-7EC3-48E2-A66A-4E23B6F82EC8}" type="presParOf" srcId="{74AFD3E4-5AB6-4847-B191-52859DC0B656}" destId="{C0CED8AC-D2A1-4DD5-B56C-03E0E40FF467}" srcOrd="5" destOrd="0" presId="urn:microsoft.com/office/officeart/2005/8/layout/cycle1"/>
    <dgm:cxn modelId="{A0DA606A-C274-4651-AA4A-D9298438F28B}" type="presParOf" srcId="{74AFD3E4-5AB6-4847-B191-52859DC0B656}" destId="{480B6187-F0EB-42B3-A610-746C9967A049}" srcOrd="6" destOrd="0" presId="urn:microsoft.com/office/officeart/2005/8/layout/cycle1"/>
    <dgm:cxn modelId="{EC99310F-D3CC-41B3-AA02-99608D0D31F3}" type="presParOf" srcId="{74AFD3E4-5AB6-4847-B191-52859DC0B656}" destId="{80683BD8-5B27-436D-ADA8-097ED08C86CD}" srcOrd="7" destOrd="0" presId="urn:microsoft.com/office/officeart/2005/8/layout/cycle1"/>
    <dgm:cxn modelId="{E47EEE24-BF32-4B99-8EE0-4E3D188A4E32}" type="presParOf" srcId="{74AFD3E4-5AB6-4847-B191-52859DC0B656}" destId="{33BA969A-4F19-4171-A001-07ECB18BEB02}"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40D349-8DDD-4AC2-8146-98A8A5527F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ED3025-1620-4A6F-B454-E2AE1976E21A}">
      <dgm:prSet/>
      <dgm:spPr/>
      <dgm:t>
        <a:bodyPr/>
        <a:lstStyle/>
        <a:p>
          <a:r>
            <a:rPr lang="en-US" dirty="0"/>
            <a:t>Improves precision and stability</a:t>
          </a:r>
        </a:p>
      </dgm:t>
    </dgm:pt>
    <dgm:pt modelId="{7A61EC36-2DD5-40D6-93C7-D90EEBD8D10F}" type="parTrans" cxnId="{526BF5BB-EEB8-4610-B278-F19B2C433CD4}">
      <dgm:prSet/>
      <dgm:spPr/>
      <dgm:t>
        <a:bodyPr/>
        <a:lstStyle/>
        <a:p>
          <a:endParaRPr lang="en-US"/>
        </a:p>
      </dgm:t>
    </dgm:pt>
    <dgm:pt modelId="{76F68B24-E054-4BAC-87CD-85E1C8A47485}" type="sibTrans" cxnId="{526BF5BB-EEB8-4610-B278-F19B2C433CD4}">
      <dgm:prSet/>
      <dgm:spPr/>
      <dgm:t>
        <a:bodyPr/>
        <a:lstStyle/>
        <a:p>
          <a:endParaRPr lang="en-US"/>
        </a:p>
      </dgm:t>
    </dgm:pt>
    <dgm:pt modelId="{FC40822C-67A0-4927-8F66-411FA3B7DE4D}">
      <dgm:prSet/>
      <dgm:spPr/>
      <dgm:t>
        <a:bodyPr/>
        <a:lstStyle/>
        <a:p>
          <a:r>
            <a:rPr lang="en-US" dirty="0"/>
            <a:t>Smaller incisions and faster patient recovery</a:t>
          </a:r>
        </a:p>
      </dgm:t>
    </dgm:pt>
    <dgm:pt modelId="{1B6DDB27-067A-4D3D-9834-088524D795FF}" type="parTrans" cxnId="{4480A643-1C5B-4C76-B329-B6B93946B0EE}">
      <dgm:prSet/>
      <dgm:spPr/>
      <dgm:t>
        <a:bodyPr/>
        <a:lstStyle/>
        <a:p>
          <a:endParaRPr lang="en-US"/>
        </a:p>
      </dgm:t>
    </dgm:pt>
    <dgm:pt modelId="{1B0D71A7-B913-45B3-997B-524215C8C746}" type="sibTrans" cxnId="{4480A643-1C5B-4C76-B329-B6B93946B0EE}">
      <dgm:prSet/>
      <dgm:spPr/>
      <dgm:t>
        <a:bodyPr/>
        <a:lstStyle/>
        <a:p>
          <a:endParaRPr lang="en-US"/>
        </a:p>
      </dgm:t>
    </dgm:pt>
    <dgm:pt modelId="{7B1588E8-628D-4BA3-836A-F13D22604D20}">
      <dgm:prSet/>
      <dgm:spPr/>
      <dgm:t>
        <a:bodyPr/>
        <a:lstStyle/>
        <a:p>
          <a:r>
            <a:rPr lang="en-US"/>
            <a:t>Reduced surgeon fatigue</a:t>
          </a:r>
        </a:p>
      </dgm:t>
    </dgm:pt>
    <dgm:pt modelId="{E6311831-32E6-44B5-B78A-F665941056AF}" type="parTrans" cxnId="{24B36053-CFDC-4524-B2A7-3BE5BD2562B8}">
      <dgm:prSet/>
      <dgm:spPr/>
      <dgm:t>
        <a:bodyPr/>
        <a:lstStyle/>
        <a:p>
          <a:endParaRPr lang="en-US"/>
        </a:p>
      </dgm:t>
    </dgm:pt>
    <dgm:pt modelId="{01F160F5-D838-4C9A-8145-66C0D294DBF7}" type="sibTrans" cxnId="{24B36053-CFDC-4524-B2A7-3BE5BD2562B8}">
      <dgm:prSet/>
      <dgm:spPr/>
      <dgm:t>
        <a:bodyPr/>
        <a:lstStyle/>
        <a:p>
          <a:endParaRPr lang="en-US"/>
        </a:p>
      </dgm:t>
    </dgm:pt>
    <dgm:pt modelId="{BFBCC2A9-76B9-4A8A-BAEC-03DBA23C62D5}">
      <dgm:prSet/>
      <dgm:spPr/>
      <dgm:t>
        <a:bodyPr/>
        <a:lstStyle/>
        <a:p>
          <a:r>
            <a:rPr lang="en-US"/>
            <a:t>Data-driven feedback for training</a:t>
          </a:r>
        </a:p>
      </dgm:t>
    </dgm:pt>
    <dgm:pt modelId="{9625D71D-F388-417F-BDFB-FF222F215670}" type="parTrans" cxnId="{3DB1D1EE-4316-4866-911E-457D8135CABC}">
      <dgm:prSet/>
      <dgm:spPr/>
      <dgm:t>
        <a:bodyPr/>
        <a:lstStyle/>
        <a:p>
          <a:endParaRPr lang="en-US"/>
        </a:p>
      </dgm:t>
    </dgm:pt>
    <dgm:pt modelId="{AA02B651-ACCB-4329-956C-1BBDF1CDFA20}" type="sibTrans" cxnId="{3DB1D1EE-4316-4866-911E-457D8135CABC}">
      <dgm:prSet/>
      <dgm:spPr/>
      <dgm:t>
        <a:bodyPr/>
        <a:lstStyle/>
        <a:p>
          <a:endParaRPr lang="en-US"/>
        </a:p>
      </dgm:t>
    </dgm:pt>
    <dgm:pt modelId="{82EF1AF4-B265-4920-BBF5-559AE1B8FB29}">
      <dgm:prSet/>
      <dgm:spPr/>
      <dgm:t>
        <a:bodyPr/>
        <a:lstStyle/>
        <a:p>
          <a:r>
            <a:rPr lang="en-US"/>
            <a:t>Standardized outcomes across hospitals</a:t>
          </a:r>
        </a:p>
      </dgm:t>
    </dgm:pt>
    <dgm:pt modelId="{E918AD54-EBED-47B4-ACCB-7040BF0A77B8}" type="parTrans" cxnId="{6293E646-FE8D-4650-B469-733BA102C7F0}">
      <dgm:prSet/>
      <dgm:spPr/>
      <dgm:t>
        <a:bodyPr/>
        <a:lstStyle/>
        <a:p>
          <a:endParaRPr lang="en-US"/>
        </a:p>
      </dgm:t>
    </dgm:pt>
    <dgm:pt modelId="{53469282-4F8E-4A6D-82CD-5702A4AFA27D}" type="sibTrans" cxnId="{6293E646-FE8D-4650-B469-733BA102C7F0}">
      <dgm:prSet/>
      <dgm:spPr/>
      <dgm:t>
        <a:bodyPr/>
        <a:lstStyle/>
        <a:p>
          <a:endParaRPr lang="en-US"/>
        </a:p>
      </dgm:t>
    </dgm:pt>
    <dgm:pt modelId="{127FDDF2-378D-4512-B9AB-951CB4C0D4FF}" type="pres">
      <dgm:prSet presAssocID="{AA40D349-8DDD-4AC2-8146-98A8A5527FED}" presName="root" presStyleCnt="0">
        <dgm:presLayoutVars>
          <dgm:dir/>
          <dgm:resizeHandles val="exact"/>
        </dgm:presLayoutVars>
      </dgm:prSet>
      <dgm:spPr/>
    </dgm:pt>
    <dgm:pt modelId="{6F4631E0-0871-487D-82AF-AEB14B08ACB7}" type="pres">
      <dgm:prSet presAssocID="{69ED3025-1620-4A6F-B454-E2AE1976E21A}" presName="compNode" presStyleCnt="0"/>
      <dgm:spPr/>
    </dgm:pt>
    <dgm:pt modelId="{EAAB5DD5-D722-4A30-8423-1567B06988FE}" type="pres">
      <dgm:prSet presAssocID="{69ED3025-1620-4A6F-B454-E2AE1976E21A}" presName="bgRect" presStyleLbl="bgShp" presStyleIdx="0" presStyleCnt="5"/>
      <dgm:spPr/>
    </dgm:pt>
    <dgm:pt modelId="{597B1C17-9224-4A0A-A8CC-15A62F4A4567}" type="pres">
      <dgm:prSet presAssocID="{69ED3025-1620-4A6F-B454-E2AE1976E2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461DDD3-8635-4372-9E58-12142281121D}" type="pres">
      <dgm:prSet presAssocID="{69ED3025-1620-4A6F-B454-E2AE1976E21A}" presName="spaceRect" presStyleCnt="0"/>
      <dgm:spPr/>
    </dgm:pt>
    <dgm:pt modelId="{7B2E2C61-EE76-419B-BD86-8A2BB7A72D78}" type="pres">
      <dgm:prSet presAssocID="{69ED3025-1620-4A6F-B454-E2AE1976E21A}" presName="parTx" presStyleLbl="revTx" presStyleIdx="0" presStyleCnt="5">
        <dgm:presLayoutVars>
          <dgm:chMax val="0"/>
          <dgm:chPref val="0"/>
        </dgm:presLayoutVars>
      </dgm:prSet>
      <dgm:spPr/>
    </dgm:pt>
    <dgm:pt modelId="{CF83C440-AD4E-47A5-AD89-002AB73F29C9}" type="pres">
      <dgm:prSet presAssocID="{76F68B24-E054-4BAC-87CD-85E1C8A47485}" presName="sibTrans" presStyleCnt="0"/>
      <dgm:spPr/>
    </dgm:pt>
    <dgm:pt modelId="{296FA3BF-5FAC-4CFC-8101-42176CD85FC3}" type="pres">
      <dgm:prSet presAssocID="{FC40822C-67A0-4927-8F66-411FA3B7DE4D}" presName="compNode" presStyleCnt="0"/>
      <dgm:spPr/>
    </dgm:pt>
    <dgm:pt modelId="{674A41D5-8C5F-46BD-946F-642DE9066325}" type="pres">
      <dgm:prSet presAssocID="{FC40822C-67A0-4927-8F66-411FA3B7DE4D}" presName="bgRect" presStyleLbl="bgShp" presStyleIdx="1" presStyleCnt="5"/>
      <dgm:spPr/>
    </dgm:pt>
    <dgm:pt modelId="{A137CF4E-4DAD-4E24-9EBC-41E11ED58E17}" type="pres">
      <dgm:prSet presAssocID="{FC40822C-67A0-4927-8F66-411FA3B7DE4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C3B0872-1057-4B1C-95D7-5E7346C4A363}" type="pres">
      <dgm:prSet presAssocID="{FC40822C-67A0-4927-8F66-411FA3B7DE4D}" presName="spaceRect" presStyleCnt="0"/>
      <dgm:spPr/>
    </dgm:pt>
    <dgm:pt modelId="{0D3A1D1C-055D-47B0-861A-C63455C0E816}" type="pres">
      <dgm:prSet presAssocID="{FC40822C-67A0-4927-8F66-411FA3B7DE4D}" presName="parTx" presStyleLbl="revTx" presStyleIdx="1" presStyleCnt="5">
        <dgm:presLayoutVars>
          <dgm:chMax val="0"/>
          <dgm:chPref val="0"/>
        </dgm:presLayoutVars>
      </dgm:prSet>
      <dgm:spPr/>
    </dgm:pt>
    <dgm:pt modelId="{F54D73A0-FB8E-4390-B51B-66EAE3BF4C0D}" type="pres">
      <dgm:prSet presAssocID="{1B0D71A7-B913-45B3-997B-524215C8C746}" presName="sibTrans" presStyleCnt="0"/>
      <dgm:spPr/>
    </dgm:pt>
    <dgm:pt modelId="{63FDB4F0-0078-4133-B940-624DE3EDEBE5}" type="pres">
      <dgm:prSet presAssocID="{7B1588E8-628D-4BA3-836A-F13D22604D20}" presName="compNode" presStyleCnt="0"/>
      <dgm:spPr/>
    </dgm:pt>
    <dgm:pt modelId="{F6178EF4-89B7-45F8-93E7-899DDC534E42}" type="pres">
      <dgm:prSet presAssocID="{7B1588E8-628D-4BA3-836A-F13D22604D20}" presName="bgRect" presStyleLbl="bgShp" presStyleIdx="2" presStyleCnt="5"/>
      <dgm:spPr/>
    </dgm:pt>
    <dgm:pt modelId="{85CF77BD-0797-4115-BECA-7C9423332EFA}" type="pres">
      <dgm:prSet presAssocID="{7B1588E8-628D-4BA3-836A-F13D22604D2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4E537355-EC39-4C52-85ED-41A269EDEBDA}" type="pres">
      <dgm:prSet presAssocID="{7B1588E8-628D-4BA3-836A-F13D22604D20}" presName="spaceRect" presStyleCnt="0"/>
      <dgm:spPr/>
    </dgm:pt>
    <dgm:pt modelId="{C877C717-CE87-4B31-B0D8-924474F96931}" type="pres">
      <dgm:prSet presAssocID="{7B1588E8-628D-4BA3-836A-F13D22604D20}" presName="parTx" presStyleLbl="revTx" presStyleIdx="2" presStyleCnt="5">
        <dgm:presLayoutVars>
          <dgm:chMax val="0"/>
          <dgm:chPref val="0"/>
        </dgm:presLayoutVars>
      </dgm:prSet>
      <dgm:spPr/>
    </dgm:pt>
    <dgm:pt modelId="{13212B38-AE4D-49C6-8AA4-7E3FBA777EB5}" type="pres">
      <dgm:prSet presAssocID="{01F160F5-D838-4C9A-8145-66C0D294DBF7}" presName="sibTrans" presStyleCnt="0"/>
      <dgm:spPr/>
    </dgm:pt>
    <dgm:pt modelId="{F6BFECAF-71E8-45B4-AEE3-3343E14DA8B1}" type="pres">
      <dgm:prSet presAssocID="{BFBCC2A9-76B9-4A8A-BAEC-03DBA23C62D5}" presName="compNode" presStyleCnt="0"/>
      <dgm:spPr/>
    </dgm:pt>
    <dgm:pt modelId="{2088CA3A-FE9A-4387-8F92-518A8D617DF3}" type="pres">
      <dgm:prSet presAssocID="{BFBCC2A9-76B9-4A8A-BAEC-03DBA23C62D5}" presName="bgRect" presStyleLbl="bgShp" presStyleIdx="3" presStyleCnt="5"/>
      <dgm:spPr/>
    </dgm:pt>
    <dgm:pt modelId="{2AC3A4F8-F1B5-4153-867F-F40F09A46629}" type="pres">
      <dgm:prSet presAssocID="{BFBCC2A9-76B9-4A8A-BAEC-03DBA23C62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643567C4-E2E4-4423-A567-F58A67C5F18D}" type="pres">
      <dgm:prSet presAssocID="{BFBCC2A9-76B9-4A8A-BAEC-03DBA23C62D5}" presName="spaceRect" presStyleCnt="0"/>
      <dgm:spPr/>
    </dgm:pt>
    <dgm:pt modelId="{FB7EBD71-C242-48CC-B7F2-8C16E2392DED}" type="pres">
      <dgm:prSet presAssocID="{BFBCC2A9-76B9-4A8A-BAEC-03DBA23C62D5}" presName="parTx" presStyleLbl="revTx" presStyleIdx="3" presStyleCnt="5">
        <dgm:presLayoutVars>
          <dgm:chMax val="0"/>
          <dgm:chPref val="0"/>
        </dgm:presLayoutVars>
      </dgm:prSet>
      <dgm:spPr/>
    </dgm:pt>
    <dgm:pt modelId="{3423D6D8-6924-4B88-969B-8027EBD0E159}" type="pres">
      <dgm:prSet presAssocID="{AA02B651-ACCB-4329-956C-1BBDF1CDFA20}" presName="sibTrans" presStyleCnt="0"/>
      <dgm:spPr/>
    </dgm:pt>
    <dgm:pt modelId="{1DA3EE52-3762-4EBE-BE98-28F8BB9F6674}" type="pres">
      <dgm:prSet presAssocID="{82EF1AF4-B265-4920-BBF5-559AE1B8FB29}" presName="compNode" presStyleCnt="0"/>
      <dgm:spPr/>
    </dgm:pt>
    <dgm:pt modelId="{78DD8B98-40CE-4B4F-BBCF-521390740C7E}" type="pres">
      <dgm:prSet presAssocID="{82EF1AF4-B265-4920-BBF5-559AE1B8FB29}" presName="bgRect" presStyleLbl="bgShp" presStyleIdx="4" presStyleCnt="5"/>
      <dgm:spPr/>
    </dgm:pt>
    <dgm:pt modelId="{7653CD78-3061-470D-B46F-4080D9E8C6A0}" type="pres">
      <dgm:prSet presAssocID="{82EF1AF4-B265-4920-BBF5-559AE1B8FB2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al"/>
        </a:ext>
      </dgm:extLst>
    </dgm:pt>
    <dgm:pt modelId="{6B79093E-10A2-4C71-B679-EB0A1F3822CC}" type="pres">
      <dgm:prSet presAssocID="{82EF1AF4-B265-4920-BBF5-559AE1B8FB29}" presName="spaceRect" presStyleCnt="0"/>
      <dgm:spPr/>
    </dgm:pt>
    <dgm:pt modelId="{74095BA0-3F92-46F8-AD2D-DBB08D0E3108}" type="pres">
      <dgm:prSet presAssocID="{82EF1AF4-B265-4920-BBF5-559AE1B8FB29}" presName="parTx" presStyleLbl="revTx" presStyleIdx="4" presStyleCnt="5">
        <dgm:presLayoutVars>
          <dgm:chMax val="0"/>
          <dgm:chPref val="0"/>
        </dgm:presLayoutVars>
      </dgm:prSet>
      <dgm:spPr/>
    </dgm:pt>
  </dgm:ptLst>
  <dgm:cxnLst>
    <dgm:cxn modelId="{712BC461-4140-4CCA-A397-B8ED73ACC98E}" type="presOf" srcId="{7B1588E8-628D-4BA3-836A-F13D22604D20}" destId="{C877C717-CE87-4B31-B0D8-924474F96931}" srcOrd="0" destOrd="0" presId="urn:microsoft.com/office/officeart/2018/2/layout/IconVerticalSolidList"/>
    <dgm:cxn modelId="{4480A643-1C5B-4C76-B329-B6B93946B0EE}" srcId="{AA40D349-8DDD-4AC2-8146-98A8A5527FED}" destId="{FC40822C-67A0-4927-8F66-411FA3B7DE4D}" srcOrd="1" destOrd="0" parTransId="{1B6DDB27-067A-4D3D-9834-088524D795FF}" sibTransId="{1B0D71A7-B913-45B3-997B-524215C8C746}"/>
    <dgm:cxn modelId="{6293E646-FE8D-4650-B469-733BA102C7F0}" srcId="{AA40D349-8DDD-4AC2-8146-98A8A5527FED}" destId="{82EF1AF4-B265-4920-BBF5-559AE1B8FB29}" srcOrd="4" destOrd="0" parTransId="{E918AD54-EBED-47B4-ACCB-7040BF0A77B8}" sibTransId="{53469282-4F8E-4A6D-82CD-5702A4AFA27D}"/>
    <dgm:cxn modelId="{17C02852-B274-4BB1-B14F-7FD0B0B5CEA6}" type="presOf" srcId="{AA40D349-8DDD-4AC2-8146-98A8A5527FED}" destId="{127FDDF2-378D-4512-B9AB-951CB4C0D4FF}" srcOrd="0" destOrd="0" presId="urn:microsoft.com/office/officeart/2018/2/layout/IconVerticalSolidList"/>
    <dgm:cxn modelId="{24B36053-CFDC-4524-B2A7-3BE5BD2562B8}" srcId="{AA40D349-8DDD-4AC2-8146-98A8A5527FED}" destId="{7B1588E8-628D-4BA3-836A-F13D22604D20}" srcOrd="2" destOrd="0" parTransId="{E6311831-32E6-44B5-B78A-F665941056AF}" sibTransId="{01F160F5-D838-4C9A-8145-66C0D294DBF7}"/>
    <dgm:cxn modelId="{D023F07A-4F46-4F1A-B3EF-7F6AD9539083}" type="presOf" srcId="{BFBCC2A9-76B9-4A8A-BAEC-03DBA23C62D5}" destId="{FB7EBD71-C242-48CC-B7F2-8C16E2392DED}" srcOrd="0" destOrd="0" presId="urn:microsoft.com/office/officeart/2018/2/layout/IconVerticalSolidList"/>
    <dgm:cxn modelId="{526BF5BB-EEB8-4610-B278-F19B2C433CD4}" srcId="{AA40D349-8DDD-4AC2-8146-98A8A5527FED}" destId="{69ED3025-1620-4A6F-B454-E2AE1976E21A}" srcOrd="0" destOrd="0" parTransId="{7A61EC36-2DD5-40D6-93C7-D90EEBD8D10F}" sibTransId="{76F68B24-E054-4BAC-87CD-85E1C8A47485}"/>
    <dgm:cxn modelId="{F4DF57BE-C3E9-427B-82ED-3C04BA23FF5D}" type="presOf" srcId="{82EF1AF4-B265-4920-BBF5-559AE1B8FB29}" destId="{74095BA0-3F92-46F8-AD2D-DBB08D0E3108}" srcOrd="0" destOrd="0" presId="urn:microsoft.com/office/officeart/2018/2/layout/IconVerticalSolidList"/>
    <dgm:cxn modelId="{28297BE2-1714-4C3C-85BF-31AE7A19F73A}" type="presOf" srcId="{69ED3025-1620-4A6F-B454-E2AE1976E21A}" destId="{7B2E2C61-EE76-419B-BD86-8A2BB7A72D78}" srcOrd="0" destOrd="0" presId="urn:microsoft.com/office/officeart/2018/2/layout/IconVerticalSolidList"/>
    <dgm:cxn modelId="{3DB1D1EE-4316-4866-911E-457D8135CABC}" srcId="{AA40D349-8DDD-4AC2-8146-98A8A5527FED}" destId="{BFBCC2A9-76B9-4A8A-BAEC-03DBA23C62D5}" srcOrd="3" destOrd="0" parTransId="{9625D71D-F388-417F-BDFB-FF222F215670}" sibTransId="{AA02B651-ACCB-4329-956C-1BBDF1CDFA20}"/>
    <dgm:cxn modelId="{5069B9F1-8FA4-4494-A25D-573F6E395B5E}" type="presOf" srcId="{FC40822C-67A0-4927-8F66-411FA3B7DE4D}" destId="{0D3A1D1C-055D-47B0-861A-C63455C0E816}" srcOrd="0" destOrd="0" presId="urn:microsoft.com/office/officeart/2018/2/layout/IconVerticalSolidList"/>
    <dgm:cxn modelId="{F30D25D7-9407-4B45-B607-05E297B57AA5}" type="presParOf" srcId="{127FDDF2-378D-4512-B9AB-951CB4C0D4FF}" destId="{6F4631E0-0871-487D-82AF-AEB14B08ACB7}" srcOrd="0" destOrd="0" presId="urn:microsoft.com/office/officeart/2018/2/layout/IconVerticalSolidList"/>
    <dgm:cxn modelId="{493C711E-8AC3-4F59-9B6F-EE02A9B3B19D}" type="presParOf" srcId="{6F4631E0-0871-487D-82AF-AEB14B08ACB7}" destId="{EAAB5DD5-D722-4A30-8423-1567B06988FE}" srcOrd="0" destOrd="0" presId="urn:microsoft.com/office/officeart/2018/2/layout/IconVerticalSolidList"/>
    <dgm:cxn modelId="{DBC3AE51-BE33-4E7E-AB2A-6635BCD7363A}" type="presParOf" srcId="{6F4631E0-0871-487D-82AF-AEB14B08ACB7}" destId="{597B1C17-9224-4A0A-A8CC-15A62F4A4567}" srcOrd="1" destOrd="0" presId="urn:microsoft.com/office/officeart/2018/2/layout/IconVerticalSolidList"/>
    <dgm:cxn modelId="{EC4D74B0-4EF4-4BE0-8F65-B09BABC129FC}" type="presParOf" srcId="{6F4631E0-0871-487D-82AF-AEB14B08ACB7}" destId="{0461DDD3-8635-4372-9E58-12142281121D}" srcOrd="2" destOrd="0" presId="urn:microsoft.com/office/officeart/2018/2/layout/IconVerticalSolidList"/>
    <dgm:cxn modelId="{1DE7119F-D373-4898-A335-50477D474967}" type="presParOf" srcId="{6F4631E0-0871-487D-82AF-AEB14B08ACB7}" destId="{7B2E2C61-EE76-419B-BD86-8A2BB7A72D78}" srcOrd="3" destOrd="0" presId="urn:microsoft.com/office/officeart/2018/2/layout/IconVerticalSolidList"/>
    <dgm:cxn modelId="{7C8601D3-B0CD-4DF5-AF89-8140EDA46D4B}" type="presParOf" srcId="{127FDDF2-378D-4512-B9AB-951CB4C0D4FF}" destId="{CF83C440-AD4E-47A5-AD89-002AB73F29C9}" srcOrd="1" destOrd="0" presId="urn:microsoft.com/office/officeart/2018/2/layout/IconVerticalSolidList"/>
    <dgm:cxn modelId="{0BEF5B63-DD23-4DAA-BC65-152FCF06B631}" type="presParOf" srcId="{127FDDF2-378D-4512-B9AB-951CB4C0D4FF}" destId="{296FA3BF-5FAC-4CFC-8101-42176CD85FC3}" srcOrd="2" destOrd="0" presId="urn:microsoft.com/office/officeart/2018/2/layout/IconVerticalSolidList"/>
    <dgm:cxn modelId="{36B7DAE8-A978-4357-9D08-D8FF305AA660}" type="presParOf" srcId="{296FA3BF-5FAC-4CFC-8101-42176CD85FC3}" destId="{674A41D5-8C5F-46BD-946F-642DE9066325}" srcOrd="0" destOrd="0" presId="urn:microsoft.com/office/officeart/2018/2/layout/IconVerticalSolidList"/>
    <dgm:cxn modelId="{C27E0F89-7FBF-4B6C-B147-FA7F769B8554}" type="presParOf" srcId="{296FA3BF-5FAC-4CFC-8101-42176CD85FC3}" destId="{A137CF4E-4DAD-4E24-9EBC-41E11ED58E17}" srcOrd="1" destOrd="0" presId="urn:microsoft.com/office/officeart/2018/2/layout/IconVerticalSolidList"/>
    <dgm:cxn modelId="{5437B311-20B8-4947-BE74-34FC2C9246E2}" type="presParOf" srcId="{296FA3BF-5FAC-4CFC-8101-42176CD85FC3}" destId="{9C3B0872-1057-4B1C-95D7-5E7346C4A363}" srcOrd="2" destOrd="0" presId="urn:microsoft.com/office/officeart/2018/2/layout/IconVerticalSolidList"/>
    <dgm:cxn modelId="{597EA453-5788-490F-A14D-EC2E5B9CA067}" type="presParOf" srcId="{296FA3BF-5FAC-4CFC-8101-42176CD85FC3}" destId="{0D3A1D1C-055D-47B0-861A-C63455C0E816}" srcOrd="3" destOrd="0" presId="urn:microsoft.com/office/officeart/2018/2/layout/IconVerticalSolidList"/>
    <dgm:cxn modelId="{82AF2428-73C8-406E-9072-89DB95D42B36}" type="presParOf" srcId="{127FDDF2-378D-4512-B9AB-951CB4C0D4FF}" destId="{F54D73A0-FB8E-4390-B51B-66EAE3BF4C0D}" srcOrd="3" destOrd="0" presId="urn:microsoft.com/office/officeart/2018/2/layout/IconVerticalSolidList"/>
    <dgm:cxn modelId="{ADF7976A-A4E2-416E-AE03-0AF41FB9F67C}" type="presParOf" srcId="{127FDDF2-378D-4512-B9AB-951CB4C0D4FF}" destId="{63FDB4F0-0078-4133-B940-624DE3EDEBE5}" srcOrd="4" destOrd="0" presId="urn:microsoft.com/office/officeart/2018/2/layout/IconVerticalSolidList"/>
    <dgm:cxn modelId="{F1DB58D8-7750-4F32-B1BC-62592729D5D2}" type="presParOf" srcId="{63FDB4F0-0078-4133-B940-624DE3EDEBE5}" destId="{F6178EF4-89B7-45F8-93E7-899DDC534E42}" srcOrd="0" destOrd="0" presId="urn:microsoft.com/office/officeart/2018/2/layout/IconVerticalSolidList"/>
    <dgm:cxn modelId="{591B5DF1-7107-434E-B2F7-DEB88D6D10C1}" type="presParOf" srcId="{63FDB4F0-0078-4133-B940-624DE3EDEBE5}" destId="{85CF77BD-0797-4115-BECA-7C9423332EFA}" srcOrd="1" destOrd="0" presId="urn:microsoft.com/office/officeart/2018/2/layout/IconVerticalSolidList"/>
    <dgm:cxn modelId="{DDE3AA5B-9150-4A3A-B96E-6D916C11EB9D}" type="presParOf" srcId="{63FDB4F0-0078-4133-B940-624DE3EDEBE5}" destId="{4E537355-EC39-4C52-85ED-41A269EDEBDA}" srcOrd="2" destOrd="0" presId="urn:microsoft.com/office/officeart/2018/2/layout/IconVerticalSolidList"/>
    <dgm:cxn modelId="{3F91AF7F-E6CE-4B8A-A31F-931A02033D5E}" type="presParOf" srcId="{63FDB4F0-0078-4133-B940-624DE3EDEBE5}" destId="{C877C717-CE87-4B31-B0D8-924474F96931}" srcOrd="3" destOrd="0" presId="urn:microsoft.com/office/officeart/2018/2/layout/IconVerticalSolidList"/>
    <dgm:cxn modelId="{6E71F52D-A00A-45EE-88C6-B0D68A9641C1}" type="presParOf" srcId="{127FDDF2-378D-4512-B9AB-951CB4C0D4FF}" destId="{13212B38-AE4D-49C6-8AA4-7E3FBA777EB5}" srcOrd="5" destOrd="0" presId="urn:microsoft.com/office/officeart/2018/2/layout/IconVerticalSolidList"/>
    <dgm:cxn modelId="{01BA4127-4A1A-497B-8390-18B9F674D1A1}" type="presParOf" srcId="{127FDDF2-378D-4512-B9AB-951CB4C0D4FF}" destId="{F6BFECAF-71E8-45B4-AEE3-3343E14DA8B1}" srcOrd="6" destOrd="0" presId="urn:microsoft.com/office/officeart/2018/2/layout/IconVerticalSolidList"/>
    <dgm:cxn modelId="{A5E0EF4B-27DD-47D6-81AE-DC431A390470}" type="presParOf" srcId="{F6BFECAF-71E8-45B4-AEE3-3343E14DA8B1}" destId="{2088CA3A-FE9A-4387-8F92-518A8D617DF3}" srcOrd="0" destOrd="0" presId="urn:microsoft.com/office/officeart/2018/2/layout/IconVerticalSolidList"/>
    <dgm:cxn modelId="{98EEC6DA-E6C1-4638-A7CA-34EA9C09309D}" type="presParOf" srcId="{F6BFECAF-71E8-45B4-AEE3-3343E14DA8B1}" destId="{2AC3A4F8-F1B5-4153-867F-F40F09A46629}" srcOrd="1" destOrd="0" presId="urn:microsoft.com/office/officeart/2018/2/layout/IconVerticalSolidList"/>
    <dgm:cxn modelId="{C6632C59-AC71-42C7-9B96-DAEBABA703C3}" type="presParOf" srcId="{F6BFECAF-71E8-45B4-AEE3-3343E14DA8B1}" destId="{643567C4-E2E4-4423-A567-F58A67C5F18D}" srcOrd="2" destOrd="0" presId="urn:microsoft.com/office/officeart/2018/2/layout/IconVerticalSolidList"/>
    <dgm:cxn modelId="{7B252316-6BE7-4455-A037-22D9FB8CAF0E}" type="presParOf" srcId="{F6BFECAF-71E8-45B4-AEE3-3343E14DA8B1}" destId="{FB7EBD71-C242-48CC-B7F2-8C16E2392DED}" srcOrd="3" destOrd="0" presId="urn:microsoft.com/office/officeart/2018/2/layout/IconVerticalSolidList"/>
    <dgm:cxn modelId="{7F058B75-6FC1-41A2-88C4-C413C98ABE01}" type="presParOf" srcId="{127FDDF2-378D-4512-B9AB-951CB4C0D4FF}" destId="{3423D6D8-6924-4B88-969B-8027EBD0E159}" srcOrd="7" destOrd="0" presId="urn:microsoft.com/office/officeart/2018/2/layout/IconVerticalSolidList"/>
    <dgm:cxn modelId="{646DACED-F488-41AF-ABEE-CB0432195585}" type="presParOf" srcId="{127FDDF2-378D-4512-B9AB-951CB4C0D4FF}" destId="{1DA3EE52-3762-4EBE-BE98-28F8BB9F6674}" srcOrd="8" destOrd="0" presId="urn:microsoft.com/office/officeart/2018/2/layout/IconVerticalSolidList"/>
    <dgm:cxn modelId="{FFCFD90C-B578-4F98-A2F8-EF81DBE87A50}" type="presParOf" srcId="{1DA3EE52-3762-4EBE-BE98-28F8BB9F6674}" destId="{78DD8B98-40CE-4B4F-BBCF-521390740C7E}" srcOrd="0" destOrd="0" presId="urn:microsoft.com/office/officeart/2018/2/layout/IconVerticalSolidList"/>
    <dgm:cxn modelId="{E17AD28F-1F93-4FC1-BE17-80DB8DCC91B7}" type="presParOf" srcId="{1DA3EE52-3762-4EBE-BE98-28F8BB9F6674}" destId="{7653CD78-3061-470D-B46F-4080D9E8C6A0}" srcOrd="1" destOrd="0" presId="urn:microsoft.com/office/officeart/2018/2/layout/IconVerticalSolidList"/>
    <dgm:cxn modelId="{C6524A8C-55F5-48AA-9E18-F68D0479271E}" type="presParOf" srcId="{1DA3EE52-3762-4EBE-BE98-28F8BB9F6674}" destId="{6B79093E-10A2-4C71-B679-EB0A1F3822CC}" srcOrd="2" destOrd="0" presId="urn:microsoft.com/office/officeart/2018/2/layout/IconVerticalSolidList"/>
    <dgm:cxn modelId="{81007B2F-46CA-4927-B397-19D0BCCD06FC}" type="presParOf" srcId="{1DA3EE52-3762-4EBE-BE98-28F8BB9F6674}" destId="{74095BA0-3F92-46F8-AD2D-DBB08D0E31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5463A6-6A21-4FD8-9241-9072161907A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D1AE05-DC5D-471F-A427-03D618FD84CA}">
      <dgm:prSet/>
      <dgm:spPr/>
      <dgm:t>
        <a:bodyPr/>
        <a:lstStyle/>
        <a:p>
          <a:pPr>
            <a:defRPr cap="all"/>
          </a:pPr>
          <a:r>
            <a:rPr lang="en-US"/>
            <a:t>AI + Robotics = transformative precision in surgery.</a:t>
          </a:r>
        </a:p>
      </dgm:t>
    </dgm:pt>
    <dgm:pt modelId="{950379F3-DAC3-4BE4-99A5-0711BE1D7806}" type="parTrans" cxnId="{CBD5BCB8-7781-422B-8C1C-116AE16286C1}">
      <dgm:prSet/>
      <dgm:spPr/>
      <dgm:t>
        <a:bodyPr/>
        <a:lstStyle/>
        <a:p>
          <a:endParaRPr lang="en-US"/>
        </a:p>
      </dgm:t>
    </dgm:pt>
    <dgm:pt modelId="{9C3147E0-0E3E-466C-86B5-6222169E342E}" type="sibTrans" cxnId="{CBD5BCB8-7781-422B-8C1C-116AE16286C1}">
      <dgm:prSet/>
      <dgm:spPr/>
      <dgm:t>
        <a:bodyPr/>
        <a:lstStyle/>
        <a:p>
          <a:endParaRPr lang="en-US"/>
        </a:p>
      </dgm:t>
    </dgm:pt>
    <dgm:pt modelId="{BE8D958E-8CF0-4624-969A-26F8A1D48F1B}">
      <dgm:prSet/>
      <dgm:spPr/>
      <dgm:t>
        <a:bodyPr/>
        <a:lstStyle/>
        <a:p>
          <a:pPr>
            <a:defRPr cap="all"/>
          </a:pPr>
          <a:r>
            <a:rPr lang="en-US"/>
            <a:t>Prototype planning modules improve outcomes and training.</a:t>
          </a:r>
        </a:p>
      </dgm:t>
    </dgm:pt>
    <dgm:pt modelId="{9FD94AD3-EE1D-4CDB-9917-0DCDFFE6F81D}" type="parTrans" cxnId="{96A88D96-8F17-4DD1-B760-B72ED3C3865A}">
      <dgm:prSet/>
      <dgm:spPr/>
      <dgm:t>
        <a:bodyPr/>
        <a:lstStyle/>
        <a:p>
          <a:endParaRPr lang="en-US"/>
        </a:p>
      </dgm:t>
    </dgm:pt>
    <dgm:pt modelId="{A5D4A99D-A632-40B5-B52C-54E56E91DC4E}" type="sibTrans" cxnId="{96A88D96-8F17-4DD1-B760-B72ED3C3865A}">
      <dgm:prSet/>
      <dgm:spPr/>
      <dgm:t>
        <a:bodyPr/>
        <a:lstStyle/>
        <a:p>
          <a:endParaRPr lang="en-US"/>
        </a:p>
      </dgm:t>
    </dgm:pt>
    <dgm:pt modelId="{58708630-8526-49DE-91FF-26EEC01D2DFE}">
      <dgm:prSet/>
      <dgm:spPr/>
      <dgm:t>
        <a:bodyPr/>
        <a:lstStyle/>
        <a:p>
          <a:pPr>
            <a:defRPr cap="all"/>
          </a:pPr>
          <a:r>
            <a:rPr lang="en-US"/>
            <a:t>However, challenges remain:</a:t>
          </a:r>
        </a:p>
      </dgm:t>
    </dgm:pt>
    <dgm:pt modelId="{A33551B1-7417-4D82-A72B-392489839537}" type="parTrans" cxnId="{DF609CFC-F684-41DA-A9B4-37EEAFF073FD}">
      <dgm:prSet/>
      <dgm:spPr/>
      <dgm:t>
        <a:bodyPr/>
        <a:lstStyle/>
        <a:p>
          <a:endParaRPr lang="en-US"/>
        </a:p>
      </dgm:t>
    </dgm:pt>
    <dgm:pt modelId="{D10AF317-7C37-46BF-88E0-B8F34E10E61C}" type="sibTrans" cxnId="{DF609CFC-F684-41DA-A9B4-37EEAFF073FD}">
      <dgm:prSet/>
      <dgm:spPr/>
      <dgm:t>
        <a:bodyPr/>
        <a:lstStyle/>
        <a:p>
          <a:endParaRPr lang="en-US"/>
        </a:p>
      </dgm:t>
    </dgm:pt>
    <dgm:pt modelId="{79CA26BB-7883-4BCC-92BA-8F0487BCB582}">
      <dgm:prSet/>
      <dgm:spPr/>
      <dgm:t>
        <a:bodyPr/>
        <a:lstStyle/>
        <a:p>
          <a:pPr>
            <a:defRPr cap="all"/>
          </a:pPr>
          <a:r>
            <a:rPr lang="en-US"/>
            <a:t>Cost</a:t>
          </a:r>
        </a:p>
      </dgm:t>
    </dgm:pt>
    <dgm:pt modelId="{020F19AD-B313-4579-BFAB-BD2D7DC28D02}" type="parTrans" cxnId="{E4CC93C0-6094-4237-BF27-522B9F17896C}">
      <dgm:prSet/>
      <dgm:spPr/>
      <dgm:t>
        <a:bodyPr/>
        <a:lstStyle/>
        <a:p>
          <a:endParaRPr lang="en-US"/>
        </a:p>
      </dgm:t>
    </dgm:pt>
    <dgm:pt modelId="{5333E288-A62F-406F-96F1-187AF55FF87F}" type="sibTrans" cxnId="{E4CC93C0-6094-4237-BF27-522B9F17896C}">
      <dgm:prSet/>
      <dgm:spPr/>
      <dgm:t>
        <a:bodyPr/>
        <a:lstStyle/>
        <a:p>
          <a:endParaRPr lang="en-US"/>
        </a:p>
      </dgm:t>
    </dgm:pt>
    <dgm:pt modelId="{EB694FA7-A773-4A33-A912-C9FF7B7FC557}">
      <dgm:prSet/>
      <dgm:spPr/>
      <dgm:t>
        <a:bodyPr/>
        <a:lstStyle/>
        <a:p>
          <a:pPr>
            <a:defRPr cap="all"/>
          </a:pPr>
          <a:r>
            <a:rPr lang="en-US"/>
            <a:t>Training</a:t>
          </a:r>
        </a:p>
      </dgm:t>
    </dgm:pt>
    <dgm:pt modelId="{3B048060-3697-47E1-A66B-D4DA29966D89}" type="parTrans" cxnId="{2094F25C-C4E8-4D5D-ADDD-DCDCE0F1CFF4}">
      <dgm:prSet/>
      <dgm:spPr/>
      <dgm:t>
        <a:bodyPr/>
        <a:lstStyle/>
        <a:p>
          <a:endParaRPr lang="en-US"/>
        </a:p>
      </dgm:t>
    </dgm:pt>
    <dgm:pt modelId="{DA0D9301-721C-406D-8E10-C85B2C89EA44}" type="sibTrans" cxnId="{2094F25C-C4E8-4D5D-ADDD-DCDCE0F1CFF4}">
      <dgm:prSet/>
      <dgm:spPr/>
      <dgm:t>
        <a:bodyPr/>
        <a:lstStyle/>
        <a:p>
          <a:endParaRPr lang="en-US"/>
        </a:p>
      </dgm:t>
    </dgm:pt>
    <dgm:pt modelId="{C8BC7981-9C94-444A-AC03-7D65C8454AC7}">
      <dgm:prSet/>
      <dgm:spPr/>
      <dgm:t>
        <a:bodyPr/>
        <a:lstStyle/>
        <a:p>
          <a:pPr>
            <a:defRPr cap="all"/>
          </a:pPr>
          <a:r>
            <a:rPr lang="en-US"/>
            <a:t>Liability</a:t>
          </a:r>
        </a:p>
      </dgm:t>
    </dgm:pt>
    <dgm:pt modelId="{9C855450-406D-4DD8-BE5B-80177485F02B}" type="parTrans" cxnId="{6ED31A01-82D3-4D48-B5FA-7D51574D4990}">
      <dgm:prSet/>
      <dgm:spPr/>
      <dgm:t>
        <a:bodyPr/>
        <a:lstStyle/>
        <a:p>
          <a:endParaRPr lang="en-US"/>
        </a:p>
      </dgm:t>
    </dgm:pt>
    <dgm:pt modelId="{6C9C028C-820B-46E2-A1E0-D9CDFAF2CAB4}" type="sibTrans" cxnId="{6ED31A01-82D3-4D48-B5FA-7D51574D4990}">
      <dgm:prSet/>
      <dgm:spPr/>
      <dgm:t>
        <a:bodyPr/>
        <a:lstStyle/>
        <a:p>
          <a:endParaRPr lang="en-US"/>
        </a:p>
      </dgm:t>
    </dgm:pt>
    <dgm:pt modelId="{BC0116B4-3E93-4397-B224-76ADCA38D7A7}">
      <dgm:prSet/>
      <dgm:spPr/>
      <dgm:t>
        <a:bodyPr/>
        <a:lstStyle/>
        <a:p>
          <a:pPr>
            <a:defRPr cap="all"/>
          </a:pPr>
          <a:r>
            <a:rPr lang="en-US"/>
            <a:t>With proper planning, AI-driven robotic surgery can redefine modern healthcare.</a:t>
          </a:r>
        </a:p>
      </dgm:t>
    </dgm:pt>
    <dgm:pt modelId="{1B55E528-8831-4948-9EC5-8D6302E4E096}" type="parTrans" cxnId="{67C43458-441D-402F-ABFD-B93B60303ABF}">
      <dgm:prSet/>
      <dgm:spPr/>
      <dgm:t>
        <a:bodyPr/>
        <a:lstStyle/>
        <a:p>
          <a:endParaRPr lang="en-US"/>
        </a:p>
      </dgm:t>
    </dgm:pt>
    <dgm:pt modelId="{2DA360A9-99B9-455A-8288-1F87C3E2CCE0}" type="sibTrans" cxnId="{67C43458-441D-402F-ABFD-B93B60303ABF}">
      <dgm:prSet/>
      <dgm:spPr/>
      <dgm:t>
        <a:bodyPr/>
        <a:lstStyle/>
        <a:p>
          <a:endParaRPr lang="en-US"/>
        </a:p>
      </dgm:t>
    </dgm:pt>
    <dgm:pt modelId="{281B2333-0AB4-4E42-A7C8-24A3728140EF}" type="pres">
      <dgm:prSet presAssocID="{FC5463A6-6A21-4FD8-9241-9072161907A1}" presName="root" presStyleCnt="0">
        <dgm:presLayoutVars>
          <dgm:dir/>
          <dgm:resizeHandles val="exact"/>
        </dgm:presLayoutVars>
      </dgm:prSet>
      <dgm:spPr/>
    </dgm:pt>
    <dgm:pt modelId="{AA097D9C-0E9B-4427-8CE7-CD4E9B1AB4C7}" type="pres">
      <dgm:prSet presAssocID="{E5D1AE05-DC5D-471F-A427-03D618FD84CA}" presName="compNode" presStyleCnt="0"/>
      <dgm:spPr/>
    </dgm:pt>
    <dgm:pt modelId="{04B01F60-A42A-4A68-9080-2509952AFE5B}" type="pres">
      <dgm:prSet presAssocID="{E5D1AE05-DC5D-471F-A427-03D618FD84CA}" presName="iconBgRect" presStyleLbl="bgShp" presStyleIdx="0" presStyleCnt="7"/>
      <dgm:spPr>
        <a:prstGeom prst="round2DiagRect">
          <a:avLst>
            <a:gd name="adj1" fmla="val 29727"/>
            <a:gd name="adj2" fmla="val 0"/>
          </a:avLst>
        </a:prstGeom>
      </dgm:spPr>
    </dgm:pt>
    <dgm:pt modelId="{E4E68EB1-47F0-4D37-B131-4122BCE9CBB3}" type="pres">
      <dgm:prSet presAssocID="{E5D1AE05-DC5D-471F-A427-03D618FD84C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0372AD67-18CD-45C8-9C7A-EAD19DFFB6CD}" type="pres">
      <dgm:prSet presAssocID="{E5D1AE05-DC5D-471F-A427-03D618FD84CA}" presName="spaceRect" presStyleCnt="0"/>
      <dgm:spPr/>
    </dgm:pt>
    <dgm:pt modelId="{706E5A1E-BAE7-4679-9D4D-052B23AE5A38}" type="pres">
      <dgm:prSet presAssocID="{E5D1AE05-DC5D-471F-A427-03D618FD84CA}" presName="textRect" presStyleLbl="revTx" presStyleIdx="0" presStyleCnt="7">
        <dgm:presLayoutVars>
          <dgm:chMax val="1"/>
          <dgm:chPref val="1"/>
        </dgm:presLayoutVars>
      </dgm:prSet>
      <dgm:spPr/>
    </dgm:pt>
    <dgm:pt modelId="{8AE84D99-7F64-4473-A034-2D322078D355}" type="pres">
      <dgm:prSet presAssocID="{9C3147E0-0E3E-466C-86B5-6222169E342E}" presName="sibTrans" presStyleCnt="0"/>
      <dgm:spPr/>
    </dgm:pt>
    <dgm:pt modelId="{88624098-3D9B-48BB-B36A-FB1282AE832B}" type="pres">
      <dgm:prSet presAssocID="{BE8D958E-8CF0-4624-969A-26F8A1D48F1B}" presName="compNode" presStyleCnt="0"/>
      <dgm:spPr/>
    </dgm:pt>
    <dgm:pt modelId="{004526C4-BED4-4D50-83DA-9D54CDC5F62E}" type="pres">
      <dgm:prSet presAssocID="{BE8D958E-8CF0-4624-969A-26F8A1D48F1B}" presName="iconBgRect" presStyleLbl="bgShp" presStyleIdx="1" presStyleCnt="7"/>
      <dgm:spPr>
        <a:prstGeom prst="round2DiagRect">
          <a:avLst>
            <a:gd name="adj1" fmla="val 29727"/>
            <a:gd name="adj2" fmla="val 0"/>
          </a:avLst>
        </a:prstGeom>
      </dgm:spPr>
    </dgm:pt>
    <dgm:pt modelId="{7D8DEF6E-C99A-40B1-935C-5A89555946B0}" type="pres">
      <dgm:prSet presAssocID="{BE8D958E-8CF0-4624-969A-26F8A1D48F1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60E4C0D-E4E6-4D0E-903B-FB71C0DD4403}" type="pres">
      <dgm:prSet presAssocID="{BE8D958E-8CF0-4624-969A-26F8A1D48F1B}" presName="spaceRect" presStyleCnt="0"/>
      <dgm:spPr/>
    </dgm:pt>
    <dgm:pt modelId="{8292153B-E30B-4821-90B8-D009A7223E32}" type="pres">
      <dgm:prSet presAssocID="{BE8D958E-8CF0-4624-969A-26F8A1D48F1B}" presName="textRect" presStyleLbl="revTx" presStyleIdx="1" presStyleCnt="7">
        <dgm:presLayoutVars>
          <dgm:chMax val="1"/>
          <dgm:chPref val="1"/>
        </dgm:presLayoutVars>
      </dgm:prSet>
      <dgm:spPr/>
    </dgm:pt>
    <dgm:pt modelId="{D006DC7F-BB0E-43A0-A029-333ACED2AA4B}" type="pres">
      <dgm:prSet presAssocID="{A5D4A99D-A632-40B5-B52C-54E56E91DC4E}" presName="sibTrans" presStyleCnt="0"/>
      <dgm:spPr/>
    </dgm:pt>
    <dgm:pt modelId="{45B1919A-9C98-49F9-B005-3B39A52701AB}" type="pres">
      <dgm:prSet presAssocID="{58708630-8526-49DE-91FF-26EEC01D2DFE}" presName="compNode" presStyleCnt="0"/>
      <dgm:spPr/>
    </dgm:pt>
    <dgm:pt modelId="{B2483011-F89B-4EFE-86BB-F00CC9C73B3B}" type="pres">
      <dgm:prSet presAssocID="{58708630-8526-49DE-91FF-26EEC01D2DFE}" presName="iconBgRect" presStyleLbl="bgShp" presStyleIdx="2" presStyleCnt="7"/>
      <dgm:spPr>
        <a:prstGeom prst="round2DiagRect">
          <a:avLst>
            <a:gd name="adj1" fmla="val 29727"/>
            <a:gd name="adj2" fmla="val 0"/>
          </a:avLst>
        </a:prstGeom>
      </dgm:spPr>
    </dgm:pt>
    <dgm:pt modelId="{2CFB24CE-C81A-4AB8-A21A-EDBCD71B5896}" type="pres">
      <dgm:prSet presAssocID="{58708630-8526-49DE-91FF-26EEC01D2DF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F1B1D345-7B85-4781-AA89-AE9F516DE500}" type="pres">
      <dgm:prSet presAssocID="{58708630-8526-49DE-91FF-26EEC01D2DFE}" presName="spaceRect" presStyleCnt="0"/>
      <dgm:spPr/>
    </dgm:pt>
    <dgm:pt modelId="{9124E655-BF14-47A2-A599-200DB5C0CCE9}" type="pres">
      <dgm:prSet presAssocID="{58708630-8526-49DE-91FF-26EEC01D2DFE}" presName="textRect" presStyleLbl="revTx" presStyleIdx="2" presStyleCnt="7">
        <dgm:presLayoutVars>
          <dgm:chMax val="1"/>
          <dgm:chPref val="1"/>
        </dgm:presLayoutVars>
      </dgm:prSet>
      <dgm:spPr/>
    </dgm:pt>
    <dgm:pt modelId="{70034DFD-E5B7-4FF3-9C82-1DEE91F3CC86}" type="pres">
      <dgm:prSet presAssocID="{D10AF317-7C37-46BF-88E0-B8F34E10E61C}" presName="sibTrans" presStyleCnt="0"/>
      <dgm:spPr/>
    </dgm:pt>
    <dgm:pt modelId="{3E83A1E3-C91F-4614-B9C5-F36AA404C3A2}" type="pres">
      <dgm:prSet presAssocID="{79CA26BB-7883-4BCC-92BA-8F0487BCB582}" presName="compNode" presStyleCnt="0"/>
      <dgm:spPr/>
    </dgm:pt>
    <dgm:pt modelId="{3079AAE1-3167-4057-AAB5-4E0E184B7B2C}" type="pres">
      <dgm:prSet presAssocID="{79CA26BB-7883-4BCC-92BA-8F0487BCB582}" presName="iconBgRect" presStyleLbl="bgShp" presStyleIdx="3" presStyleCnt="7"/>
      <dgm:spPr>
        <a:prstGeom prst="round2DiagRect">
          <a:avLst>
            <a:gd name="adj1" fmla="val 29727"/>
            <a:gd name="adj2" fmla="val 0"/>
          </a:avLst>
        </a:prstGeom>
      </dgm:spPr>
    </dgm:pt>
    <dgm:pt modelId="{D050882D-6515-4257-97B3-054195AEEFD2}" type="pres">
      <dgm:prSet presAssocID="{79CA26BB-7883-4BCC-92BA-8F0487BCB58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64621486-C93F-4765-9D8D-2FE1B311CDE2}" type="pres">
      <dgm:prSet presAssocID="{79CA26BB-7883-4BCC-92BA-8F0487BCB582}" presName="spaceRect" presStyleCnt="0"/>
      <dgm:spPr/>
    </dgm:pt>
    <dgm:pt modelId="{1AC48B60-3F69-4D54-8CEB-3522E3259908}" type="pres">
      <dgm:prSet presAssocID="{79CA26BB-7883-4BCC-92BA-8F0487BCB582}" presName="textRect" presStyleLbl="revTx" presStyleIdx="3" presStyleCnt="7">
        <dgm:presLayoutVars>
          <dgm:chMax val="1"/>
          <dgm:chPref val="1"/>
        </dgm:presLayoutVars>
      </dgm:prSet>
      <dgm:spPr/>
    </dgm:pt>
    <dgm:pt modelId="{A2EAEAEC-E8F5-48E7-B907-B9872D4F96E1}" type="pres">
      <dgm:prSet presAssocID="{5333E288-A62F-406F-96F1-187AF55FF87F}" presName="sibTrans" presStyleCnt="0"/>
      <dgm:spPr/>
    </dgm:pt>
    <dgm:pt modelId="{CC8AD162-C75D-4ABB-8942-09A06EE18BC3}" type="pres">
      <dgm:prSet presAssocID="{EB694FA7-A773-4A33-A912-C9FF7B7FC557}" presName="compNode" presStyleCnt="0"/>
      <dgm:spPr/>
    </dgm:pt>
    <dgm:pt modelId="{CDBE2073-CE05-4956-8D99-0BB227E2FB19}" type="pres">
      <dgm:prSet presAssocID="{EB694FA7-A773-4A33-A912-C9FF7B7FC557}" presName="iconBgRect" presStyleLbl="bgShp" presStyleIdx="4" presStyleCnt="7"/>
      <dgm:spPr>
        <a:prstGeom prst="round2DiagRect">
          <a:avLst>
            <a:gd name="adj1" fmla="val 29727"/>
            <a:gd name="adj2" fmla="val 0"/>
          </a:avLst>
        </a:prstGeom>
      </dgm:spPr>
    </dgm:pt>
    <dgm:pt modelId="{5CA1285A-0E54-4D52-B9C0-B6231DF431EA}" type="pres">
      <dgm:prSet presAssocID="{EB694FA7-A773-4A33-A912-C9FF7B7FC55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AA7B9BD9-6AA1-4A14-8334-6755F628DEFA}" type="pres">
      <dgm:prSet presAssocID="{EB694FA7-A773-4A33-A912-C9FF7B7FC557}" presName="spaceRect" presStyleCnt="0"/>
      <dgm:spPr/>
    </dgm:pt>
    <dgm:pt modelId="{F35D29EC-F343-40B5-9D65-F2C8BF08C754}" type="pres">
      <dgm:prSet presAssocID="{EB694FA7-A773-4A33-A912-C9FF7B7FC557}" presName="textRect" presStyleLbl="revTx" presStyleIdx="4" presStyleCnt="7">
        <dgm:presLayoutVars>
          <dgm:chMax val="1"/>
          <dgm:chPref val="1"/>
        </dgm:presLayoutVars>
      </dgm:prSet>
      <dgm:spPr/>
    </dgm:pt>
    <dgm:pt modelId="{D49631D2-4935-48DF-AF3B-8825DFBE33A1}" type="pres">
      <dgm:prSet presAssocID="{DA0D9301-721C-406D-8E10-C85B2C89EA44}" presName="sibTrans" presStyleCnt="0"/>
      <dgm:spPr/>
    </dgm:pt>
    <dgm:pt modelId="{0A6F7961-EC73-4F10-8C30-770193AF1262}" type="pres">
      <dgm:prSet presAssocID="{C8BC7981-9C94-444A-AC03-7D65C8454AC7}" presName="compNode" presStyleCnt="0"/>
      <dgm:spPr/>
    </dgm:pt>
    <dgm:pt modelId="{CFB1F232-06CF-4A95-8934-2453FF5FB48E}" type="pres">
      <dgm:prSet presAssocID="{C8BC7981-9C94-444A-AC03-7D65C8454AC7}" presName="iconBgRect" presStyleLbl="bgShp" presStyleIdx="5" presStyleCnt="7"/>
      <dgm:spPr>
        <a:prstGeom prst="round2DiagRect">
          <a:avLst>
            <a:gd name="adj1" fmla="val 29727"/>
            <a:gd name="adj2" fmla="val 0"/>
          </a:avLst>
        </a:prstGeom>
      </dgm:spPr>
    </dgm:pt>
    <dgm:pt modelId="{27F21077-9B6B-4F19-8646-2262D0F6EFA5}" type="pres">
      <dgm:prSet presAssocID="{C8BC7981-9C94-444A-AC03-7D65C8454AC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1DD52F5F-8B86-4D7F-BAB7-9DB28F1D7D05}" type="pres">
      <dgm:prSet presAssocID="{C8BC7981-9C94-444A-AC03-7D65C8454AC7}" presName="spaceRect" presStyleCnt="0"/>
      <dgm:spPr/>
    </dgm:pt>
    <dgm:pt modelId="{D6E982BE-5750-409A-B615-2731C85FB36E}" type="pres">
      <dgm:prSet presAssocID="{C8BC7981-9C94-444A-AC03-7D65C8454AC7}" presName="textRect" presStyleLbl="revTx" presStyleIdx="5" presStyleCnt="7">
        <dgm:presLayoutVars>
          <dgm:chMax val="1"/>
          <dgm:chPref val="1"/>
        </dgm:presLayoutVars>
      </dgm:prSet>
      <dgm:spPr/>
    </dgm:pt>
    <dgm:pt modelId="{6513DAD8-72DA-4787-AECF-C6BB44E1CD19}" type="pres">
      <dgm:prSet presAssocID="{6C9C028C-820B-46E2-A1E0-D9CDFAF2CAB4}" presName="sibTrans" presStyleCnt="0"/>
      <dgm:spPr/>
    </dgm:pt>
    <dgm:pt modelId="{DFEAA61C-C32B-45C9-97F8-8A2E38119DCA}" type="pres">
      <dgm:prSet presAssocID="{BC0116B4-3E93-4397-B224-76ADCA38D7A7}" presName="compNode" presStyleCnt="0"/>
      <dgm:spPr/>
    </dgm:pt>
    <dgm:pt modelId="{30D8729A-ED50-48E4-897A-43A40CA85CDB}" type="pres">
      <dgm:prSet presAssocID="{BC0116B4-3E93-4397-B224-76ADCA38D7A7}" presName="iconBgRect" presStyleLbl="bgShp" presStyleIdx="6" presStyleCnt="7"/>
      <dgm:spPr>
        <a:prstGeom prst="round2DiagRect">
          <a:avLst>
            <a:gd name="adj1" fmla="val 29727"/>
            <a:gd name="adj2" fmla="val 0"/>
          </a:avLst>
        </a:prstGeom>
      </dgm:spPr>
    </dgm:pt>
    <dgm:pt modelId="{C2A2F7BD-6957-416F-A425-41AF664C7E57}" type="pres">
      <dgm:prSet presAssocID="{BC0116B4-3E93-4397-B224-76ADCA38D7A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tor"/>
        </a:ext>
      </dgm:extLst>
    </dgm:pt>
    <dgm:pt modelId="{5B4BC768-23BE-4538-8B62-1E438ACE2017}" type="pres">
      <dgm:prSet presAssocID="{BC0116B4-3E93-4397-B224-76ADCA38D7A7}" presName="spaceRect" presStyleCnt="0"/>
      <dgm:spPr/>
    </dgm:pt>
    <dgm:pt modelId="{47E5DF68-8175-4326-9F53-B9F777378848}" type="pres">
      <dgm:prSet presAssocID="{BC0116B4-3E93-4397-B224-76ADCA38D7A7}" presName="textRect" presStyleLbl="revTx" presStyleIdx="6" presStyleCnt="7">
        <dgm:presLayoutVars>
          <dgm:chMax val="1"/>
          <dgm:chPref val="1"/>
        </dgm:presLayoutVars>
      </dgm:prSet>
      <dgm:spPr/>
    </dgm:pt>
  </dgm:ptLst>
  <dgm:cxnLst>
    <dgm:cxn modelId="{89546B00-1906-40A1-BC28-91E134030147}" type="presOf" srcId="{BC0116B4-3E93-4397-B224-76ADCA38D7A7}" destId="{47E5DF68-8175-4326-9F53-B9F777378848}" srcOrd="0" destOrd="0" presId="urn:microsoft.com/office/officeart/2018/5/layout/IconLeafLabelList"/>
    <dgm:cxn modelId="{6ED31A01-82D3-4D48-B5FA-7D51574D4990}" srcId="{FC5463A6-6A21-4FD8-9241-9072161907A1}" destId="{C8BC7981-9C94-444A-AC03-7D65C8454AC7}" srcOrd="5" destOrd="0" parTransId="{9C855450-406D-4DD8-BE5B-80177485F02B}" sibTransId="{6C9C028C-820B-46E2-A1E0-D9CDFAF2CAB4}"/>
    <dgm:cxn modelId="{CDEDAC25-BFC9-40F4-A0D7-6B4183C52A5B}" type="presOf" srcId="{EB694FA7-A773-4A33-A912-C9FF7B7FC557}" destId="{F35D29EC-F343-40B5-9D65-F2C8BF08C754}" srcOrd="0" destOrd="0" presId="urn:microsoft.com/office/officeart/2018/5/layout/IconLeafLabelList"/>
    <dgm:cxn modelId="{2094F25C-C4E8-4D5D-ADDD-DCDCE0F1CFF4}" srcId="{FC5463A6-6A21-4FD8-9241-9072161907A1}" destId="{EB694FA7-A773-4A33-A912-C9FF7B7FC557}" srcOrd="4" destOrd="0" parTransId="{3B048060-3697-47E1-A66B-D4DA29966D89}" sibTransId="{DA0D9301-721C-406D-8E10-C85B2C89EA44}"/>
    <dgm:cxn modelId="{6D07A077-DBDF-479B-B6DE-C1861DA74205}" type="presOf" srcId="{C8BC7981-9C94-444A-AC03-7D65C8454AC7}" destId="{D6E982BE-5750-409A-B615-2731C85FB36E}" srcOrd="0" destOrd="0" presId="urn:microsoft.com/office/officeart/2018/5/layout/IconLeafLabelList"/>
    <dgm:cxn modelId="{67C43458-441D-402F-ABFD-B93B60303ABF}" srcId="{FC5463A6-6A21-4FD8-9241-9072161907A1}" destId="{BC0116B4-3E93-4397-B224-76ADCA38D7A7}" srcOrd="6" destOrd="0" parTransId="{1B55E528-8831-4948-9EC5-8D6302E4E096}" sibTransId="{2DA360A9-99B9-455A-8288-1F87C3E2CCE0}"/>
    <dgm:cxn modelId="{38AB907B-55BE-4508-9C97-5FFA5BFF3296}" type="presOf" srcId="{58708630-8526-49DE-91FF-26EEC01D2DFE}" destId="{9124E655-BF14-47A2-A599-200DB5C0CCE9}" srcOrd="0" destOrd="0" presId="urn:microsoft.com/office/officeart/2018/5/layout/IconLeafLabelList"/>
    <dgm:cxn modelId="{009CDD7B-4C1B-4481-9138-26DEE1F09131}" type="presOf" srcId="{E5D1AE05-DC5D-471F-A427-03D618FD84CA}" destId="{706E5A1E-BAE7-4679-9D4D-052B23AE5A38}" srcOrd="0" destOrd="0" presId="urn:microsoft.com/office/officeart/2018/5/layout/IconLeafLabelList"/>
    <dgm:cxn modelId="{80C10696-BFF0-45F3-96EF-2D06A67C706D}" type="presOf" srcId="{BE8D958E-8CF0-4624-969A-26F8A1D48F1B}" destId="{8292153B-E30B-4821-90B8-D009A7223E32}" srcOrd="0" destOrd="0" presId="urn:microsoft.com/office/officeart/2018/5/layout/IconLeafLabelList"/>
    <dgm:cxn modelId="{96A88D96-8F17-4DD1-B760-B72ED3C3865A}" srcId="{FC5463A6-6A21-4FD8-9241-9072161907A1}" destId="{BE8D958E-8CF0-4624-969A-26F8A1D48F1B}" srcOrd="1" destOrd="0" parTransId="{9FD94AD3-EE1D-4CDB-9917-0DCDFFE6F81D}" sibTransId="{A5D4A99D-A632-40B5-B52C-54E56E91DC4E}"/>
    <dgm:cxn modelId="{09A5B49E-A78C-4567-B1B3-321CECEB6FC4}" type="presOf" srcId="{FC5463A6-6A21-4FD8-9241-9072161907A1}" destId="{281B2333-0AB4-4E42-A7C8-24A3728140EF}" srcOrd="0" destOrd="0" presId="urn:microsoft.com/office/officeart/2018/5/layout/IconLeafLabelList"/>
    <dgm:cxn modelId="{47D562AE-B257-4BD1-892C-FB086D9A5A9D}" type="presOf" srcId="{79CA26BB-7883-4BCC-92BA-8F0487BCB582}" destId="{1AC48B60-3F69-4D54-8CEB-3522E3259908}" srcOrd="0" destOrd="0" presId="urn:microsoft.com/office/officeart/2018/5/layout/IconLeafLabelList"/>
    <dgm:cxn modelId="{CBD5BCB8-7781-422B-8C1C-116AE16286C1}" srcId="{FC5463A6-6A21-4FD8-9241-9072161907A1}" destId="{E5D1AE05-DC5D-471F-A427-03D618FD84CA}" srcOrd="0" destOrd="0" parTransId="{950379F3-DAC3-4BE4-99A5-0711BE1D7806}" sibTransId="{9C3147E0-0E3E-466C-86B5-6222169E342E}"/>
    <dgm:cxn modelId="{E4CC93C0-6094-4237-BF27-522B9F17896C}" srcId="{FC5463A6-6A21-4FD8-9241-9072161907A1}" destId="{79CA26BB-7883-4BCC-92BA-8F0487BCB582}" srcOrd="3" destOrd="0" parTransId="{020F19AD-B313-4579-BFAB-BD2D7DC28D02}" sibTransId="{5333E288-A62F-406F-96F1-187AF55FF87F}"/>
    <dgm:cxn modelId="{DF609CFC-F684-41DA-A9B4-37EEAFF073FD}" srcId="{FC5463A6-6A21-4FD8-9241-9072161907A1}" destId="{58708630-8526-49DE-91FF-26EEC01D2DFE}" srcOrd="2" destOrd="0" parTransId="{A33551B1-7417-4D82-A72B-392489839537}" sibTransId="{D10AF317-7C37-46BF-88E0-B8F34E10E61C}"/>
    <dgm:cxn modelId="{A92D371B-236E-4C83-814C-153CE222988E}" type="presParOf" srcId="{281B2333-0AB4-4E42-A7C8-24A3728140EF}" destId="{AA097D9C-0E9B-4427-8CE7-CD4E9B1AB4C7}" srcOrd="0" destOrd="0" presId="urn:microsoft.com/office/officeart/2018/5/layout/IconLeafLabelList"/>
    <dgm:cxn modelId="{A7B2215F-77DC-46D6-AAE4-C5A13C4809D6}" type="presParOf" srcId="{AA097D9C-0E9B-4427-8CE7-CD4E9B1AB4C7}" destId="{04B01F60-A42A-4A68-9080-2509952AFE5B}" srcOrd="0" destOrd="0" presId="urn:microsoft.com/office/officeart/2018/5/layout/IconLeafLabelList"/>
    <dgm:cxn modelId="{BF28EA78-F475-4808-9380-25690D240B58}" type="presParOf" srcId="{AA097D9C-0E9B-4427-8CE7-CD4E9B1AB4C7}" destId="{E4E68EB1-47F0-4D37-B131-4122BCE9CBB3}" srcOrd="1" destOrd="0" presId="urn:microsoft.com/office/officeart/2018/5/layout/IconLeafLabelList"/>
    <dgm:cxn modelId="{4D92C6BF-A82D-4CFB-9395-9B0BCE356B0E}" type="presParOf" srcId="{AA097D9C-0E9B-4427-8CE7-CD4E9B1AB4C7}" destId="{0372AD67-18CD-45C8-9C7A-EAD19DFFB6CD}" srcOrd="2" destOrd="0" presId="urn:microsoft.com/office/officeart/2018/5/layout/IconLeafLabelList"/>
    <dgm:cxn modelId="{8B3D4D80-BBB1-47E5-A482-3D7CDF6E740C}" type="presParOf" srcId="{AA097D9C-0E9B-4427-8CE7-CD4E9B1AB4C7}" destId="{706E5A1E-BAE7-4679-9D4D-052B23AE5A38}" srcOrd="3" destOrd="0" presId="urn:microsoft.com/office/officeart/2018/5/layout/IconLeafLabelList"/>
    <dgm:cxn modelId="{7C734738-B13D-4EC9-BC9B-42C353A081A7}" type="presParOf" srcId="{281B2333-0AB4-4E42-A7C8-24A3728140EF}" destId="{8AE84D99-7F64-4473-A034-2D322078D355}" srcOrd="1" destOrd="0" presId="urn:microsoft.com/office/officeart/2018/5/layout/IconLeafLabelList"/>
    <dgm:cxn modelId="{FB1721E2-8554-4B65-B92C-DAD4853A4215}" type="presParOf" srcId="{281B2333-0AB4-4E42-A7C8-24A3728140EF}" destId="{88624098-3D9B-48BB-B36A-FB1282AE832B}" srcOrd="2" destOrd="0" presId="urn:microsoft.com/office/officeart/2018/5/layout/IconLeafLabelList"/>
    <dgm:cxn modelId="{2AF49888-1EB7-41C4-87E7-EABDBFF0F6F1}" type="presParOf" srcId="{88624098-3D9B-48BB-B36A-FB1282AE832B}" destId="{004526C4-BED4-4D50-83DA-9D54CDC5F62E}" srcOrd="0" destOrd="0" presId="urn:microsoft.com/office/officeart/2018/5/layout/IconLeafLabelList"/>
    <dgm:cxn modelId="{35CBA10D-915C-4011-A6FA-91605942E64B}" type="presParOf" srcId="{88624098-3D9B-48BB-B36A-FB1282AE832B}" destId="{7D8DEF6E-C99A-40B1-935C-5A89555946B0}" srcOrd="1" destOrd="0" presId="urn:microsoft.com/office/officeart/2018/5/layout/IconLeafLabelList"/>
    <dgm:cxn modelId="{A0E2E52A-00DA-4D14-BA64-26D923CAD4E6}" type="presParOf" srcId="{88624098-3D9B-48BB-B36A-FB1282AE832B}" destId="{E60E4C0D-E4E6-4D0E-903B-FB71C0DD4403}" srcOrd="2" destOrd="0" presId="urn:microsoft.com/office/officeart/2018/5/layout/IconLeafLabelList"/>
    <dgm:cxn modelId="{32AACC17-CD95-41E8-8057-B5FF1864237F}" type="presParOf" srcId="{88624098-3D9B-48BB-B36A-FB1282AE832B}" destId="{8292153B-E30B-4821-90B8-D009A7223E32}" srcOrd="3" destOrd="0" presId="urn:microsoft.com/office/officeart/2018/5/layout/IconLeafLabelList"/>
    <dgm:cxn modelId="{9607AD83-5F85-4DD9-A0B9-DFD92BF69F50}" type="presParOf" srcId="{281B2333-0AB4-4E42-A7C8-24A3728140EF}" destId="{D006DC7F-BB0E-43A0-A029-333ACED2AA4B}" srcOrd="3" destOrd="0" presId="urn:microsoft.com/office/officeart/2018/5/layout/IconLeafLabelList"/>
    <dgm:cxn modelId="{BBB14228-F4D2-4A3F-B846-E03D9F2A7B3C}" type="presParOf" srcId="{281B2333-0AB4-4E42-A7C8-24A3728140EF}" destId="{45B1919A-9C98-49F9-B005-3B39A52701AB}" srcOrd="4" destOrd="0" presId="urn:microsoft.com/office/officeart/2018/5/layout/IconLeafLabelList"/>
    <dgm:cxn modelId="{0F3E95C9-5435-49AD-886B-0D25FE2B9B9C}" type="presParOf" srcId="{45B1919A-9C98-49F9-B005-3B39A52701AB}" destId="{B2483011-F89B-4EFE-86BB-F00CC9C73B3B}" srcOrd="0" destOrd="0" presId="urn:microsoft.com/office/officeart/2018/5/layout/IconLeafLabelList"/>
    <dgm:cxn modelId="{7182E3F9-1076-4022-B9D4-F57A5AEC055D}" type="presParOf" srcId="{45B1919A-9C98-49F9-B005-3B39A52701AB}" destId="{2CFB24CE-C81A-4AB8-A21A-EDBCD71B5896}" srcOrd="1" destOrd="0" presId="urn:microsoft.com/office/officeart/2018/5/layout/IconLeafLabelList"/>
    <dgm:cxn modelId="{8CCAD530-35E4-4C35-904C-DB71EBC9FCA0}" type="presParOf" srcId="{45B1919A-9C98-49F9-B005-3B39A52701AB}" destId="{F1B1D345-7B85-4781-AA89-AE9F516DE500}" srcOrd="2" destOrd="0" presId="urn:microsoft.com/office/officeart/2018/5/layout/IconLeafLabelList"/>
    <dgm:cxn modelId="{03146740-B355-4300-87B2-BC9904DEA6F5}" type="presParOf" srcId="{45B1919A-9C98-49F9-B005-3B39A52701AB}" destId="{9124E655-BF14-47A2-A599-200DB5C0CCE9}" srcOrd="3" destOrd="0" presId="urn:microsoft.com/office/officeart/2018/5/layout/IconLeafLabelList"/>
    <dgm:cxn modelId="{1DCBD03D-F23C-4689-87DB-87AC77EEE0D1}" type="presParOf" srcId="{281B2333-0AB4-4E42-A7C8-24A3728140EF}" destId="{70034DFD-E5B7-4FF3-9C82-1DEE91F3CC86}" srcOrd="5" destOrd="0" presId="urn:microsoft.com/office/officeart/2018/5/layout/IconLeafLabelList"/>
    <dgm:cxn modelId="{BE08CFF5-83FA-43B3-BFB4-53E122D5A5EB}" type="presParOf" srcId="{281B2333-0AB4-4E42-A7C8-24A3728140EF}" destId="{3E83A1E3-C91F-4614-B9C5-F36AA404C3A2}" srcOrd="6" destOrd="0" presId="urn:microsoft.com/office/officeart/2018/5/layout/IconLeafLabelList"/>
    <dgm:cxn modelId="{873D763A-76A7-4C8F-A7EC-CFCB3A8467A2}" type="presParOf" srcId="{3E83A1E3-C91F-4614-B9C5-F36AA404C3A2}" destId="{3079AAE1-3167-4057-AAB5-4E0E184B7B2C}" srcOrd="0" destOrd="0" presId="urn:microsoft.com/office/officeart/2018/5/layout/IconLeafLabelList"/>
    <dgm:cxn modelId="{8294D25F-79C9-4C55-BC15-5CAC356A95EB}" type="presParOf" srcId="{3E83A1E3-C91F-4614-B9C5-F36AA404C3A2}" destId="{D050882D-6515-4257-97B3-054195AEEFD2}" srcOrd="1" destOrd="0" presId="urn:microsoft.com/office/officeart/2018/5/layout/IconLeafLabelList"/>
    <dgm:cxn modelId="{4CD105DE-3FFF-46DC-98C3-7B50F5116C27}" type="presParOf" srcId="{3E83A1E3-C91F-4614-B9C5-F36AA404C3A2}" destId="{64621486-C93F-4765-9D8D-2FE1B311CDE2}" srcOrd="2" destOrd="0" presId="urn:microsoft.com/office/officeart/2018/5/layout/IconLeafLabelList"/>
    <dgm:cxn modelId="{B6FBB81D-C988-4A0A-B057-BE7977276639}" type="presParOf" srcId="{3E83A1E3-C91F-4614-B9C5-F36AA404C3A2}" destId="{1AC48B60-3F69-4D54-8CEB-3522E3259908}" srcOrd="3" destOrd="0" presId="urn:microsoft.com/office/officeart/2018/5/layout/IconLeafLabelList"/>
    <dgm:cxn modelId="{CFE7DEA0-EEDD-4ED0-BB16-0579DD22D41D}" type="presParOf" srcId="{281B2333-0AB4-4E42-A7C8-24A3728140EF}" destId="{A2EAEAEC-E8F5-48E7-B907-B9872D4F96E1}" srcOrd="7" destOrd="0" presId="urn:microsoft.com/office/officeart/2018/5/layout/IconLeafLabelList"/>
    <dgm:cxn modelId="{8DD893E1-E734-4EDA-BC9B-05048E9D5017}" type="presParOf" srcId="{281B2333-0AB4-4E42-A7C8-24A3728140EF}" destId="{CC8AD162-C75D-4ABB-8942-09A06EE18BC3}" srcOrd="8" destOrd="0" presId="urn:microsoft.com/office/officeart/2018/5/layout/IconLeafLabelList"/>
    <dgm:cxn modelId="{414E7011-128D-4B3A-9C42-546DC0ED13A6}" type="presParOf" srcId="{CC8AD162-C75D-4ABB-8942-09A06EE18BC3}" destId="{CDBE2073-CE05-4956-8D99-0BB227E2FB19}" srcOrd="0" destOrd="0" presId="urn:microsoft.com/office/officeart/2018/5/layout/IconLeafLabelList"/>
    <dgm:cxn modelId="{4A520B9F-35F8-44AD-87EA-D05B8F004B17}" type="presParOf" srcId="{CC8AD162-C75D-4ABB-8942-09A06EE18BC3}" destId="{5CA1285A-0E54-4D52-B9C0-B6231DF431EA}" srcOrd="1" destOrd="0" presId="urn:microsoft.com/office/officeart/2018/5/layout/IconLeafLabelList"/>
    <dgm:cxn modelId="{FCF83954-FB42-4ABA-BAA3-205B4024B729}" type="presParOf" srcId="{CC8AD162-C75D-4ABB-8942-09A06EE18BC3}" destId="{AA7B9BD9-6AA1-4A14-8334-6755F628DEFA}" srcOrd="2" destOrd="0" presId="urn:microsoft.com/office/officeart/2018/5/layout/IconLeafLabelList"/>
    <dgm:cxn modelId="{EFB527CF-90A8-4E48-94D7-2C5EF2A869B0}" type="presParOf" srcId="{CC8AD162-C75D-4ABB-8942-09A06EE18BC3}" destId="{F35D29EC-F343-40B5-9D65-F2C8BF08C754}" srcOrd="3" destOrd="0" presId="urn:microsoft.com/office/officeart/2018/5/layout/IconLeafLabelList"/>
    <dgm:cxn modelId="{CCC4E896-FF6F-4F1B-814F-4BA082551456}" type="presParOf" srcId="{281B2333-0AB4-4E42-A7C8-24A3728140EF}" destId="{D49631D2-4935-48DF-AF3B-8825DFBE33A1}" srcOrd="9" destOrd="0" presId="urn:microsoft.com/office/officeart/2018/5/layout/IconLeafLabelList"/>
    <dgm:cxn modelId="{163B5B20-F202-48E5-88A9-A844A0E86699}" type="presParOf" srcId="{281B2333-0AB4-4E42-A7C8-24A3728140EF}" destId="{0A6F7961-EC73-4F10-8C30-770193AF1262}" srcOrd="10" destOrd="0" presId="urn:microsoft.com/office/officeart/2018/5/layout/IconLeafLabelList"/>
    <dgm:cxn modelId="{96AB03CE-24D4-4C66-BB1C-41CF20229C6E}" type="presParOf" srcId="{0A6F7961-EC73-4F10-8C30-770193AF1262}" destId="{CFB1F232-06CF-4A95-8934-2453FF5FB48E}" srcOrd="0" destOrd="0" presId="urn:microsoft.com/office/officeart/2018/5/layout/IconLeafLabelList"/>
    <dgm:cxn modelId="{3CFDF25D-F6E8-4AA9-BCB2-9E81B6320394}" type="presParOf" srcId="{0A6F7961-EC73-4F10-8C30-770193AF1262}" destId="{27F21077-9B6B-4F19-8646-2262D0F6EFA5}" srcOrd="1" destOrd="0" presId="urn:microsoft.com/office/officeart/2018/5/layout/IconLeafLabelList"/>
    <dgm:cxn modelId="{894F98B8-AF63-41D4-A9AC-B4F4B285C942}" type="presParOf" srcId="{0A6F7961-EC73-4F10-8C30-770193AF1262}" destId="{1DD52F5F-8B86-4D7F-BAB7-9DB28F1D7D05}" srcOrd="2" destOrd="0" presId="urn:microsoft.com/office/officeart/2018/5/layout/IconLeafLabelList"/>
    <dgm:cxn modelId="{331B3206-335F-402B-9706-96D7B850C028}" type="presParOf" srcId="{0A6F7961-EC73-4F10-8C30-770193AF1262}" destId="{D6E982BE-5750-409A-B615-2731C85FB36E}" srcOrd="3" destOrd="0" presId="urn:microsoft.com/office/officeart/2018/5/layout/IconLeafLabelList"/>
    <dgm:cxn modelId="{45C78B4B-6E1C-4FA2-B5C7-3363C69B7B1B}" type="presParOf" srcId="{281B2333-0AB4-4E42-A7C8-24A3728140EF}" destId="{6513DAD8-72DA-4787-AECF-C6BB44E1CD19}" srcOrd="11" destOrd="0" presId="urn:microsoft.com/office/officeart/2018/5/layout/IconLeafLabelList"/>
    <dgm:cxn modelId="{AD761040-B827-4F1E-B493-8D05513D3BD1}" type="presParOf" srcId="{281B2333-0AB4-4E42-A7C8-24A3728140EF}" destId="{DFEAA61C-C32B-45C9-97F8-8A2E38119DCA}" srcOrd="12" destOrd="0" presId="urn:microsoft.com/office/officeart/2018/5/layout/IconLeafLabelList"/>
    <dgm:cxn modelId="{AF94CDD5-6195-41F1-B0E7-37F2FD598801}" type="presParOf" srcId="{DFEAA61C-C32B-45C9-97F8-8A2E38119DCA}" destId="{30D8729A-ED50-48E4-897A-43A40CA85CDB}" srcOrd="0" destOrd="0" presId="urn:microsoft.com/office/officeart/2018/5/layout/IconLeafLabelList"/>
    <dgm:cxn modelId="{A39824A8-6550-4520-A932-99A4D80470EB}" type="presParOf" srcId="{DFEAA61C-C32B-45C9-97F8-8A2E38119DCA}" destId="{C2A2F7BD-6957-416F-A425-41AF664C7E57}" srcOrd="1" destOrd="0" presId="urn:microsoft.com/office/officeart/2018/5/layout/IconLeafLabelList"/>
    <dgm:cxn modelId="{8E6587D5-37DA-4790-A55B-1A1C87BBA59B}" type="presParOf" srcId="{DFEAA61C-C32B-45C9-97F8-8A2E38119DCA}" destId="{5B4BC768-23BE-4538-8B62-1E438ACE2017}" srcOrd="2" destOrd="0" presId="urn:microsoft.com/office/officeart/2018/5/layout/IconLeafLabelList"/>
    <dgm:cxn modelId="{D0BF44D7-ADC5-426B-A965-6165B5600029}" type="presParOf" srcId="{DFEAA61C-C32B-45C9-97F8-8A2E38119DCA}" destId="{47E5DF68-8175-4326-9F53-B9F77737884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C5A1A5-54C1-45E7-8582-07CD9CFB6E8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28730D4-FB5E-445F-8C93-98DB9AB92468}">
      <dgm:prSet/>
      <dgm:spPr/>
      <dgm:t>
        <a:bodyPr/>
        <a:lstStyle/>
        <a:p>
          <a:r>
            <a:rPr lang="en-GB" b="0" i="0" dirty="0"/>
            <a:t>For underrepresented populations (e.g., by sex or race), AI in medical imaging may perform systematically worse due to bias at several phases (e.g., training data, modelling, deployment) [1].</a:t>
          </a:r>
          <a:endParaRPr lang="en-US" dirty="0"/>
        </a:p>
      </dgm:t>
    </dgm:pt>
    <dgm:pt modelId="{E5707D5C-9D01-4739-ABEC-F1FCD290F206}" type="parTrans" cxnId="{33AC9628-3B3F-45CE-B588-CBE62AE76416}">
      <dgm:prSet/>
      <dgm:spPr/>
      <dgm:t>
        <a:bodyPr/>
        <a:lstStyle/>
        <a:p>
          <a:endParaRPr lang="en-US"/>
        </a:p>
      </dgm:t>
    </dgm:pt>
    <dgm:pt modelId="{5FB1992A-EDDB-4211-8B6A-BFEA338B4EE5}" type="sibTrans" cxnId="{33AC9628-3B3F-45CE-B588-CBE62AE76416}">
      <dgm:prSet/>
      <dgm:spPr/>
      <dgm:t>
        <a:bodyPr/>
        <a:lstStyle/>
        <a:p>
          <a:endParaRPr lang="en-US"/>
        </a:p>
      </dgm:t>
    </dgm:pt>
    <dgm:pt modelId="{0EED2676-4163-4007-AA12-3B092F6BE3A2}">
      <dgm:prSet/>
      <dgm:spPr/>
      <dgm:t>
        <a:bodyPr/>
        <a:lstStyle/>
        <a:p>
          <a:r>
            <a:rPr lang="en-GB" b="0" i="0" dirty="0"/>
            <a:t>For example, instead of learning actual pathology, models might learn "shortcut" associations (such as particular imaging artefacts associating with disease labels), which would result in biased predictions[2].</a:t>
          </a:r>
          <a:endParaRPr lang="en-US" dirty="0"/>
        </a:p>
      </dgm:t>
    </dgm:pt>
    <dgm:pt modelId="{E9AAEE28-D76D-4CE8-B082-08303E6B5B6C}" type="parTrans" cxnId="{630E131F-B255-4122-B9B8-DCD2A334097D}">
      <dgm:prSet/>
      <dgm:spPr/>
      <dgm:t>
        <a:bodyPr/>
        <a:lstStyle/>
        <a:p>
          <a:endParaRPr lang="en-US"/>
        </a:p>
      </dgm:t>
    </dgm:pt>
    <dgm:pt modelId="{0167643E-4535-444E-8270-C8F59A2CF082}" type="sibTrans" cxnId="{630E131F-B255-4122-B9B8-DCD2A334097D}">
      <dgm:prSet/>
      <dgm:spPr/>
      <dgm:t>
        <a:bodyPr/>
        <a:lstStyle/>
        <a:p>
          <a:endParaRPr lang="en-US"/>
        </a:p>
      </dgm:t>
    </dgm:pt>
    <dgm:pt modelId="{782CB6A7-B2CA-44B8-9D3A-B6E89997D4E1}" type="pres">
      <dgm:prSet presAssocID="{65C5A1A5-54C1-45E7-8582-07CD9CFB6E83}" presName="outerComposite" presStyleCnt="0">
        <dgm:presLayoutVars>
          <dgm:chMax val="5"/>
          <dgm:dir/>
          <dgm:resizeHandles val="exact"/>
        </dgm:presLayoutVars>
      </dgm:prSet>
      <dgm:spPr/>
    </dgm:pt>
    <dgm:pt modelId="{EB6D0E33-7500-4957-AF39-C8D341C4F156}" type="pres">
      <dgm:prSet presAssocID="{65C5A1A5-54C1-45E7-8582-07CD9CFB6E83}" presName="dummyMaxCanvas" presStyleCnt="0">
        <dgm:presLayoutVars/>
      </dgm:prSet>
      <dgm:spPr/>
    </dgm:pt>
    <dgm:pt modelId="{1553DF59-1041-40B9-95F1-0B6F66752BB6}" type="pres">
      <dgm:prSet presAssocID="{65C5A1A5-54C1-45E7-8582-07CD9CFB6E83}" presName="TwoNodes_1" presStyleLbl="node1" presStyleIdx="0" presStyleCnt="2">
        <dgm:presLayoutVars>
          <dgm:bulletEnabled val="1"/>
        </dgm:presLayoutVars>
      </dgm:prSet>
      <dgm:spPr/>
    </dgm:pt>
    <dgm:pt modelId="{384603E2-F8BC-4E1C-B575-144DED803221}" type="pres">
      <dgm:prSet presAssocID="{65C5A1A5-54C1-45E7-8582-07CD9CFB6E83}" presName="TwoNodes_2" presStyleLbl="node1" presStyleIdx="1" presStyleCnt="2">
        <dgm:presLayoutVars>
          <dgm:bulletEnabled val="1"/>
        </dgm:presLayoutVars>
      </dgm:prSet>
      <dgm:spPr/>
    </dgm:pt>
    <dgm:pt modelId="{54C8C18A-E0A7-44DF-96E5-212B192FEAB6}" type="pres">
      <dgm:prSet presAssocID="{65C5A1A5-54C1-45E7-8582-07CD9CFB6E83}" presName="TwoConn_1-2" presStyleLbl="fgAccFollowNode1" presStyleIdx="0" presStyleCnt="1">
        <dgm:presLayoutVars>
          <dgm:bulletEnabled val="1"/>
        </dgm:presLayoutVars>
      </dgm:prSet>
      <dgm:spPr/>
    </dgm:pt>
    <dgm:pt modelId="{C543AE05-8DC6-44FF-8785-37F3714D151E}" type="pres">
      <dgm:prSet presAssocID="{65C5A1A5-54C1-45E7-8582-07CD9CFB6E83}" presName="TwoNodes_1_text" presStyleLbl="node1" presStyleIdx="1" presStyleCnt="2">
        <dgm:presLayoutVars>
          <dgm:bulletEnabled val="1"/>
        </dgm:presLayoutVars>
      </dgm:prSet>
      <dgm:spPr/>
    </dgm:pt>
    <dgm:pt modelId="{F928A097-EF56-41C8-8E98-4271081E5607}" type="pres">
      <dgm:prSet presAssocID="{65C5A1A5-54C1-45E7-8582-07CD9CFB6E83}" presName="TwoNodes_2_text" presStyleLbl="node1" presStyleIdx="1" presStyleCnt="2">
        <dgm:presLayoutVars>
          <dgm:bulletEnabled val="1"/>
        </dgm:presLayoutVars>
      </dgm:prSet>
      <dgm:spPr/>
    </dgm:pt>
  </dgm:ptLst>
  <dgm:cxnLst>
    <dgm:cxn modelId="{2D5F8B15-E6E8-4ABB-9366-D027CE7DF1E0}" type="presOf" srcId="{0EED2676-4163-4007-AA12-3B092F6BE3A2}" destId="{F928A097-EF56-41C8-8E98-4271081E5607}" srcOrd="1" destOrd="0" presId="urn:microsoft.com/office/officeart/2005/8/layout/vProcess5"/>
    <dgm:cxn modelId="{E86DB21B-A7D3-4F2B-A96E-876AC077C23E}" type="presOf" srcId="{65C5A1A5-54C1-45E7-8582-07CD9CFB6E83}" destId="{782CB6A7-B2CA-44B8-9D3A-B6E89997D4E1}" srcOrd="0" destOrd="0" presId="urn:microsoft.com/office/officeart/2005/8/layout/vProcess5"/>
    <dgm:cxn modelId="{630E131F-B255-4122-B9B8-DCD2A334097D}" srcId="{65C5A1A5-54C1-45E7-8582-07CD9CFB6E83}" destId="{0EED2676-4163-4007-AA12-3B092F6BE3A2}" srcOrd="1" destOrd="0" parTransId="{E9AAEE28-D76D-4CE8-B082-08303E6B5B6C}" sibTransId="{0167643E-4535-444E-8270-C8F59A2CF082}"/>
    <dgm:cxn modelId="{33AC9628-3B3F-45CE-B588-CBE62AE76416}" srcId="{65C5A1A5-54C1-45E7-8582-07CD9CFB6E83}" destId="{228730D4-FB5E-445F-8C93-98DB9AB92468}" srcOrd="0" destOrd="0" parTransId="{E5707D5C-9D01-4739-ABEC-F1FCD290F206}" sibTransId="{5FB1992A-EDDB-4211-8B6A-BFEA338B4EE5}"/>
    <dgm:cxn modelId="{924DC1B9-5EA2-441C-ACA5-DC98730EF248}" type="presOf" srcId="{5FB1992A-EDDB-4211-8B6A-BFEA338B4EE5}" destId="{54C8C18A-E0A7-44DF-96E5-212B192FEAB6}" srcOrd="0" destOrd="0" presId="urn:microsoft.com/office/officeart/2005/8/layout/vProcess5"/>
    <dgm:cxn modelId="{CA21FDE2-8A8A-484A-BFF2-C2FB59F398B2}" type="presOf" srcId="{228730D4-FB5E-445F-8C93-98DB9AB92468}" destId="{C543AE05-8DC6-44FF-8785-37F3714D151E}" srcOrd="1" destOrd="0" presId="urn:microsoft.com/office/officeart/2005/8/layout/vProcess5"/>
    <dgm:cxn modelId="{3A1F1EF3-C0FE-4A75-B1E4-D6F785A4DEBD}" type="presOf" srcId="{228730D4-FB5E-445F-8C93-98DB9AB92468}" destId="{1553DF59-1041-40B9-95F1-0B6F66752BB6}" srcOrd="0" destOrd="0" presId="urn:microsoft.com/office/officeart/2005/8/layout/vProcess5"/>
    <dgm:cxn modelId="{AF6302F4-78A0-40F5-AACA-1B98D21DA939}" type="presOf" srcId="{0EED2676-4163-4007-AA12-3B092F6BE3A2}" destId="{384603E2-F8BC-4E1C-B575-144DED803221}" srcOrd="0" destOrd="0" presId="urn:microsoft.com/office/officeart/2005/8/layout/vProcess5"/>
    <dgm:cxn modelId="{41132EEE-E99E-4791-A24D-3A470F6CE8C3}" type="presParOf" srcId="{782CB6A7-B2CA-44B8-9D3A-B6E89997D4E1}" destId="{EB6D0E33-7500-4957-AF39-C8D341C4F156}" srcOrd="0" destOrd="0" presId="urn:microsoft.com/office/officeart/2005/8/layout/vProcess5"/>
    <dgm:cxn modelId="{AE93E3AE-34A0-45F9-B4DC-094BBD79A92A}" type="presParOf" srcId="{782CB6A7-B2CA-44B8-9D3A-B6E89997D4E1}" destId="{1553DF59-1041-40B9-95F1-0B6F66752BB6}" srcOrd="1" destOrd="0" presId="urn:microsoft.com/office/officeart/2005/8/layout/vProcess5"/>
    <dgm:cxn modelId="{A8608FC4-3C01-4C67-9C8B-6DA75C2468D9}" type="presParOf" srcId="{782CB6A7-B2CA-44B8-9D3A-B6E89997D4E1}" destId="{384603E2-F8BC-4E1C-B575-144DED803221}" srcOrd="2" destOrd="0" presId="urn:microsoft.com/office/officeart/2005/8/layout/vProcess5"/>
    <dgm:cxn modelId="{1478B113-9284-4653-95AF-17D6BA53A3B1}" type="presParOf" srcId="{782CB6A7-B2CA-44B8-9D3A-B6E89997D4E1}" destId="{54C8C18A-E0A7-44DF-96E5-212B192FEAB6}" srcOrd="3" destOrd="0" presId="urn:microsoft.com/office/officeart/2005/8/layout/vProcess5"/>
    <dgm:cxn modelId="{EFEE73E9-62C6-4640-8D95-8BE6F7AD6E1A}" type="presParOf" srcId="{782CB6A7-B2CA-44B8-9D3A-B6E89997D4E1}" destId="{C543AE05-8DC6-44FF-8785-37F3714D151E}" srcOrd="4" destOrd="0" presId="urn:microsoft.com/office/officeart/2005/8/layout/vProcess5"/>
    <dgm:cxn modelId="{DF87C4BD-F762-417E-8458-77898B2FFC13}" type="presParOf" srcId="{782CB6A7-B2CA-44B8-9D3A-B6E89997D4E1}" destId="{F928A097-EF56-41C8-8E98-4271081E560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C0002-9F24-4DBB-9AC6-EACAD839F452}">
      <dsp:nvSpPr>
        <dsp:cNvPr id="0" name=""/>
        <dsp:cNvSpPr/>
      </dsp:nvSpPr>
      <dsp:spPr>
        <a:xfrm>
          <a:off x="860" y="909204"/>
          <a:ext cx="3022089" cy="19190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197091-B618-451D-82FF-9C73B6B93752}">
      <dsp:nvSpPr>
        <dsp:cNvPr id="0" name=""/>
        <dsp:cNvSpPr/>
      </dsp:nvSpPr>
      <dsp:spPr>
        <a:xfrm>
          <a:off x="336648" y="1228202"/>
          <a:ext cx="3022089" cy="191902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dirty="0"/>
            <a:t> AI models predict outcomes including hospitalizations, mortality, and response to therapy using electronic health records (EHR) [1], [2].</a:t>
          </a:r>
          <a:endParaRPr lang="en-US" sz="1500" kern="1200" dirty="0"/>
        </a:p>
      </dsp:txBody>
      <dsp:txXfrm>
        <a:off x="392854" y="1284408"/>
        <a:ext cx="2909677" cy="1806614"/>
      </dsp:txXfrm>
    </dsp:sp>
    <dsp:sp modelId="{1C5E06B2-5DCD-4359-80E7-8EBC64DA4A03}">
      <dsp:nvSpPr>
        <dsp:cNvPr id="0" name=""/>
        <dsp:cNvSpPr/>
      </dsp:nvSpPr>
      <dsp:spPr>
        <a:xfrm>
          <a:off x="3694525" y="909204"/>
          <a:ext cx="3022089" cy="19190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1B097-5E6B-4A37-9432-4D67E87A7B88}">
      <dsp:nvSpPr>
        <dsp:cNvPr id="0" name=""/>
        <dsp:cNvSpPr/>
      </dsp:nvSpPr>
      <dsp:spPr>
        <a:xfrm>
          <a:off x="4030313" y="1228202"/>
          <a:ext cx="3022089" cy="191902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dirty="0"/>
            <a:t> By examining extensive health data, predictive systems are able to identify epidemic tendencies [3]. To detect high-risk patients and customize follow-up care, hospitals use AI models [4].</a:t>
          </a:r>
          <a:endParaRPr lang="en-US" sz="1500" kern="1200" dirty="0"/>
        </a:p>
      </dsp:txBody>
      <dsp:txXfrm>
        <a:off x="4086519" y="1284408"/>
        <a:ext cx="2909677" cy="1806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C08DB-8559-42A4-A07F-11D39AA10B68}">
      <dsp:nvSpPr>
        <dsp:cNvPr id="0" name=""/>
        <dsp:cNvSpPr/>
      </dsp:nvSpPr>
      <dsp:spPr>
        <a:xfrm>
          <a:off x="0" y="493"/>
          <a:ext cx="7053264" cy="1155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F05E7-6303-4815-AC63-7D44DE9C5451}">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CFA17C-2566-4976-8478-3CB34FC453E5}">
      <dsp:nvSpPr>
        <dsp:cNvPr id="0" name=""/>
        <dsp:cNvSpPr/>
      </dsp:nvSpPr>
      <dsp:spPr>
        <a:xfrm>
          <a:off x="1335086" y="4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The dashboard shows a "risk score" (e.g., 0–100) that predicts the possibility of complications or disease.</a:t>
          </a:r>
          <a:endParaRPr lang="en-US" sz="1400" kern="1200" dirty="0"/>
        </a:p>
      </dsp:txBody>
      <dsp:txXfrm>
        <a:off x="1335086" y="493"/>
        <a:ext cx="5718177" cy="1155919"/>
      </dsp:txXfrm>
    </dsp:sp>
    <dsp:sp modelId="{CB5DBB8E-E3E5-4EFB-BC32-2BA215B00A5C}">
      <dsp:nvSpPr>
        <dsp:cNvPr id="0" name=""/>
        <dsp:cNvSpPr/>
      </dsp:nvSpPr>
      <dsp:spPr>
        <a:xfrm>
          <a:off x="0" y="1445393"/>
          <a:ext cx="7053264" cy="1155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2FE81-4268-4661-B4A2-35C1DD254A15}">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739932-E53F-40CA-B8FF-EE585F63A3ED}">
      <dsp:nvSpPr>
        <dsp:cNvPr id="0" name=""/>
        <dsp:cNvSpPr/>
      </dsp:nvSpPr>
      <dsp:spPr>
        <a:xfrm>
          <a:off x="1335086" y="14453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Contains an explainability module that highlights important contributing elements, such as biomarkers, blood pressure, and age [5]. Dynamically updates with fresh information from wearable technology and test findings [6].</a:t>
          </a:r>
          <a:endParaRPr lang="en-US" sz="1400" kern="1200" dirty="0"/>
        </a:p>
      </dsp:txBody>
      <dsp:txXfrm>
        <a:off x="1335086" y="1445393"/>
        <a:ext cx="5718177" cy="1155919"/>
      </dsp:txXfrm>
    </dsp:sp>
    <dsp:sp modelId="{B6743FC4-B5DF-4BCF-AD6D-5406807EBCF2}">
      <dsp:nvSpPr>
        <dsp:cNvPr id="0" name=""/>
        <dsp:cNvSpPr/>
      </dsp:nvSpPr>
      <dsp:spPr>
        <a:xfrm>
          <a:off x="0" y="2890292"/>
          <a:ext cx="7053264" cy="1155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9EF5DC-B405-4A83-890A-8889F6BB7E19}">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0F54A9-B94D-4607-B364-39A9154408B3}">
      <dsp:nvSpPr>
        <dsp:cNvPr id="0" name=""/>
        <dsp:cNvSpPr/>
      </dsp:nvSpPr>
      <dsp:spPr>
        <a:xfrm>
          <a:off x="1335086" y="2890292"/>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Capable of real-time recommendation integration with clinical decision support systems [7].</a:t>
          </a:r>
          <a:endParaRPr lang="en-US" sz="1400" kern="1200" dirty="0"/>
        </a:p>
      </dsp:txBody>
      <dsp:txXfrm>
        <a:off x="1335086" y="2890292"/>
        <a:ext cx="5718177" cy="1155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F5FF3-76C4-4D38-86D5-6035E009CB23}">
      <dsp:nvSpPr>
        <dsp:cNvPr id="0" name=""/>
        <dsp:cNvSpPr/>
      </dsp:nvSpPr>
      <dsp:spPr>
        <a:xfrm>
          <a:off x="0" y="493"/>
          <a:ext cx="7053264" cy="1155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66655-D076-4F49-8FB4-1BCFB76C5BD9}">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47B3A4-5B0C-4A42-9C77-4D4C2E06249F}">
      <dsp:nvSpPr>
        <dsp:cNvPr id="0" name=""/>
        <dsp:cNvSpPr/>
      </dsp:nvSpPr>
      <dsp:spPr>
        <a:xfrm>
          <a:off x="1335086" y="4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Makes it possible to take preventative action prior to clinical decline [5].</a:t>
          </a:r>
        </a:p>
      </dsp:txBody>
      <dsp:txXfrm>
        <a:off x="1335086" y="493"/>
        <a:ext cx="5718177" cy="1155919"/>
      </dsp:txXfrm>
    </dsp:sp>
    <dsp:sp modelId="{2AE4E054-5891-4745-8D81-1004F28E3FD4}">
      <dsp:nvSpPr>
        <dsp:cNvPr id="0" name=""/>
        <dsp:cNvSpPr/>
      </dsp:nvSpPr>
      <dsp:spPr>
        <a:xfrm>
          <a:off x="0" y="1445393"/>
          <a:ext cx="7053264" cy="1155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0FA5B-7588-4524-A9E6-6FAA161F39AA}">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13EC21-9D5B-48D0-9CA5-6A9C5676DBEE}">
      <dsp:nvSpPr>
        <dsp:cNvPr id="0" name=""/>
        <dsp:cNvSpPr/>
      </dsp:nvSpPr>
      <dsp:spPr>
        <a:xfrm>
          <a:off x="1335086" y="14453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Lowers hospital admissions by identifying at-risk patients early. Enhances patient prioritizing and resource allocation [5].</a:t>
          </a:r>
        </a:p>
      </dsp:txBody>
      <dsp:txXfrm>
        <a:off x="1335086" y="1445393"/>
        <a:ext cx="5718177" cy="1155919"/>
      </dsp:txXfrm>
    </dsp:sp>
    <dsp:sp modelId="{07B7D5AA-FB5E-4271-9D02-01A9DC3EA0F9}">
      <dsp:nvSpPr>
        <dsp:cNvPr id="0" name=""/>
        <dsp:cNvSpPr/>
      </dsp:nvSpPr>
      <dsp:spPr>
        <a:xfrm>
          <a:off x="0" y="2890292"/>
          <a:ext cx="7053264" cy="1155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68468-4FA1-4F65-AB3E-DEB86B77BAA2}">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C5C58D-9D42-41DB-87E9-CA0B97A5FD5C}">
      <dsp:nvSpPr>
        <dsp:cNvPr id="0" name=""/>
        <dsp:cNvSpPr/>
      </dsp:nvSpPr>
      <dsp:spPr>
        <a:xfrm>
          <a:off x="1335086" y="2890292"/>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Increases trust and openness through explainable AI results [7].</a:t>
          </a:r>
        </a:p>
      </dsp:txBody>
      <dsp:txXfrm>
        <a:off x="1335086" y="2890292"/>
        <a:ext cx="5718177" cy="1155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35C3F-6103-4B68-8D5B-255B1FC20563}">
      <dsp:nvSpPr>
        <dsp:cNvPr id="0" name=""/>
        <dsp:cNvSpPr/>
      </dsp:nvSpPr>
      <dsp:spPr>
        <a:xfrm>
          <a:off x="484911" y="403"/>
          <a:ext cx="2534766" cy="152086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Data accuracy: model performance may be harmed by incomplete or skewed data [3], [5].</a:t>
          </a:r>
        </a:p>
      </dsp:txBody>
      <dsp:txXfrm>
        <a:off x="529455" y="44947"/>
        <a:ext cx="2445678" cy="1431772"/>
      </dsp:txXfrm>
    </dsp:sp>
    <dsp:sp modelId="{AF6B9A9B-2D5A-449F-B68F-30F520AD7DDE}">
      <dsp:nvSpPr>
        <dsp:cNvPr id="0" name=""/>
        <dsp:cNvSpPr/>
      </dsp:nvSpPr>
      <dsp:spPr>
        <a:xfrm>
          <a:off x="3242738" y="446522"/>
          <a:ext cx="537370" cy="6286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242738" y="572246"/>
        <a:ext cx="376159" cy="377174"/>
      </dsp:txXfrm>
    </dsp:sp>
    <dsp:sp modelId="{1F47CF5A-66BB-4452-B942-276EBD6017F0}">
      <dsp:nvSpPr>
        <dsp:cNvPr id="0" name=""/>
        <dsp:cNvSpPr/>
      </dsp:nvSpPr>
      <dsp:spPr>
        <a:xfrm>
          <a:off x="4033585" y="403"/>
          <a:ext cx="2534766" cy="152086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Over-reliance: Without critically analyzing model projections, doctors may place an excessive amount of trust in them [</a:t>
          </a:r>
          <a:r>
            <a:rPr lang="en-US" sz="1100" kern="1200"/>
            <a:t>3]. </a:t>
          </a:r>
          <a:r>
            <a:rPr lang="en-US" sz="1100" kern="1200" dirty="0"/>
            <a:t>Fairness and bias: if models are trained on non-representative datasets, they may exacerbate inequality [3], [5].</a:t>
          </a:r>
        </a:p>
      </dsp:txBody>
      <dsp:txXfrm>
        <a:off x="4078129" y="44947"/>
        <a:ext cx="2445678" cy="1431772"/>
      </dsp:txXfrm>
    </dsp:sp>
    <dsp:sp modelId="{9CA537AF-4CD8-4B5D-843B-93C1EDB88F05}">
      <dsp:nvSpPr>
        <dsp:cNvPr id="0" name=""/>
        <dsp:cNvSpPr/>
      </dsp:nvSpPr>
      <dsp:spPr>
        <a:xfrm rot="5400000">
          <a:off x="5032283" y="1698697"/>
          <a:ext cx="537370" cy="62862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5112382" y="1744323"/>
        <a:ext cx="377174" cy="376159"/>
      </dsp:txXfrm>
    </dsp:sp>
    <dsp:sp modelId="{87D8EDD8-24C6-4980-A0D7-ADB852880398}">
      <dsp:nvSpPr>
        <dsp:cNvPr id="0" name=""/>
        <dsp:cNvSpPr/>
      </dsp:nvSpPr>
      <dsp:spPr>
        <a:xfrm>
          <a:off x="4033585" y="2535170"/>
          <a:ext cx="2534766" cy="152086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Explainability and trust: Physician confidence may be weakened by complex theories [5, 7].</a:t>
          </a:r>
        </a:p>
      </dsp:txBody>
      <dsp:txXfrm>
        <a:off x="4078129" y="2579714"/>
        <a:ext cx="2445678" cy="1431772"/>
      </dsp:txXfrm>
    </dsp:sp>
    <dsp:sp modelId="{BF67B7B2-0BCE-42B0-92D4-34221A59E3A5}">
      <dsp:nvSpPr>
        <dsp:cNvPr id="0" name=""/>
        <dsp:cNvSpPr/>
      </dsp:nvSpPr>
      <dsp:spPr>
        <a:xfrm rot="10800000">
          <a:off x="3273155" y="2981289"/>
          <a:ext cx="537370" cy="62862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3434366" y="3107013"/>
        <a:ext cx="376159" cy="377174"/>
      </dsp:txXfrm>
    </dsp:sp>
    <dsp:sp modelId="{54918CA5-E540-45A0-9AC8-5AC9E55532CD}">
      <dsp:nvSpPr>
        <dsp:cNvPr id="0" name=""/>
        <dsp:cNvSpPr/>
      </dsp:nvSpPr>
      <dsp:spPr>
        <a:xfrm>
          <a:off x="484911" y="2535170"/>
          <a:ext cx="2534766" cy="152086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Ahmed will go into further detail on how this relates to security and ethics.</a:t>
          </a:r>
        </a:p>
      </dsp:txBody>
      <dsp:txXfrm>
        <a:off x="529455" y="2579714"/>
        <a:ext cx="2445678" cy="14317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64032-0F47-44CE-81F9-55FFC0B17DF1}">
      <dsp:nvSpPr>
        <dsp:cNvPr id="0" name=""/>
        <dsp:cNvSpPr/>
      </dsp:nvSpPr>
      <dsp:spPr>
        <a:xfrm>
          <a:off x="4695402" y="333237"/>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This prototype allows surgeons to simulate surgeries before performing them.</a:t>
          </a:r>
        </a:p>
      </dsp:txBody>
      <dsp:txXfrm>
        <a:off x="4695402" y="333237"/>
        <a:ext cx="1707802" cy="1707802"/>
      </dsp:txXfrm>
    </dsp:sp>
    <dsp:sp modelId="{C4E1B7CD-8A2F-44DC-A29C-4693A9F92E18}">
      <dsp:nvSpPr>
        <dsp:cNvPr id="0" name=""/>
        <dsp:cNvSpPr/>
      </dsp:nvSpPr>
      <dsp:spPr>
        <a:xfrm>
          <a:off x="2097603" y="-1846"/>
          <a:ext cx="4034392" cy="4034392"/>
        </a:xfrm>
        <a:prstGeom prst="circularArrow">
          <a:avLst>
            <a:gd name="adj1" fmla="val 8255"/>
            <a:gd name="adj2" fmla="val 576638"/>
            <a:gd name="adj3" fmla="val 2961472"/>
            <a:gd name="adj4" fmla="val 53319"/>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0C447-0CE1-4961-93F1-1DEC504A83A7}">
      <dsp:nvSpPr>
        <dsp:cNvPr id="0" name=""/>
        <dsp:cNvSpPr/>
      </dsp:nvSpPr>
      <dsp:spPr>
        <a:xfrm>
          <a:off x="3260898" y="2817871"/>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US" sz="1600" b="1" kern="1200"/>
            <a:t>Features:</a:t>
          </a:r>
          <a:endParaRPr lang="en-US" sz="1600" kern="1200"/>
        </a:p>
        <a:p>
          <a:pPr marL="114300" lvl="1" indent="-114300" algn="l" defTabSz="533400">
            <a:lnSpc>
              <a:spcPct val="90000"/>
            </a:lnSpc>
            <a:spcBef>
              <a:spcPct val="0"/>
            </a:spcBef>
            <a:spcAft>
              <a:spcPct val="15000"/>
            </a:spcAft>
            <a:buChar char="•"/>
          </a:pPr>
          <a:r>
            <a:rPr lang="en-US" sz="1200" kern="1200"/>
            <a:t>3D anatomical modeling and tool path planning</a:t>
          </a:r>
        </a:p>
        <a:p>
          <a:pPr marL="114300" lvl="1" indent="-114300" algn="l" defTabSz="533400">
            <a:lnSpc>
              <a:spcPct val="90000"/>
            </a:lnSpc>
            <a:spcBef>
              <a:spcPct val="0"/>
            </a:spcBef>
            <a:spcAft>
              <a:spcPct val="15000"/>
            </a:spcAft>
            <a:buChar char="•"/>
          </a:pPr>
          <a:r>
            <a:rPr lang="en-US" sz="1200" kern="1200"/>
            <a:t>AI feedback on risks and optimal surgical routes</a:t>
          </a:r>
        </a:p>
        <a:p>
          <a:pPr marL="114300" lvl="1" indent="-114300" algn="l" defTabSz="533400">
            <a:lnSpc>
              <a:spcPct val="90000"/>
            </a:lnSpc>
            <a:spcBef>
              <a:spcPct val="0"/>
            </a:spcBef>
            <a:spcAft>
              <a:spcPct val="15000"/>
            </a:spcAft>
            <a:buChar char="•"/>
          </a:pPr>
          <a:r>
            <a:rPr lang="en-US" sz="1200" kern="1200"/>
            <a:t>Team training and ‘what-if’ scenario testing</a:t>
          </a:r>
        </a:p>
      </dsp:txBody>
      <dsp:txXfrm>
        <a:off x="3260898" y="2817871"/>
        <a:ext cx="1707802" cy="1707802"/>
      </dsp:txXfrm>
    </dsp:sp>
    <dsp:sp modelId="{C0CED8AC-D2A1-4DD5-B56C-03E0E40FF467}">
      <dsp:nvSpPr>
        <dsp:cNvPr id="0" name=""/>
        <dsp:cNvSpPr/>
      </dsp:nvSpPr>
      <dsp:spPr>
        <a:xfrm>
          <a:off x="2097603" y="-1846"/>
          <a:ext cx="4034392" cy="4034392"/>
        </a:xfrm>
        <a:prstGeom prst="circularArrow">
          <a:avLst>
            <a:gd name="adj1" fmla="val 8255"/>
            <a:gd name="adj2" fmla="val 576638"/>
            <a:gd name="adj3" fmla="val 10170043"/>
            <a:gd name="adj4" fmla="val 7261890"/>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683BD8-5B27-436D-ADA8-097ED08C86CD}">
      <dsp:nvSpPr>
        <dsp:cNvPr id="0" name=""/>
        <dsp:cNvSpPr/>
      </dsp:nvSpPr>
      <dsp:spPr>
        <a:xfrm>
          <a:off x="1826394" y="333237"/>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US" sz="1600" b="1" kern="1200"/>
            <a:t>Benefits:</a:t>
          </a:r>
          <a:endParaRPr lang="en-US" sz="1600" kern="1200"/>
        </a:p>
        <a:p>
          <a:pPr marL="114300" lvl="1" indent="-114300" algn="l" defTabSz="533400">
            <a:lnSpc>
              <a:spcPct val="90000"/>
            </a:lnSpc>
            <a:spcBef>
              <a:spcPct val="0"/>
            </a:spcBef>
            <a:spcAft>
              <a:spcPct val="15000"/>
            </a:spcAft>
            <a:buChar char="•"/>
          </a:pPr>
          <a:r>
            <a:rPr lang="en-US" sz="1200" kern="1200"/>
            <a:t>Reduced intraoperative surprises</a:t>
          </a:r>
        </a:p>
        <a:p>
          <a:pPr marL="114300" lvl="1" indent="-114300" algn="l" defTabSz="533400">
            <a:lnSpc>
              <a:spcPct val="90000"/>
            </a:lnSpc>
            <a:spcBef>
              <a:spcPct val="0"/>
            </a:spcBef>
            <a:spcAft>
              <a:spcPct val="15000"/>
            </a:spcAft>
            <a:buChar char="•"/>
          </a:pPr>
          <a:r>
            <a:rPr lang="en-US" sz="1200" kern="1200"/>
            <a:t>Improved team preparedness</a:t>
          </a:r>
        </a:p>
        <a:p>
          <a:pPr marL="114300" lvl="1" indent="-114300" algn="l" defTabSz="533400">
            <a:lnSpc>
              <a:spcPct val="90000"/>
            </a:lnSpc>
            <a:spcBef>
              <a:spcPct val="0"/>
            </a:spcBef>
            <a:spcAft>
              <a:spcPct val="15000"/>
            </a:spcAft>
            <a:buChar char="•"/>
          </a:pPr>
          <a:r>
            <a:rPr lang="en-US" sz="1200" kern="1200"/>
            <a:t>Shorter surgery time.</a:t>
          </a:r>
        </a:p>
      </dsp:txBody>
      <dsp:txXfrm>
        <a:off x="1826394" y="333237"/>
        <a:ext cx="1707802" cy="1707802"/>
      </dsp:txXfrm>
    </dsp:sp>
    <dsp:sp modelId="{33BA969A-4F19-4171-A001-07ECB18BEB02}">
      <dsp:nvSpPr>
        <dsp:cNvPr id="0" name=""/>
        <dsp:cNvSpPr/>
      </dsp:nvSpPr>
      <dsp:spPr>
        <a:xfrm>
          <a:off x="2097603" y="-1846"/>
          <a:ext cx="4034392" cy="4034392"/>
        </a:xfrm>
        <a:prstGeom prst="circularArrow">
          <a:avLst>
            <a:gd name="adj1" fmla="val 8255"/>
            <a:gd name="adj2" fmla="val 576638"/>
            <a:gd name="adj3" fmla="val 16854496"/>
            <a:gd name="adj4" fmla="val 14968867"/>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B5DD5-D722-4A30-8423-1567B06988FE}">
      <dsp:nvSpPr>
        <dsp:cNvPr id="0" name=""/>
        <dsp:cNvSpPr/>
      </dsp:nvSpPr>
      <dsp:spPr>
        <a:xfrm>
          <a:off x="0" y="4592"/>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B1C17-9224-4A0A-A8CC-15A62F4A4567}">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2E2C61-EE76-419B-BD86-8A2BB7A72D78}">
      <dsp:nvSpPr>
        <dsp:cNvPr id="0" name=""/>
        <dsp:cNvSpPr/>
      </dsp:nvSpPr>
      <dsp:spPr>
        <a:xfrm>
          <a:off x="1129902" y="4592"/>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dirty="0"/>
            <a:t>Improves precision and stability</a:t>
          </a:r>
        </a:p>
      </dsp:txBody>
      <dsp:txXfrm>
        <a:off x="1129902" y="4592"/>
        <a:ext cx="3596298" cy="978270"/>
      </dsp:txXfrm>
    </dsp:sp>
    <dsp:sp modelId="{674A41D5-8C5F-46BD-946F-642DE9066325}">
      <dsp:nvSpPr>
        <dsp:cNvPr id="0" name=""/>
        <dsp:cNvSpPr/>
      </dsp:nvSpPr>
      <dsp:spPr>
        <a:xfrm>
          <a:off x="0" y="1227431"/>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7CF4E-4DAD-4E24-9EBC-41E11ED58E17}">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3A1D1C-055D-47B0-861A-C63455C0E816}">
      <dsp:nvSpPr>
        <dsp:cNvPr id="0" name=""/>
        <dsp:cNvSpPr/>
      </dsp:nvSpPr>
      <dsp:spPr>
        <a:xfrm>
          <a:off x="1129902" y="1227431"/>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dirty="0"/>
            <a:t>Smaller incisions and faster patient recovery</a:t>
          </a:r>
        </a:p>
      </dsp:txBody>
      <dsp:txXfrm>
        <a:off x="1129902" y="1227431"/>
        <a:ext cx="3596298" cy="978270"/>
      </dsp:txXfrm>
    </dsp:sp>
    <dsp:sp modelId="{F6178EF4-89B7-45F8-93E7-899DDC534E42}">
      <dsp:nvSpPr>
        <dsp:cNvPr id="0" name=""/>
        <dsp:cNvSpPr/>
      </dsp:nvSpPr>
      <dsp:spPr>
        <a:xfrm>
          <a:off x="0" y="2450269"/>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F77BD-0797-4115-BECA-7C9423332EFA}">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77C717-CE87-4B31-B0D8-924474F96931}">
      <dsp:nvSpPr>
        <dsp:cNvPr id="0" name=""/>
        <dsp:cNvSpPr/>
      </dsp:nvSpPr>
      <dsp:spPr>
        <a:xfrm>
          <a:off x="1129902" y="2450269"/>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Reduced surgeon fatigue</a:t>
          </a:r>
        </a:p>
      </dsp:txBody>
      <dsp:txXfrm>
        <a:off x="1129902" y="2450269"/>
        <a:ext cx="3596298" cy="978270"/>
      </dsp:txXfrm>
    </dsp:sp>
    <dsp:sp modelId="{2088CA3A-FE9A-4387-8F92-518A8D617DF3}">
      <dsp:nvSpPr>
        <dsp:cNvPr id="0" name=""/>
        <dsp:cNvSpPr/>
      </dsp:nvSpPr>
      <dsp:spPr>
        <a:xfrm>
          <a:off x="0" y="3673107"/>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3A4F8-F1B5-4153-867F-F40F09A46629}">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7EBD71-C242-48CC-B7F2-8C16E2392DED}">
      <dsp:nvSpPr>
        <dsp:cNvPr id="0" name=""/>
        <dsp:cNvSpPr/>
      </dsp:nvSpPr>
      <dsp:spPr>
        <a:xfrm>
          <a:off x="1129902" y="3673107"/>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Data-driven feedback for training</a:t>
          </a:r>
        </a:p>
      </dsp:txBody>
      <dsp:txXfrm>
        <a:off x="1129902" y="3673107"/>
        <a:ext cx="3596298" cy="978270"/>
      </dsp:txXfrm>
    </dsp:sp>
    <dsp:sp modelId="{78DD8B98-40CE-4B4F-BBCF-521390740C7E}">
      <dsp:nvSpPr>
        <dsp:cNvPr id="0" name=""/>
        <dsp:cNvSpPr/>
      </dsp:nvSpPr>
      <dsp:spPr>
        <a:xfrm>
          <a:off x="0" y="4895945"/>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53CD78-3061-470D-B46F-4080D9E8C6A0}">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095BA0-3F92-46F8-AD2D-DBB08D0E3108}">
      <dsp:nvSpPr>
        <dsp:cNvPr id="0" name=""/>
        <dsp:cNvSpPr/>
      </dsp:nvSpPr>
      <dsp:spPr>
        <a:xfrm>
          <a:off x="1129902" y="4895945"/>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Standardized outcomes across hospitals</a:t>
          </a:r>
        </a:p>
      </dsp:txBody>
      <dsp:txXfrm>
        <a:off x="1129902" y="4895945"/>
        <a:ext cx="3596298" cy="9782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01F60-A42A-4A68-9080-2509952AFE5B}">
      <dsp:nvSpPr>
        <dsp:cNvPr id="0" name=""/>
        <dsp:cNvSpPr/>
      </dsp:nvSpPr>
      <dsp:spPr>
        <a:xfrm>
          <a:off x="548934" y="288"/>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68EB1-47F0-4D37-B131-4122BCE9CBB3}">
      <dsp:nvSpPr>
        <dsp:cNvPr id="0" name=""/>
        <dsp:cNvSpPr/>
      </dsp:nvSpPr>
      <dsp:spPr>
        <a:xfrm>
          <a:off x="762368"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6E5A1E-BAE7-4679-9D4D-052B23AE5A38}">
      <dsp:nvSpPr>
        <dsp:cNvPr id="0" name=""/>
        <dsp:cNvSpPr/>
      </dsp:nvSpPr>
      <dsp:spPr>
        <a:xfrm>
          <a:off x="22878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AI + Robotics = transformative precision in surgery.</a:t>
          </a:r>
        </a:p>
      </dsp:txBody>
      <dsp:txXfrm>
        <a:off x="228784" y="1313725"/>
        <a:ext cx="1641796" cy="656718"/>
      </dsp:txXfrm>
    </dsp:sp>
    <dsp:sp modelId="{004526C4-BED4-4D50-83DA-9D54CDC5F62E}">
      <dsp:nvSpPr>
        <dsp:cNvPr id="0" name=""/>
        <dsp:cNvSpPr/>
      </dsp:nvSpPr>
      <dsp:spPr>
        <a:xfrm>
          <a:off x="2478046" y="288"/>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8DEF6E-C99A-40B1-935C-5A89555946B0}">
      <dsp:nvSpPr>
        <dsp:cNvPr id="0" name=""/>
        <dsp:cNvSpPr/>
      </dsp:nvSpPr>
      <dsp:spPr>
        <a:xfrm>
          <a:off x="2691479"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92153B-E30B-4821-90B8-D009A7223E32}">
      <dsp:nvSpPr>
        <dsp:cNvPr id="0" name=""/>
        <dsp:cNvSpPr/>
      </dsp:nvSpPr>
      <dsp:spPr>
        <a:xfrm>
          <a:off x="2157895"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Prototype planning modules improve outcomes and training.</a:t>
          </a:r>
        </a:p>
      </dsp:txBody>
      <dsp:txXfrm>
        <a:off x="2157895" y="1313725"/>
        <a:ext cx="1641796" cy="656718"/>
      </dsp:txXfrm>
    </dsp:sp>
    <dsp:sp modelId="{B2483011-F89B-4EFE-86BB-F00CC9C73B3B}">
      <dsp:nvSpPr>
        <dsp:cNvPr id="0" name=""/>
        <dsp:cNvSpPr/>
      </dsp:nvSpPr>
      <dsp:spPr>
        <a:xfrm>
          <a:off x="4407157" y="288"/>
          <a:ext cx="1001496" cy="100149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FB24CE-C81A-4AB8-A21A-EDBCD71B5896}">
      <dsp:nvSpPr>
        <dsp:cNvPr id="0" name=""/>
        <dsp:cNvSpPr/>
      </dsp:nvSpPr>
      <dsp:spPr>
        <a:xfrm>
          <a:off x="4620591"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24E655-BF14-47A2-A599-200DB5C0CCE9}">
      <dsp:nvSpPr>
        <dsp:cNvPr id="0" name=""/>
        <dsp:cNvSpPr/>
      </dsp:nvSpPr>
      <dsp:spPr>
        <a:xfrm>
          <a:off x="4087007"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However, challenges remain:</a:t>
          </a:r>
        </a:p>
      </dsp:txBody>
      <dsp:txXfrm>
        <a:off x="4087007" y="1313725"/>
        <a:ext cx="1641796" cy="656718"/>
      </dsp:txXfrm>
    </dsp:sp>
    <dsp:sp modelId="{3079AAE1-3167-4057-AAB5-4E0E184B7B2C}">
      <dsp:nvSpPr>
        <dsp:cNvPr id="0" name=""/>
        <dsp:cNvSpPr/>
      </dsp:nvSpPr>
      <dsp:spPr>
        <a:xfrm>
          <a:off x="6336268" y="288"/>
          <a:ext cx="1001496" cy="100149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50882D-6515-4257-97B3-054195AEEFD2}">
      <dsp:nvSpPr>
        <dsp:cNvPr id="0" name=""/>
        <dsp:cNvSpPr/>
      </dsp:nvSpPr>
      <dsp:spPr>
        <a:xfrm>
          <a:off x="6549702"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C48B60-3F69-4D54-8CEB-3522E3259908}">
      <dsp:nvSpPr>
        <dsp:cNvPr id="0" name=""/>
        <dsp:cNvSpPr/>
      </dsp:nvSpPr>
      <dsp:spPr>
        <a:xfrm>
          <a:off x="601611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Cost</a:t>
          </a:r>
        </a:p>
      </dsp:txBody>
      <dsp:txXfrm>
        <a:off x="6016118" y="1313725"/>
        <a:ext cx="1641796" cy="656718"/>
      </dsp:txXfrm>
    </dsp:sp>
    <dsp:sp modelId="{CDBE2073-CE05-4956-8D99-0BB227E2FB19}">
      <dsp:nvSpPr>
        <dsp:cNvPr id="0" name=""/>
        <dsp:cNvSpPr/>
      </dsp:nvSpPr>
      <dsp:spPr>
        <a:xfrm>
          <a:off x="1513490" y="2380893"/>
          <a:ext cx="1001496" cy="100149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1285A-0E54-4D52-B9C0-B6231DF431EA}">
      <dsp:nvSpPr>
        <dsp:cNvPr id="0" name=""/>
        <dsp:cNvSpPr/>
      </dsp:nvSpPr>
      <dsp:spPr>
        <a:xfrm>
          <a:off x="1726924" y="2594327"/>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5D29EC-F343-40B5-9D65-F2C8BF08C754}">
      <dsp:nvSpPr>
        <dsp:cNvPr id="0" name=""/>
        <dsp:cNvSpPr/>
      </dsp:nvSpPr>
      <dsp:spPr>
        <a:xfrm>
          <a:off x="1193340"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Training</a:t>
          </a:r>
        </a:p>
      </dsp:txBody>
      <dsp:txXfrm>
        <a:off x="1193340" y="3694331"/>
        <a:ext cx="1641796" cy="656718"/>
      </dsp:txXfrm>
    </dsp:sp>
    <dsp:sp modelId="{CFB1F232-06CF-4A95-8934-2453FF5FB48E}">
      <dsp:nvSpPr>
        <dsp:cNvPr id="0" name=""/>
        <dsp:cNvSpPr/>
      </dsp:nvSpPr>
      <dsp:spPr>
        <a:xfrm>
          <a:off x="3442601" y="2380893"/>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21077-9B6B-4F19-8646-2262D0F6EFA5}">
      <dsp:nvSpPr>
        <dsp:cNvPr id="0" name=""/>
        <dsp:cNvSpPr/>
      </dsp:nvSpPr>
      <dsp:spPr>
        <a:xfrm>
          <a:off x="3656035" y="2594327"/>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E982BE-5750-409A-B615-2731C85FB36E}">
      <dsp:nvSpPr>
        <dsp:cNvPr id="0" name=""/>
        <dsp:cNvSpPr/>
      </dsp:nvSpPr>
      <dsp:spPr>
        <a:xfrm>
          <a:off x="312245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Liability</a:t>
          </a:r>
        </a:p>
      </dsp:txBody>
      <dsp:txXfrm>
        <a:off x="3122451" y="3694331"/>
        <a:ext cx="1641796" cy="656718"/>
      </dsp:txXfrm>
    </dsp:sp>
    <dsp:sp modelId="{30D8729A-ED50-48E4-897A-43A40CA85CDB}">
      <dsp:nvSpPr>
        <dsp:cNvPr id="0" name=""/>
        <dsp:cNvSpPr/>
      </dsp:nvSpPr>
      <dsp:spPr>
        <a:xfrm>
          <a:off x="5371713" y="2380893"/>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A2F7BD-6957-416F-A425-41AF664C7E57}">
      <dsp:nvSpPr>
        <dsp:cNvPr id="0" name=""/>
        <dsp:cNvSpPr/>
      </dsp:nvSpPr>
      <dsp:spPr>
        <a:xfrm>
          <a:off x="5585146" y="2594327"/>
          <a:ext cx="574628" cy="5746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E5DF68-8175-4326-9F53-B9F777378848}">
      <dsp:nvSpPr>
        <dsp:cNvPr id="0" name=""/>
        <dsp:cNvSpPr/>
      </dsp:nvSpPr>
      <dsp:spPr>
        <a:xfrm>
          <a:off x="5051562"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With proper planning, AI-driven robotic surgery can redefine modern healthcare.</a:t>
          </a:r>
        </a:p>
      </dsp:txBody>
      <dsp:txXfrm>
        <a:off x="5051562" y="3694331"/>
        <a:ext cx="1641796" cy="6567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3DF59-1041-40B9-95F1-0B6F66752BB6}">
      <dsp:nvSpPr>
        <dsp:cNvPr id="0" name=""/>
        <dsp:cNvSpPr/>
      </dsp:nvSpPr>
      <dsp:spPr>
        <a:xfrm>
          <a:off x="0" y="0"/>
          <a:ext cx="7993699" cy="182539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For underrepresented populations (e.g., by sex or race), AI in medical imaging may perform systematically worse due to bias at several phases (e.g., training data, modelling, deployment) [1].</a:t>
          </a:r>
          <a:endParaRPr lang="en-US" sz="1900" kern="1200" dirty="0"/>
        </a:p>
      </dsp:txBody>
      <dsp:txXfrm>
        <a:off x="53464" y="53464"/>
        <a:ext cx="6107010" cy="1718467"/>
      </dsp:txXfrm>
    </dsp:sp>
    <dsp:sp modelId="{384603E2-F8BC-4E1C-B575-144DED803221}">
      <dsp:nvSpPr>
        <dsp:cNvPr id="0" name=""/>
        <dsp:cNvSpPr/>
      </dsp:nvSpPr>
      <dsp:spPr>
        <a:xfrm>
          <a:off x="1410652" y="2231038"/>
          <a:ext cx="7993699" cy="1825395"/>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For example, instead of learning actual pathology, models might learn "shortcut" associations (such as particular imaging artefacts associating with disease labels), which would result in biased predictions[2].</a:t>
          </a:r>
          <a:endParaRPr lang="en-US" sz="1900" kern="1200" dirty="0"/>
        </a:p>
      </dsp:txBody>
      <dsp:txXfrm>
        <a:off x="1464116" y="2284502"/>
        <a:ext cx="5289611" cy="1718467"/>
      </dsp:txXfrm>
    </dsp:sp>
    <dsp:sp modelId="{54C8C18A-E0A7-44DF-96E5-212B192FEAB6}">
      <dsp:nvSpPr>
        <dsp:cNvPr id="0" name=""/>
        <dsp:cNvSpPr/>
      </dsp:nvSpPr>
      <dsp:spPr>
        <a:xfrm>
          <a:off x="6807192" y="1434963"/>
          <a:ext cx="1186506" cy="118650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074156" y="1434963"/>
        <a:ext cx="652578" cy="8928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67C92-D78C-4D55-8299-9EC1D9297EB9}"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915513-84FE-4179-AA1E-C973C7C66E4B}" type="slidenum">
              <a:rPr lang="en-GB" smtClean="0"/>
              <a:t>‹#›</a:t>
            </a:fld>
            <a:endParaRPr lang="en-GB"/>
          </a:p>
        </p:txBody>
      </p:sp>
    </p:spTree>
    <p:extLst>
      <p:ext uri="{BB962C8B-B14F-4D97-AF65-F5344CB8AC3E}">
        <p14:creationId xmlns:p14="http://schemas.microsoft.com/office/powerpoint/2010/main" val="1528092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topic. State the project aims to enhance disease detection accuracy through AI-powered image recognition. Emphasize that it integrates deep learning and explainable AI to support radiologists, not replace them.</a:t>
            </a:r>
          </a:p>
        </p:txBody>
      </p:sp>
      <p:sp>
        <p:nvSpPr>
          <p:cNvPr id="4" name="Slide Number Placeholder 3"/>
          <p:cNvSpPr>
            <a:spLocks noGrp="1"/>
          </p:cNvSpPr>
          <p:nvPr>
            <p:ph type="sldNum" sz="quarter" idx="5"/>
          </p:nvPr>
        </p:nvSpPr>
        <p:spPr/>
        <p:txBody>
          <a:bodyPr/>
          <a:lstStyle/>
          <a:p>
            <a:fld id="{F9915513-84FE-4179-AA1E-C973C7C66E4B}" type="slidenum">
              <a:rPr lang="en-GB" smtClean="0"/>
              <a:t>3</a:t>
            </a:fld>
            <a:endParaRPr lang="en-GB"/>
          </a:p>
        </p:txBody>
      </p:sp>
    </p:spTree>
    <p:extLst>
      <p:ext uri="{BB962C8B-B14F-4D97-AF65-F5344CB8AC3E}">
        <p14:creationId xmlns:p14="http://schemas.microsoft.com/office/powerpoint/2010/main" val="2161378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Diagnostic imaging plays a crucial role, but radiology departments are overwhelmed, the global volume of medical images is growing far faster than the number of qualified specialists.</a:t>
            </a:r>
            <a:br>
              <a:rPr lang="en-GB" b="0" dirty="0"/>
            </a:br>
            <a:r>
              <a:rPr lang="en-GB" b="0" dirty="0"/>
              <a:t>Fatigue, human error, and subjectivity can lead to inconsistent or delayed diagnoses, particularly in time-sensitive diseases like cancer.</a:t>
            </a:r>
            <a:br>
              <a:rPr lang="en-GB" b="0" dirty="0"/>
            </a:br>
            <a:r>
              <a:rPr lang="en-GB" b="0" dirty="0"/>
              <a:t>This creates a real need for AI-assisted diagnostics, not with the intention to replace doctors, but to enhance their decision-making, increase accuracy, and reduce delays in patient care.</a:t>
            </a:r>
          </a:p>
        </p:txBody>
      </p:sp>
      <p:sp>
        <p:nvSpPr>
          <p:cNvPr id="4" name="Slide Number Placeholder 3"/>
          <p:cNvSpPr>
            <a:spLocks noGrp="1"/>
          </p:cNvSpPr>
          <p:nvPr>
            <p:ph type="sldNum" sz="quarter" idx="5"/>
          </p:nvPr>
        </p:nvSpPr>
        <p:spPr/>
        <p:txBody>
          <a:bodyPr/>
          <a:lstStyle/>
          <a:p>
            <a:fld id="{F9915513-84FE-4179-AA1E-C973C7C66E4B}" type="slidenum">
              <a:rPr lang="en-GB" smtClean="0"/>
              <a:t>4</a:t>
            </a:fld>
            <a:endParaRPr lang="en-GB"/>
          </a:p>
        </p:txBody>
      </p:sp>
    </p:spTree>
    <p:extLst>
      <p:ext uri="{BB962C8B-B14F-4D97-AF65-F5344CB8AC3E}">
        <p14:creationId xmlns:p14="http://schemas.microsoft.com/office/powerpoint/2010/main" val="4181349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5BD75-B5EB-67F1-DD53-4B14B2DAF4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212BF-5628-5A17-7B55-A609D1A694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69C4A0-E49A-932D-ACB0-180465957065}"/>
              </a:ext>
            </a:extLst>
          </p:cNvPr>
          <p:cNvSpPr>
            <a:spLocks noGrp="1"/>
          </p:cNvSpPr>
          <p:nvPr>
            <p:ph type="body" idx="1"/>
          </p:nvPr>
        </p:nvSpPr>
        <p:spPr/>
        <p:txBody>
          <a:bodyPr/>
          <a:lstStyle/>
          <a:p>
            <a:r>
              <a:rPr lang="en-GB" dirty="0"/>
              <a:t>Explain how in the 80s-90s early AI systems followed explicit rules created by humans, trying to mimic how an expert would think by using </a:t>
            </a:r>
            <a:r>
              <a:rPr lang="en-GB" i="1" dirty="0"/>
              <a:t>if-then rules</a:t>
            </a:r>
            <a:r>
              <a:rPr lang="en-GB" i="0" dirty="0"/>
              <a:t> to make decisions. For example if a certain pixel patterns were detected in an image, the software would have give a positive result. The limitations of this methods were that it couldn’t learn and adapt.</a:t>
            </a:r>
          </a:p>
          <a:p>
            <a:endParaRPr lang="en-GB" i="0" dirty="0"/>
          </a:p>
          <a:p>
            <a:r>
              <a:rPr lang="en-GB" i="0" dirty="0"/>
              <a:t>In the 2000s probabilistic models were introduced. These type of models worked by calculating the probability a certain region in a scan would represent a disease.</a:t>
            </a:r>
          </a:p>
          <a:p>
            <a:endParaRPr lang="en-GB" i="0" dirty="0"/>
          </a:p>
          <a:p>
            <a:r>
              <a:rPr lang="en-GB" i="0" dirty="0"/>
              <a:t>From 2010 onward AI models were beginning to be used thanks to their capability to learn directly from large datasets. One of the advantages were that the model would learn automatically from medical images without the need to create rules manually.</a:t>
            </a:r>
          </a:p>
          <a:p>
            <a:endParaRPr lang="en-GB" i="0" dirty="0"/>
          </a:p>
          <a:p>
            <a:r>
              <a:rPr lang="en-GB" i="0" dirty="0"/>
              <a:t>In short AI in medical diagnostic evolved from rule-based logic to statistical reasoning to then self-learning neural networks achieving more accuracy than humans.</a:t>
            </a:r>
          </a:p>
          <a:p>
            <a:br>
              <a:rPr lang="en-GB" dirty="0"/>
            </a:br>
            <a:endParaRPr lang="en-GB" dirty="0"/>
          </a:p>
        </p:txBody>
      </p:sp>
      <p:sp>
        <p:nvSpPr>
          <p:cNvPr id="4" name="Slide Number Placeholder 3">
            <a:extLst>
              <a:ext uri="{FF2B5EF4-FFF2-40B4-BE49-F238E27FC236}">
                <a16:creationId xmlns:a16="http://schemas.microsoft.com/office/drawing/2014/main" id="{24FB7601-A4B4-66F6-BC58-05D456E83D13}"/>
              </a:ext>
            </a:extLst>
          </p:cNvPr>
          <p:cNvSpPr>
            <a:spLocks noGrp="1"/>
          </p:cNvSpPr>
          <p:nvPr>
            <p:ph type="sldNum" sz="quarter" idx="5"/>
          </p:nvPr>
        </p:nvSpPr>
        <p:spPr/>
        <p:txBody>
          <a:bodyPr/>
          <a:lstStyle/>
          <a:p>
            <a:fld id="{F9915513-84FE-4179-AA1E-C973C7C66E4B}" type="slidenum">
              <a:rPr lang="en-GB" smtClean="0"/>
              <a:t>5</a:t>
            </a:fld>
            <a:endParaRPr lang="en-GB"/>
          </a:p>
        </p:txBody>
      </p:sp>
    </p:spTree>
    <p:extLst>
      <p:ext uri="{BB962C8B-B14F-4D97-AF65-F5344CB8AC3E}">
        <p14:creationId xmlns:p14="http://schemas.microsoft.com/office/powerpoint/2010/main" val="3161896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how CNNs process pixel-level data hierarchically, while DIANet integrates multiple medical views. Point out how multimodal learning increases the overall accuracy of the diagnosis.</a:t>
            </a:r>
          </a:p>
        </p:txBody>
      </p:sp>
      <p:sp>
        <p:nvSpPr>
          <p:cNvPr id="4" name="Slide Number Placeholder 3"/>
          <p:cNvSpPr>
            <a:spLocks noGrp="1"/>
          </p:cNvSpPr>
          <p:nvPr>
            <p:ph type="sldNum" sz="quarter" idx="5"/>
          </p:nvPr>
        </p:nvSpPr>
        <p:spPr/>
        <p:txBody>
          <a:bodyPr/>
          <a:lstStyle/>
          <a:p>
            <a:fld id="{F9915513-84FE-4179-AA1E-C973C7C66E4B}" type="slidenum">
              <a:rPr lang="en-GB" smtClean="0"/>
              <a:t>6</a:t>
            </a:fld>
            <a:endParaRPr lang="en-GB"/>
          </a:p>
        </p:txBody>
      </p:sp>
    </p:spTree>
    <p:extLst>
      <p:ext uri="{BB962C8B-B14F-4D97-AF65-F5344CB8AC3E}">
        <p14:creationId xmlns:p14="http://schemas.microsoft.com/office/powerpoint/2010/main" val="324513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For X-ray, Kvak and colleagues in 2023 developed a YOLOv5-based DLAD, or Deep Learning Algorithm for Detection. This model focuses on sensitivity, meaning it’s highly effective at identifying subtle abnormalities like lung lesions or fractures, with a reported sensitivity of around 91%.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In MRI, </a:t>
            </a:r>
            <a:r>
              <a:rPr lang="en-GB" b="0" dirty="0" err="1"/>
              <a:t>Musthafa</a:t>
            </a:r>
            <a:r>
              <a:rPr lang="en-GB" b="0" dirty="0"/>
              <a:t> et al. in 2024 used a ResNet50 network combined with Grad-CAM explainability. This approach not only achieved an impressive 98.5% accuracy in brain </a:t>
            </a:r>
            <a:r>
              <a:rPr lang="en-GB" b="0" dirty="0" err="1"/>
              <a:t>tumor</a:t>
            </a:r>
            <a:r>
              <a:rPr lang="en-GB" b="0" dirty="0"/>
              <a:t> detection, but also provides visual heatmaps showing which areas of the scan contributed to the prediction, improving transparency and clinician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for ultrasound, Yan et al. in 2025 implemented a CNN-based architecture for real-time diagnosis. With an accuracy of 95.6%, it demonstrates how deep learning can handle noisier imaging data, such as </a:t>
            </a:r>
            <a:r>
              <a:rPr lang="en-GB" b="0" dirty="0" err="1"/>
              <a:t>fetal</a:t>
            </a:r>
            <a:r>
              <a:rPr lang="en-GB" b="0" dirty="0"/>
              <a:t> or cardiac ultrasound, and still perform effectively.</a:t>
            </a:r>
          </a:p>
        </p:txBody>
      </p:sp>
      <p:sp>
        <p:nvSpPr>
          <p:cNvPr id="4" name="Slide Number Placeholder 3"/>
          <p:cNvSpPr>
            <a:spLocks noGrp="1"/>
          </p:cNvSpPr>
          <p:nvPr>
            <p:ph type="sldNum" sz="quarter" idx="5"/>
          </p:nvPr>
        </p:nvSpPr>
        <p:spPr/>
        <p:txBody>
          <a:bodyPr/>
          <a:lstStyle/>
          <a:p>
            <a:fld id="{F9915513-84FE-4179-AA1E-C973C7C66E4B}" type="slidenum">
              <a:rPr lang="en-GB" smtClean="0"/>
              <a:t>7</a:t>
            </a:fld>
            <a:endParaRPr lang="en-GB"/>
          </a:p>
        </p:txBody>
      </p:sp>
    </p:spTree>
    <p:extLst>
      <p:ext uri="{BB962C8B-B14F-4D97-AF65-F5344CB8AC3E}">
        <p14:creationId xmlns:p14="http://schemas.microsoft.com/office/powerpoint/2010/main" val="3803715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problems with AI models is the lack of transparency in how they operate and produce their diagnosis. This problem is called “black-box” where we clearly see the input (the analysed image) and the output (the diagnosis) but can’t clearly understand how the system made that decision.</a:t>
            </a:r>
          </a:p>
          <a:p>
            <a:endParaRPr lang="en-GB" dirty="0"/>
          </a:p>
          <a:p>
            <a:r>
              <a:rPr lang="en-GB" dirty="0"/>
              <a:t>That’s where Explainable AI, or XAI, tries to solve this problem by making the model behaviour more interpretable by the clinicians. This model uses techniques like heatmaps and feature attributions to highlight the areas of the image the helped them make that decision. This way the clinicians can verify the model is actually focusing on the relevant regions, thus increasing confidence in the model’s outputs.</a:t>
            </a:r>
          </a:p>
          <a:p>
            <a:endParaRPr lang="en-GB" dirty="0"/>
          </a:p>
          <a:p>
            <a:r>
              <a:rPr lang="en-GB" dirty="0"/>
              <a:t>Another issue that needs to be addressed is the ethical side of AI. The data that is processed need to follow proper privacy laws like GDPR, and also the data that the model is trained on needs to have a very diverse dataset(scans from different ethnicities), so it can prevent demographic bias in their diagnosis.</a:t>
            </a:r>
          </a:p>
        </p:txBody>
      </p:sp>
      <p:sp>
        <p:nvSpPr>
          <p:cNvPr id="4" name="Slide Number Placeholder 3"/>
          <p:cNvSpPr>
            <a:spLocks noGrp="1"/>
          </p:cNvSpPr>
          <p:nvPr>
            <p:ph type="sldNum" sz="quarter" idx="5"/>
          </p:nvPr>
        </p:nvSpPr>
        <p:spPr/>
        <p:txBody>
          <a:bodyPr/>
          <a:lstStyle/>
          <a:p>
            <a:fld id="{F9915513-84FE-4179-AA1E-C973C7C66E4B}" type="slidenum">
              <a:rPr lang="en-GB" smtClean="0"/>
              <a:t>8</a:t>
            </a:fld>
            <a:endParaRPr lang="en-GB"/>
          </a:p>
        </p:txBody>
      </p:sp>
    </p:spTree>
    <p:extLst>
      <p:ext uri="{BB962C8B-B14F-4D97-AF65-F5344CB8AC3E}">
        <p14:creationId xmlns:p14="http://schemas.microsoft.com/office/powerpoint/2010/main" val="184957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being directly embedded </a:t>
            </a:r>
            <a:r>
              <a:rPr lang="en-GB"/>
              <a:t>in PACS </a:t>
            </a:r>
            <a:r>
              <a:rPr lang="en-GB" dirty="0"/>
              <a:t>is a step forward to make the clinical workflow more efficient. This integration allows radiologists to access AI insights directly within their routine imaging platforms, without extra steps or separate software.</a:t>
            </a:r>
          </a:p>
          <a:p>
            <a:endParaRPr lang="en-GB" dirty="0"/>
          </a:p>
          <a:p>
            <a:r>
              <a:rPr lang="en-GB" dirty="0"/>
              <a:t>This system is able to automate the triage system for GPs. For example, the model can prioritize certain cases over others based on its criticality, such as suspected strokes or </a:t>
            </a:r>
            <a:r>
              <a:rPr lang="en-GB" dirty="0" err="1"/>
              <a:t>tumors</a:t>
            </a:r>
            <a:r>
              <a:rPr lang="en-GB" dirty="0"/>
              <a:t>. Another advantage is the report standardization, traditionally 2 doctors can describe the same result with different words creating ambiguity, with AI this problem is solved by using templates and terminology that follows standard guidelines like BI-RADS or PI-RADS.</a:t>
            </a:r>
          </a:p>
          <a:p>
            <a:endParaRPr lang="en-GB" dirty="0"/>
          </a:p>
          <a:p>
            <a:r>
              <a:rPr lang="en-GB" dirty="0"/>
              <a:t>And finally the real-time feedback loop allows the model to continuously improve from new data, that means that if a clinician corrects the result of the model, the AI will log that feedback and can be re-trained or fine-tuned.</a:t>
            </a:r>
          </a:p>
          <a:p>
            <a:endParaRPr lang="en-GB" dirty="0"/>
          </a:p>
          <a:p>
            <a:r>
              <a:rPr lang="en-GB" dirty="0"/>
              <a:t>In the 2023 study from Kvak et al., they integrated this type of AI model into an oncology workflow. This helped the clinic reducing the diagnostic delays from 11 days to 2.7 days.</a:t>
            </a:r>
          </a:p>
        </p:txBody>
      </p:sp>
      <p:sp>
        <p:nvSpPr>
          <p:cNvPr id="4" name="Slide Number Placeholder 3"/>
          <p:cNvSpPr>
            <a:spLocks noGrp="1"/>
          </p:cNvSpPr>
          <p:nvPr>
            <p:ph type="sldNum" sz="quarter" idx="5"/>
          </p:nvPr>
        </p:nvSpPr>
        <p:spPr/>
        <p:txBody>
          <a:bodyPr/>
          <a:lstStyle/>
          <a:p>
            <a:fld id="{F9915513-84FE-4179-AA1E-C973C7C66E4B}" type="slidenum">
              <a:rPr lang="en-GB" smtClean="0"/>
              <a:t>9</a:t>
            </a:fld>
            <a:endParaRPr lang="en-GB"/>
          </a:p>
        </p:txBody>
      </p:sp>
    </p:spTree>
    <p:extLst>
      <p:ext uri="{BB962C8B-B14F-4D97-AF65-F5344CB8AC3E}">
        <p14:creationId xmlns:p14="http://schemas.microsoft.com/office/powerpoint/2010/main" val="2331932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benefits of this system are:</a:t>
            </a:r>
          </a:p>
          <a:p>
            <a:r>
              <a:rPr lang="en-GB" dirty="0"/>
              <a:t>-Higher diagnostic precision thanks to AI models outperforming traditional methods in detecting subtle abnormalities.</a:t>
            </a:r>
          </a:p>
          <a:p>
            <a:r>
              <a:rPr lang="en-GB" dirty="0"/>
              <a:t>-Workload reduction by automating the triage system.</a:t>
            </a:r>
          </a:p>
          <a:p>
            <a:r>
              <a:rPr lang="en-GB" dirty="0"/>
              <a:t>-Consistency in reporting by using structured templates, removing diagnosis ambiguity between clinicians.</a:t>
            </a:r>
          </a:p>
          <a:p>
            <a:r>
              <a:rPr lang="en-GB" dirty="0"/>
              <a:t>-AI can identify subtle imaging patterns before visible to the human eye.</a:t>
            </a:r>
          </a:p>
          <a:p>
            <a:endParaRPr lang="en-GB" dirty="0"/>
          </a:p>
          <a:p>
            <a:r>
              <a:rPr lang="en-GB" dirty="0"/>
              <a:t>The limitations are:</a:t>
            </a:r>
          </a:p>
          <a:p>
            <a:r>
              <a:rPr lang="en-GB" dirty="0"/>
              <a:t>-AI accuracy drops if the dataset which was trained on is not diverse enough. If most of the training data comes from one ethnic group, the model may struggle to recognize patterns in others (skin tone, bone density, or organ contrast differences). Or scans from one manufacturer may look slightly different from another, creating drops in performance.</a:t>
            </a:r>
          </a:p>
          <a:p>
            <a:pPr marL="0" indent="0">
              <a:buFontTx/>
              <a:buNone/>
            </a:pPr>
            <a:r>
              <a:rPr lang="en-GB" dirty="0"/>
              <a:t>-The limited generalization problem comes from the way the model is built, that mean that it will perform the best on the data it was trained on( images from that specific scanner manufacturer, hospital, demographic), but if moved to another hospital with different scanner with different settings and different population, the accuracy drops.</a:t>
            </a:r>
          </a:p>
          <a:p>
            <a:pPr marL="0" indent="0">
              <a:buFontTx/>
              <a:buNone/>
            </a:pPr>
            <a:r>
              <a:rPr lang="en-GB" dirty="0"/>
              <a:t>-The use of AI in this field raises critical questions about ethics, privacy and legal rights, for example AI models require large amount of patient data to train effectively, and the following questions arise:</a:t>
            </a:r>
            <a:br>
              <a:rPr lang="en-GB" dirty="0"/>
            </a:br>
            <a:r>
              <a:rPr lang="en-GB" dirty="0"/>
              <a:t>	-Who owns the imaging data, is it the patient, the hospital, or the AI developer?</a:t>
            </a:r>
          </a:p>
          <a:p>
            <a:pPr marL="0" indent="0">
              <a:buFontTx/>
              <a:buNone/>
            </a:pPr>
            <a:r>
              <a:rPr lang="en-GB" dirty="0"/>
              <a:t>	-Can patient scans be used without explicit consent?</a:t>
            </a:r>
          </a:p>
          <a:p>
            <a:pPr marL="0" indent="0">
              <a:buFontTx/>
              <a:buNone/>
            </a:pPr>
            <a:r>
              <a:rPr lang="en-GB" dirty="0"/>
              <a:t>	-How is the data protected from misuse or breaches?</a:t>
            </a:r>
          </a:p>
          <a:p>
            <a:pPr marL="0" indent="0">
              <a:buFontTx/>
              <a:buNone/>
            </a:pPr>
            <a:r>
              <a:rPr lang="en-GB" dirty="0"/>
              <a:t>Or if the clinician misclassifies an image, missing a </a:t>
            </a:r>
            <a:r>
              <a:rPr lang="en-GB" dirty="0" err="1"/>
              <a:t>tumor</a:t>
            </a:r>
            <a:r>
              <a:rPr lang="en-GB" dirty="0"/>
              <a:t>, who is responsible? The clinician using AI? The hospital that deployed it? Or the Company that developed it?</a:t>
            </a:r>
          </a:p>
          <a:p>
            <a:pPr marL="0" indent="0">
              <a:buFontTx/>
              <a:buNone/>
            </a:pPr>
            <a:endParaRPr lang="en-GB" dirty="0"/>
          </a:p>
        </p:txBody>
      </p:sp>
      <p:sp>
        <p:nvSpPr>
          <p:cNvPr id="4" name="Slide Number Placeholder 3"/>
          <p:cNvSpPr>
            <a:spLocks noGrp="1"/>
          </p:cNvSpPr>
          <p:nvPr>
            <p:ph type="sldNum" sz="quarter" idx="5"/>
          </p:nvPr>
        </p:nvSpPr>
        <p:spPr/>
        <p:txBody>
          <a:bodyPr/>
          <a:lstStyle/>
          <a:p>
            <a:fld id="{F9915513-84FE-4179-AA1E-C973C7C66E4B}" type="slidenum">
              <a:rPr lang="en-GB" smtClean="0"/>
              <a:t>10</a:t>
            </a:fld>
            <a:endParaRPr lang="en-GB"/>
          </a:p>
        </p:txBody>
      </p:sp>
    </p:spTree>
    <p:extLst>
      <p:ext uri="{BB962C8B-B14F-4D97-AF65-F5344CB8AC3E}">
        <p14:creationId xmlns:p14="http://schemas.microsoft.com/office/powerpoint/2010/main" val="2006937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future, AI models will move towards a multimodal system, that means that instead of analysing only one type of data, they will combine imaging, genomics and clinical information to give a more complete picture of the patient’s health.</a:t>
            </a:r>
          </a:p>
          <a:p>
            <a:endParaRPr lang="en-GB" dirty="0"/>
          </a:p>
          <a:p>
            <a:r>
              <a:rPr lang="en-GB" dirty="0"/>
              <a:t>Another huge improvement will be federated learning where the hospitals will train their AI models locally, and keep the patient’s data locally, then send the model update(not data) with its new learned parameters and mathematical weights back to the central coordinator server where it will aggregate all the updates without exposing the patient’s data and breaching its confidentiality.</a:t>
            </a:r>
          </a:p>
          <a:p>
            <a:endParaRPr lang="en-GB" dirty="0"/>
          </a:p>
          <a:p>
            <a:r>
              <a:rPr lang="en-GB" dirty="0"/>
              <a:t>In traditional medicine, two patients with the same disease might get the same diagnosis and treatment plan, but in reality, their genetics, medical history, and risk factors can differ greatly. With AI this will not be the case anymore thanks to personalized diagnostics that combine multiple data sources of the patient.</a:t>
            </a:r>
          </a:p>
          <a:p>
            <a:endParaRPr lang="en-GB" dirty="0"/>
          </a:p>
          <a:p>
            <a:r>
              <a:rPr lang="en-GB" dirty="0"/>
              <a:t>In the future remote radiology will be even faster and more efficient helping hospitals in areas with limited resources to access expert-level analysis from other clinicians assisted by these AI systems.</a:t>
            </a:r>
          </a:p>
        </p:txBody>
      </p:sp>
      <p:sp>
        <p:nvSpPr>
          <p:cNvPr id="4" name="Slide Number Placeholder 3"/>
          <p:cNvSpPr>
            <a:spLocks noGrp="1"/>
          </p:cNvSpPr>
          <p:nvPr>
            <p:ph type="sldNum" sz="quarter" idx="5"/>
          </p:nvPr>
        </p:nvSpPr>
        <p:spPr/>
        <p:txBody>
          <a:bodyPr/>
          <a:lstStyle/>
          <a:p>
            <a:fld id="{F9915513-84FE-4179-AA1E-C973C7C66E4B}" type="slidenum">
              <a:rPr lang="en-GB" smtClean="0"/>
              <a:t>11</a:t>
            </a:fld>
            <a:endParaRPr lang="en-GB"/>
          </a:p>
        </p:txBody>
      </p:sp>
    </p:spTree>
    <p:extLst>
      <p:ext uri="{BB962C8B-B14F-4D97-AF65-F5344CB8AC3E}">
        <p14:creationId xmlns:p14="http://schemas.microsoft.com/office/powerpoint/2010/main" val="3649188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demonstrate how the prototype works. First an MRI or X-ray image is taken as an input. The system starts by preprocessing the image (adjusting the contrast, removing noise, resizing it) to prepare it for the model.</a:t>
            </a:r>
          </a:p>
          <a:p>
            <a:endParaRPr lang="en-GB" dirty="0"/>
          </a:p>
          <a:p>
            <a:r>
              <a:rPr lang="en-GB" dirty="0"/>
              <a:t>Then the image goes through the CNN which analyses it trying to find patterns to detect possible abnormalities.</a:t>
            </a:r>
          </a:p>
          <a:p>
            <a:endParaRPr lang="en-GB" dirty="0"/>
          </a:p>
          <a:p>
            <a:r>
              <a:rPr lang="en-GB" dirty="0"/>
              <a:t>After the image has been classified, a Grad-CAM visualization is applied, which shows the specific regions the AI used to produce the diagnosis. This step is important for the clinician in understand the AI reasoning behind its diagnosis.</a:t>
            </a:r>
          </a:p>
          <a:p>
            <a:endParaRPr lang="en-GB" dirty="0"/>
          </a:p>
          <a:p>
            <a:r>
              <a:rPr lang="en-GB" dirty="0"/>
              <a:t>Finally, the results are integrated into a report and a feedback loop is given by the clinician to the AI where it reviews, validate and provide corrections to its result. These corrections are fed to the model as new data to fine-tune on and improve accuracy overtime.</a:t>
            </a:r>
          </a:p>
          <a:p>
            <a:endParaRPr lang="en-GB" dirty="0"/>
          </a:p>
          <a:p>
            <a:r>
              <a:rPr lang="en-GB" dirty="0"/>
              <a:t>This prototype shows a human-AI collaboration cycle where the AI improves speed and precision, but the clinician ultimately stay in full control of the diagnostic process.</a:t>
            </a:r>
          </a:p>
        </p:txBody>
      </p:sp>
      <p:sp>
        <p:nvSpPr>
          <p:cNvPr id="4" name="Slide Number Placeholder 3"/>
          <p:cNvSpPr>
            <a:spLocks noGrp="1"/>
          </p:cNvSpPr>
          <p:nvPr>
            <p:ph type="sldNum" sz="quarter" idx="5"/>
          </p:nvPr>
        </p:nvSpPr>
        <p:spPr/>
        <p:txBody>
          <a:bodyPr/>
          <a:lstStyle/>
          <a:p>
            <a:fld id="{F9915513-84FE-4179-AA1E-C973C7C66E4B}" type="slidenum">
              <a:rPr lang="en-GB" smtClean="0"/>
              <a:t>12</a:t>
            </a:fld>
            <a:endParaRPr lang="en-GB"/>
          </a:p>
        </p:txBody>
      </p:sp>
    </p:spTree>
    <p:extLst>
      <p:ext uri="{BB962C8B-B14F-4D97-AF65-F5344CB8AC3E}">
        <p14:creationId xmlns:p14="http://schemas.microsoft.com/office/powerpoint/2010/main" val="1876716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5975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30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0958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1971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84110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54401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11/3/2025</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02568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71346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14121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11/3/2025</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713594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04684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839003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18691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51086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59322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57065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11/3/2025</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98236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5256" y="1447802"/>
            <a:ext cx="8827957"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5256" y="4777380"/>
            <a:ext cx="8827957"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09107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411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5258" y="2861735"/>
            <a:ext cx="8827956"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9896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601" y="2060577"/>
            <a:ext cx="4397484"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5967" y="2056093"/>
            <a:ext cx="4397487"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05010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600" y="1905000"/>
            <a:ext cx="439748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601"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5969" y="1905000"/>
            <a:ext cx="439748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5969"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11051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057398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962418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5" y="1447800"/>
            <a:ext cx="3401949"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5863" y="1447800"/>
            <a:ext cx="5197351"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5255" y="3129282"/>
            <a:ext cx="3401949"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622795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208" y="1854192"/>
            <a:ext cx="5094232"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51357" y="1143000"/>
            <a:ext cx="320123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5" y="3657600"/>
            <a:ext cx="5086304"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47459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8" y="4800587"/>
            <a:ext cx="8827956"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5256" y="685800"/>
            <a:ext cx="8827957"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7" y="5367325"/>
            <a:ext cx="882795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1193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6" y="1447800"/>
            <a:ext cx="8827957"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5256" y="3657600"/>
            <a:ext cx="8827957"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4024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5213" y="1447800"/>
            <a:ext cx="800139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904" y="3771174"/>
            <a:ext cx="7281545"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5256" y="4350657"/>
            <a:ext cx="8827957"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98530" y="971253"/>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9332921" y="2613787"/>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74476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5255" y="3124201"/>
            <a:ext cx="88279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23958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3113" y="1981200"/>
            <a:ext cx="294763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633" y="2667000"/>
            <a:ext cx="2928112"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4672" y="1981200"/>
            <a:ext cx="293700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4116" y="2667000"/>
            <a:ext cx="294756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1981200"/>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6556" y="2667000"/>
            <a:ext cx="2932877"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79369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633" y="4250949"/>
            <a:ext cx="294081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633" y="2209800"/>
            <a:ext cx="294081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633" y="4827213"/>
            <a:ext cx="294081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90389" y="4250949"/>
            <a:ext cx="293128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90388" y="2209800"/>
            <a:ext cx="293128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9035" y="4827212"/>
            <a:ext cx="29351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4250949"/>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6555" y="2209800"/>
            <a:ext cx="2932877"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6433" y="4827210"/>
            <a:ext cx="293676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48323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63002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6377" y="430215"/>
            <a:ext cx="1753057"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633" y="773205"/>
            <a:ext cx="7425083"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94465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009081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30155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999120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21461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19800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794819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424594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945465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87210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53174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18711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AD580-FE7B-01C3-9A65-1A3EB65E89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AFFB82-1EA1-C0FC-0D71-5F611DD0A4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07B061-9FAB-6EC4-25E6-78C5251AD73D}"/>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5" name="Footer Placeholder 4">
            <a:extLst>
              <a:ext uri="{FF2B5EF4-FFF2-40B4-BE49-F238E27FC236}">
                <a16:creationId xmlns:a16="http://schemas.microsoft.com/office/drawing/2014/main" id="{BF503937-A0D5-7EE9-CDD9-FA3CA765E2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BF905D-98F5-AF35-4C2A-D25960DE86DA}"/>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3792165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CD081-BE88-C8E3-55AA-D4399FBD4A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20A120-DB00-D950-8D7C-543BC0EC43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82B9C5-9791-A9F2-C3DD-DFCC7C85FCF0}"/>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5" name="Footer Placeholder 4">
            <a:extLst>
              <a:ext uri="{FF2B5EF4-FFF2-40B4-BE49-F238E27FC236}">
                <a16:creationId xmlns:a16="http://schemas.microsoft.com/office/drawing/2014/main" id="{BBB822C3-0E01-AB9E-2113-C364C4BBD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E33F6C-E575-6D2C-D612-91A551253AA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105736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BFBC-7B56-7FCF-D374-EA05BEABB2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345C95-3BE6-492D-A7F4-64A5F1ABB2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6EF508-C7A8-91CE-5803-0AD4C482191B}"/>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5" name="Footer Placeholder 4">
            <a:extLst>
              <a:ext uri="{FF2B5EF4-FFF2-40B4-BE49-F238E27FC236}">
                <a16:creationId xmlns:a16="http://schemas.microsoft.com/office/drawing/2014/main" id="{5FB0F9C0-F351-CBF3-4832-5ED7DD20C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2355A-9F76-95AF-08CF-95081B563CE7}"/>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0392433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7B8D1-D5A1-45B1-408E-F53F930905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533F2-2D01-AC56-8D7C-E27E448520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81BF1F-3D6D-12DA-8C18-1B8946BF50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D28DAF-712F-20DA-1437-6E8FD38EE5BF}"/>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6" name="Footer Placeholder 5">
            <a:extLst>
              <a:ext uri="{FF2B5EF4-FFF2-40B4-BE49-F238E27FC236}">
                <a16:creationId xmlns:a16="http://schemas.microsoft.com/office/drawing/2014/main" id="{CEDE2945-5BB0-B534-4B79-2C5CEBB54F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95DFB3-9098-4FE3-697E-D2877E77C7D6}"/>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0195740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B268-AEEA-80F9-CFF5-0F9304D258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9B501D-E6E5-E1E8-D5FD-23B661A09F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032D6E-7605-C9A7-80FF-F549222DE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C9D855-E5E7-BFB9-E88C-817CBD09AA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5727D9-FBE3-5840-9994-069F92ECBA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72526E-BB21-DC1F-0BB2-D202912AB3C7}"/>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8" name="Footer Placeholder 7">
            <a:extLst>
              <a:ext uri="{FF2B5EF4-FFF2-40B4-BE49-F238E27FC236}">
                <a16:creationId xmlns:a16="http://schemas.microsoft.com/office/drawing/2014/main" id="{A72C9DF1-658C-B9CA-288E-BA3150F7C0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77353E-A6AB-1E67-0056-0A53FEEDFE50}"/>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7528112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E777-F7D0-C315-34BC-B6B4B0AF98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EF76FE-551E-77DF-BBCD-D55B626034CF}"/>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4" name="Footer Placeholder 3">
            <a:extLst>
              <a:ext uri="{FF2B5EF4-FFF2-40B4-BE49-F238E27FC236}">
                <a16:creationId xmlns:a16="http://schemas.microsoft.com/office/drawing/2014/main" id="{DC9253B5-FA60-A9F4-E18A-2428310FDE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10D342-F195-D4D1-D8D8-CBDFC33F450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0243158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1C4C7-06A5-5D7C-A0E6-C2988FF60FAA}"/>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3" name="Footer Placeholder 2">
            <a:extLst>
              <a:ext uri="{FF2B5EF4-FFF2-40B4-BE49-F238E27FC236}">
                <a16:creationId xmlns:a16="http://schemas.microsoft.com/office/drawing/2014/main" id="{D8D2D93F-C303-9192-4454-15F9CD4F8F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3895D3-17FD-8EAD-FB3B-04702BF1894C}"/>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8250128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B3E6-89A2-49CE-135A-9171825867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02D88F-ACC2-5D89-A875-330019C85A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E4F8BD-F163-CD5B-D461-E12359BC7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27CE0-0954-34A4-0FA2-8844303B6CB5}"/>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6" name="Footer Placeholder 5">
            <a:extLst>
              <a:ext uri="{FF2B5EF4-FFF2-40B4-BE49-F238E27FC236}">
                <a16:creationId xmlns:a16="http://schemas.microsoft.com/office/drawing/2014/main" id="{D7843589-846B-4F2D-6D71-D0C6667D99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549EB-D599-4189-9722-7B9DA6C8BB6B}"/>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2054798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A9DDA-3218-4AB5-CE2E-250E56B06B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568CB0-7B52-2299-4CE9-F85733EBC2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02A94E-7972-DEEE-B3B9-1E4ECD612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C113E4-821C-35DF-88AB-03F37068D254}"/>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6" name="Footer Placeholder 5">
            <a:extLst>
              <a:ext uri="{FF2B5EF4-FFF2-40B4-BE49-F238E27FC236}">
                <a16:creationId xmlns:a16="http://schemas.microsoft.com/office/drawing/2014/main" id="{6A36766B-3110-8E60-796B-CF11560FF4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E38B01-FBB2-8460-D7AC-8180FC45E3FD}"/>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5728262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D2DB-BE74-95B9-70EF-98A88B2505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7F50CB-72E3-35E2-C4C7-1F55AE20F4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00782C-3705-1C01-E97F-81F74B7EE65C}"/>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5" name="Footer Placeholder 4">
            <a:extLst>
              <a:ext uri="{FF2B5EF4-FFF2-40B4-BE49-F238E27FC236}">
                <a16:creationId xmlns:a16="http://schemas.microsoft.com/office/drawing/2014/main" id="{B5CFFAC4-271B-C27B-AABB-B643C4111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20878-D884-9945-321E-758D8354D92E}"/>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49572888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953B4B-CE8C-C006-2159-02C78E1130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BE4BC-F510-A6BB-B347-E7E2278526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FD300-F7DD-F6A6-0315-8D9661A7CE75}"/>
              </a:ext>
            </a:extLst>
          </p:cNvPr>
          <p:cNvSpPr>
            <a:spLocks noGrp="1"/>
          </p:cNvSpPr>
          <p:nvPr>
            <p:ph type="dt" sz="half" idx="10"/>
          </p:nvPr>
        </p:nvSpPr>
        <p:spPr/>
        <p:txBody>
          <a:bodyPr/>
          <a:lstStyle/>
          <a:p>
            <a:fld id="{DB58E76D-6870-494C-8775-F80A79CB2E8F}" type="datetimeFigureOut">
              <a:rPr lang="en-GB" smtClean="0"/>
              <a:t>03/11/2025</a:t>
            </a:fld>
            <a:endParaRPr lang="en-GB"/>
          </a:p>
        </p:txBody>
      </p:sp>
      <p:sp>
        <p:nvSpPr>
          <p:cNvPr id="5" name="Footer Placeholder 4">
            <a:extLst>
              <a:ext uri="{FF2B5EF4-FFF2-40B4-BE49-F238E27FC236}">
                <a16:creationId xmlns:a16="http://schemas.microsoft.com/office/drawing/2014/main" id="{250ACAF7-A96A-43A9-A2B3-7D7D3FA64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EFB95-3BEA-81B2-BB3A-A972E06482C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1209145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9002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3944354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429399388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ED5C8FD-3ABA-412D-AFC7-D960F445C02B}"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2095680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ED5C8FD-3ABA-412D-AFC7-D960F445C02B}"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7591000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0819635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8382260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73165447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ED5C8FD-3ABA-412D-AFC7-D960F445C02B}"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4254472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ED5C8FD-3ABA-412D-AFC7-D960F445C02B}"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250988860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7073253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856755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27534093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36303711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843431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9518273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4686564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6405"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589722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6954280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927820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9821715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516829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17939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4087315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0110987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9531192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777785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extLst>
      <p:ext uri="{BB962C8B-B14F-4D97-AF65-F5344CB8AC3E}">
        <p14:creationId xmlns:p14="http://schemas.microsoft.com/office/powerpoint/2010/main" val="365088323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911647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extLst>
      <p:ext uri="{BB962C8B-B14F-4D97-AF65-F5344CB8AC3E}">
        <p14:creationId xmlns:p14="http://schemas.microsoft.com/office/powerpoint/2010/main" val="293539154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004418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8531525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0284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18" Type="http://schemas.openxmlformats.org/officeDocument/2006/relationships/theme" Target="../theme/theme5.xml"/><Relationship Id="rId3" Type="http://schemas.openxmlformats.org/officeDocument/2006/relationships/slideLayout" Target="../slideLayouts/slideLayout53.xml"/><Relationship Id="rId21" Type="http://schemas.openxmlformats.org/officeDocument/2006/relationships/image" Target="../media/image4.png"/><Relationship Id="rId7" Type="http://schemas.openxmlformats.org/officeDocument/2006/relationships/slideLayout" Target="../slideLayouts/slideLayout57.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 Type="http://schemas.openxmlformats.org/officeDocument/2006/relationships/slideLayout" Target="../slideLayouts/slideLayout52.xml"/><Relationship Id="rId16" Type="http://schemas.openxmlformats.org/officeDocument/2006/relationships/slideLayout" Target="../slideLayouts/slideLayout66.xml"/><Relationship Id="rId20" Type="http://schemas.openxmlformats.org/officeDocument/2006/relationships/image" Target="../media/image3.png"/><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10" Type="http://schemas.openxmlformats.org/officeDocument/2006/relationships/slideLayout" Target="../slideLayouts/slideLayout60.xml"/><Relationship Id="rId19" Type="http://schemas.openxmlformats.org/officeDocument/2006/relationships/image" Target="../media/image2.png"/><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 Id="rId22"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slideLayout" Target="../slideLayouts/slideLayout80.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slideLayout" Target="../slideLayouts/slideLayout79.xml"/><Relationship Id="rId17" Type="http://schemas.openxmlformats.org/officeDocument/2006/relationships/theme" Target="../theme/theme6.xml"/><Relationship Id="rId2" Type="http://schemas.openxmlformats.org/officeDocument/2006/relationships/slideLayout" Target="../slideLayouts/slideLayout69.xml"/><Relationship Id="rId16" Type="http://schemas.openxmlformats.org/officeDocument/2006/relationships/slideLayout" Target="../slideLayouts/slideLayout83.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5" Type="http://schemas.openxmlformats.org/officeDocument/2006/relationships/slideLayout" Target="../slideLayouts/slideLayout8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slideLayout" Target="../slideLayouts/slideLayout8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11/3/2025</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507082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8399243" y="1676400"/>
            <a:ext cx="37592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3" name="Oval 22"/>
          <p:cNvSpPr/>
          <p:nvPr/>
        </p:nvSpPr>
        <p:spPr>
          <a:xfrm>
            <a:off x="7586443" y="-457200"/>
            <a:ext cx="21336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4" name="Oval 23"/>
          <p:cNvSpPr/>
          <p:nvPr/>
        </p:nvSpPr>
        <p:spPr>
          <a:xfrm>
            <a:off x="8399243" y="6096000"/>
            <a:ext cx="13208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0" name="Oval 19"/>
          <p:cNvSpPr/>
          <p:nvPr/>
        </p:nvSpPr>
        <p:spPr>
          <a:xfrm>
            <a:off x="-205317" y="2667000"/>
            <a:ext cx="5588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1" name="Oval 20"/>
          <p:cNvSpPr/>
          <p:nvPr/>
        </p:nvSpPr>
        <p:spPr>
          <a:xfrm>
            <a:off x="-1119717" y="2895600"/>
            <a:ext cx="31496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19" name="Rectangle 18"/>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 name="Title Placeholder 1"/>
          <p:cNvSpPr>
            <a:spLocks noGrp="1"/>
          </p:cNvSpPr>
          <p:nvPr>
            <p:ph type="title"/>
          </p:nvPr>
        </p:nvSpPr>
        <p:spPr>
          <a:xfrm>
            <a:off x="646280" y="452718"/>
            <a:ext cx="940717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600" y="2052925"/>
            <a:ext cx="8948872"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8419" y="1790661"/>
            <a:ext cx="990599" cy="30487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11/3/2025</a:t>
            </a:fld>
            <a:endParaRPr lang="en-US"/>
          </a:p>
        </p:txBody>
      </p:sp>
      <p:sp>
        <p:nvSpPr>
          <p:cNvPr id="5" name="Footer Placeholder 4"/>
          <p:cNvSpPr>
            <a:spLocks noGrp="1"/>
          </p:cNvSpPr>
          <p:nvPr>
            <p:ph type="ftr" sz="quarter" idx="3"/>
          </p:nvPr>
        </p:nvSpPr>
        <p:spPr>
          <a:xfrm rot="5400000">
            <a:off x="8954413" y="3225261"/>
            <a:ext cx="3859795" cy="30488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5242" y="295737"/>
            <a:ext cx="838417"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96704873"/>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11/3/2025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3698961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445F77-6928-29CD-6DFB-64A9C09AA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BEC55D-6C0B-8980-8835-25DA173BA3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6542A-68D4-CEAA-809F-8E25B4123F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58E76D-6870-494C-8775-F80A79CB2E8F}" type="datetimeFigureOut">
              <a:rPr lang="en-GB" smtClean="0"/>
              <a:t>03/11/2025</a:t>
            </a:fld>
            <a:endParaRPr lang="en-GB"/>
          </a:p>
        </p:txBody>
      </p:sp>
      <p:sp>
        <p:nvSpPr>
          <p:cNvPr id="5" name="Footer Placeholder 4">
            <a:extLst>
              <a:ext uri="{FF2B5EF4-FFF2-40B4-BE49-F238E27FC236}">
                <a16:creationId xmlns:a16="http://schemas.microsoft.com/office/drawing/2014/main" id="{60D10C10-B27C-F56C-95C4-85942D10D9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2EEF001-7EA5-93D3-220E-0DEEAB783B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254CB0-702B-4EA9-B278-BD6275F0054A}" type="slidenum">
              <a:rPr lang="en-GB" smtClean="0"/>
              <a:t>‹#›</a:t>
            </a:fld>
            <a:endParaRPr lang="en-GB"/>
          </a:p>
        </p:txBody>
      </p:sp>
    </p:spTree>
    <p:extLst>
      <p:ext uri="{BB962C8B-B14F-4D97-AF65-F5344CB8AC3E}">
        <p14:creationId xmlns:p14="http://schemas.microsoft.com/office/powerpoint/2010/main" val="1509944163"/>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ED5C8FD-3ABA-412D-AFC7-D960F445C02B}" type="datetimeFigureOut">
              <a:rPr lang="en-GB" smtClean="0"/>
              <a:t>03/11/2025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2680A86-D54D-41AB-ADE5-F7C2E0ABF5CC}" type="slidenum">
              <a:rPr lang="en-GB" smtClean="0"/>
              <a:t>‹#›</a:t>
            </a:fld>
            <a:endParaRPr lang="en-GB"/>
          </a:p>
        </p:txBody>
      </p:sp>
    </p:spTree>
    <p:extLst>
      <p:ext uri="{BB962C8B-B14F-4D97-AF65-F5344CB8AC3E}">
        <p14:creationId xmlns:p14="http://schemas.microsoft.com/office/powerpoint/2010/main" val="3524217"/>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289" y="-8468"/>
            <a:ext cx="12226407"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11/3/2025</a:t>
            </a:fld>
            <a:endParaRPr lang="en-US"/>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61672630"/>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hyperlink" Target="https://mriquestions.com/convolutional-network.html"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3" Type="http://schemas.openxmlformats.org/officeDocument/2006/relationships/hyperlink" Target="https://pubmed.ncbi.nlm.nih.gov/31813443/" TargetMode="External"/><Relationship Id="rId2" Type="http://schemas.openxmlformats.org/officeDocument/2006/relationships/hyperlink" Target="https://www.ncbi.nlm.nih.gov/pmc/articles/PMC7877825/" TargetMode="External"/><Relationship Id="rId1" Type="http://schemas.openxmlformats.org/officeDocument/2006/relationships/slideLayout" Target="../slideLayouts/slideLayout29.xml"/><Relationship Id="rId4" Type="http://schemas.openxmlformats.org/officeDocument/2006/relationships/hyperlink" Target="https://www.illumina.com/"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48.xml"/></Relationships>
</file>

<file path=ppt/slides/_rels/slide3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1.xml"/></Relationships>
</file>

<file path=ppt/slides/_rels/slide4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46.xml"/></Relationships>
</file>

<file path=ppt/slides/_rels/slide4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48.xml"/></Relationships>
</file>

<file path=ppt/slides/_rels/slide4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41.xml"/></Relationships>
</file>

<file path=ppt/slides/_rels/slide4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6.xml"/></Relationships>
</file>

<file path=ppt/slides/_rels/slide4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41.xm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4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4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0.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51.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5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7.xml.rels><?xml version="1.0" encoding="UTF-8" standalone="yes"?>
<Relationships xmlns="http://schemas.openxmlformats.org/package/2006/relationships"><Relationship Id="rId3" Type="http://schemas.openxmlformats.org/officeDocument/2006/relationships/hyperlink" Target="https://pmc.ncbi.nlm.nih.gov/articles/PMC11192466/?utm_source=chatgpt.com" TargetMode="External"/><Relationship Id="rId7" Type="http://schemas.openxmlformats.org/officeDocument/2006/relationships/hyperlink" Target="https://link.springer.com/chapter/10.1007/978-3-031-73741-1_11?utm_source=chatgpt.com" TargetMode="External"/><Relationship Id="rId2" Type="http://schemas.openxmlformats.org/officeDocument/2006/relationships/hyperlink" Target="https://pmc.ncbi.nlm.nih.gov/articles/PMC11542778/?utm_source=chatgpt.com" TargetMode="External"/><Relationship Id="rId1" Type="http://schemas.openxmlformats.org/officeDocument/2006/relationships/slideLayout" Target="../slideLayouts/slideLayout52.xml"/><Relationship Id="rId6" Type="http://schemas.openxmlformats.org/officeDocument/2006/relationships/hyperlink" Target="https://pmc.ncbi.nlm.nih.gov/articles/PMC7332220/?utm_source=chatgpt.com" TargetMode="External"/><Relationship Id="rId5" Type="http://schemas.openxmlformats.org/officeDocument/2006/relationships/hyperlink" Target="https://www.nature.com/articles/s41598-021-93030-0?utm_source=chatgpt.com" TargetMode="External"/><Relationship Id="rId4" Type="http://schemas.openxmlformats.org/officeDocument/2006/relationships/hyperlink" Target="https://www.sciencedirect.com/science/article/abs/pii/S1939865425000645?utm_source=chatgpt.com"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6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2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0530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A8548-8801-97AB-56E1-D1E0FB2E77E1}"/>
              </a:ext>
            </a:extLst>
          </p:cNvPr>
          <p:cNvSpPr>
            <a:spLocks noGrp="1"/>
          </p:cNvSpPr>
          <p:nvPr>
            <p:ph type="title"/>
          </p:nvPr>
        </p:nvSpPr>
        <p:spPr>
          <a:xfrm>
            <a:off x="1322773" y="855406"/>
            <a:ext cx="9876230" cy="941346"/>
          </a:xfrm>
        </p:spPr>
        <p:txBody>
          <a:bodyPr/>
          <a:lstStyle/>
          <a:p>
            <a:pPr algn="r"/>
            <a:r>
              <a:rPr lang="en-GB" dirty="0"/>
              <a:t>CONTRIBUTORS</a:t>
            </a:r>
          </a:p>
        </p:txBody>
      </p:sp>
      <p:sp>
        <p:nvSpPr>
          <p:cNvPr id="3" name="Content Placeholder 2">
            <a:extLst>
              <a:ext uri="{FF2B5EF4-FFF2-40B4-BE49-F238E27FC236}">
                <a16:creationId xmlns:a16="http://schemas.microsoft.com/office/drawing/2014/main" id="{06D95B81-0AE5-67B3-198E-991D8774C1E5}"/>
              </a:ext>
            </a:extLst>
          </p:cNvPr>
          <p:cNvSpPr>
            <a:spLocks noGrp="1"/>
          </p:cNvSpPr>
          <p:nvPr>
            <p:ph idx="1"/>
          </p:nvPr>
        </p:nvSpPr>
        <p:spPr>
          <a:xfrm>
            <a:off x="980805" y="2013154"/>
            <a:ext cx="10218198" cy="4392261"/>
          </a:xfrm>
        </p:spPr>
        <p:txBody>
          <a:bodyPr>
            <a:normAutofit/>
          </a:bodyPr>
          <a:lstStyle/>
          <a:p>
            <a:pPr algn="r"/>
            <a:r>
              <a:rPr lang="en-GB" sz="2000" b="1" dirty="0"/>
              <a:t>Sentiljano Kacokaj </a:t>
            </a:r>
            <a:r>
              <a:rPr lang="en-GB" sz="2000" dirty="0"/>
              <a:t>| </a:t>
            </a:r>
            <a:r>
              <a:rPr lang="en-GB" sz="1600" i="1" dirty="0"/>
              <a:t>2313169</a:t>
            </a:r>
            <a:r>
              <a:rPr lang="en-GB" sz="2000" b="1" dirty="0"/>
              <a:t> </a:t>
            </a:r>
            <a:r>
              <a:rPr lang="en-GB" sz="2000" dirty="0"/>
              <a:t>| Medical Imaging &amp; Diagnostics</a:t>
            </a:r>
            <a:r>
              <a:rPr lang="en-GB" sz="2000" b="1" dirty="0"/>
              <a:t> </a:t>
            </a:r>
            <a:r>
              <a:rPr lang="en-GB" sz="2000" dirty="0"/>
              <a:t>|</a:t>
            </a:r>
            <a:br>
              <a:rPr lang="en-GB" sz="2000" dirty="0"/>
            </a:br>
            <a:r>
              <a:rPr lang="en-GB" sz="1200" b="1" i="1" dirty="0"/>
              <a:t>page 3 </a:t>
            </a:r>
          </a:p>
          <a:p>
            <a:pPr algn="r"/>
            <a:r>
              <a:rPr lang="en-GB" sz="2000" b="1" dirty="0"/>
              <a:t>Evgeni </a:t>
            </a:r>
            <a:r>
              <a:rPr lang="en-GB" sz="2000" b="1" dirty="0" err="1"/>
              <a:t>Manov</a:t>
            </a:r>
            <a:r>
              <a:rPr lang="en-GB" sz="2000" b="1" dirty="0"/>
              <a:t> </a:t>
            </a:r>
            <a:r>
              <a:rPr lang="en-GB" sz="2000" dirty="0"/>
              <a:t>| </a:t>
            </a:r>
            <a:r>
              <a:rPr lang="en-GB" sz="1600" i="1" dirty="0"/>
              <a:t>2314194</a:t>
            </a:r>
            <a:r>
              <a:rPr lang="en-GB" sz="2000" b="1" dirty="0"/>
              <a:t> </a:t>
            </a:r>
            <a:r>
              <a:rPr lang="en-GB" sz="2000" dirty="0"/>
              <a:t>| </a:t>
            </a:r>
            <a:r>
              <a:rPr lang="en-US" sz="2000" dirty="0"/>
              <a:t>Predictive Analytics &amp; Preventive Care |</a:t>
            </a:r>
            <a:br>
              <a:rPr lang="en-US" sz="2000" dirty="0"/>
            </a:br>
            <a:r>
              <a:rPr lang="en-US" sz="1200" b="1" i="1" dirty="0"/>
              <a:t>Page 14</a:t>
            </a:r>
            <a:endParaRPr lang="en-GB" sz="1200" b="1" i="1" dirty="0"/>
          </a:p>
          <a:p>
            <a:pPr algn="r"/>
            <a:r>
              <a:rPr lang="en-GB" sz="2000" b="1" dirty="0"/>
              <a:t>Kelly Idemudia </a:t>
            </a:r>
            <a:r>
              <a:rPr lang="en-GB" sz="2000" dirty="0"/>
              <a:t>| </a:t>
            </a:r>
            <a:r>
              <a:rPr lang="en-GB" sz="1600" i="1" dirty="0"/>
              <a:t>2314662</a:t>
            </a:r>
            <a:r>
              <a:rPr lang="en-GB" sz="2000" b="1" dirty="0"/>
              <a:t> </a:t>
            </a:r>
            <a:r>
              <a:rPr lang="en-GB" sz="2000" dirty="0"/>
              <a:t>| AI in Surgery &amp; Robotics |</a:t>
            </a:r>
            <a:br>
              <a:rPr lang="en-GB" sz="2000" dirty="0"/>
            </a:br>
            <a:r>
              <a:rPr lang="en-GB" sz="1200" b="1" i="1" dirty="0"/>
              <a:t>Page 20</a:t>
            </a:r>
          </a:p>
          <a:p>
            <a:pPr algn="r"/>
            <a:r>
              <a:rPr lang="en-GB" sz="2000" b="1" dirty="0"/>
              <a:t>Ivan Tsvetkov </a:t>
            </a:r>
            <a:r>
              <a:rPr lang="en-GB" sz="2000" dirty="0"/>
              <a:t>| </a:t>
            </a:r>
            <a:r>
              <a:rPr lang="en-GB" sz="1600" i="1" dirty="0"/>
              <a:t>2314195</a:t>
            </a:r>
            <a:r>
              <a:rPr lang="en-GB" sz="2000" b="1" dirty="0"/>
              <a:t> </a:t>
            </a:r>
            <a:r>
              <a:rPr lang="en-GB" sz="2000" dirty="0"/>
              <a:t>| </a:t>
            </a:r>
            <a:r>
              <a:rPr lang="it-IT" sz="2000" dirty="0"/>
              <a:t>AI in Personalized Medicine |</a:t>
            </a:r>
            <a:br>
              <a:rPr lang="it-IT" sz="2000" dirty="0"/>
            </a:br>
            <a:r>
              <a:rPr lang="it-IT" sz="1200" b="1" i="1" dirty="0"/>
              <a:t>Page 31</a:t>
            </a:r>
            <a:endParaRPr lang="en-GB" sz="1200" b="1" i="1" dirty="0"/>
          </a:p>
          <a:p>
            <a:pPr algn="r"/>
            <a:r>
              <a:rPr lang="en-GB" sz="2000" b="1" dirty="0"/>
              <a:t>Amir Majeed </a:t>
            </a:r>
            <a:r>
              <a:rPr lang="en-GB" sz="2000" dirty="0"/>
              <a:t>| </a:t>
            </a:r>
            <a:r>
              <a:rPr lang="en-GB" sz="1600" i="1" dirty="0"/>
              <a:t>2315812</a:t>
            </a:r>
            <a:r>
              <a:rPr lang="en-GB" sz="2000" dirty="0"/>
              <a:t> | Administrative efficiency |</a:t>
            </a:r>
            <a:br>
              <a:rPr lang="en-GB" sz="2000" dirty="0"/>
            </a:br>
            <a:r>
              <a:rPr lang="en-GB" sz="1200" b="1" i="1" dirty="0"/>
              <a:t>Page 38</a:t>
            </a:r>
          </a:p>
          <a:p>
            <a:pPr algn="r"/>
            <a:r>
              <a:rPr lang="en-GB" sz="2000" b="1" dirty="0"/>
              <a:t>Ahmed </a:t>
            </a:r>
            <a:r>
              <a:rPr lang="en-GB" sz="2000" b="1" dirty="0" err="1"/>
              <a:t>abdi</a:t>
            </a:r>
            <a:r>
              <a:rPr lang="en-GB" sz="2000" b="1" dirty="0"/>
              <a:t> </a:t>
            </a:r>
            <a:r>
              <a:rPr lang="en-GB" sz="2000" dirty="0"/>
              <a:t>| </a:t>
            </a:r>
            <a:r>
              <a:rPr lang="en-GB" sz="1600" i="1" dirty="0"/>
              <a:t>2312731</a:t>
            </a:r>
            <a:r>
              <a:rPr lang="en-GB" sz="2000" b="1" dirty="0"/>
              <a:t> </a:t>
            </a:r>
            <a:r>
              <a:rPr lang="en-GB" sz="2000" dirty="0"/>
              <a:t>| Ethical, Legal &amp; Security Issues |</a:t>
            </a:r>
            <a:br>
              <a:rPr lang="en-GB" sz="2000" dirty="0"/>
            </a:br>
            <a:r>
              <a:rPr lang="en-GB" sz="1200" b="1" i="1" dirty="0"/>
              <a:t>Page 50</a:t>
            </a:r>
          </a:p>
          <a:p>
            <a:pPr algn="r"/>
            <a:r>
              <a:rPr lang="en-GB" sz="2000" b="1" dirty="0"/>
              <a:t>Maryam Qudoos </a:t>
            </a:r>
            <a:r>
              <a:rPr lang="en-GB" sz="2000" dirty="0"/>
              <a:t>| </a:t>
            </a:r>
            <a:r>
              <a:rPr lang="en-GB" sz="1600" i="1" dirty="0"/>
              <a:t>2313040</a:t>
            </a:r>
            <a:r>
              <a:rPr lang="en-GB" sz="2000" dirty="0"/>
              <a:t> | Future Trends &amp; Innovation |</a:t>
            </a:r>
            <a:br>
              <a:rPr lang="en-GB" sz="2000" dirty="0"/>
            </a:br>
            <a:r>
              <a:rPr lang="en-GB" sz="1200" b="1" i="1" dirty="0"/>
              <a:t>page 58</a:t>
            </a:r>
          </a:p>
          <a:p>
            <a:pPr algn="r"/>
            <a:endParaRPr lang="en-GB" sz="2000" dirty="0"/>
          </a:p>
          <a:p>
            <a:pPr algn="r"/>
            <a:endParaRPr lang="en-GB" sz="2000" dirty="0"/>
          </a:p>
        </p:txBody>
      </p:sp>
    </p:spTree>
    <p:extLst>
      <p:ext uri="{BB962C8B-B14F-4D97-AF65-F5344CB8AC3E}">
        <p14:creationId xmlns:p14="http://schemas.microsoft.com/office/powerpoint/2010/main" val="255086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righ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righ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righ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righ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righ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righ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right)">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42D3A-0E2D-EC02-9078-164EC3BD8086}"/>
              </a:ext>
            </a:extLst>
          </p:cNvPr>
          <p:cNvSpPr>
            <a:spLocks noGrp="1"/>
          </p:cNvSpPr>
          <p:nvPr>
            <p:ph type="ctrTitle"/>
          </p:nvPr>
        </p:nvSpPr>
        <p:spPr>
          <a:xfrm>
            <a:off x="6352674" y="1030406"/>
            <a:ext cx="5188017" cy="3506879"/>
          </a:xfrm>
        </p:spPr>
        <p:txBody>
          <a:bodyPr anchor="ctr">
            <a:normAutofit/>
          </a:bodyPr>
          <a:lstStyle/>
          <a:p>
            <a:pPr algn="r"/>
            <a:r>
              <a:rPr lang="en-GB" dirty="0"/>
              <a:t>Medical Imaging &amp; Diagnostics</a:t>
            </a:r>
          </a:p>
        </p:txBody>
      </p:sp>
      <p:sp>
        <p:nvSpPr>
          <p:cNvPr id="3" name="Subtitle 2">
            <a:extLst>
              <a:ext uri="{FF2B5EF4-FFF2-40B4-BE49-F238E27FC236}">
                <a16:creationId xmlns:a16="http://schemas.microsoft.com/office/drawing/2014/main" id="{EB9077C7-68B6-B712-D698-FDC562A7FF54}"/>
              </a:ext>
            </a:extLst>
          </p:cNvPr>
          <p:cNvSpPr>
            <a:spLocks noGrp="1"/>
          </p:cNvSpPr>
          <p:nvPr>
            <p:ph type="subTitle" idx="1"/>
          </p:nvPr>
        </p:nvSpPr>
        <p:spPr>
          <a:xfrm>
            <a:off x="5216893" y="4537285"/>
            <a:ext cx="6323798" cy="1136029"/>
          </a:xfrm>
        </p:spPr>
        <p:txBody>
          <a:bodyPr>
            <a:normAutofit/>
          </a:bodyPr>
          <a:lstStyle/>
          <a:p>
            <a:pPr algn="r"/>
            <a:r>
              <a:rPr lang="en-GB" dirty="0">
                <a:solidFill>
                  <a:schemeClr val="bg2">
                    <a:lumMod val="25000"/>
                  </a:schemeClr>
                </a:solidFill>
                <a:latin typeface="Calibri" panose="020F0502020204030204" pitchFamily="34" charset="0"/>
                <a:cs typeface="Calibri" panose="020F0502020204030204" pitchFamily="34" charset="0"/>
              </a:rPr>
              <a:t>Enhancing disease detection accuracy with intelligent image recognition systems</a:t>
            </a:r>
          </a:p>
        </p:txBody>
      </p:sp>
      <p:pic>
        <p:nvPicPr>
          <p:cNvPr id="4" name="Picture 3">
            <a:extLst>
              <a:ext uri="{FF2B5EF4-FFF2-40B4-BE49-F238E27FC236}">
                <a16:creationId xmlns:a16="http://schemas.microsoft.com/office/drawing/2014/main" id="{213AC194-06A4-631A-03D1-F3094270FF53}"/>
              </a:ext>
            </a:extLst>
          </p:cNvPr>
          <p:cNvPicPr>
            <a:picLocks/>
          </p:cNvPicPr>
          <p:nvPr/>
        </p:nvPicPr>
        <p:blipFill>
          <a:blip r:embed="rId3">
            <a:extLst>
              <a:ext uri="{28A0092B-C50C-407E-A947-70E740481C1C}">
                <a14:useLocalDpi xmlns:a14="http://schemas.microsoft.com/office/drawing/2010/main" val="0"/>
              </a:ext>
            </a:extLst>
          </a:blip>
          <a:stretch/>
        </p:blipFill>
        <p:spPr>
          <a:xfrm>
            <a:off x="0" y="11"/>
            <a:ext cx="6047980" cy="6857990"/>
          </a:xfrm>
          <a:prstGeom prst="rect">
            <a:avLst/>
          </a:prstGeom>
        </p:spPr>
      </p:pic>
      <p:sp>
        <p:nvSpPr>
          <p:cNvPr id="5" name="Subtitle 2">
            <a:extLst>
              <a:ext uri="{FF2B5EF4-FFF2-40B4-BE49-F238E27FC236}">
                <a16:creationId xmlns:a16="http://schemas.microsoft.com/office/drawing/2014/main" id="{17CA3922-0B58-7C2D-19F6-5C59FB8DE639}"/>
              </a:ext>
            </a:extLst>
          </p:cNvPr>
          <p:cNvSpPr txBox="1">
            <a:spLocks/>
          </p:cNvSpPr>
          <p:nvPr/>
        </p:nvSpPr>
        <p:spPr>
          <a:xfrm>
            <a:off x="5216893" y="5673314"/>
            <a:ext cx="6323798" cy="1136029"/>
          </a:xfrm>
          <a:prstGeom prst="rect">
            <a:avLst/>
          </a:prstGeom>
        </p:spPr>
        <p:txBody>
          <a:bodyPr vert="horz" lIns="91440" tIns="45720" rIns="91440" bIns="45720" rtlCol="0">
            <a:normAutofit/>
          </a:bodyPr>
          <a:lstStyle>
            <a:lvl1pPr marL="0" indent="0" algn="ctr" defTabSz="914400" rtl="0" eaLnBrk="1" latinLnBrk="0" hangingPunct="1">
              <a:lnSpc>
                <a:spcPct val="105000"/>
              </a:lnSpc>
              <a:spcBef>
                <a:spcPts val="900"/>
              </a:spcBef>
              <a:buClr>
                <a:schemeClr val="accent5"/>
              </a:buClr>
              <a:buFont typeface="Avenir Next LT Pro" panose="020B05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105000"/>
              </a:lnSpc>
              <a:spcBef>
                <a:spcPts val="600"/>
              </a:spcBef>
              <a:buClr>
                <a:schemeClr val="accent5"/>
              </a:buClr>
              <a:buFont typeface="Avenir Next LT Pro" panose="020B05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5000"/>
              </a:lnSpc>
              <a:spcBef>
                <a:spcPts val="600"/>
              </a:spcBef>
              <a:buFontTx/>
              <a:buNone/>
              <a:defRPr sz="1600" i="1" kern="1200">
                <a:solidFill>
                  <a:schemeClr val="tx1">
                    <a:lumMod val="75000"/>
                    <a:lumOff val="25000"/>
                  </a:schemeClr>
                </a:solidFill>
                <a:latin typeface="+mn-lt"/>
                <a:ea typeface="+mn-ea"/>
                <a:cs typeface="+mn-cs"/>
              </a:defRPr>
            </a:lvl4pPr>
            <a:lvl5pPr marL="1828800" indent="0" algn="ctr" defTabSz="914400" rtl="0" eaLnBrk="1" latinLnBrk="0" hangingPunct="1">
              <a:lnSpc>
                <a:spcPct val="105000"/>
              </a:lnSpc>
              <a:spcBef>
                <a:spcPts val="600"/>
              </a:spcBef>
              <a:buClr>
                <a:schemeClr val="accent5"/>
              </a:buClr>
              <a:buFont typeface="Avenir Next LT Pro" panose="020B05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GB" sz="1600" dirty="0"/>
              <a:t>By</a:t>
            </a:r>
            <a:r>
              <a:rPr lang="en-GB" sz="1600" b="1" dirty="0"/>
              <a:t> Sentiljano Kacokaj </a:t>
            </a:r>
            <a:endParaRPr lang="en-GB" sz="1600" dirty="0">
              <a:solidFill>
                <a:schemeClr val="bg2">
                  <a:lumMod val="25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26690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001CB35-4B15-2C4C-6552-24AFAB89F84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176380-013C-3275-15FB-861021538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
            <a:extLst>
              <a:ext uri="{FF2B5EF4-FFF2-40B4-BE49-F238E27FC236}">
                <a16:creationId xmlns:a16="http://schemas.microsoft.com/office/drawing/2014/main" id="{0BADF8EC-1626-9E82-9B4B-EFFAAFCAA80E}"/>
              </a:ext>
            </a:extLst>
          </p:cNvPr>
          <p:cNvSpPr>
            <a:spLocks noGrp="1" noChangeArrowheads="1"/>
          </p:cNvSpPr>
          <p:nvPr>
            <p:ph type="subTitle" idx="1"/>
          </p:nvPr>
        </p:nvSpPr>
        <p:spPr bwMode="auto">
          <a:xfrm>
            <a:off x="588791" y="2040345"/>
            <a:ext cx="4500913"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Rising demand </a:t>
            </a:r>
            <a:r>
              <a:rPr kumimoji="0" lang="en-US" altLang="en-US" sz="1800" b="0" i="0" u="none" strike="noStrike" cap="none" normalizeH="0" baseline="0" dirty="0">
                <a:ln>
                  <a:noFill/>
                </a:ln>
                <a:solidFill>
                  <a:schemeClr val="tx1"/>
                </a:solidFill>
                <a:effectLst/>
                <a:latin typeface="Arial" panose="020B0604020202020204" pitchFamily="34" charset="0"/>
              </a:rPr>
              <a:t>for diagnostic imaging vs. limited number of radiologists.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Human error and fatigue </a:t>
            </a:r>
            <a:r>
              <a:rPr kumimoji="0" lang="en-US" altLang="en-US" sz="1800" b="0" i="0" u="none" strike="noStrike" cap="none" normalizeH="0" baseline="0" dirty="0">
                <a:ln>
                  <a:noFill/>
                </a:ln>
                <a:solidFill>
                  <a:schemeClr val="tx1"/>
                </a:solidFill>
                <a:effectLst/>
                <a:latin typeface="Arial" panose="020B0604020202020204" pitchFamily="34" charset="0"/>
              </a:rPr>
              <a:t>increase chances of missed or delayed diagnoses.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Subjective interpretation </a:t>
            </a:r>
            <a:r>
              <a:rPr kumimoji="0" lang="en-US" altLang="en-US" sz="1800" b="0" i="0" u="none" strike="noStrike" cap="none" normalizeH="0" baseline="0" dirty="0">
                <a:ln>
                  <a:noFill/>
                </a:ln>
                <a:solidFill>
                  <a:schemeClr val="tx1"/>
                </a:solidFill>
                <a:effectLst/>
                <a:latin typeface="Arial" panose="020B0604020202020204" pitchFamily="34" charset="0"/>
              </a:rPr>
              <a:t>results vary between clinicians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Late detection</a:t>
            </a:r>
            <a:r>
              <a:rPr kumimoji="0" lang="en-US" altLang="en-US" sz="1800" b="0" i="0" u="none" strike="noStrike" cap="none" normalizeH="0" baseline="0" dirty="0">
                <a:ln>
                  <a:noFill/>
                </a:ln>
                <a:solidFill>
                  <a:schemeClr val="tx1"/>
                </a:solidFill>
                <a:effectLst/>
                <a:latin typeface="Arial" panose="020B0604020202020204" pitchFamily="34" charset="0"/>
              </a:rPr>
              <a:t> reduces survival rates in diseases like cancer</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Need for automation</a:t>
            </a:r>
            <a:r>
              <a:rPr kumimoji="0" lang="en-US" altLang="en-US" sz="1800" b="0" i="0" u="none" strike="noStrike" cap="none" normalizeH="0" baseline="0" dirty="0">
                <a:ln>
                  <a:noFill/>
                </a:ln>
                <a:solidFill>
                  <a:schemeClr val="tx1"/>
                </a:solidFill>
                <a:effectLst/>
                <a:latin typeface="Arial" panose="020B0604020202020204" pitchFamily="34" charset="0"/>
              </a:rPr>
              <a:t> to assist professionals and improve consistency.</a:t>
            </a:r>
          </a:p>
        </p:txBody>
      </p:sp>
      <p:pic>
        <p:nvPicPr>
          <p:cNvPr id="3" name="Picture 2">
            <a:extLst>
              <a:ext uri="{FF2B5EF4-FFF2-40B4-BE49-F238E27FC236}">
                <a16:creationId xmlns:a16="http://schemas.microsoft.com/office/drawing/2014/main" id="{406DECDF-AC68-BEDC-E2D9-5177ACE73DA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447822" y="-79022"/>
            <a:ext cx="7799427" cy="6937022"/>
          </a:xfrm>
          <a:prstGeom prst="rect">
            <a:avLst/>
          </a:prstGeom>
        </p:spPr>
      </p:pic>
      <p:sp>
        <p:nvSpPr>
          <p:cNvPr id="4" name="TextBox 3">
            <a:extLst>
              <a:ext uri="{FF2B5EF4-FFF2-40B4-BE49-F238E27FC236}">
                <a16:creationId xmlns:a16="http://schemas.microsoft.com/office/drawing/2014/main" id="{AF5EA860-D448-1761-463C-4EADB8638EAE}"/>
              </a:ext>
            </a:extLst>
          </p:cNvPr>
          <p:cNvSpPr txBox="1"/>
          <p:nvPr/>
        </p:nvSpPr>
        <p:spPr>
          <a:xfrm>
            <a:off x="588791" y="531288"/>
            <a:ext cx="8348662" cy="1323439"/>
          </a:xfrm>
          <a:prstGeom prst="rect">
            <a:avLst/>
          </a:prstGeom>
          <a:noFill/>
        </p:spPr>
        <p:txBody>
          <a:bodyPr wrap="square">
            <a:spAutoFit/>
          </a:bodyPr>
          <a:lstStyle/>
          <a:p>
            <a:r>
              <a:rPr lang="en-GB" sz="4000" dirty="0">
                <a:latin typeface="+mj-lt"/>
              </a:rPr>
              <a:t>The Need of AI</a:t>
            </a:r>
          </a:p>
          <a:p>
            <a:r>
              <a:rPr lang="en-GB" sz="4000" dirty="0">
                <a:latin typeface="+mj-lt"/>
              </a:rPr>
              <a:t>in Diagnostics</a:t>
            </a:r>
          </a:p>
        </p:txBody>
      </p:sp>
    </p:spTree>
    <p:extLst>
      <p:ext uri="{BB962C8B-B14F-4D97-AF65-F5344CB8AC3E}">
        <p14:creationId xmlns:p14="http://schemas.microsoft.com/office/powerpoint/2010/main" val="2052677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6E83A91B-B0BB-59A9-1C93-94ED2841F6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67D63E-DC5E-77C1-4089-11C42DA406A2}"/>
              </a:ext>
            </a:extLst>
          </p:cNvPr>
          <p:cNvSpPr>
            <a:spLocks noGrp="1"/>
          </p:cNvSpPr>
          <p:nvPr>
            <p:ph type="ctrTitle"/>
          </p:nvPr>
        </p:nvSpPr>
        <p:spPr>
          <a:xfrm>
            <a:off x="2926399" y="183592"/>
            <a:ext cx="6339197" cy="1460546"/>
          </a:xfrm>
        </p:spPr>
        <p:txBody>
          <a:bodyPr anchor="ctr">
            <a:normAutofit/>
          </a:bodyPr>
          <a:lstStyle/>
          <a:p>
            <a:pPr algn="r"/>
            <a:r>
              <a:rPr lang="en-GB" sz="4000" dirty="0"/>
              <a:t>Evolution of Diagnostic AI</a:t>
            </a:r>
          </a:p>
        </p:txBody>
      </p:sp>
      <p:graphicFrame>
        <p:nvGraphicFramePr>
          <p:cNvPr id="4" name="Table 3">
            <a:extLst>
              <a:ext uri="{FF2B5EF4-FFF2-40B4-BE49-F238E27FC236}">
                <a16:creationId xmlns:a16="http://schemas.microsoft.com/office/drawing/2014/main" id="{D2B40C75-01F5-EF9C-5AA6-6773EA5C4F6B}"/>
              </a:ext>
            </a:extLst>
          </p:cNvPr>
          <p:cNvGraphicFramePr>
            <a:graphicFrameLocks noGrp="1"/>
          </p:cNvGraphicFramePr>
          <p:nvPr>
            <p:extLst>
              <p:ext uri="{D42A27DB-BD31-4B8C-83A1-F6EECF244321}">
                <p14:modId xmlns:p14="http://schemas.microsoft.com/office/powerpoint/2010/main" val="871789890"/>
              </p:ext>
            </p:extLst>
          </p:nvPr>
        </p:nvGraphicFramePr>
        <p:xfrm>
          <a:off x="1697566" y="4077898"/>
          <a:ext cx="8796867" cy="2286000"/>
        </p:xfrm>
        <a:graphic>
          <a:graphicData uri="http://schemas.openxmlformats.org/drawingml/2006/table">
            <a:tbl>
              <a:tblPr firstRow="1" bandRow="1">
                <a:tableStyleId>{5C22544A-7EE6-4342-B048-85BDC9FD1C3A}</a:tableStyleId>
              </a:tblPr>
              <a:tblGrid>
                <a:gridCol w="2932289">
                  <a:extLst>
                    <a:ext uri="{9D8B030D-6E8A-4147-A177-3AD203B41FA5}">
                      <a16:colId xmlns:a16="http://schemas.microsoft.com/office/drawing/2014/main" val="2961642169"/>
                    </a:ext>
                  </a:extLst>
                </a:gridCol>
                <a:gridCol w="2932289">
                  <a:extLst>
                    <a:ext uri="{9D8B030D-6E8A-4147-A177-3AD203B41FA5}">
                      <a16:colId xmlns:a16="http://schemas.microsoft.com/office/drawing/2014/main" val="1960191961"/>
                    </a:ext>
                  </a:extLst>
                </a:gridCol>
                <a:gridCol w="2932289">
                  <a:extLst>
                    <a:ext uri="{9D8B030D-6E8A-4147-A177-3AD203B41FA5}">
                      <a16:colId xmlns:a16="http://schemas.microsoft.com/office/drawing/2014/main" val="85315819"/>
                    </a:ext>
                  </a:extLst>
                </a:gridCol>
              </a:tblGrid>
              <a:tr h="370840">
                <a:tc>
                  <a:txBody>
                    <a:bodyPr/>
                    <a:lstStyle/>
                    <a:p>
                      <a:pPr algn="ctr"/>
                      <a:r>
                        <a:rPr lang="en-GB" sz="2400" dirty="0"/>
                        <a:t>1980s-1990s</a:t>
                      </a:r>
                    </a:p>
                  </a:txBody>
                  <a:tcPr>
                    <a:solidFill>
                      <a:srgbClr val="445C67"/>
                    </a:solidFill>
                  </a:tcPr>
                </a:tc>
                <a:tc>
                  <a:txBody>
                    <a:bodyPr/>
                    <a:lstStyle/>
                    <a:p>
                      <a:pPr algn="ctr"/>
                      <a:r>
                        <a:rPr lang="en-GB" sz="2400" dirty="0"/>
                        <a:t>2000s</a:t>
                      </a:r>
                      <a:endParaRPr lang="en-GB" dirty="0"/>
                    </a:p>
                  </a:txBody>
                  <a:tcPr>
                    <a:solidFill>
                      <a:srgbClr val="445C6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2010s-Present</a:t>
                      </a:r>
                    </a:p>
                    <a:p>
                      <a:pPr algn="ctr"/>
                      <a:endParaRPr lang="en-GB" dirty="0"/>
                    </a:p>
                  </a:txBody>
                  <a:tcPr>
                    <a:solidFill>
                      <a:srgbClr val="445C67"/>
                    </a:solidFill>
                  </a:tcPr>
                </a:tc>
                <a:extLst>
                  <a:ext uri="{0D108BD9-81ED-4DB2-BD59-A6C34878D82A}">
                    <a16:rowId xmlns:a16="http://schemas.microsoft.com/office/drawing/2014/main" val="487728520"/>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Symbolic expert systems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Probabilistic models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Deep Learning</a:t>
                      </a:r>
                    </a:p>
                    <a:p>
                      <a:pPr algn="ctr"/>
                      <a:endParaRPr lang="en-GB" dirty="0"/>
                    </a:p>
                  </a:txBody>
                  <a:tcPr/>
                </a:tc>
                <a:extLst>
                  <a:ext uri="{0D108BD9-81ED-4DB2-BD59-A6C34878D82A}">
                    <a16:rowId xmlns:a16="http://schemas.microsoft.com/office/drawing/2014/main" val="425768202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Rule-based pattern recognition </a:t>
                      </a:r>
                      <a:r>
                        <a:rPr lang="en-GB" sz="1200" dirty="0"/>
                        <a:t>[1]</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Atlas- based segmentation </a:t>
                      </a:r>
                      <a:r>
                        <a:rPr lang="en-GB" sz="1200" dirty="0"/>
                        <a:t>[1], [2]</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CNNs, Transformers, multimodal AI </a:t>
                      </a:r>
                      <a:r>
                        <a:rPr lang="en-GB" sz="1200" dirty="0"/>
                        <a:t>[3], [4], [5], [6], [7]</a:t>
                      </a:r>
                      <a:endParaRPr lang="en-GB" dirty="0"/>
                    </a:p>
                    <a:p>
                      <a:pPr algn="ctr"/>
                      <a:endParaRPr lang="en-GB" dirty="0"/>
                    </a:p>
                  </a:txBody>
                  <a:tcPr/>
                </a:tc>
                <a:extLst>
                  <a:ext uri="{0D108BD9-81ED-4DB2-BD59-A6C34878D82A}">
                    <a16:rowId xmlns:a16="http://schemas.microsoft.com/office/drawing/2014/main" val="3005880313"/>
                  </a:ext>
                </a:extLst>
              </a:tr>
            </a:tbl>
          </a:graphicData>
        </a:graphic>
      </p:graphicFrame>
      <p:pic>
        <p:nvPicPr>
          <p:cNvPr id="8" name="Picture 7" descr="A white square computer monitor&#10;&#10;AI-generated content may be incorrect.">
            <a:extLst>
              <a:ext uri="{FF2B5EF4-FFF2-40B4-BE49-F238E27FC236}">
                <a16:creationId xmlns:a16="http://schemas.microsoft.com/office/drawing/2014/main" id="{C911F8CA-C42F-B6C6-2352-A25E3FEA79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71020" y="1464736"/>
            <a:ext cx="1892980" cy="2525206"/>
          </a:xfrm>
          <a:prstGeom prst="rect">
            <a:avLst/>
          </a:prstGeom>
        </p:spPr>
      </p:pic>
      <p:pic>
        <p:nvPicPr>
          <p:cNvPr id="10" name="Picture 9" descr="A computer server with many white dots&#10;&#10;AI-generated content may be incorrect.">
            <a:extLst>
              <a:ext uri="{FF2B5EF4-FFF2-40B4-BE49-F238E27FC236}">
                <a16:creationId xmlns:a16="http://schemas.microsoft.com/office/drawing/2014/main" id="{2E44EA0D-9214-1FAD-C26E-18DBFC0106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52041" y="1524005"/>
            <a:ext cx="1687915" cy="2288140"/>
          </a:xfrm>
          <a:prstGeom prst="rect">
            <a:avLst/>
          </a:prstGeom>
        </p:spPr>
      </p:pic>
      <p:pic>
        <p:nvPicPr>
          <p:cNvPr id="12" name="Picture 11">
            <a:extLst>
              <a:ext uri="{FF2B5EF4-FFF2-40B4-BE49-F238E27FC236}">
                <a16:creationId xmlns:a16="http://schemas.microsoft.com/office/drawing/2014/main" id="{641A02BA-3FAD-DB8E-52A6-DDBA5B7A5C2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36502" y="1805970"/>
            <a:ext cx="1892981" cy="1948264"/>
          </a:xfrm>
          <a:prstGeom prst="rect">
            <a:avLst/>
          </a:prstGeom>
        </p:spPr>
      </p:pic>
    </p:spTree>
    <p:extLst>
      <p:ext uri="{BB962C8B-B14F-4D97-AF65-F5344CB8AC3E}">
        <p14:creationId xmlns:p14="http://schemas.microsoft.com/office/powerpoint/2010/main" val="1361184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C44C74-800E-341B-6737-5E315031D60B}"/>
              </a:ext>
            </a:extLst>
          </p:cNvPr>
          <p:cNvSpPr>
            <a:spLocks noGrp="1"/>
          </p:cNvSpPr>
          <p:nvPr>
            <p:ph idx="1"/>
          </p:nvPr>
        </p:nvSpPr>
        <p:spPr>
          <a:xfrm>
            <a:off x="302623" y="4606165"/>
            <a:ext cx="3901440" cy="2251835"/>
          </a:xfrm>
        </p:spPr>
        <p:txBody>
          <a:bodyPr>
            <a:normAutofit fontScale="70000" lnSpcReduction="20000"/>
          </a:bodyPr>
          <a:lstStyle/>
          <a:p>
            <a:r>
              <a:rPr lang="en-GB" dirty="0"/>
              <a:t>Convolutional Neural Networks (CNN) are the core models used in radiology and pathology. They learn spatial and structural patterns from imaging data, detecting </a:t>
            </a:r>
            <a:r>
              <a:rPr lang="en-GB" dirty="0" err="1"/>
              <a:t>tumors</a:t>
            </a:r>
            <a:r>
              <a:rPr lang="en-GB" dirty="0"/>
              <a:t> or tissue abnormalities without the need for human input </a:t>
            </a:r>
            <a:r>
              <a:rPr lang="en-GB" sz="1700"/>
              <a:t>[4]</a:t>
            </a:r>
            <a:r>
              <a:rPr lang="en-GB"/>
              <a:t>.</a:t>
            </a:r>
            <a:endParaRPr lang="en-GB" dirty="0"/>
          </a:p>
          <a:p>
            <a:endParaRPr lang="en-GB" dirty="0"/>
          </a:p>
        </p:txBody>
      </p:sp>
      <p:sp>
        <p:nvSpPr>
          <p:cNvPr id="6" name="Title 1">
            <a:extLst>
              <a:ext uri="{FF2B5EF4-FFF2-40B4-BE49-F238E27FC236}">
                <a16:creationId xmlns:a16="http://schemas.microsoft.com/office/drawing/2014/main" id="{B11C0D57-618B-344B-EB5F-571C56DED47A}"/>
              </a:ext>
            </a:extLst>
          </p:cNvPr>
          <p:cNvSpPr txBox="1">
            <a:spLocks/>
          </p:cNvSpPr>
          <p:nvPr/>
        </p:nvSpPr>
        <p:spPr>
          <a:xfrm>
            <a:off x="2386415" y="0"/>
            <a:ext cx="7406976" cy="1097280"/>
          </a:xfrm>
          <a:prstGeom prst="rect">
            <a:avLst/>
          </a:prstGeom>
        </p:spPr>
        <p:txBody>
          <a:bodyPr vert="horz" lIns="91440" tIns="45720" rIns="91440" bIns="45720" rtlCol="0" anchor="ctr">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r>
              <a:rPr lang="en-GB" sz="4000" dirty="0"/>
              <a:t>Deep Learning in Practice</a:t>
            </a:r>
          </a:p>
        </p:txBody>
      </p:sp>
      <p:pic>
        <p:nvPicPr>
          <p:cNvPr id="7" name="Picture 6">
            <a:extLst>
              <a:ext uri="{FF2B5EF4-FFF2-40B4-BE49-F238E27FC236}">
                <a16:creationId xmlns:a16="http://schemas.microsoft.com/office/drawing/2014/main" id="{71B67755-A715-C677-BB52-36897A29E10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512680" y="985343"/>
            <a:ext cx="8969829" cy="2958634"/>
          </a:xfrm>
          <a:prstGeom prst="rect">
            <a:avLst/>
          </a:prstGeom>
        </p:spPr>
      </p:pic>
      <p:sp>
        <p:nvSpPr>
          <p:cNvPr id="8" name="Content Placeholder 2">
            <a:extLst>
              <a:ext uri="{FF2B5EF4-FFF2-40B4-BE49-F238E27FC236}">
                <a16:creationId xmlns:a16="http://schemas.microsoft.com/office/drawing/2014/main" id="{7E23422B-0A0F-8352-1904-4CA7A8B1468E}"/>
              </a:ext>
            </a:extLst>
          </p:cNvPr>
          <p:cNvSpPr txBox="1">
            <a:spLocks/>
          </p:cNvSpPr>
          <p:nvPr/>
        </p:nvSpPr>
        <p:spPr>
          <a:xfrm>
            <a:off x="4267200" y="4606165"/>
            <a:ext cx="2608217" cy="2251835"/>
          </a:xfrm>
          <a:prstGeom prst="rect">
            <a:avLst/>
          </a:prstGeom>
        </p:spPr>
        <p:txBody>
          <a:bodyPr vert="horz" lIns="91440" tIns="45720" rIns="91440" bIns="45720" rtlCol="0">
            <a:normAutofit fontScale="70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Transformers and hybrid models can understand global context. This means they can interpret the relationship between different areas of the image </a:t>
            </a:r>
            <a:r>
              <a:rPr lang="en-GB" sz="1700"/>
              <a:t>[5]</a:t>
            </a:r>
            <a:r>
              <a:rPr lang="en-GB"/>
              <a:t>.</a:t>
            </a:r>
            <a:endParaRPr lang="en-GB" dirty="0"/>
          </a:p>
        </p:txBody>
      </p:sp>
      <p:sp>
        <p:nvSpPr>
          <p:cNvPr id="9" name="Content Placeholder 2">
            <a:extLst>
              <a:ext uri="{FF2B5EF4-FFF2-40B4-BE49-F238E27FC236}">
                <a16:creationId xmlns:a16="http://schemas.microsoft.com/office/drawing/2014/main" id="{D8A4282F-B394-1793-E83D-DA77A3658F75}"/>
              </a:ext>
            </a:extLst>
          </p:cNvPr>
          <p:cNvSpPr txBox="1">
            <a:spLocks/>
          </p:cNvSpPr>
          <p:nvPr/>
        </p:nvSpPr>
        <p:spPr>
          <a:xfrm>
            <a:off x="7088778" y="4606164"/>
            <a:ext cx="4127862" cy="2251835"/>
          </a:xfrm>
          <a:prstGeom prst="rect">
            <a:avLst/>
          </a:prstGeom>
        </p:spPr>
        <p:txBody>
          <a:bodyPr vert="horz" lIns="91440" tIns="45720" rIns="91440" bIns="45720" rtlCol="0">
            <a:normAutofit fontScale="70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Example: DIANet combines information from pathology and radiology for cross-modal diagnosis, by combining both, the model can understand how microscopic changes relate to what’s visible in scans leading to more accurate and preventive diagnoses  </a:t>
            </a:r>
            <a:r>
              <a:rPr lang="en-GB" sz="1700" dirty="0"/>
              <a:t>[4]</a:t>
            </a:r>
            <a:r>
              <a:rPr lang="en-GB" dirty="0"/>
              <a:t>.</a:t>
            </a:r>
          </a:p>
        </p:txBody>
      </p:sp>
      <p:sp>
        <p:nvSpPr>
          <p:cNvPr id="13" name="Content Placeholder 2">
            <a:extLst>
              <a:ext uri="{FF2B5EF4-FFF2-40B4-BE49-F238E27FC236}">
                <a16:creationId xmlns:a16="http://schemas.microsoft.com/office/drawing/2014/main" id="{35D6C8BF-5DAD-8556-2868-451F80CFDCF1}"/>
              </a:ext>
            </a:extLst>
          </p:cNvPr>
          <p:cNvSpPr txBox="1">
            <a:spLocks/>
          </p:cNvSpPr>
          <p:nvPr/>
        </p:nvSpPr>
        <p:spPr>
          <a:xfrm>
            <a:off x="1512680" y="4029136"/>
            <a:ext cx="8969829" cy="449161"/>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i="1" dirty="0"/>
              <a:t>A simple CNN for disease classification </a:t>
            </a:r>
            <a:r>
              <a:rPr lang="en-GB" sz="1200" i="1"/>
              <a:t>[8]</a:t>
            </a:r>
            <a:endParaRPr lang="en-GB" sz="1200" i="1" dirty="0"/>
          </a:p>
        </p:txBody>
      </p:sp>
      <p:sp>
        <p:nvSpPr>
          <p:cNvPr id="2" name="Title 1">
            <a:extLst>
              <a:ext uri="{FF2B5EF4-FFF2-40B4-BE49-F238E27FC236}">
                <a16:creationId xmlns:a16="http://schemas.microsoft.com/office/drawing/2014/main" id="{9C38D68C-4FF1-7828-194F-259621819739}"/>
              </a:ext>
            </a:extLst>
          </p:cNvPr>
          <p:cNvSpPr txBox="1">
            <a:spLocks/>
          </p:cNvSpPr>
          <p:nvPr/>
        </p:nvSpPr>
        <p:spPr>
          <a:xfrm>
            <a:off x="580963" y="3726430"/>
            <a:ext cx="7406976" cy="1097280"/>
          </a:xfrm>
          <a:prstGeom prst="rect">
            <a:avLst/>
          </a:prstGeom>
        </p:spPr>
        <p:txBody>
          <a:bodyPr vert="horz" lIns="91440" tIns="45720" rIns="91440" bIns="45720" rtlCol="0" anchor="ctr">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endParaRPr lang="en-GB" dirty="0"/>
          </a:p>
        </p:txBody>
      </p:sp>
    </p:spTree>
    <p:extLst>
      <p:ext uri="{BB962C8B-B14F-4D97-AF65-F5344CB8AC3E}">
        <p14:creationId xmlns:p14="http://schemas.microsoft.com/office/powerpoint/2010/main" val="2632482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9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EC26-3006-DCB0-B83E-7A3691232A68}"/>
              </a:ext>
            </a:extLst>
          </p:cNvPr>
          <p:cNvSpPr>
            <a:spLocks noGrp="1"/>
          </p:cNvSpPr>
          <p:nvPr>
            <p:ph type="title"/>
          </p:nvPr>
        </p:nvSpPr>
        <p:spPr>
          <a:xfrm>
            <a:off x="5037346" y="1307839"/>
            <a:ext cx="5624301" cy="1344168"/>
          </a:xfrm>
        </p:spPr>
        <p:txBody>
          <a:bodyPr/>
          <a:lstStyle/>
          <a:p>
            <a:r>
              <a:rPr lang="en-GB" dirty="0"/>
              <a:t>Modality Applications</a:t>
            </a:r>
          </a:p>
        </p:txBody>
      </p:sp>
      <p:graphicFrame>
        <p:nvGraphicFramePr>
          <p:cNvPr id="4" name="Content Placeholder 3">
            <a:extLst>
              <a:ext uri="{FF2B5EF4-FFF2-40B4-BE49-F238E27FC236}">
                <a16:creationId xmlns:a16="http://schemas.microsoft.com/office/drawing/2014/main" id="{8A617190-83E2-0F72-4315-02E773C85043}"/>
              </a:ext>
            </a:extLst>
          </p:cNvPr>
          <p:cNvGraphicFramePr>
            <a:graphicFrameLocks noGrp="1"/>
          </p:cNvGraphicFramePr>
          <p:nvPr>
            <p:ph idx="1"/>
            <p:extLst>
              <p:ext uri="{D42A27DB-BD31-4B8C-83A1-F6EECF244321}">
                <p14:modId xmlns:p14="http://schemas.microsoft.com/office/powerpoint/2010/main" val="781337700"/>
              </p:ext>
            </p:extLst>
          </p:nvPr>
        </p:nvGraphicFramePr>
        <p:xfrm>
          <a:off x="1517650" y="2971800"/>
          <a:ext cx="9143997" cy="1888047"/>
        </p:xfrm>
        <a:graphic>
          <a:graphicData uri="http://schemas.openxmlformats.org/drawingml/2006/table">
            <a:tbl>
              <a:tblPr firstRow="1" bandRow="1">
                <a:tableStyleId>{5C22544A-7EE6-4342-B048-85BDC9FD1C3A}</a:tableStyleId>
              </a:tblPr>
              <a:tblGrid>
                <a:gridCol w="3047999">
                  <a:extLst>
                    <a:ext uri="{9D8B030D-6E8A-4147-A177-3AD203B41FA5}">
                      <a16:colId xmlns:a16="http://schemas.microsoft.com/office/drawing/2014/main" val="1270360456"/>
                    </a:ext>
                  </a:extLst>
                </a:gridCol>
                <a:gridCol w="3047999">
                  <a:extLst>
                    <a:ext uri="{9D8B030D-6E8A-4147-A177-3AD203B41FA5}">
                      <a16:colId xmlns:a16="http://schemas.microsoft.com/office/drawing/2014/main" val="2553151998"/>
                    </a:ext>
                  </a:extLst>
                </a:gridCol>
                <a:gridCol w="3047999">
                  <a:extLst>
                    <a:ext uri="{9D8B030D-6E8A-4147-A177-3AD203B41FA5}">
                      <a16:colId xmlns:a16="http://schemas.microsoft.com/office/drawing/2014/main" val="863724337"/>
                    </a:ext>
                  </a:extLst>
                </a:gridCol>
              </a:tblGrid>
              <a:tr h="370840">
                <a:tc>
                  <a:txBody>
                    <a:bodyPr/>
                    <a:lstStyle/>
                    <a:p>
                      <a:r>
                        <a:rPr lang="en-GB" sz="2800" dirty="0"/>
                        <a:t>Modality</a:t>
                      </a:r>
                    </a:p>
                  </a:txBody>
                  <a:tcPr/>
                </a:tc>
                <a:tc>
                  <a:txBody>
                    <a:bodyPr/>
                    <a:lstStyle/>
                    <a:p>
                      <a:r>
                        <a:rPr lang="en-GB" sz="2800" dirty="0"/>
                        <a:t>Model</a:t>
                      </a:r>
                    </a:p>
                  </a:txBody>
                  <a:tcPr/>
                </a:tc>
                <a:tc>
                  <a:txBody>
                    <a:bodyPr/>
                    <a:lstStyle/>
                    <a:p>
                      <a:r>
                        <a:rPr lang="en-GB" sz="2800" dirty="0"/>
                        <a:t>Accuracy</a:t>
                      </a:r>
                    </a:p>
                  </a:txBody>
                  <a:tcPr/>
                </a:tc>
                <a:extLst>
                  <a:ext uri="{0D108BD9-81ED-4DB2-BD59-A6C34878D82A}">
                    <a16:rowId xmlns:a16="http://schemas.microsoft.com/office/drawing/2014/main" val="1904518607"/>
                  </a:ext>
                </a:extLst>
              </a:tr>
              <a:tr h="370840">
                <a:tc>
                  <a:txBody>
                    <a:bodyPr/>
                    <a:lstStyle/>
                    <a:p>
                      <a:pPr>
                        <a:lnSpc>
                          <a:spcPct val="150000"/>
                        </a:lnSpc>
                      </a:pPr>
                      <a:r>
                        <a:rPr lang="en-GB" dirty="0"/>
                        <a:t>X-ray</a:t>
                      </a:r>
                    </a:p>
                  </a:txBody>
                  <a:tcPr anchor="ctr"/>
                </a:tc>
                <a:tc>
                  <a:txBody>
                    <a:bodyPr/>
                    <a:lstStyle/>
                    <a:p>
                      <a:pPr>
                        <a:lnSpc>
                          <a:spcPct val="150000"/>
                        </a:lnSpc>
                      </a:pPr>
                      <a:r>
                        <a:rPr lang="da-DK" dirty="0"/>
                        <a:t>YOLOv5-based DLAD </a:t>
                      </a:r>
                      <a:r>
                        <a:rPr lang="da-DK" sz="1200"/>
                        <a:t>[7]</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Sensitivity 91%</a:t>
                      </a:r>
                    </a:p>
                  </a:txBody>
                  <a:tcPr anchor="ctr"/>
                </a:tc>
                <a:extLst>
                  <a:ext uri="{0D108BD9-81ED-4DB2-BD59-A6C34878D82A}">
                    <a16:rowId xmlns:a16="http://schemas.microsoft.com/office/drawing/2014/main" val="1009305732"/>
                  </a:ext>
                </a:extLst>
              </a:tr>
              <a:tr h="370840">
                <a:tc>
                  <a:txBody>
                    <a:bodyPr/>
                    <a:lstStyle/>
                    <a:p>
                      <a:pPr>
                        <a:lnSpc>
                          <a:spcPct val="150000"/>
                        </a:lnSpc>
                      </a:pPr>
                      <a:r>
                        <a:rPr lang="en-GB" dirty="0"/>
                        <a:t>MRI</a:t>
                      </a:r>
                    </a:p>
                  </a:txBody>
                  <a:tcPr anchor="ctr"/>
                </a:tc>
                <a:tc>
                  <a:txBody>
                    <a:bodyPr/>
                    <a:lstStyle/>
                    <a:p>
                      <a:pPr>
                        <a:lnSpc>
                          <a:spcPct val="150000"/>
                        </a:lnSpc>
                        <a:buNone/>
                      </a:pPr>
                      <a:r>
                        <a:rPr lang="en-GB" dirty="0"/>
                        <a:t>ResNet50 + Grad-CAM </a:t>
                      </a:r>
                      <a:r>
                        <a:rPr lang="en-GB" sz="1200"/>
                        <a:t>[3]</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Accuracy 98.5%</a:t>
                      </a:r>
                    </a:p>
                  </a:txBody>
                  <a:tcPr anchor="ctr"/>
                </a:tc>
                <a:extLst>
                  <a:ext uri="{0D108BD9-81ED-4DB2-BD59-A6C34878D82A}">
                    <a16:rowId xmlns:a16="http://schemas.microsoft.com/office/drawing/2014/main" val="1734897017"/>
                  </a:ext>
                </a:extLst>
              </a:tr>
              <a:tr h="370840">
                <a:tc>
                  <a:txBody>
                    <a:bodyPr/>
                    <a:lstStyle/>
                    <a:p>
                      <a:pPr>
                        <a:lnSpc>
                          <a:spcPct val="150000"/>
                        </a:lnSpc>
                      </a:pPr>
                      <a:r>
                        <a:rPr lang="en-GB" dirty="0"/>
                        <a:t>Ultrasound</a:t>
                      </a:r>
                    </a:p>
                  </a:txBody>
                  <a:tcPr anchor="ctr"/>
                </a:tc>
                <a:tc>
                  <a:txBody>
                    <a:bodyPr/>
                    <a:lstStyle/>
                    <a:p>
                      <a:pPr>
                        <a:lnSpc>
                          <a:spcPct val="150000"/>
                        </a:lnSpc>
                      </a:pPr>
                      <a:r>
                        <a:rPr lang="en-GB" dirty="0"/>
                        <a:t>CNN architecture </a:t>
                      </a:r>
                      <a:r>
                        <a:rPr lang="en-GB" sz="1200"/>
                        <a:t>[9]</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Accuracy 95.6%</a:t>
                      </a:r>
                    </a:p>
                  </a:txBody>
                  <a:tcPr anchor="ctr"/>
                </a:tc>
                <a:extLst>
                  <a:ext uri="{0D108BD9-81ED-4DB2-BD59-A6C34878D82A}">
                    <a16:rowId xmlns:a16="http://schemas.microsoft.com/office/drawing/2014/main" val="2879205904"/>
                  </a:ext>
                </a:extLst>
              </a:tr>
            </a:tbl>
          </a:graphicData>
        </a:graphic>
      </p:graphicFrame>
    </p:spTree>
    <p:extLst>
      <p:ext uri="{BB962C8B-B14F-4D97-AF65-F5344CB8AC3E}">
        <p14:creationId xmlns:p14="http://schemas.microsoft.com/office/powerpoint/2010/main" val="931688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F37AF-BD9F-FDF6-C359-9F677E1C84F8}"/>
              </a:ext>
            </a:extLst>
          </p:cNvPr>
          <p:cNvSpPr>
            <a:spLocks noGrp="1"/>
          </p:cNvSpPr>
          <p:nvPr>
            <p:ph type="title"/>
          </p:nvPr>
        </p:nvSpPr>
        <p:spPr>
          <a:xfrm>
            <a:off x="3082399" y="1507019"/>
            <a:ext cx="6015010" cy="1344168"/>
          </a:xfrm>
        </p:spPr>
        <p:txBody>
          <a:bodyPr/>
          <a:lstStyle/>
          <a:p>
            <a:r>
              <a:rPr lang="en-GB" dirty="0"/>
              <a:t>Explainable &amp; Ethical AI</a:t>
            </a:r>
          </a:p>
        </p:txBody>
      </p:sp>
      <p:sp>
        <p:nvSpPr>
          <p:cNvPr id="3" name="Content Placeholder 2">
            <a:extLst>
              <a:ext uri="{FF2B5EF4-FFF2-40B4-BE49-F238E27FC236}">
                <a16:creationId xmlns:a16="http://schemas.microsoft.com/office/drawing/2014/main" id="{D8AC5B85-A1B5-8630-243F-2DB6F252F32B}"/>
              </a:ext>
            </a:extLst>
          </p:cNvPr>
          <p:cNvSpPr>
            <a:spLocks noGrp="1"/>
          </p:cNvSpPr>
          <p:nvPr>
            <p:ph idx="1"/>
          </p:nvPr>
        </p:nvSpPr>
        <p:spPr/>
        <p:txBody>
          <a:bodyPr>
            <a:normAutofit lnSpcReduction="10000"/>
          </a:bodyPr>
          <a:lstStyle/>
          <a:p>
            <a:r>
              <a:rPr lang="en-GB" dirty="0"/>
              <a:t>XAI improves trust through visualization (heatmaps, feature attribution) </a:t>
            </a:r>
            <a:r>
              <a:rPr lang="en-GB" sz="1200" dirty="0"/>
              <a:t>[10]</a:t>
            </a:r>
            <a:r>
              <a:rPr lang="en-GB" dirty="0"/>
              <a:t>.</a:t>
            </a:r>
          </a:p>
          <a:p>
            <a:r>
              <a:rPr lang="en-GB" dirty="0"/>
              <a:t>Deep learning models in radiology face “black-box” problem. Their internal decision processes are not transparent, requiring human verification </a:t>
            </a:r>
            <a:r>
              <a:rPr lang="en-GB" sz="1200" dirty="0"/>
              <a:t>[1]</a:t>
            </a:r>
            <a:r>
              <a:rPr lang="en-GB" dirty="0"/>
              <a:t>,</a:t>
            </a:r>
            <a:r>
              <a:rPr lang="en-GB" sz="1200" dirty="0"/>
              <a:t> [10]</a:t>
            </a:r>
            <a:r>
              <a:rPr lang="en-GB" dirty="0"/>
              <a:t>.</a:t>
            </a:r>
          </a:p>
          <a:p>
            <a:r>
              <a:rPr lang="en-GB" dirty="0"/>
              <a:t>Ethical focus: data privacy, bias control, clinician accountability </a:t>
            </a:r>
            <a:r>
              <a:rPr lang="en-GB" sz="1200" dirty="0"/>
              <a:t>[2]</a:t>
            </a:r>
            <a:r>
              <a:rPr lang="en-GB" dirty="0"/>
              <a:t>.</a:t>
            </a:r>
          </a:p>
        </p:txBody>
      </p:sp>
    </p:spTree>
    <p:extLst>
      <p:ext uri="{BB962C8B-B14F-4D97-AF65-F5344CB8AC3E}">
        <p14:creationId xmlns:p14="http://schemas.microsoft.com/office/powerpoint/2010/main" val="736934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E72E2-F6D4-1983-D007-E1829A121630}"/>
              </a:ext>
            </a:extLst>
          </p:cNvPr>
          <p:cNvSpPr>
            <a:spLocks noGrp="1"/>
          </p:cNvSpPr>
          <p:nvPr>
            <p:ph type="title"/>
          </p:nvPr>
        </p:nvSpPr>
        <p:spPr/>
        <p:txBody>
          <a:bodyPr/>
          <a:lstStyle/>
          <a:p>
            <a:r>
              <a:rPr lang="en-GB" dirty="0"/>
              <a:t>Integration into Clinical Workflow</a:t>
            </a:r>
          </a:p>
        </p:txBody>
      </p:sp>
      <p:sp>
        <p:nvSpPr>
          <p:cNvPr id="3" name="Content Placeholder 2">
            <a:extLst>
              <a:ext uri="{FF2B5EF4-FFF2-40B4-BE49-F238E27FC236}">
                <a16:creationId xmlns:a16="http://schemas.microsoft.com/office/drawing/2014/main" id="{4E80A8C2-8F59-A92C-1546-C795F0FF88BF}"/>
              </a:ext>
            </a:extLst>
          </p:cNvPr>
          <p:cNvSpPr>
            <a:spLocks noGrp="1"/>
          </p:cNvSpPr>
          <p:nvPr>
            <p:ph idx="1"/>
          </p:nvPr>
        </p:nvSpPr>
        <p:spPr>
          <a:xfrm>
            <a:off x="1328057" y="2971800"/>
            <a:ext cx="9333847" cy="3127248"/>
          </a:xfrm>
        </p:spPr>
        <p:txBody>
          <a:bodyPr/>
          <a:lstStyle/>
          <a:p>
            <a:r>
              <a:rPr lang="en-GB" dirty="0"/>
              <a:t>AI embedded in Picture Archiving and Communication Systems (PACS) and hospital information systems </a:t>
            </a:r>
            <a:r>
              <a:rPr lang="en-GB" sz="1200"/>
              <a:t>[7]</a:t>
            </a:r>
            <a:r>
              <a:rPr lang="en-GB"/>
              <a:t>.</a:t>
            </a:r>
            <a:endParaRPr lang="en-GB" dirty="0"/>
          </a:p>
          <a:p>
            <a:r>
              <a:rPr lang="en-GB" dirty="0"/>
              <a:t>Automated urgency triage, report standardization, and real-time feedback loops </a:t>
            </a:r>
            <a:r>
              <a:rPr lang="en-GB" sz="1200"/>
              <a:t>[2]</a:t>
            </a:r>
            <a:r>
              <a:rPr lang="en-GB"/>
              <a:t>,</a:t>
            </a:r>
            <a:r>
              <a:rPr lang="en-GB" sz="1200"/>
              <a:t> [7].</a:t>
            </a:r>
            <a:endParaRPr lang="en-GB" sz="1200" dirty="0"/>
          </a:p>
          <a:p>
            <a:r>
              <a:rPr lang="en-GB" dirty="0"/>
              <a:t>AI reduced diagnostic delays from: 11 days → </a:t>
            </a:r>
            <a:r>
              <a:rPr lang="en-GB" b="1" dirty="0"/>
              <a:t>2.7 days </a:t>
            </a:r>
            <a:r>
              <a:rPr lang="en-GB" sz="1200"/>
              <a:t>[7]</a:t>
            </a:r>
            <a:r>
              <a:rPr lang="en-GB"/>
              <a:t>.</a:t>
            </a:r>
            <a:endParaRPr lang="en-GB" dirty="0"/>
          </a:p>
        </p:txBody>
      </p:sp>
    </p:spTree>
    <p:extLst>
      <p:ext uri="{BB962C8B-B14F-4D97-AF65-F5344CB8AC3E}">
        <p14:creationId xmlns:p14="http://schemas.microsoft.com/office/powerpoint/2010/main" val="3196469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6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5BC00-5EB9-FD31-4CDE-95348B6DF6EC}"/>
              </a:ext>
            </a:extLst>
          </p:cNvPr>
          <p:cNvSpPr>
            <a:spLocks noGrp="1"/>
          </p:cNvSpPr>
          <p:nvPr>
            <p:ph type="title"/>
          </p:nvPr>
        </p:nvSpPr>
        <p:spPr>
          <a:xfrm>
            <a:off x="3387852" y="1485247"/>
            <a:ext cx="5416296" cy="887839"/>
          </a:xfrm>
        </p:spPr>
        <p:txBody>
          <a:bodyPr/>
          <a:lstStyle/>
          <a:p>
            <a:r>
              <a:rPr lang="en-GB" dirty="0"/>
              <a:t>Benefits &amp; Limitations</a:t>
            </a:r>
          </a:p>
        </p:txBody>
      </p:sp>
      <p:graphicFrame>
        <p:nvGraphicFramePr>
          <p:cNvPr id="4" name="Content Placeholder 3">
            <a:extLst>
              <a:ext uri="{FF2B5EF4-FFF2-40B4-BE49-F238E27FC236}">
                <a16:creationId xmlns:a16="http://schemas.microsoft.com/office/drawing/2014/main" id="{B51B35CF-5B90-FF76-B13E-9FA624046583}"/>
              </a:ext>
            </a:extLst>
          </p:cNvPr>
          <p:cNvGraphicFramePr>
            <a:graphicFrameLocks noGrp="1"/>
          </p:cNvGraphicFramePr>
          <p:nvPr>
            <p:ph idx="1"/>
            <p:extLst>
              <p:ext uri="{D42A27DB-BD31-4B8C-83A1-F6EECF244321}">
                <p14:modId xmlns:p14="http://schemas.microsoft.com/office/powerpoint/2010/main" val="956766879"/>
              </p:ext>
            </p:extLst>
          </p:nvPr>
        </p:nvGraphicFramePr>
        <p:xfrm>
          <a:off x="1524000" y="2732315"/>
          <a:ext cx="9144000" cy="194056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293183678"/>
                    </a:ext>
                  </a:extLst>
                </a:gridCol>
                <a:gridCol w="4572000">
                  <a:extLst>
                    <a:ext uri="{9D8B030D-6E8A-4147-A177-3AD203B41FA5}">
                      <a16:colId xmlns:a16="http://schemas.microsoft.com/office/drawing/2014/main" val="3140509348"/>
                    </a:ext>
                  </a:extLst>
                </a:gridCol>
              </a:tblGrid>
              <a:tr h="370840">
                <a:tc>
                  <a:txBody>
                    <a:bodyPr/>
                    <a:lstStyle/>
                    <a:p>
                      <a:pPr algn="r"/>
                      <a:r>
                        <a:rPr lang="en-GB" sz="2400" dirty="0"/>
                        <a:t>Benefits</a:t>
                      </a:r>
                    </a:p>
                  </a:txBody>
                  <a:tcPr/>
                </a:tc>
                <a:tc>
                  <a:txBody>
                    <a:bodyPr/>
                    <a:lstStyle/>
                    <a:p>
                      <a:pPr algn="l"/>
                      <a:r>
                        <a:rPr lang="en-GB" sz="2400" dirty="0"/>
                        <a:t>Limitations</a:t>
                      </a:r>
                    </a:p>
                  </a:txBody>
                  <a:tcPr>
                    <a:solidFill>
                      <a:srgbClr val="B2320A"/>
                    </a:solidFill>
                  </a:tcPr>
                </a:tc>
                <a:extLst>
                  <a:ext uri="{0D108BD9-81ED-4DB2-BD59-A6C34878D82A}">
                    <a16:rowId xmlns:a16="http://schemas.microsoft.com/office/drawing/2014/main" val="574602654"/>
                  </a:ext>
                </a:extLst>
              </a:tr>
              <a:tr h="370840">
                <a:tc>
                  <a:txBody>
                    <a:bodyPr/>
                    <a:lstStyle/>
                    <a:p>
                      <a:pPr algn="r"/>
                      <a:r>
                        <a:rPr lang="en-GB" dirty="0"/>
                        <a:t>Higher diagnostic precision</a:t>
                      </a:r>
                      <a:r>
                        <a:rPr lang="en-GB" sz="1200"/>
                        <a:t>[3]</a:t>
                      </a:r>
                      <a:r>
                        <a:rPr lang="en-GB"/>
                        <a:t>, </a:t>
                      </a:r>
                      <a:r>
                        <a:rPr lang="en-GB" sz="1200"/>
                        <a:t>[7]</a:t>
                      </a:r>
                      <a:endParaRPr lang="en-GB" sz="1200" dirty="0"/>
                    </a:p>
                  </a:txBody>
                  <a:tcPr/>
                </a:tc>
                <a:tc>
                  <a:txBody>
                    <a:bodyPr/>
                    <a:lstStyle/>
                    <a:p>
                      <a:pPr algn="l"/>
                      <a:r>
                        <a:rPr lang="en-GB" dirty="0"/>
                        <a:t>Dataset bias </a:t>
                      </a:r>
                      <a:r>
                        <a:rPr lang="en-GB" sz="1200"/>
                        <a:t>[1]</a:t>
                      </a:r>
                      <a:r>
                        <a:rPr lang="en-GB"/>
                        <a:t>, </a:t>
                      </a:r>
                      <a:r>
                        <a:rPr lang="en-GB" sz="1200"/>
                        <a:t>[2]</a:t>
                      </a:r>
                      <a:endParaRPr lang="en-GB" sz="1200" dirty="0"/>
                    </a:p>
                  </a:txBody>
                  <a:tcPr>
                    <a:solidFill>
                      <a:srgbClr val="FDDBB5"/>
                    </a:solidFill>
                  </a:tcPr>
                </a:tc>
                <a:extLst>
                  <a:ext uri="{0D108BD9-81ED-4DB2-BD59-A6C34878D82A}">
                    <a16:rowId xmlns:a16="http://schemas.microsoft.com/office/drawing/2014/main" val="2795938415"/>
                  </a:ext>
                </a:extLst>
              </a:tr>
              <a:tr h="370840">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Reduced workload </a:t>
                      </a:r>
                      <a:r>
                        <a:rPr lang="en-GB" sz="1200"/>
                        <a:t>[2]</a:t>
                      </a:r>
                      <a:r>
                        <a:rPr lang="en-GB"/>
                        <a:t>, </a:t>
                      </a:r>
                      <a:r>
                        <a:rPr lang="en-GB" sz="1200"/>
                        <a:t>[7]</a:t>
                      </a:r>
                      <a:endParaRPr lang="en-GB" sz="1200" dirty="0"/>
                    </a:p>
                  </a:txBody>
                  <a:tcPr/>
                </a:tc>
                <a:tc>
                  <a:txBody>
                    <a:bodyPr/>
                    <a:lstStyle/>
                    <a:p>
                      <a:pPr algn="l"/>
                      <a:r>
                        <a:rPr lang="en-GB" dirty="0"/>
                        <a:t>Limited generalization </a:t>
                      </a:r>
                      <a:r>
                        <a:rPr lang="en-GB" sz="1200"/>
                        <a:t>[1]</a:t>
                      </a:r>
                      <a:r>
                        <a:rPr lang="en-GB"/>
                        <a:t>, </a:t>
                      </a:r>
                      <a:r>
                        <a:rPr lang="en-GB" sz="1200"/>
                        <a:t>[6]</a:t>
                      </a:r>
                      <a:endParaRPr lang="en-GB" sz="1200" dirty="0"/>
                    </a:p>
                  </a:txBody>
                  <a:tcPr/>
                </a:tc>
                <a:extLst>
                  <a:ext uri="{0D108BD9-81ED-4DB2-BD59-A6C34878D82A}">
                    <a16:rowId xmlns:a16="http://schemas.microsoft.com/office/drawing/2014/main" val="3401824278"/>
                  </a:ext>
                </a:extLst>
              </a:tr>
              <a:tr h="370840">
                <a:tc>
                  <a:txBody>
                    <a:bodyPr/>
                    <a:lstStyle/>
                    <a:p>
                      <a:pPr algn="r"/>
                      <a:r>
                        <a:rPr lang="en-GB" dirty="0"/>
                        <a:t>Consistent reporting </a:t>
                      </a:r>
                      <a:r>
                        <a:rPr lang="en-GB" sz="1200"/>
                        <a:t>[2]</a:t>
                      </a:r>
                      <a:endParaRPr lang="en-GB" sz="1200" dirty="0"/>
                    </a:p>
                  </a:txBody>
                  <a:tcPr/>
                </a:tc>
                <a:tc>
                  <a:txBody>
                    <a:bodyPr/>
                    <a:lstStyle/>
                    <a:p>
                      <a:pPr algn="l"/>
                      <a:r>
                        <a:rPr lang="en-GB" dirty="0"/>
                        <a:t>Ethical and legal gaps </a:t>
                      </a:r>
                      <a:r>
                        <a:rPr lang="en-GB" sz="1200"/>
                        <a:t>[2]</a:t>
                      </a:r>
                      <a:endParaRPr lang="en-GB" sz="1200" dirty="0"/>
                    </a:p>
                  </a:txBody>
                  <a:tcPr>
                    <a:solidFill>
                      <a:srgbClr val="FDDBB5"/>
                    </a:solidFill>
                  </a:tcPr>
                </a:tc>
                <a:extLst>
                  <a:ext uri="{0D108BD9-81ED-4DB2-BD59-A6C34878D82A}">
                    <a16:rowId xmlns:a16="http://schemas.microsoft.com/office/drawing/2014/main" val="1481727827"/>
                  </a:ext>
                </a:extLst>
              </a:tr>
              <a:tr h="370840">
                <a:tc>
                  <a:txBody>
                    <a:bodyPr/>
                    <a:lstStyle/>
                    <a:p>
                      <a:pPr algn="r"/>
                      <a:r>
                        <a:rPr lang="en-GB" dirty="0"/>
                        <a:t>Early disease detection </a:t>
                      </a:r>
                      <a:r>
                        <a:rPr lang="en-GB" sz="1200"/>
                        <a:t>[4]</a:t>
                      </a:r>
                      <a:r>
                        <a:rPr lang="en-GB"/>
                        <a:t>, </a:t>
                      </a:r>
                      <a:r>
                        <a:rPr lang="en-GB" sz="1200"/>
                        <a:t>[9]</a:t>
                      </a:r>
                      <a:endParaRPr lang="en-GB" sz="1200" dirty="0"/>
                    </a:p>
                  </a:txBody>
                  <a:tcPr/>
                </a:tc>
                <a:tc>
                  <a:txBody>
                    <a:bodyPr/>
                    <a:lstStyle/>
                    <a:p>
                      <a:pPr algn="l"/>
                      <a:endParaRPr lang="en-GB" dirty="0"/>
                    </a:p>
                  </a:txBody>
                  <a:tcPr/>
                </a:tc>
                <a:extLst>
                  <a:ext uri="{0D108BD9-81ED-4DB2-BD59-A6C34878D82A}">
                    <a16:rowId xmlns:a16="http://schemas.microsoft.com/office/drawing/2014/main" val="2864081432"/>
                  </a:ext>
                </a:extLst>
              </a:tr>
            </a:tbl>
          </a:graphicData>
        </a:graphic>
      </p:graphicFrame>
    </p:spTree>
    <p:extLst>
      <p:ext uri="{BB962C8B-B14F-4D97-AF65-F5344CB8AC3E}">
        <p14:creationId xmlns:p14="http://schemas.microsoft.com/office/powerpoint/2010/main" val="334883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31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906E-2F94-5C0C-5639-9B5D974751D9}"/>
              </a:ext>
            </a:extLst>
          </p:cNvPr>
          <p:cNvSpPr>
            <a:spLocks noGrp="1"/>
          </p:cNvSpPr>
          <p:nvPr>
            <p:ph type="title"/>
          </p:nvPr>
        </p:nvSpPr>
        <p:spPr/>
        <p:txBody>
          <a:bodyPr/>
          <a:lstStyle/>
          <a:p>
            <a:r>
              <a:rPr lang="en-GB" dirty="0"/>
              <a:t>Future Directions</a:t>
            </a:r>
          </a:p>
        </p:txBody>
      </p:sp>
      <p:sp>
        <p:nvSpPr>
          <p:cNvPr id="3" name="Content Placeholder 2">
            <a:extLst>
              <a:ext uri="{FF2B5EF4-FFF2-40B4-BE49-F238E27FC236}">
                <a16:creationId xmlns:a16="http://schemas.microsoft.com/office/drawing/2014/main" id="{D2AA62D5-07C0-39AE-82FD-5A2331736222}"/>
              </a:ext>
            </a:extLst>
          </p:cNvPr>
          <p:cNvSpPr>
            <a:spLocks noGrp="1"/>
          </p:cNvSpPr>
          <p:nvPr>
            <p:ph idx="1"/>
          </p:nvPr>
        </p:nvSpPr>
        <p:spPr/>
        <p:txBody>
          <a:bodyPr/>
          <a:lstStyle/>
          <a:p>
            <a:r>
              <a:rPr lang="en-GB" dirty="0"/>
              <a:t>Multimodal AI fusing imaging, genomics, and clinical data </a:t>
            </a:r>
            <a:r>
              <a:rPr lang="en-GB" sz="1200" dirty="0"/>
              <a:t>[4]</a:t>
            </a:r>
            <a:r>
              <a:rPr lang="en-GB" dirty="0"/>
              <a:t>.</a:t>
            </a:r>
          </a:p>
          <a:p>
            <a:r>
              <a:rPr lang="en-GB" dirty="0"/>
              <a:t>Federated learning for secure collaboration without data sharing </a:t>
            </a:r>
            <a:r>
              <a:rPr lang="en-GB" sz="1200" dirty="0"/>
              <a:t>[2]</a:t>
            </a:r>
            <a:r>
              <a:rPr lang="en-GB" dirty="0"/>
              <a:t>.</a:t>
            </a:r>
          </a:p>
          <a:p>
            <a:r>
              <a:rPr lang="en-GB" dirty="0"/>
              <a:t>Personalized diagnostics and global remote radiology applications </a:t>
            </a:r>
            <a:r>
              <a:rPr lang="en-GB" sz="1200" dirty="0"/>
              <a:t>[2]</a:t>
            </a:r>
            <a:r>
              <a:rPr lang="en-GB" dirty="0"/>
              <a:t>, </a:t>
            </a:r>
            <a:r>
              <a:rPr lang="en-GB" sz="1200" dirty="0"/>
              <a:t>[4]</a:t>
            </a:r>
            <a:r>
              <a:rPr lang="en-GB" dirty="0"/>
              <a:t>.</a:t>
            </a:r>
          </a:p>
        </p:txBody>
      </p:sp>
    </p:spTree>
    <p:extLst>
      <p:ext uri="{BB962C8B-B14F-4D97-AF65-F5344CB8AC3E}">
        <p14:creationId xmlns:p14="http://schemas.microsoft.com/office/powerpoint/2010/main" val="258272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912C-CBF5-167E-F9B4-0AEA5975D9E7}"/>
              </a:ext>
            </a:extLst>
          </p:cNvPr>
          <p:cNvSpPr>
            <a:spLocks noGrp="1"/>
          </p:cNvSpPr>
          <p:nvPr>
            <p:ph type="title"/>
          </p:nvPr>
        </p:nvSpPr>
        <p:spPr>
          <a:xfrm>
            <a:off x="4257923" y="2929796"/>
            <a:ext cx="3029860" cy="1344168"/>
          </a:xfrm>
        </p:spPr>
        <p:txBody>
          <a:bodyPr/>
          <a:lstStyle/>
          <a:p>
            <a:pPr algn="r"/>
            <a:r>
              <a:rPr lang="en-GB" dirty="0"/>
              <a:t>Prototype</a:t>
            </a:r>
            <a:br>
              <a:rPr lang="en-GB" dirty="0"/>
            </a:br>
            <a:r>
              <a:rPr lang="en-GB" dirty="0"/>
              <a:t>overview</a:t>
            </a:r>
          </a:p>
        </p:txBody>
      </p:sp>
      <p:sp>
        <p:nvSpPr>
          <p:cNvPr id="3" name="Content Placeholder 2">
            <a:extLst>
              <a:ext uri="{FF2B5EF4-FFF2-40B4-BE49-F238E27FC236}">
                <a16:creationId xmlns:a16="http://schemas.microsoft.com/office/drawing/2014/main" id="{AD9A7DBE-6DC3-5998-F187-A9D6EE6188CA}"/>
              </a:ext>
            </a:extLst>
          </p:cNvPr>
          <p:cNvSpPr>
            <a:spLocks noGrp="1"/>
          </p:cNvSpPr>
          <p:nvPr>
            <p:ph idx="1"/>
          </p:nvPr>
        </p:nvSpPr>
        <p:spPr>
          <a:xfrm>
            <a:off x="5138737" y="170358"/>
            <a:ext cx="2095500" cy="580860"/>
          </a:xfrm>
        </p:spPr>
        <p:txBody>
          <a:bodyPr>
            <a:noAutofit/>
          </a:bodyPr>
          <a:lstStyle/>
          <a:p>
            <a:pPr marL="0" indent="0">
              <a:buNone/>
            </a:pPr>
            <a:r>
              <a:rPr lang="en-GB" sz="1800" dirty="0"/>
              <a:t>Input image</a:t>
            </a:r>
          </a:p>
        </p:txBody>
      </p:sp>
      <p:pic>
        <p:nvPicPr>
          <p:cNvPr id="11" name="Picture 10">
            <a:extLst>
              <a:ext uri="{FF2B5EF4-FFF2-40B4-BE49-F238E27FC236}">
                <a16:creationId xmlns:a16="http://schemas.microsoft.com/office/drawing/2014/main" id="{5CCEC9E3-5C79-0961-4862-9AD575F2918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200359" y="639230"/>
            <a:ext cx="7224827" cy="5579540"/>
          </a:xfrm>
          <a:prstGeom prst="rect">
            <a:avLst/>
          </a:prstGeom>
        </p:spPr>
      </p:pic>
      <p:sp>
        <p:nvSpPr>
          <p:cNvPr id="12" name="Content Placeholder 2">
            <a:extLst>
              <a:ext uri="{FF2B5EF4-FFF2-40B4-BE49-F238E27FC236}">
                <a16:creationId xmlns:a16="http://schemas.microsoft.com/office/drawing/2014/main" id="{2A1BD4BA-0426-9E90-C17E-3A9553B30204}"/>
              </a:ext>
            </a:extLst>
          </p:cNvPr>
          <p:cNvSpPr txBox="1">
            <a:spLocks/>
          </p:cNvSpPr>
          <p:nvPr/>
        </p:nvSpPr>
        <p:spPr>
          <a:xfrm>
            <a:off x="8785514" y="1908547"/>
            <a:ext cx="2276474" cy="580860"/>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Preprocessing </a:t>
            </a:r>
          </a:p>
        </p:txBody>
      </p:sp>
      <p:sp>
        <p:nvSpPr>
          <p:cNvPr id="13" name="Content Placeholder 2">
            <a:extLst>
              <a:ext uri="{FF2B5EF4-FFF2-40B4-BE49-F238E27FC236}">
                <a16:creationId xmlns:a16="http://schemas.microsoft.com/office/drawing/2014/main" id="{576B7398-3335-B4F9-CD7E-FDFC795E0396}"/>
              </a:ext>
            </a:extLst>
          </p:cNvPr>
          <p:cNvSpPr txBox="1">
            <a:spLocks/>
          </p:cNvSpPr>
          <p:nvPr/>
        </p:nvSpPr>
        <p:spPr>
          <a:xfrm>
            <a:off x="8526995" y="3780277"/>
            <a:ext cx="2095500" cy="1176634"/>
          </a:xfrm>
          <a:prstGeom prst="rect">
            <a:avLst/>
          </a:prstGeom>
        </p:spPr>
        <p:txBody>
          <a:bodyPr vert="horz" lIns="91440" tIns="45720" rIns="91440" bIns="45720" rtlCol="0">
            <a:no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sz="1800" dirty="0"/>
              <a:t>Convolutional</a:t>
            </a:r>
          </a:p>
          <a:p>
            <a:pPr marL="0" indent="0" algn="r">
              <a:buNone/>
            </a:pPr>
            <a:r>
              <a:rPr lang="en-GB" sz="1800" dirty="0"/>
              <a:t>Neural</a:t>
            </a:r>
          </a:p>
          <a:p>
            <a:pPr marL="0" indent="0" algn="r">
              <a:buNone/>
            </a:pPr>
            <a:r>
              <a:rPr lang="en-GB" sz="1800" dirty="0"/>
              <a:t>Network</a:t>
            </a:r>
          </a:p>
        </p:txBody>
      </p:sp>
      <p:sp>
        <p:nvSpPr>
          <p:cNvPr id="14" name="Content Placeholder 2">
            <a:extLst>
              <a:ext uri="{FF2B5EF4-FFF2-40B4-BE49-F238E27FC236}">
                <a16:creationId xmlns:a16="http://schemas.microsoft.com/office/drawing/2014/main" id="{502050AC-78A3-D171-2407-DD30DFCCDAB2}"/>
              </a:ext>
            </a:extLst>
          </p:cNvPr>
          <p:cNvSpPr txBox="1">
            <a:spLocks/>
          </p:cNvSpPr>
          <p:nvPr/>
        </p:nvSpPr>
        <p:spPr>
          <a:xfrm>
            <a:off x="6482673" y="6187844"/>
            <a:ext cx="2276474" cy="580860"/>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Report</a:t>
            </a:r>
            <a:r>
              <a:rPr lang="en-GB" b="1" dirty="0"/>
              <a:t> </a:t>
            </a:r>
          </a:p>
        </p:txBody>
      </p:sp>
      <p:sp>
        <p:nvSpPr>
          <p:cNvPr id="16" name="TextBox 15">
            <a:extLst>
              <a:ext uri="{FF2B5EF4-FFF2-40B4-BE49-F238E27FC236}">
                <a16:creationId xmlns:a16="http://schemas.microsoft.com/office/drawing/2014/main" id="{DD973B83-5C9F-7BB3-9F0A-B4837A7A41C4}"/>
              </a:ext>
            </a:extLst>
          </p:cNvPr>
          <p:cNvSpPr txBox="1"/>
          <p:nvPr/>
        </p:nvSpPr>
        <p:spPr>
          <a:xfrm>
            <a:off x="2268249" y="5678825"/>
            <a:ext cx="6096000" cy="646331"/>
          </a:xfrm>
          <a:prstGeom prst="rect">
            <a:avLst/>
          </a:prstGeom>
          <a:noFill/>
        </p:spPr>
        <p:txBody>
          <a:bodyPr wrap="square">
            <a:spAutoFit/>
          </a:bodyPr>
          <a:lstStyle/>
          <a:p>
            <a:r>
              <a:rPr lang="en-GB" dirty="0"/>
              <a:t>Grad-CAM</a:t>
            </a:r>
          </a:p>
          <a:p>
            <a:r>
              <a:rPr lang="en-GB" dirty="0"/>
              <a:t>visualization</a:t>
            </a:r>
          </a:p>
        </p:txBody>
      </p:sp>
      <p:sp>
        <p:nvSpPr>
          <p:cNvPr id="18" name="TextBox 17">
            <a:extLst>
              <a:ext uri="{FF2B5EF4-FFF2-40B4-BE49-F238E27FC236}">
                <a16:creationId xmlns:a16="http://schemas.microsoft.com/office/drawing/2014/main" id="{7216601B-7795-F066-8950-8A9625BC2610}"/>
              </a:ext>
            </a:extLst>
          </p:cNvPr>
          <p:cNvSpPr txBox="1"/>
          <p:nvPr/>
        </p:nvSpPr>
        <p:spPr>
          <a:xfrm>
            <a:off x="1301576" y="4045428"/>
            <a:ext cx="6096000" cy="646331"/>
          </a:xfrm>
          <a:prstGeom prst="rect">
            <a:avLst/>
          </a:prstGeom>
          <a:noFill/>
        </p:spPr>
        <p:txBody>
          <a:bodyPr wrap="square">
            <a:spAutoFit/>
          </a:bodyPr>
          <a:lstStyle/>
          <a:p>
            <a:r>
              <a:rPr lang="en-GB" dirty="0"/>
              <a:t>Clinician</a:t>
            </a:r>
          </a:p>
          <a:p>
            <a:r>
              <a:rPr lang="en-GB" dirty="0"/>
              <a:t>validation</a:t>
            </a:r>
          </a:p>
        </p:txBody>
      </p:sp>
      <p:sp>
        <p:nvSpPr>
          <p:cNvPr id="20" name="TextBox 19">
            <a:extLst>
              <a:ext uri="{FF2B5EF4-FFF2-40B4-BE49-F238E27FC236}">
                <a16:creationId xmlns:a16="http://schemas.microsoft.com/office/drawing/2014/main" id="{A0C1B918-335E-D923-D19B-973424ECC3DA}"/>
              </a:ext>
            </a:extLst>
          </p:cNvPr>
          <p:cNvSpPr txBox="1"/>
          <p:nvPr/>
        </p:nvSpPr>
        <p:spPr>
          <a:xfrm>
            <a:off x="2565963" y="1157424"/>
            <a:ext cx="6096000" cy="646331"/>
          </a:xfrm>
          <a:prstGeom prst="rect">
            <a:avLst/>
          </a:prstGeom>
          <a:noFill/>
        </p:spPr>
        <p:txBody>
          <a:bodyPr wrap="square">
            <a:spAutoFit/>
          </a:bodyPr>
          <a:lstStyle/>
          <a:p>
            <a:r>
              <a:rPr lang="en-GB" dirty="0"/>
              <a:t>Feedback</a:t>
            </a:r>
          </a:p>
          <a:p>
            <a:r>
              <a:rPr lang="en-GB" dirty="0"/>
              <a:t>loop</a:t>
            </a:r>
          </a:p>
        </p:txBody>
      </p:sp>
    </p:spTree>
    <p:extLst>
      <p:ext uri="{BB962C8B-B14F-4D97-AF65-F5344CB8AC3E}">
        <p14:creationId xmlns:p14="http://schemas.microsoft.com/office/powerpoint/2010/main" val="2535107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AD1F-160F-9C90-1AA9-22399FF5A93F}"/>
              </a:ext>
            </a:extLst>
          </p:cNvPr>
          <p:cNvSpPr>
            <a:spLocks noGrp="1"/>
          </p:cNvSpPr>
          <p:nvPr>
            <p:ph type="title"/>
          </p:nvPr>
        </p:nvSpPr>
        <p:spPr>
          <a:xfrm>
            <a:off x="1524000" y="345066"/>
            <a:ext cx="9144000" cy="1344168"/>
          </a:xfrm>
        </p:spPr>
        <p:txBody>
          <a:bodyPr/>
          <a:lstStyle/>
          <a:p>
            <a:pPr algn="ctr"/>
            <a:r>
              <a:rPr lang="en-GB" dirty="0"/>
              <a:t>REFERENCES</a:t>
            </a:r>
          </a:p>
        </p:txBody>
      </p:sp>
      <p:sp>
        <p:nvSpPr>
          <p:cNvPr id="3" name="Content Placeholder 2">
            <a:extLst>
              <a:ext uri="{FF2B5EF4-FFF2-40B4-BE49-F238E27FC236}">
                <a16:creationId xmlns:a16="http://schemas.microsoft.com/office/drawing/2014/main" id="{B298A6D5-71AD-6C89-1831-A8B192C8F3A8}"/>
              </a:ext>
            </a:extLst>
          </p:cNvPr>
          <p:cNvSpPr>
            <a:spLocks noGrp="1"/>
          </p:cNvSpPr>
          <p:nvPr>
            <p:ph idx="1"/>
          </p:nvPr>
        </p:nvSpPr>
        <p:spPr>
          <a:xfrm>
            <a:off x="770021" y="1097280"/>
            <a:ext cx="10597415" cy="5415653"/>
          </a:xfrm>
        </p:spPr>
        <p:txBody>
          <a:bodyPr>
            <a:normAutofit lnSpcReduction="10000"/>
          </a:bodyPr>
          <a:lstStyle/>
          <a:p>
            <a:pPr algn="just"/>
            <a:r>
              <a:rPr lang="en-GB" sz="1400" dirty="0">
                <a:cs typeface="Calibri" panose="020F0502020204030204" pitchFamily="34" charset="0"/>
              </a:rPr>
              <a:t>[1] P. </a:t>
            </a:r>
            <a:r>
              <a:rPr lang="en-GB" sz="1400" dirty="0" err="1">
                <a:cs typeface="Calibri" panose="020F0502020204030204" pitchFamily="34" charset="0"/>
              </a:rPr>
              <a:t>Savadjiev</a:t>
            </a:r>
            <a:r>
              <a:rPr lang="en-GB" sz="1400" dirty="0">
                <a:cs typeface="Calibri" panose="020F0502020204030204" pitchFamily="34" charset="0"/>
              </a:rPr>
              <a:t>, et al., "Demystification of AI-driven medical image interpretation: past, present and future," </a:t>
            </a:r>
            <a:r>
              <a:rPr lang="en-GB" sz="1400" i="1" dirty="0" err="1">
                <a:cs typeface="Calibri" panose="020F0502020204030204" pitchFamily="34" charset="0"/>
              </a:rPr>
              <a:t>Eur.Radiol</a:t>
            </a:r>
            <a:r>
              <a:rPr lang="en-GB" sz="1400" i="1" dirty="0">
                <a:cs typeface="Calibri" panose="020F0502020204030204" pitchFamily="34" charset="0"/>
              </a:rPr>
              <a:t>., </a:t>
            </a:r>
            <a:r>
              <a:rPr lang="en-GB" sz="1400" dirty="0">
                <a:cs typeface="Calibri" panose="020F0502020204030204" pitchFamily="34" charset="0"/>
              </a:rPr>
              <a:t>vol. 29, no. 3, pp.1616–1624, 2019. </a:t>
            </a:r>
            <a:r>
              <a:rPr lang="en-GB" sz="1400" dirty="0" err="1">
                <a:cs typeface="Calibri" panose="020F0502020204030204" pitchFamily="34" charset="0"/>
              </a:rPr>
              <a:t>doi</a:t>
            </a:r>
            <a:r>
              <a:rPr lang="en-GB" sz="1400" dirty="0">
                <a:cs typeface="Calibri" panose="020F0502020204030204" pitchFamily="34" charset="0"/>
              </a:rPr>
              <a:t>: 10.1007/s00330-018-5674-x. </a:t>
            </a:r>
          </a:p>
          <a:p>
            <a:pPr algn="just"/>
            <a:r>
              <a:rPr lang="en-GB" sz="1400" dirty="0">
                <a:cs typeface="Calibri" panose="020F0502020204030204" pitchFamily="34" charset="0"/>
              </a:rPr>
              <a:t>[2] R. Najjar, "Redefining Radiology: A Review of Artificial Intelligence Integration in Medical Imaging," </a:t>
            </a:r>
            <a:r>
              <a:rPr lang="en-GB" sz="1400" i="1" dirty="0">
                <a:cs typeface="Calibri" panose="020F0502020204030204" pitchFamily="34" charset="0"/>
              </a:rPr>
              <a:t>Diagnostics (Basel), </a:t>
            </a:r>
            <a:r>
              <a:rPr lang="en-GB" sz="1400" dirty="0">
                <a:cs typeface="Calibri" panose="020F0502020204030204" pitchFamily="34" charset="0"/>
              </a:rPr>
              <a:t>vol. 13, no. 17, pp.2760, 2023. </a:t>
            </a:r>
            <a:r>
              <a:rPr lang="en-GB" sz="1400" dirty="0" err="1">
                <a:cs typeface="Calibri" panose="020F0502020204030204" pitchFamily="34" charset="0"/>
              </a:rPr>
              <a:t>doi</a:t>
            </a:r>
            <a:r>
              <a:rPr lang="en-GB" sz="1400" dirty="0">
                <a:cs typeface="Calibri" panose="020F0502020204030204" pitchFamily="34" charset="0"/>
              </a:rPr>
              <a:t>: 10.3390/diagnostics13172760. </a:t>
            </a:r>
          </a:p>
          <a:p>
            <a:pPr algn="just"/>
            <a:r>
              <a:rPr lang="en-GB" sz="1400" dirty="0">
                <a:cs typeface="Calibri" panose="020F0502020204030204" pitchFamily="34" charset="0"/>
              </a:rPr>
              <a:t>[3] M. M. M, et al., "Enhancing brain </a:t>
            </a:r>
            <a:r>
              <a:rPr lang="en-GB" sz="1400" dirty="0" err="1">
                <a:cs typeface="Calibri" panose="020F0502020204030204" pitchFamily="34" charset="0"/>
              </a:rPr>
              <a:t>tumor</a:t>
            </a:r>
            <a:r>
              <a:rPr lang="en-GB" sz="1400" dirty="0">
                <a:cs typeface="Calibri" panose="020F0502020204030204" pitchFamily="34" charset="0"/>
              </a:rPr>
              <a:t> detection in MRI images through explainable AI using Grad-CAM with Resnet 50," </a:t>
            </a:r>
            <a:r>
              <a:rPr lang="en-GB" sz="1400" i="1" dirty="0">
                <a:cs typeface="Calibri" panose="020F0502020204030204" pitchFamily="34" charset="0"/>
              </a:rPr>
              <a:t>BMC Med Imaging, </a:t>
            </a:r>
            <a:r>
              <a:rPr lang="en-GB" sz="1400" dirty="0">
                <a:cs typeface="Calibri" panose="020F0502020204030204" pitchFamily="34" charset="0"/>
              </a:rPr>
              <a:t>vol. 24, no. 1, pp.107–19, 2024. </a:t>
            </a:r>
            <a:r>
              <a:rPr lang="en-GB" sz="1400" dirty="0" err="1">
                <a:cs typeface="Calibri" panose="020F0502020204030204" pitchFamily="34" charset="0"/>
              </a:rPr>
              <a:t>doi</a:t>
            </a:r>
            <a:r>
              <a:rPr lang="en-GB" sz="1400" dirty="0">
                <a:cs typeface="Calibri" panose="020F0502020204030204" pitchFamily="34" charset="0"/>
              </a:rPr>
              <a:t>: 10.1186/s12880-024-01292-7. </a:t>
            </a:r>
          </a:p>
          <a:p>
            <a:pPr algn="just"/>
            <a:r>
              <a:rPr lang="en-GB" sz="1400" dirty="0">
                <a:cs typeface="Calibri" panose="020F0502020204030204" pitchFamily="34" charset="0"/>
              </a:rPr>
              <a:t>[4] C. Lu, J. Zhang and R. Liu, "Deep learning-based image classification for integrating pathology and radiology in AI-assisted medical imaging," </a:t>
            </a:r>
            <a:r>
              <a:rPr lang="en-GB" sz="1400" i="1" dirty="0">
                <a:cs typeface="Calibri" panose="020F0502020204030204" pitchFamily="34" charset="0"/>
              </a:rPr>
              <a:t>Sci Rep, </a:t>
            </a:r>
            <a:r>
              <a:rPr lang="en-GB" sz="1400" dirty="0">
                <a:cs typeface="Calibri" panose="020F0502020204030204" pitchFamily="34" charset="0"/>
              </a:rPr>
              <a:t>vol. 15, no. 1, pp.27029–21, 2025. </a:t>
            </a:r>
            <a:r>
              <a:rPr lang="en-GB" sz="1400" dirty="0" err="1">
                <a:cs typeface="Calibri" panose="020F0502020204030204" pitchFamily="34" charset="0"/>
              </a:rPr>
              <a:t>doi</a:t>
            </a:r>
            <a:r>
              <a:rPr lang="en-GB" sz="1400" dirty="0">
                <a:cs typeface="Calibri" panose="020F0502020204030204" pitchFamily="34" charset="0"/>
              </a:rPr>
              <a:t>: 10.1038/s41598-025-07883-w. </a:t>
            </a:r>
          </a:p>
          <a:p>
            <a:pPr algn="just"/>
            <a:r>
              <a:rPr lang="en-GB" sz="1400" dirty="0">
                <a:cs typeface="Calibri" panose="020F0502020204030204" pitchFamily="34" charset="0"/>
              </a:rPr>
              <a:t>[5] L. Pinto-Coelho, "How Artificial Intelligence Is Shaping Medical Imaging Technology: A Survey of Innovations and Applications," </a:t>
            </a:r>
            <a:r>
              <a:rPr lang="en-GB" sz="1400" i="1" dirty="0">
                <a:cs typeface="Calibri" panose="020F0502020204030204" pitchFamily="34" charset="0"/>
              </a:rPr>
              <a:t>Bioengineering (Basel), </a:t>
            </a:r>
            <a:r>
              <a:rPr lang="en-GB" sz="1400" dirty="0">
                <a:cs typeface="Calibri" panose="020F0502020204030204" pitchFamily="34" charset="0"/>
              </a:rPr>
              <a:t>vol. 10, no. 12, pp.1435, 2023. </a:t>
            </a:r>
            <a:r>
              <a:rPr lang="en-GB" sz="1400" dirty="0" err="1">
                <a:cs typeface="Calibri" panose="020F0502020204030204" pitchFamily="34" charset="0"/>
              </a:rPr>
              <a:t>doi</a:t>
            </a:r>
            <a:r>
              <a:rPr lang="en-GB" sz="1400" dirty="0">
                <a:cs typeface="Calibri" panose="020F0502020204030204" pitchFamily="34" charset="0"/>
              </a:rPr>
              <a:t>: 10.3390/bioengineering10121435. </a:t>
            </a:r>
          </a:p>
          <a:p>
            <a:pPr algn="just"/>
            <a:r>
              <a:rPr lang="en-GB" sz="1400" dirty="0">
                <a:cs typeface="Calibri" panose="020F0502020204030204" pitchFamily="34" charset="0"/>
              </a:rPr>
              <a:t>[6] H. Fujita, "AI-based computer-aided diagnosis (AI-CAD): the latest review to read first," </a:t>
            </a:r>
            <a:r>
              <a:rPr lang="en-GB" sz="1400" i="1" dirty="0" err="1">
                <a:cs typeface="Calibri" panose="020F0502020204030204" pitchFamily="34" charset="0"/>
              </a:rPr>
              <a:t>Radiol</a:t>
            </a:r>
            <a:r>
              <a:rPr lang="en-GB" sz="1400" i="1" dirty="0">
                <a:cs typeface="Calibri" panose="020F0502020204030204" pitchFamily="34" charset="0"/>
              </a:rPr>
              <a:t> Phys </a:t>
            </a:r>
            <a:r>
              <a:rPr lang="en-GB" sz="1400" i="1" dirty="0" err="1">
                <a:cs typeface="Calibri" panose="020F0502020204030204" pitchFamily="34" charset="0"/>
              </a:rPr>
              <a:t>Technol</a:t>
            </a:r>
            <a:r>
              <a:rPr lang="en-GB" sz="1400" i="1" dirty="0">
                <a:cs typeface="Calibri" panose="020F0502020204030204" pitchFamily="34" charset="0"/>
              </a:rPr>
              <a:t>, </a:t>
            </a:r>
            <a:r>
              <a:rPr lang="en-GB" sz="1400" dirty="0">
                <a:cs typeface="Calibri" panose="020F0502020204030204" pitchFamily="34" charset="0"/>
              </a:rPr>
              <a:t>vol. 13, no. 1, pp.6–19, 2020. </a:t>
            </a:r>
            <a:r>
              <a:rPr lang="en-GB" sz="1400" dirty="0" err="1">
                <a:cs typeface="Calibri" panose="020F0502020204030204" pitchFamily="34" charset="0"/>
              </a:rPr>
              <a:t>doi</a:t>
            </a:r>
            <a:r>
              <a:rPr lang="en-GB" sz="1400" dirty="0">
                <a:cs typeface="Calibri" panose="020F0502020204030204" pitchFamily="34" charset="0"/>
              </a:rPr>
              <a:t>: 10.1007/s12194-019-00552-4. </a:t>
            </a:r>
          </a:p>
          <a:p>
            <a:pPr algn="just"/>
            <a:r>
              <a:rPr lang="en-GB" sz="1400" dirty="0">
                <a:cs typeface="Calibri" panose="020F0502020204030204" pitchFamily="34" charset="0"/>
              </a:rPr>
              <a:t>[7] D. Kvak, et al., "Leveraging Deep Learning Decision-Support System in Specialized Oncology </a:t>
            </a:r>
            <a:r>
              <a:rPr lang="en-GB" sz="1400" dirty="0" err="1">
                <a:cs typeface="Calibri" panose="020F0502020204030204" pitchFamily="34" charset="0"/>
              </a:rPr>
              <a:t>Center</a:t>
            </a:r>
            <a:r>
              <a:rPr lang="en-GB" sz="1400" dirty="0">
                <a:cs typeface="Calibri" panose="020F0502020204030204" pitchFamily="34" charset="0"/>
              </a:rPr>
              <a:t>: A Multi-Reader Retrospective Study on Detection of Pulmonary Lesions in Chest X-ray Images," </a:t>
            </a:r>
            <a:r>
              <a:rPr lang="en-GB" sz="1400" i="1" dirty="0">
                <a:cs typeface="Calibri" panose="020F0502020204030204" pitchFamily="34" charset="0"/>
              </a:rPr>
              <a:t>Diagnostics (Basel), </a:t>
            </a:r>
            <a:r>
              <a:rPr lang="en-GB" sz="1400" dirty="0">
                <a:cs typeface="Calibri" panose="020F0502020204030204" pitchFamily="34" charset="0"/>
              </a:rPr>
              <a:t>vol. 13, no. 6, pp.1043, 2023. </a:t>
            </a:r>
            <a:r>
              <a:rPr lang="en-GB" sz="1400" dirty="0" err="1">
                <a:cs typeface="Calibri" panose="020F0502020204030204" pitchFamily="34" charset="0"/>
              </a:rPr>
              <a:t>doi</a:t>
            </a:r>
            <a:r>
              <a:rPr lang="en-GB" sz="1400" dirty="0">
                <a:cs typeface="Calibri" panose="020F0502020204030204" pitchFamily="34" charset="0"/>
              </a:rPr>
              <a:t>: 10.3390/diagnostics13061043. </a:t>
            </a:r>
          </a:p>
          <a:p>
            <a:pPr algn="just"/>
            <a:r>
              <a:rPr lang="en-GB" sz="1400" dirty="0">
                <a:cs typeface="Calibri" panose="020F0502020204030204" pitchFamily="34" charset="0"/>
              </a:rPr>
              <a:t>[8] </a:t>
            </a:r>
            <a:r>
              <a:rPr lang="en-GB" sz="1400" dirty="0"/>
              <a:t>J. A. Reilly, “Convolutional Neural Networks,” </a:t>
            </a:r>
            <a:r>
              <a:rPr lang="en-GB" sz="1400" i="1" dirty="0"/>
              <a:t>MRIquestions.com</a:t>
            </a:r>
            <a:r>
              <a:rPr lang="en-GB" sz="1400" dirty="0"/>
              <a:t>, 2022. [Online]. Available: </a:t>
            </a:r>
            <a:r>
              <a:rPr lang="en-GB" sz="1400" dirty="0">
                <a:hlinkClick r:id="rId3"/>
              </a:rPr>
              <a:t>https://mriquestions.com/convolutional-network.html</a:t>
            </a:r>
            <a:r>
              <a:rPr lang="en-GB" sz="1400" dirty="0"/>
              <a:t>. [Accessed: 29-Oct-2025]</a:t>
            </a:r>
          </a:p>
          <a:p>
            <a:pPr algn="just"/>
            <a:r>
              <a:rPr lang="en-GB" sz="1400" dirty="0">
                <a:cs typeface="Calibri" panose="020F0502020204030204" pitchFamily="34" charset="0"/>
              </a:rPr>
              <a:t>[9] L. Yan, et al., "Progress in the Application of Artificial Intelligence in Ultrasound-Assisted Medical Diagnosis," </a:t>
            </a:r>
            <a:r>
              <a:rPr lang="en-GB" sz="1400" i="1" dirty="0">
                <a:cs typeface="Calibri" panose="020F0502020204030204" pitchFamily="34" charset="0"/>
              </a:rPr>
              <a:t>Bioengineering (Basel), </a:t>
            </a:r>
            <a:r>
              <a:rPr lang="en-GB" sz="1400" dirty="0">
                <a:cs typeface="Calibri" panose="020F0502020204030204" pitchFamily="34" charset="0"/>
              </a:rPr>
              <a:t>vol. 12, no. 3, pp.288, 2025. </a:t>
            </a:r>
            <a:r>
              <a:rPr lang="en-GB" sz="1400" dirty="0" err="1">
                <a:cs typeface="Calibri" panose="020F0502020204030204" pitchFamily="34" charset="0"/>
              </a:rPr>
              <a:t>doi</a:t>
            </a:r>
            <a:r>
              <a:rPr lang="en-GB" sz="1400" dirty="0">
                <a:cs typeface="Calibri" panose="020F0502020204030204" pitchFamily="34" charset="0"/>
              </a:rPr>
              <a:t>: 10.3390/bioengineering12030288. </a:t>
            </a:r>
          </a:p>
          <a:p>
            <a:pPr algn="just"/>
            <a:r>
              <a:rPr lang="en-GB" sz="1400" dirty="0">
                <a:cs typeface="Calibri" panose="020F0502020204030204" pitchFamily="34" charset="0"/>
              </a:rPr>
              <a:t>[10] R. </a:t>
            </a:r>
            <a:r>
              <a:rPr lang="en-GB" sz="1400" dirty="0" err="1">
                <a:cs typeface="Calibri" panose="020F0502020204030204" pitchFamily="34" charset="0"/>
              </a:rPr>
              <a:t>Ghnemat</a:t>
            </a:r>
            <a:r>
              <a:rPr lang="en-GB" sz="1400" dirty="0">
                <a:cs typeface="Calibri" panose="020F0502020204030204" pitchFamily="34" charset="0"/>
              </a:rPr>
              <a:t>, S. </a:t>
            </a:r>
            <a:r>
              <a:rPr lang="en-GB" sz="1400" dirty="0" err="1">
                <a:cs typeface="Calibri" panose="020F0502020204030204" pitchFamily="34" charset="0"/>
              </a:rPr>
              <a:t>Alodibat</a:t>
            </a:r>
            <a:r>
              <a:rPr lang="en-GB" sz="1400" dirty="0">
                <a:cs typeface="Calibri" panose="020F0502020204030204" pitchFamily="34" charset="0"/>
              </a:rPr>
              <a:t> and Q. Abu Al-</a:t>
            </a:r>
            <a:r>
              <a:rPr lang="en-GB" sz="1400" dirty="0" err="1">
                <a:cs typeface="Calibri" panose="020F0502020204030204" pitchFamily="34" charset="0"/>
              </a:rPr>
              <a:t>Haija</a:t>
            </a:r>
            <a:r>
              <a:rPr lang="en-GB" sz="1400" dirty="0">
                <a:cs typeface="Calibri" panose="020F0502020204030204" pitchFamily="34" charset="0"/>
              </a:rPr>
              <a:t>, "Explainable Artificial Intelligence (XAI) for Deep Learning Based Medical Imaging Classification," </a:t>
            </a:r>
            <a:r>
              <a:rPr lang="en-GB" sz="1400" i="1" dirty="0">
                <a:cs typeface="Calibri" panose="020F0502020204030204" pitchFamily="34" charset="0"/>
              </a:rPr>
              <a:t>Journal of imaging, </a:t>
            </a:r>
            <a:r>
              <a:rPr lang="en-GB" sz="1400" dirty="0">
                <a:cs typeface="Calibri" panose="020F0502020204030204" pitchFamily="34" charset="0"/>
              </a:rPr>
              <a:t>vol. 9, no. 9, pp.177, 2023. </a:t>
            </a:r>
            <a:r>
              <a:rPr lang="en-GB" sz="1400" dirty="0" err="1">
                <a:cs typeface="Calibri" panose="020F0502020204030204" pitchFamily="34" charset="0"/>
              </a:rPr>
              <a:t>doi</a:t>
            </a:r>
            <a:r>
              <a:rPr lang="en-GB" sz="1400" dirty="0">
                <a:cs typeface="Calibri" panose="020F0502020204030204" pitchFamily="34" charset="0"/>
              </a:rPr>
              <a:t>: 10.3390/jimaging9090177. </a:t>
            </a:r>
          </a:p>
          <a:p>
            <a:pPr algn="just"/>
            <a:endParaRPr lang="en-GB" sz="1400" dirty="0">
              <a:cs typeface="Calibri" panose="020F0502020204030204" pitchFamily="34" charset="0"/>
            </a:endParaRPr>
          </a:p>
        </p:txBody>
      </p:sp>
    </p:spTree>
    <p:extLst>
      <p:ext uri="{BB962C8B-B14F-4D97-AF65-F5344CB8AC3E}">
        <p14:creationId xmlns:p14="http://schemas.microsoft.com/office/powerpoint/2010/main" val="3989933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sp>
        <p:nvSpPr>
          <p:cNvPr id="21"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3725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defTabSz="457200"/>
            <a:endParaRPr lang="en-US">
              <a:solidFill>
                <a:prstClr val="black"/>
              </a:solidFill>
              <a:latin typeface="Century Gothic" panose="020B0502020202020204"/>
            </a:endParaRPr>
          </a:p>
        </p:txBody>
      </p:sp>
      <p:sp useBgFill="1">
        <p:nvSpPr>
          <p:cNvPr id="22" name="Freeform: Shape 21">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1619" y="1"/>
            <a:ext cx="7275344"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black"/>
              </a:solidFill>
              <a:latin typeface="Century Gothic" panose="020B0502020202020204"/>
            </a:endParaRPr>
          </a:p>
        </p:txBody>
      </p:sp>
      <p:sp>
        <p:nvSpPr>
          <p:cNvPr id="3" name="Subtitle 2"/>
          <p:cNvSpPr>
            <a:spLocks noGrp="1"/>
          </p:cNvSpPr>
          <p:nvPr>
            <p:ph type="subTitle" idx="1"/>
          </p:nvPr>
        </p:nvSpPr>
        <p:spPr>
          <a:xfrm>
            <a:off x="2390217" y="4777380"/>
            <a:ext cx="5231183" cy="861420"/>
          </a:xfrm>
        </p:spPr>
        <p:txBody>
          <a:bodyPr>
            <a:normAutofit/>
          </a:bodyPr>
          <a:lstStyle/>
          <a:p>
            <a:pPr>
              <a:lnSpc>
                <a:spcPct val="90000"/>
              </a:lnSpc>
            </a:pPr>
            <a:r>
              <a:rPr lang="en-US" sz="1400" dirty="0">
                <a:solidFill>
                  <a:schemeClr val="tx1">
                    <a:lumMod val="85000"/>
                    <a:lumOff val="15000"/>
                  </a:schemeClr>
                </a:solidFill>
              </a:rPr>
              <a:t>Predictive analytics is used by artificial intelligence in healthcare to anticipate clinical outcomes and facilitate early intervention, allowing for a transition from reactive to preventative care. [1].</a:t>
            </a:r>
          </a:p>
        </p:txBody>
      </p:sp>
      <p:sp>
        <p:nvSpPr>
          <p:cNvPr id="2" name="Title 1"/>
          <p:cNvSpPr>
            <a:spLocks noGrp="1"/>
          </p:cNvSpPr>
          <p:nvPr>
            <p:ph type="ctrTitle"/>
          </p:nvPr>
        </p:nvSpPr>
        <p:spPr>
          <a:xfrm>
            <a:off x="2390216" y="1447801"/>
            <a:ext cx="5231186" cy="3329581"/>
          </a:xfrm>
        </p:spPr>
        <p:txBody>
          <a:bodyPr>
            <a:normAutofit/>
          </a:bodyPr>
          <a:lstStyle/>
          <a:p>
            <a:pPr>
              <a:lnSpc>
                <a:spcPct val="90000"/>
              </a:lnSpc>
            </a:pPr>
            <a:r>
              <a:rPr lang="en-US" sz="4000"/>
              <a:t>AI-Powered Healthcare Ecosystem: Predictive Analytics &amp; Preventive Care</a:t>
            </a:r>
          </a:p>
        </p:txBody>
      </p:sp>
      <p:sp>
        <p:nvSpPr>
          <p:cNvPr id="23" name="Rectangle 22">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2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defTabSz="457200"/>
            <a:endParaRPr lang="bg-BG">
              <a:solidFill>
                <a:prstClr val="white"/>
              </a:solidFill>
              <a:latin typeface="Century Gothic" panose="020B0502020202020204"/>
            </a:endParaRPr>
          </a:p>
        </p:txBody>
      </p:sp>
      <p:sp>
        <p:nvSpPr>
          <p:cNvPr id="5" name="TextBox 4">
            <a:extLst>
              <a:ext uri="{FF2B5EF4-FFF2-40B4-BE49-F238E27FC236}">
                <a16:creationId xmlns:a16="http://schemas.microsoft.com/office/drawing/2014/main" id="{D7EC5B56-89F5-2FA7-17FE-C7AE000FDCFC}"/>
              </a:ext>
            </a:extLst>
          </p:cNvPr>
          <p:cNvSpPr txBox="1"/>
          <p:nvPr/>
        </p:nvSpPr>
        <p:spPr>
          <a:xfrm>
            <a:off x="2390216" y="5694402"/>
            <a:ext cx="6655208" cy="369332"/>
          </a:xfrm>
          <a:prstGeom prst="rect">
            <a:avLst/>
          </a:prstGeom>
          <a:noFill/>
        </p:spPr>
        <p:txBody>
          <a:bodyPr wrap="square">
            <a:spAutoFit/>
          </a:bodyPr>
          <a:lstStyle/>
          <a:p>
            <a:r>
              <a:rPr lang="en-GB" sz="1800" dirty="0"/>
              <a:t>By</a:t>
            </a:r>
            <a:r>
              <a:rPr lang="en-GB" sz="1800" b="1" dirty="0"/>
              <a:t> </a:t>
            </a:r>
            <a:r>
              <a:rPr lang="en-GB" b="1" dirty="0"/>
              <a:t>Evgeni </a:t>
            </a:r>
            <a:r>
              <a:rPr lang="en-GB" b="1" dirty="0" err="1"/>
              <a:t>Manov</a:t>
            </a:r>
            <a:r>
              <a:rPr lang="en-GB" sz="1800" b="1" dirty="0"/>
              <a:t> </a:t>
            </a:r>
            <a:endParaRPr lang="en-GB" sz="1800" dirty="0">
              <a:solidFill>
                <a:schemeClr val="bg2">
                  <a:lumMod val="25000"/>
                </a:schemeClr>
              </a:solidFill>
              <a:latin typeface="Calibri" panose="020F0502020204030204" pitchFamily="34" charset="0"/>
              <a:cs typeface="Calibri" panose="020F0502020204030204" pitchFamily="34" charset="0"/>
            </a:endParaRP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rPr lang="en-US"/>
              <a:t>Current Use / Background</a:t>
            </a:r>
          </a:p>
        </p:txBody>
      </p:sp>
      <p:graphicFrame>
        <p:nvGraphicFramePr>
          <p:cNvPr id="17" name="Content Placeholder 2">
            <a:extLst>
              <a:ext uri="{FF2B5EF4-FFF2-40B4-BE49-F238E27FC236}">
                <a16:creationId xmlns:a16="http://schemas.microsoft.com/office/drawing/2014/main" id="{526FD78B-DD21-DF16-F848-F70BCCCF9FE9}"/>
              </a:ext>
            </a:extLst>
          </p:cNvPr>
          <p:cNvGraphicFramePr>
            <a:graphicFrameLocks noGrp="1"/>
          </p:cNvGraphicFramePr>
          <p:nvPr>
            <p:ph idx="1"/>
          </p:nvPr>
        </p:nvGraphicFramePr>
        <p:xfrm>
          <a:off x="2008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Prototype Idea – Patient Risk Score Dashboard</a:t>
            </a:r>
          </a:p>
        </p:txBody>
      </p:sp>
      <p:graphicFrame>
        <p:nvGraphicFramePr>
          <p:cNvPr id="7" name="Content Placeholder 2">
            <a:extLst>
              <a:ext uri="{FF2B5EF4-FFF2-40B4-BE49-F238E27FC236}">
                <a16:creationId xmlns:a16="http://schemas.microsoft.com/office/drawing/2014/main" id="{02D16C06-4C05-E674-6BCA-91D9FD0B2E87}"/>
              </a:ext>
            </a:extLst>
          </p:cNvPr>
          <p:cNvGraphicFramePr>
            <a:graphicFrameLocks noGrp="1"/>
          </p:cNvGraphicFramePr>
          <p:nvPr>
            <p:ph idx="1"/>
          </p:nvPr>
        </p:nvGraphicFramePr>
        <p:xfrm>
          <a:off x="2008583" y="2237362"/>
          <a:ext cx="7053264"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Benefits</a:t>
            </a:r>
          </a:p>
        </p:txBody>
      </p:sp>
      <p:graphicFrame>
        <p:nvGraphicFramePr>
          <p:cNvPr id="5" name="Content Placeholder 2">
            <a:extLst>
              <a:ext uri="{FF2B5EF4-FFF2-40B4-BE49-F238E27FC236}">
                <a16:creationId xmlns:a16="http://schemas.microsoft.com/office/drawing/2014/main" id="{D85F9714-1C6E-8102-27A5-62A6717289C2}"/>
              </a:ext>
            </a:extLst>
          </p:cNvPr>
          <p:cNvGraphicFramePr>
            <a:graphicFrameLocks noGrp="1"/>
          </p:cNvGraphicFramePr>
          <p:nvPr>
            <p:ph idx="1"/>
          </p:nvPr>
        </p:nvGraphicFramePr>
        <p:xfrm>
          <a:off x="2008583" y="2237362"/>
          <a:ext cx="7053264"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Risks / Challenges</a:t>
            </a:r>
          </a:p>
        </p:txBody>
      </p:sp>
      <p:graphicFrame>
        <p:nvGraphicFramePr>
          <p:cNvPr id="5" name="Content Placeholder 2">
            <a:extLst>
              <a:ext uri="{FF2B5EF4-FFF2-40B4-BE49-F238E27FC236}">
                <a16:creationId xmlns:a16="http://schemas.microsoft.com/office/drawing/2014/main" id="{680D1304-AD04-B724-AB17-95E1584E0C28}"/>
              </a:ext>
            </a:extLst>
          </p:cNvPr>
          <p:cNvGraphicFramePr>
            <a:graphicFrameLocks noGrp="1"/>
          </p:cNvGraphicFramePr>
          <p:nvPr>
            <p:ph idx="1"/>
          </p:nvPr>
        </p:nvGraphicFramePr>
        <p:xfrm>
          <a:off x="2008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524000" y="0"/>
            <a:ext cx="9141714"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14721"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7978409" y="6228080"/>
            <a:ext cx="745301"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22809" y="1"/>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defTabSz="457200"/>
            <a:endParaRPr lang="bg-BG">
              <a:solidFill>
                <a:prstClr val="white"/>
              </a:solidFill>
              <a:latin typeface="Century Gothic" panose="020B0502020202020204"/>
            </a:endParaRPr>
          </a:p>
        </p:txBody>
      </p:sp>
      <p:sp>
        <p:nvSpPr>
          <p:cNvPr id="2" name="Title 1"/>
          <p:cNvSpPr>
            <a:spLocks noGrp="1"/>
          </p:cNvSpPr>
          <p:nvPr>
            <p:ph type="title"/>
          </p:nvPr>
        </p:nvSpPr>
        <p:spPr>
          <a:xfrm>
            <a:off x="2128647" y="804672"/>
            <a:ext cx="2641019" cy="5248656"/>
          </a:xfrm>
        </p:spPr>
        <p:txBody>
          <a:bodyPr anchor="ctr">
            <a:normAutofit/>
          </a:bodyPr>
          <a:lstStyle/>
          <a:p>
            <a:pPr algn="ctr"/>
            <a:r>
              <a:rPr lang="en-US" sz="3300"/>
              <a:t>References (IEEE Style)</a:t>
            </a:r>
          </a:p>
        </p:txBody>
      </p:sp>
      <p:sp>
        <p:nvSpPr>
          <p:cNvPr id="3" name="Content Placeholder 2"/>
          <p:cNvSpPr>
            <a:spLocks noGrp="1"/>
          </p:cNvSpPr>
          <p:nvPr>
            <p:ph idx="1"/>
          </p:nvPr>
        </p:nvSpPr>
        <p:spPr>
          <a:xfrm>
            <a:off x="5255895" y="804672"/>
            <a:ext cx="4799948" cy="5248657"/>
          </a:xfrm>
        </p:spPr>
        <p:txBody>
          <a:bodyPr anchor="ctr">
            <a:normAutofit/>
          </a:bodyPr>
          <a:lstStyle/>
          <a:p>
            <a:pPr marL="0" indent="0">
              <a:lnSpc>
                <a:spcPct val="90000"/>
              </a:lnSpc>
              <a:buNone/>
            </a:pPr>
            <a:r>
              <a:rPr lang="en-US" sz="1000" dirty="0"/>
              <a:t>[1] “Unveiling the Influence of AI Predictive Analytics on Patient Outcomes,” PMC, 2025. Available: https://pmc.ncbi.nlm.nih.gov/articles/PMC11161909/</a:t>
            </a:r>
          </a:p>
          <a:p>
            <a:pPr>
              <a:lnSpc>
                <a:spcPct val="90000"/>
              </a:lnSpc>
            </a:pPr>
            <a:endParaRPr lang="en-US" sz="1000" dirty="0"/>
          </a:p>
          <a:p>
            <a:pPr marL="0" indent="0">
              <a:lnSpc>
                <a:spcPct val="90000"/>
              </a:lnSpc>
              <a:buNone/>
            </a:pPr>
            <a:r>
              <a:rPr lang="en-US" sz="1000" dirty="0"/>
              <a:t>[2] “Artificial Intelligence in Predictive Healthcare: A Systematic Review,” MDPI, 2024. Available: https://www.mdpi.com/2077-0383/14/19/6752</a:t>
            </a:r>
          </a:p>
          <a:p>
            <a:pPr>
              <a:lnSpc>
                <a:spcPct val="90000"/>
              </a:lnSpc>
            </a:pPr>
            <a:endParaRPr lang="en-US" sz="1000" dirty="0"/>
          </a:p>
          <a:p>
            <a:pPr marL="0" indent="0">
              <a:lnSpc>
                <a:spcPct val="90000"/>
              </a:lnSpc>
              <a:buNone/>
            </a:pPr>
            <a:r>
              <a:rPr lang="en-US" sz="1000" dirty="0"/>
              <a:t>[3] “Artificial intelligence and predictive algorithms in medicine,” PMC, 2023. Available: https://pmc.ncbi.nlm.nih.gov/articles/PMC9374078/</a:t>
            </a:r>
          </a:p>
          <a:p>
            <a:pPr>
              <a:lnSpc>
                <a:spcPct val="90000"/>
              </a:lnSpc>
            </a:pPr>
            <a:endParaRPr lang="en-US" sz="1000" dirty="0"/>
          </a:p>
          <a:p>
            <a:pPr marL="0" indent="0">
              <a:lnSpc>
                <a:spcPct val="90000"/>
              </a:lnSpc>
              <a:buNone/>
            </a:pPr>
            <a:r>
              <a:rPr lang="en-US" sz="1000" dirty="0"/>
              <a:t>[4] “Current Use And Evaluation Of Artificial Intelligence And Predictive Models,” Health Affairs, 2024. Available: https://www.healthaffairs.org/doi/10.1377/hlthaff.2024.00842</a:t>
            </a:r>
          </a:p>
          <a:p>
            <a:pPr>
              <a:lnSpc>
                <a:spcPct val="90000"/>
              </a:lnSpc>
            </a:pPr>
            <a:endParaRPr lang="en-US" sz="1000" dirty="0"/>
          </a:p>
          <a:p>
            <a:pPr marL="0" indent="0">
              <a:lnSpc>
                <a:spcPct val="90000"/>
              </a:lnSpc>
              <a:buNone/>
            </a:pPr>
            <a:r>
              <a:rPr lang="en-US" sz="1000" dirty="0"/>
              <a:t>[5] “Benefits and Risks of AI in Health Care: Narrative Review,” </a:t>
            </a:r>
            <a:r>
              <a:rPr lang="en-US" sz="1000" dirty="0" err="1"/>
              <a:t>i</a:t>
            </a:r>
            <a:r>
              <a:rPr lang="en-US" sz="1000" dirty="0"/>
              <a:t>‑JMIR, 2024. Available: https://www.i-jmr.org/2024/1/e53616</a:t>
            </a:r>
          </a:p>
          <a:p>
            <a:pPr>
              <a:lnSpc>
                <a:spcPct val="90000"/>
              </a:lnSpc>
            </a:pPr>
            <a:endParaRPr lang="en-US" sz="1000" dirty="0"/>
          </a:p>
          <a:p>
            <a:pPr marL="0" indent="0">
              <a:lnSpc>
                <a:spcPct val="90000"/>
              </a:lnSpc>
              <a:buNone/>
            </a:pPr>
            <a:r>
              <a:rPr lang="en-US" sz="1000" dirty="0"/>
              <a:t>[6] “User-Centered Design of a Machine Learning Dashboard,” PMC, 2023. Available: https://pmc.ncbi.nlm.nih.gov/articles/PMC10730770/</a:t>
            </a:r>
          </a:p>
          <a:p>
            <a:pPr>
              <a:lnSpc>
                <a:spcPct val="90000"/>
              </a:lnSpc>
            </a:pPr>
            <a:endParaRPr lang="en-US" sz="1000" dirty="0"/>
          </a:p>
          <a:p>
            <a:pPr marL="0" indent="0">
              <a:lnSpc>
                <a:spcPct val="90000"/>
              </a:lnSpc>
              <a:buNone/>
            </a:pPr>
            <a:r>
              <a:rPr lang="en-US" sz="1000" dirty="0"/>
              <a:t>[7] “Explainable AI for clinical risk prediction: a survey of concepts, methods, and modalities,” </a:t>
            </a:r>
            <a:r>
              <a:rPr lang="en-US" sz="1000" dirty="0" err="1"/>
              <a:t>arXiv</a:t>
            </a:r>
            <a:r>
              <a:rPr lang="en-US" sz="1000" dirty="0"/>
              <a:t>, 2023. Available: https://arxiv.org/abs/2308.08407</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pic>
        <p:nvPicPr>
          <p:cNvPr id="1026" name="Picture 2" descr="Robotic Surgery: AI-Enabled Robots in Surgery | Spoclearn">
            <a:extLst>
              <a:ext uri="{FF2B5EF4-FFF2-40B4-BE49-F238E27FC236}">
                <a16:creationId xmlns:a16="http://schemas.microsoft.com/office/drawing/2014/main" id="{66102E1D-1161-8A11-E7DC-79DBB0179B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578" r="15896" b="9091"/>
          <a:stretch>
            <a:fillRect/>
          </a:stretch>
        </p:blipFill>
        <p:spPr bwMode="auto">
          <a:xfrm>
            <a:off x="4166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004404"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ctrTitle"/>
          </p:nvPr>
        </p:nvSpPr>
        <p:spPr>
          <a:xfrm>
            <a:off x="1882485" y="1122363"/>
            <a:ext cx="3017520" cy="3204134"/>
          </a:xfrm>
        </p:spPr>
        <p:txBody>
          <a:bodyPr anchor="b">
            <a:normAutofit/>
          </a:bodyPr>
          <a:lstStyle/>
          <a:p>
            <a:pPr algn="l"/>
            <a:r>
              <a:rPr lang="en-GB" sz="4200">
                <a:solidFill>
                  <a:schemeClr val="bg1"/>
                </a:solidFill>
              </a:rPr>
              <a:t>AI in Surgery &amp; Robotics</a:t>
            </a:r>
          </a:p>
        </p:txBody>
      </p:sp>
      <p:sp>
        <p:nvSpPr>
          <p:cNvPr id="3" name="Subtitle 2"/>
          <p:cNvSpPr>
            <a:spLocks noGrp="1"/>
          </p:cNvSpPr>
          <p:nvPr>
            <p:ph type="subTitle" idx="1"/>
          </p:nvPr>
        </p:nvSpPr>
        <p:spPr>
          <a:xfrm>
            <a:off x="1882486" y="4872923"/>
            <a:ext cx="3017519" cy="1208141"/>
          </a:xfrm>
        </p:spPr>
        <p:txBody>
          <a:bodyPr>
            <a:normAutofit/>
          </a:bodyPr>
          <a:lstStyle/>
          <a:p>
            <a:pPr algn="l">
              <a:lnSpc>
                <a:spcPct val="90000"/>
              </a:lnSpc>
            </a:pPr>
            <a:r>
              <a:rPr lang="en-GB" sz="1400" dirty="0">
                <a:solidFill>
                  <a:schemeClr val="bg1"/>
                </a:solidFill>
              </a:rPr>
              <a:t>Robotic-Assisted Precision Surgery, Planning Simulation Module &amp; Key Challenges</a:t>
            </a:r>
          </a:p>
          <a:p>
            <a:pPr algn="l">
              <a:lnSpc>
                <a:spcPct val="90000"/>
              </a:lnSpc>
            </a:pPr>
            <a:endParaRPr lang="en-GB" sz="1400" dirty="0">
              <a:solidFill>
                <a:schemeClr val="bg1"/>
              </a:solidFill>
            </a:endParaRPr>
          </a:p>
          <a:p>
            <a:pPr algn="l">
              <a:lnSpc>
                <a:spcPct val="90000"/>
              </a:lnSpc>
            </a:pPr>
            <a:r>
              <a:rPr lang="en-GB" sz="1400" dirty="0">
                <a:solidFill>
                  <a:schemeClr val="bg1"/>
                </a:solidFill>
              </a:rPr>
              <a:t>By </a:t>
            </a:r>
            <a:r>
              <a:rPr lang="en-GB" sz="1400" b="1" dirty="0">
                <a:solidFill>
                  <a:schemeClr val="bg1"/>
                </a:solidFill>
              </a:rPr>
              <a:t>Kelly Idemudia</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black"/>
              </a:solidFill>
              <a:latin typeface="Calibri"/>
            </a:endParaRPr>
          </a:p>
        </p:txBody>
      </p:sp>
      <p:sp>
        <p:nvSpPr>
          <p:cNvPr id="2" name="Title 1"/>
          <p:cNvSpPr>
            <a:spLocks noGrp="1"/>
          </p:cNvSpPr>
          <p:nvPr>
            <p:ph type="title"/>
          </p:nvPr>
        </p:nvSpPr>
        <p:spPr>
          <a:xfrm>
            <a:off x="2152649" y="669926"/>
            <a:ext cx="6480074" cy="1325563"/>
          </a:xfrm>
        </p:spPr>
        <p:txBody>
          <a:bodyPr anchor="b">
            <a:normAutofit/>
          </a:bodyPr>
          <a:lstStyle/>
          <a:p>
            <a:pPr algn="l"/>
            <a:r>
              <a:rPr lang="en-GB" sz="4000" dirty="0">
                <a:solidFill>
                  <a:schemeClr val="bg1"/>
                </a:solidFill>
              </a:rPr>
              <a:t>Overview of AI-Powered Healthcare Ecosystem</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18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568501" y="2398957"/>
            <a:ext cx="7054999" cy="3526144"/>
          </a:xfrm>
        </p:spPr>
        <p:txBody>
          <a:bodyPr>
            <a:normAutofit/>
          </a:bodyPr>
          <a:lstStyle/>
          <a:p>
            <a:pPr>
              <a:defRPr sz="2000"/>
            </a:pPr>
            <a:r>
              <a:rPr lang="en-GB" sz="2000" dirty="0">
                <a:solidFill>
                  <a:schemeClr val="bg1"/>
                </a:solidFill>
              </a:rPr>
              <a:t>Artificial Intelligence (AI) is transforming healthcare through advanced data analytics, predictive </a:t>
            </a:r>
            <a:r>
              <a:rPr lang="en-GB" sz="2000" dirty="0" err="1">
                <a:solidFill>
                  <a:schemeClr val="bg1"/>
                </a:solidFill>
              </a:rPr>
              <a:t>modeling</a:t>
            </a:r>
            <a:r>
              <a:rPr lang="en-GB" sz="2000" dirty="0">
                <a:solidFill>
                  <a:schemeClr val="bg1"/>
                </a:solidFill>
              </a:rPr>
              <a:t>, and automation. Within this ecosystem, AI supports diagnostics, treatment optimization, and personalized medicine, improving both efficiency and patient outcomes</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pic>
        <p:nvPicPr>
          <p:cNvPr id="5" name="Picture 4" descr="A robot with human face">
            <a:extLst>
              <a:ext uri="{FF2B5EF4-FFF2-40B4-BE49-F238E27FC236}">
                <a16:creationId xmlns:a16="http://schemas.microsoft.com/office/drawing/2014/main" id="{435765DC-3FBB-4686-3B07-FA4626A3996B}"/>
              </a:ext>
            </a:extLst>
          </p:cNvPr>
          <p:cNvPicPr>
            <a:picLocks noChangeAspect="1"/>
          </p:cNvPicPr>
          <p:nvPr/>
        </p:nvPicPr>
        <p:blipFill>
          <a:blip r:embed="rId2"/>
          <a:srcRect l="5870" r="30843" b="-1"/>
          <a:stretch>
            <a:fillRect/>
          </a:stretch>
        </p:blipFill>
        <p:spPr>
          <a:xfrm>
            <a:off x="4165852" y="10"/>
            <a:ext cx="6502149"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31745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1802320" y="1161288"/>
            <a:ext cx="2578608" cy="1124712"/>
          </a:xfrm>
        </p:spPr>
        <p:txBody>
          <a:bodyPr anchor="b">
            <a:normAutofit/>
          </a:bodyPr>
          <a:lstStyle/>
          <a:p>
            <a:pPr>
              <a:lnSpc>
                <a:spcPct val="90000"/>
              </a:lnSpc>
            </a:pPr>
            <a:r>
              <a:rPr lang="en-GB" sz="2400">
                <a:solidFill>
                  <a:schemeClr val="bg1"/>
                </a:solidFill>
              </a:rPr>
              <a:t>What is Robotic-Assisted Precision Surgery + AI</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11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5183" y="2443480"/>
            <a:ext cx="247573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3" name="Content Placeholder 2"/>
          <p:cNvSpPr>
            <a:spLocks noGrp="1"/>
          </p:cNvSpPr>
          <p:nvPr>
            <p:ph idx="1"/>
          </p:nvPr>
        </p:nvSpPr>
        <p:spPr>
          <a:xfrm>
            <a:off x="1802320" y="2718054"/>
            <a:ext cx="2579180" cy="3207258"/>
          </a:xfrm>
        </p:spPr>
        <p:txBody>
          <a:bodyPr anchor="t">
            <a:normAutofit/>
          </a:bodyPr>
          <a:lstStyle/>
          <a:p>
            <a:pPr marL="0" indent="0">
              <a:lnSpc>
                <a:spcPct val="90000"/>
              </a:lnSpc>
              <a:buNone/>
              <a:defRPr sz="2000"/>
            </a:pPr>
            <a:r>
              <a:rPr lang="en-GB" sz="1400" dirty="0">
                <a:solidFill>
                  <a:schemeClr val="bg1"/>
                </a:solidFill>
              </a:rPr>
              <a:t>Robotic-assisted surgery combines a surgeon’s skill with robotic precision.</a:t>
            </a:r>
          </a:p>
          <a:p>
            <a:pPr>
              <a:lnSpc>
                <a:spcPct val="90000"/>
              </a:lnSpc>
              <a:defRPr sz="2000"/>
            </a:pPr>
            <a:r>
              <a:rPr lang="en-GB" sz="1400" dirty="0">
                <a:solidFill>
                  <a:schemeClr val="bg1"/>
                </a:solidFill>
              </a:rPr>
              <a:t>AI enables this process through:</a:t>
            </a:r>
          </a:p>
          <a:p>
            <a:pPr>
              <a:lnSpc>
                <a:spcPct val="90000"/>
              </a:lnSpc>
              <a:defRPr sz="2000"/>
            </a:pPr>
            <a:r>
              <a:rPr lang="en-GB" sz="1400" dirty="0">
                <a:solidFill>
                  <a:schemeClr val="bg1"/>
                </a:solidFill>
              </a:rPr>
              <a:t>Real-time image recognition and sensor analysis</a:t>
            </a:r>
          </a:p>
          <a:p>
            <a:pPr>
              <a:lnSpc>
                <a:spcPct val="90000"/>
              </a:lnSpc>
              <a:defRPr sz="2000"/>
            </a:pPr>
            <a:r>
              <a:rPr lang="en-GB" sz="1400" dirty="0">
                <a:solidFill>
                  <a:schemeClr val="bg1"/>
                </a:solidFill>
              </a:rPr>
              <a:t>Motion prediction to improve precision and reduce mistakes</a:t>
            </a:r>
          </a:p>
          <a:p>
            <a:pPr>
              <a:lnSpc>
                <a:spcPct val="90000"/>
              </a:lnSpc>
              <a:defRPr sz="2000"/>
            </a:pPr>
            <a:r>
              <a:rPr lang="en-GB" sz="1400" dirty="0">
                <a:solidFill>
                  <a:schemeClr val="bg1"/>
                </a:solidFill>
              </a:rPr>
              <a:t>Preoperative planning and intraoperative guidance</a:t>
            </a:r>
          </a:p>
          <a:p>
            <a:pPr marL="0" indent="0">
              <a:lnSpc>
                <a:spcPct val="90000"/>
              </a:lnSpc>
              <a:buNone/>
              <a:defRPr sz="2000"/>
            </a:pPr>
            <a:r>
              <a:rPr lang="en-GB" sz="1400" dirty="0">
                <a:solidFill>
                  <a:schemeClr val="bg1"/>
                </a:solidFill>
              </a:rPr>
              <a:t>Benefits include smaller incisions, faster recovery, and reduced fatigue. [4]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2284606" y="1450655"/>
            <a:ext cx="2949023" cy="3956690"/>
          </a:xfrm>
        </p:spPr>
        <p:txBody>
          <a:bodyPr anchor="ctr">
            <a:normAutofit/>
          </a:bodyPr>
          <a:lstStyle/>
          <a:p>
            <a:pPr>
              <a:lnSpc>
                <a:spcPct val="90000"/>
              </a:lnSpc>
            </a:pPr>
            <a:r>
              <a:rPr lang="en-GB" sz="5400" dirty="0">
                <a:solidFill>
                  <a:schemeClr val="bg1"/>
                </a:solidFill>
              </a:rPr>
              <a:t>How AI Improves Robotic Surgery</a:t>
            </a:r>
          </a:p>
        </p:txBody>
      </p:sp>
      <p:cxnSp>
        <p:nvCxnSpPr>
          <p:cNvPr id="13" name="Straight Connector 1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1450655"/>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5408571"/>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096001" y="1108061"/>
            <a:ext cx="3756675" cy="4571972"/>
          </a:xfrm>
        </p:spPr>
        <p:txBody>
          <a:bodyPr anchor="ctr">
            <a:normAutofit/>
          </a:bodyPr>
          <a:lstStyle/>
          <a:p>
            <a:pPr marL="0" indent="0">
              <a:buNone/>
              <a:defRPr sz="2000"/>
            </a:pPr>
            <a:r>
              <a:rPr lang="en-GB" sz="1700" dirty="0">
                <a:solidFill>
                  <a:schemeClr val="bg1"/>
                </a:solidFill>
              </a:rPr>
              <a:t>AI applications in robotic surgery:</a:t>
            </a:r>
          </a:p>
          <a:p>
            <a:pPr>
              <a:defRPr sz="2000"/>
            </a:pPr>
            <a:r>
              <a:rPr lang="en-GB" sz="1700" dirty="0">
                <a:solidFill>
                  <a:schemeClr val="bg1"/>
                </a:solidFill>
              </a:rPr>
              <a:t> Image and video recognition for tissue differentiation</a:t>
            </a:r>
          </a:p>
          <a:p>
            <a:pPr>
              <a:defRPr sz="2000"/>
            </a:pPr>
            <a:r>
              <a:rPr lang="en-GB" sz="1700" dirty="0">
                <a:solidFill>
                  <a:schemeClr val="bg1"/>
                </a:solidFill>
              </a:rPr>
              <a:t> Predictive models for surgical tool paths</a:t>
            </a:r>
          </a:p>
          <a:p>
            <a:pPr>
              <a:defRPr sz="2000"/>
            </a:pPr>
            <a:r>
              <a:rPr lang="en-GB" sz="1700" dirty="0">
                <a:solidFill>
                  <a:schemeClr val="bg1"/>
                </a:solidFill>
              </a:rPr>
              <a:t>AI-based motion control for stability and accuracy</a:t>
            </a:r>
          </a:p>
          <a:p>
            <a:pPr marL="0" indent="0">
              <a:buNone/>
              <a:defRPr sz="2000"/>
            </a:pPr>
            <a:r>
              <a:rPr lang="en-GB" sz="1700" dirty="0">
                <a:solidFill>
                  <a:schemeClr val="bg1"/>
                </a:solidFill>
              </a:rPr>
              <a:t>Studies show AI-assisted robotic surgeries reduce operative time (~25%) </a:t>
            </a:r>
          </a:p>
          <a:p>
            <a:pPr marL="0" indent="0">
              <a:buNone/>
              <a:defRPr sz="2000"/>
            </a:pPr>
            <a:r>
              <a:rPr lang="en-GB" sz="1700" dirty="0">
                <a:solidFill>
                  <a:schemeClr val="bg1"/>
                </a:solidFill>
              </a:rPr>
              <a:t>and intraoperative complications (~30%). [5]</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Prototype Module – Surgery Planning Simulation</a:t>
            </a:r>
          </a:p>
        </p:txBody>
      </p:sp>
      <p:graphicFrame>
        <p:nvGraphicFramePr>
          <p:cNvPr id="17" name="Content Placeholder 2">
            <a:extLst>
              <a:ext uri="{FF2B5EF4-FFF2-40B4-BE49-F238E27FC236}">
                <a16:creationId xmlns:a16="http://schemas.microsoft.com/office/drawing/2014/main" id="{D1E8E1EF-5E46-F179-36A0-F0895F0A6D52}"/>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2152650" y="1195697"/>
            <a:ext cx="2400300" cy="4238118"/>
          </a:xfrm>
        </p:spPr>
        <p:txBody>
          <a:bodyPr>
            <a:normAutofit/>
          </a:bodyPr>
          <a:lstStyle/>
          <a:p>
            <a:r>
              <a:rPr lang="en-GB" sz="3700">
                <a:solidFill>
                  <a:schemeClr val="bg1"/>
                </a:solidFill>
              </a:rPr>
              <a:t>Benefits / Advantages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1"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defTabSz="457200"/>
              <a:endParaRPr lang="en-US" dirty="0">
                <a:solidFill>
                  <a:prstClr val="black"/>
                </a:solidFill>
                <a:latin typeface="Calibri"/>
              </a:endParaRPr>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defTabSz="457200"/>
              <a:endParaRPr lang="en-US">
                <a:solidFill>
                  <a:prstClr val="black"/>
                </a:solidFill>
                <a:latin typeface="Calibri"/>
              </a:endParaRPr>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696" y="4752209"/>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white"/>
              </a:solidFill>
              <a:latin typeface="Calibri"/>
            </a:endParaRPr>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696" y="4752209"/>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white"/>
              </a:solidFill>
              <a:latin typeface="Calibri"/>
            </a:endParaRPr>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6214" y="5539936"/>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defTabSz="457200"/>
              <a:endParaRPr lang="en-US" dirty="0">
                <a:solidFill>
                  <a:prstClr val="black"/>
                </a:solidFill>
                <a:latin typeface="Calibri"/>
              </a:endParaRPr>
            </a:p>
          </p:txBody>
        </p:sp>
      </p:grpSp>
      <p:graphicFrame>
        <p:nvGraphicFramePr>
          <p:cNvPr id="5" name="Content Placeholder 2">
            <a:extLst>
              <a:ext uri="{FF2B5EF4-FFF2-40B4-BE49-F238E27FC236}">
                <a16:creationId xmlns:a16="http://schemas.microsoft.com/office/drawing/2014/main" id="{9587F6AB-CECB-CBA4-9990-7919485FD6AF}"/>
              </a:ext>
            </a:extLst>
          </p:cNvPr>
          <p:cNvGraphicFramePr>
            <a:graphicFrameLocks noGrp="1"/>
          </p:cNvGraphicFramePr>
          <p:nvPr>
            <p:ph idx="1"/>
          </p:nvPr>
        </p:nvGraphicFramePr>
        <p:xfrm>
          <a:off x="5637105" y="477541"/>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1 – Cost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High system cost ($1.5–2 million plus maintenance)</a:t>
            </a:r>
          </a:p>
          <a:p>
            <a:pPr>
              <a:defRPr sz="2000"/>
            </a:pPr>
            <a:r>
              <a:rPr lang="en-GB" sz="2000" dirty="0"/>
              <a:t>Training, software, and consumable costs</a:t>
            </a:r>
          </a:p>
          <a:p>
            <a:pPr>
              <a:defRPr sz="2000"/>
            </a:pPr>
            <a:r>
              <a:rPr lang="en-GB" sz="2000" dirty="0"/>
              <a:t>ROI uncertain if low surgical volume</a:t>
            </a:r>
          </a:p>
          <a:p>
            <a:pPr>
              <a:defRPr sz="2000"/>
            </a:pPr>
            <a:r>
              <a:rPr lang="en-GB" sz="2000" dirty="0"/>
              <a:t>Inequality in access between hospitals. [1] </a:t>
            </a:r>
          </a:p>
          <a:p>
            <a:pPr marL="0" indent="0">
              <a:buNone/>
              <a:defRPr sz="2000"/>
            </a:pPr>
            <a:endParaRPr lang="en-GB" sz="2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2 – Training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 Steep learning curve for surgeons and teams</a:t>
            </a:r>
          </a:p>
          <a:p>
            <a:pPr>
              <a:defRPr sz="2000"/>
            </a:pPr>
            <a:r>
              <a:rPr lang="en-GB" sz="2000" dirty="0"/>
              <a:t>• Inconsistent global standards for training and credentialing</a:t>
            </a:r>
          </a:p>
          <a:p>
            <a:pPr>
              <a:defRPr sz="2000"/>
            </a:pPr>
            <a:r>
              <a:rPr lang="en-GB" sz="2000" dirty="0"/>
              <a:t>• Simulation modules require adoption and usability</a:t>
            </a:r>
          </a:p>
          <a:p>
            <a:pPr>
              <a:defRPr sz="2000"/>
            </a:pPr>
            <a:r>
              <a:rPr lang="en-GB" sz="2000" dirty="0"/>
              <a:t>• Poorly trained staff may increase complication rates [2]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3 – Liability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 Unclear responsibility (surgeon vs. manufacturer vs. AI developer)</a:t>
            </a:r>
          </a:p>
          <a:p>
            <a:pPr>
              <a:defRPr sz="2000"/>
            </a:pPr>
            <a:r>
              <a:rPr lang="en-GB" sz="2000" dirty="0"/>
              <a:t>• Complex informed consent requirements</a:t>
            </a:r>
          </a:p>
          <a:p>
            <a:pPr>
              <a:defRPr sz="2000"/>
            </a:pPr>
            <a:r>
              <a:rPr lang="en-GB" sz="2000" dirty="0"/>
              <a:t>• Equipment malfunction or AI </a:t>
            </a:r>
            <a:r>
              <a:rPr lang="en-GB" sz="2000" dirty="0" err="1"/>
              <a:t>misjudgment</a:t>
            </a:r>
            <a:r>
              <a:rPr lang="en-GB" sz="2000" dirty="0"/>
              <a:t> risks</a:t>
            </a:r>
          </a:p>
          <a:p>
            <a:pPr>
              <a:defRPr sz="2000"/>
            </a:pPr>
            <a:r>
              <a:rPr lang="en-GB" sz="2000" dirty="0"/>
              <a:t>• Need for robust risk management and legal frameworks. [3] </a:t>
            </a:r>
          </a:p>
          <a:p>
            <a:pPr>
              <a:defRPr sz="2000"/>
            </a:pPr>
            <a:endParaRPr lang="en-GB" sz="2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152650" y="459863"/>
            <a:ext cx="7886700" cy="1004594"/>
          </a:xfrm>
        </p:spPr>
        <p:txBody>
          <a:bodyPr>
            <a:normAutofit/>
          </a:bodyPr>
          <a:lstStyle/>
          <a:p>
            <a:r>
              <a:rPr lang="en-GB">
                <a:solidFill>
                  <a:srgbClr val="FFFFFF"/>
                </a:solidFill>
              </a:rPr>
              <a:t>Summary / Conclusion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8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graphicFrame>
        <p:nvGraphicFramePr>
          <p:cNvPr id="5" name="Content Placeholder 2">
            <a:extLst>
              <a:ext uri="{FF2B5EF4-FFF2-40B4-BE49-F238E27FC236}">
                <a16:creationId xmlns:a16="http://schemas.microsoft.com/office/drawing/2014/main" id="{974E74B6-2074-E142-5952-8DDAD121691C}"/>
              </a:ext>
            </a:extLst>
          </p:cNvPr>
          <p:cNvGraphicFramePr>
            <a:graphicFrameLocks noGrp="1"/>
          </p:cNvGraphicFramePr>
          <p:nvPr>
            <p:ph idx="1"/>
          </p:nvPr>
        </p:nvGraphicFramePr>
        <p:xfrm>
          <a:off x="2152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black"/>
              </a:solidFill>
              <a:latin typeface="Calibri"/>
            </a:endParaRPr>
          </a:p>
        </p:txBody>
      </p:sp>
      <p:sp>
        <p:nvSpPr>
          <p:cNvPr id="2" name="Title 1"/>
          <p:cNvSpPr>
            <a:spLocks noGrp="1"/>
          </p:cNvSpPr>
          <p:nvPr>
            <p:ph type="title"/>
          </p:nvPr>
        </p:nvSpPr>
        <p:spPr>
          <a:xfrm>
            <a:off x="2152651" y="669926"/>
            <a:ext cx="3381709" cy="1325563"/>
          </a:xfrm>
        </p:spPr>
        <p:txBody>
          <a:bodyPr anchor="b">
            <a:normAutofit/>
          </a:bodyPr>
          <a:lstStyle/>
          <a:p>
            <a:pPr algn="r"/>
            <a:r>
              <a:rPr lang="en-GB">
                <a:solidFill>
                  <a:schemeClr val="bg1"/>
                </a:solidFill>
              </a:rPr>
              <a:t>References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18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568501" y="2398957"/>
            <a:ext cx="7054999" cy="3526144"/>
          </a:xfrm>
        </p:spPr>
        <p:txBody>
          <a:bodyPr>
            <a:normAutofit lnSpcReduction="10000"/>
          </a:bodyPr>
          <a:lstStyle/>
          <a:p>
            <a:pPr marL="0" indent="0">
              <a:buNone/>
              <a:defRPr sz="2000"/>
            </a:pPr>
            <a:r>
              <a:rPr lang="en-GB" sz="1800" dirty="0">
                <a:solidFill>
                  <a:schemeClr val="bg1"/>
                </a:solidFill>
              </a:rPr>
              <a:t>[1] M. Azizian, “The da Vinci Surgical System,” World Scientific, 2019.</a:t>
            </a:r>
          </a:p>
          <a:p>
            <a:pPr marL="0" indent="0">
              <a:buNone/>
              <a:defRPr sz="2000"/>
            </a:pPr>
            <a:br>
              <a:rPr lang="en-GB" sz="1800" dirty="0">
                <a:solidFill>
                  <a:schemeClr val="bg1"/>
                </a:solidFill>
              </a:rPr>
            </a:br>
            <a:r>
              <a:rPr lang="en-GB" sz="1800" dirty="0">
                <a:solidFill>
                  <a:schemeClr val="bg1"/>
                </a:solidFill>
              </a:rPr>
              <a:t>[2] P. Probst, “A review of the role of robotics in surgery,” </a:t>
            </a:r>
            <a:r>
              <a:rPr lang="en-GB" sz="1800" dirty="0" err="1">
                <a:solidFill>
                  <a:schemeClr val="bg1"/>
                </a:solidFill>
              </a:rPr>
              <a:t>Heliyon</a:t>
            </a:r>
            <a:r>
              <a:rPr lang="en-GB" sz="1800" dirty="0">
                <a:solidFill>
                  <a:schemeClr val="bg1"/>
                </a:solidFill>
              </a:rPr>
              <a:t>, vol. 9, no. 12, 2023.</a:t>
            </a:r>
          </a:p>
          <a:p>
            <a:pPr marL="0" indent="0">
              <a:buNone/>
              <a:defRPr sz="2000"/>
            </a:pPr>
            <a:br>
              <a:rPr lang="en-GB" sz="1800" dirty="0">
                <a:solidFill>
                  <a:schemeClr val="bg1"/>
                </a:solidFill>
              </a:rPr>
            </a:br>
            <a:r>
              <a:rPr lang="en-GB" sz="1800" dirty="0">
                <a:solidFill>
                  <a:schemeClr val="bg1"/>
                </a:solidFill>
              </a:rPr>
              <a:t>[3] Intuitive Surgical, “Da Vinci Robotic Surgical Systems,” intuitive.com, 2025.</a:t>
            </a:r>
          </a:p>
          <a:p>
            <a:pPr marL="0" indent="0">
              <a:buNone/>
              <a:defRPr sz="2000"/>
            </a:pPr>
            <a:br>
              <a:rPr lang="en-GB" sz="1800" dirty="0">
                <a:solidFill>
                  <a:schemeClr val="bg1"/>
                </a:solidFill>
              </a:rPr>
            </a:br>
            <a:r>
              <a:rPr lang="en-GB" sz="1800" dirty="0">
                <a:solidFill>
                  <a:schemeClr val="bg1"/>
                </a:solidFill>
              </a:rPr>
              <a:t>[4] CMR Surgical, “</a:t>
            </a:r>
            <a:r>
              <a:rPr lang="en-GB" sz="1800" dirty="0" err="1">
                <a:solidFill>
                  <a:schemeClr val="bg1"/>
                </a:solidFill>
              </a:rPr>
              <a:t>Versius</a:t>
            </a:r>
            <a:r>
              <a:rPr lang="en-GB" sz="1800" dirty="0">
                <a:solidFill>
                  <a:schemeClr val="bg1"/>
                </a:solidFill>
              </a:rPr>
              <a:t> Surgical Robotic System,” cmrsurgical.com, 2025.</a:t>
            </a:r>
          </a:p>
          <a:p>
            <a:pPr marL="0" indent="0">
              <a:buNone/>
              <a:defRPr sz="2000"/>
            </a:pPr>
            <a:br>
              <a:rPr lang="en-GB" sz="1800" dirty="0">
                <a:solidFill>
                  <a:schemeClr val="bg1"/>
                </a:solidFill>
              </a:rPr>
            </a:br>
            <a:r>
              <a:rPr lang="en-GB" sz="1800" dirty="0">
                <a:solidFill>
                  <a:schemeClr val="bg1"/>
                </a:solidFill>
              </a:rPr>
              <a:t>[5] Y. Rivero-Moreno et al., “Robotic Surgery: A Comprehensive Review,” Frontiers in Surgery, 2023.</a:t>
            </a:r>
          </a:p>
          <a:p>
            <a:pPr>
              <a:defRPr sz="2000"/>
            </a:pPr>
            <a:endParaRPr lang="en-GB" sz="17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CFC154BB-EC65-F82A-B907-146CB88008D9}"/>
              </a:ext>
            </a:extLst>
          </p:cNvPr>
          <p:cNvSpPr>
            <a:spLocks noGrp="1"/>
          </p:cNvSpPr>
          <p:nvPr>
            <p:ph type="ctrTitle"/>
          </p:nvPr>
        </p:nvSpPr>
        <p:spPr>
          <a:xfrm>
            <a:off x="5497322" y="640080"/>
            <a:ext cx="4688333" cy="3566160"/>
          </a:xfrm>
        </p:spPr>
        <p:txBody>
          <a:bodyPr anchor="b">
            <a:normAutofit/>
          </a:bodyPr>
          <a:lstStyle/>
          <a:p>
            <a:pPr algn="l"/>
            <a:r>
              <a:rPr lang="it-IT" sz="4700"/>
              <a:t>AI in Personalized Medicine: Overview</a:t>
            </a:r>
            <a:endParaRPr lang="bg-BG" sz="4700"/>
          </a:p>
        </p:txBody>
      </p:sp>
      <p:sp>
        <p:nvSpPr>
          <p:cNvPr id="3" name="Subtitle 2">
            <a:extLst>
              <a:ext uri="{FF2B5EF4-FFF2-40B4-BE49-F238E27FC236}">
                <a16:creationId xmlns:a16="http://schemas.microsoft.com/office/drawing/2014/main" id="{644EF20F-F05C-C9C7-3FE7-2BF0C28306AA}"/>
              </a:ext>
            </a:extLst>
          </p:cNvPr>
          <p:cNvSpPr>
            <a:spLocks noGrp="1"/>
          </p:cNvSpPr>
          <p:nvPr>
            <p:ph type="subTitle" idx="1"/>
          </p:nvPr>
        </p:nvSpPr>
        <p:spPr>
          <a:xfrm>
            <a:off x="5497321" y="4636008"/>
            <a:ext cx="4688333" cy="1572768"/>
          </a:xfrm>
        </p:spPr>
        <p:txBody>
          <a:bodyPr>
            <a:normAutofit/>
          </a:bodyPr>
          <a:lstStyle/>
          <a:p>
            <a:pPr algn="l">
              <a:lnSpc>
                <a:spcPct val="90000"/>
              </a:lnSpc>
            </a:pPr>
            <a:r>
              <a:rPr lang="en-GB" sz="1500"/>
              <a:t>Artificial Intelligence enables </a:t>
            </a:r>
            <a:r>
              <a:rPr lang="en-GB" sz="1500" b="1"/>
              <a:t>precision healthcare</a:t>
            </a:r>
            <a:r>
              <a:rPr lang="en-GB" sz="1500"/>
              <a:t> by analyzing genomic data, medical history, and lifestyle information to deliver </a:t>
            </a:r>
            <a:r>
              <a:rPr lang="en-GB" sz="1500" b="1"/>
              <a:t>patient-specific treatments</a:t>
            </a:r>
            <a:r>
              <a:rPr lang="en-GB" sz="1500"/>
              <a:t>. Unlike traditional approaches, AI can reduce trial-and-error prescribing, improve therapy outcomes, and support doctors in making evidence-based decisions [1].</a:t>
            </a:r>
            <a:endParaRPr lang="bg-BG" sz="1500"/>
          </a:p>
        </p:txBody>
      </p:sp>
      <p:pic>
        <p:nvPicPr>
          <p:cNvPr id="7" name="Picture 6" descr="Scan of a human brain in a neurology clinic">
            <a:extLst>
              <a:ext uri="{FF2B5EF4-FFF2-40B4-BE49-F238E27FC236}">
                <a16:creationId xmlns:a16="http://schemas.microsoft.com/office/drawing/2014/main" id="{3309CDF7-5963-1E42-8938-FE593C9B375A}"/>
              </a:ext>
            </a:extLst>
          </p:cNvPr>
          <p:cNvPicPr>
            <a:picLocks noChangeAspect="1"/>
          </p:cNvPicPr>
          <p:nvPr/>
        </p:nvPicPr>
        <p:blipFill>
          <a:blip r:embed="rId3"/>
          <a:srcRect l="55644" r="6157"/>
          <a:stretch>
            <a:fillRect/>
          </a:stretch>
        </p:blipFill>
        <p:spPr>
          <a:xfrm>
            <a:off x="15240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3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5" name="TextBox 4">
            <a:extLst>
              <a:ext uri="{FF2B5EF4-FFF2-40B4-BE49-F238E27FC236}">
                <a16:creationId xmlns:a16="http://schemas.microsoft.com/office/drawing/2014/main" id="{8B1E2279-13E2-1C2E-2BD1-28A89FF959F4}"/>
              </a:ext>
            </a:extLst>
          </p:cNvPr>
          <p:cNvSpPr txBox="1"/>
          <p:nvPr/>
        </p:nvSpPr>
        <p:spPr>
          <a:xfrm>
            <a:off x="5497321" y="6100802"/>
            <a:ext cx="6094638" cy="369332"/>
          </a:xfrm>
          <a:prstGeom prst="rect">
            <a:avLst/>
          </a:prstGeom>
          <a:noFill/>
        </p:spPr>
        <p:txBody>
          <a:bodyPr wrap="square">
            <a:spAutoFit/>
          </a:bodyPr>
          <a:lstStyle/>
          <a:p>
            <a:r>
              <a:rPr lang="en-GB" dirty="0"/>
              <a:t>By </a:t>
            </a:r>
            <a:r>
              <a:rPr lang="en-GB" b="1" dirty="0"/>
              <a:t>Ivan Tsvetkov</a:t>
            </a:r>
            <a:endParaRPr lang="en-GB" dirty="0"/>
          </a:p>
        </p:txBody>
      </p:sp>
    </p:spTree>
    <p:extLst>
      <p:ext uri="{BB962C8B-B14F-4D97-AF65-F5344CB8AC3E}">
        <p14:creationId xmlns:p14="http://schemas.microsoft.com/office/powerpoint/2010/main" val="25008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CEC9DA-9F83-38B1-E7A7-4ED4ACCBD42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sz="800">
              <a:solidFill>
                <a:prstClr val="white"/>
              </a:solidFill>
              <a:latin typeface="Calibri"/>
            </a:endParaRPr>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7604" y="508839"/>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grpSp>
      <p:sp>
        <p:nvSpPr>
          <p:cNvPr id="2" name="Title 1">
            <a:extLst>
              <a:ext uri="{FF2B5EF4-FFF2-40B4-BE49-F238E27FC236}">
                <a16:creationId xmlns:a16="http://schemas.microsoft.com/office/drawing/2014/main" id="{DF1162A1-AC29-5CCE-26BB-71B428621915}"/>
              </a:ext>
            </a:extLst>
          </p:cNvPr>
          <p:cNvSpPr>
            <a:spLocks noGrp="1"/>
          </p:cNvSpPr>
          <p:nvPr>
            <p:ph type="ctrTitle"/>
          </p:nvPr>
        </p:nvSpPr>
        <p:spPr>
          <a:xfrm>
            <a:off x="2004060" y="1243013"/>
            <a:ext cx="2891790" cy="4371974"/>
          </a:xfrm>
        </p:spPr>
        <p:txBody>
          <a:bodyPr vert="horz" lIns="91440" tIns="45720" rIns="91440" bIns="45720" rtlCol="0" anchor="ctr">
            <a:normAutofit/>
          </a:bodyPr>
          <a:lstStyle/>
          <a:p>
            <a:pPr algn="l" defTabSz="914400">
              <a:lnSpc>
                <a:spcPct val="90000"/>
              </a:lnSpc>
            </a:pPr>
            <a:r>
              <a:rPr lang="en-US" sz="3100">
                <a:solidFill>
                  <a:schemeClr val="tx2"/>
                </a:solidFill>
              </a:rPr>
              <a:t>Current Applications of AI in Healthcare</a:t>
            </a:r>
          </a:p>
        </p:txBody>
      </p:sp>
      <p:sp>
        <p:nvSpPr>
          <p:cNvPr id="3" name="Subtitle 2">
            <a:extLst>
              <a:ext uri="{FF2B5EF4-FFF2-40B4-BE49-F238E27FC236}">
                <a16:creationId xmlns:a16="http://schemas.microsoft.com/office/drawing/2014/main" id="{D21FF433-7D38-837B-F4FF-200441DF0A28}"/>
              </a:ext>
            </a:extLst>
          </p:cNvPr>
          <p:cNvSpPr>
            <a:spLocks noGrp="1"/>
          </p:cNvSpPr>
          <p:nvPr>
            <p:ph type="subTitle" idx="1"/>
          </p:nvPr>
        </p:nvSpPr>
        <p:spPr>
          <a:xfrm>
            <a:off x="6153150" y="804672"/>
            <a:ext cx="3915918" cy="5230368"/>
          </a:xfrm>
        </p:spPr>
        <p:txBody>
          <a:bodyPr vert="horz" lIns="91440" tIns="45720" rIns="91440" bIns="45720" rtlCol="0" anchor="ctr">
            <a:normAutofit/>
          </a:bodyPr>
          <a:lstStyle/>
          <a:p>
            <a:pPr algn="l" defTabSz="914400">
              <a:lnSpc>
                <a:spcPct val="90000"/>
              </a:lnSpc>
            </a:pPr>
            <a:r>
              <a:rPr lang="en-US" sz="1600" dirty="0">
                <a:solidFill>
                  <a:schemeClr val="tx2"/>
                </a:solidFill>
              </a:rPr>
              <a:t>AI is actively applied in modern healthcare:</a:t>
            </a:r>
          </a:p>
          <a:p>
            <a:pPr algn="l" defTabSz="914400">
              <a:lnSpc>
                <a:spcPct val="90000"/>
              </a:lnSpc>
            </a:pPr>
            <a:r>
              <a:rPr lang="en-US" sz="1600" b="1" dirty="0">
                <a:solidFill>
                  <a:schemeClr val="tx2"/>
                </a:solidFill>
              </a:rPr>
              <a:t>Oncology:</a:t>
            </a:r>
            <a:r>
              <a:rPr lang="en-US" sz="1600" dirty="0">
                <a:solidFill>
                  <a:schemeClr val="tx2"/>
                </a:solidFill>
              </a:rPr>
              <a:t> IBM Watson for Oncology provides breast cancer therapy recommendations that matched expert oncologists’ choices in ~90% of cases [2].</a:t>
            </a:r>
          </a:p>
          <a:p>
            <a:pPr algn="l" defTabSz="914400">
              <a:lnSpc>
                <a:spcPct val="90000"/>
              </a:lnSpc>
            </a:pPr>
            <a:r>
              <a:rPr lang="en-US" sz="1600" b="1" dirty="0">
                <a:solidFill>
                  <a:schemeClr val="tx2"/>
                </a:solidFill>
              </a:rPr>
              <a:t>Pharmacogenomics:</a:t>
            </a:r>
            <a:r>
              <a:rPr lang="en-US" sz="1600" dirty="0">
                <a:solidFill>
                  <a:schemeClr val="tx2"/>
                </a:solidFill>
              </a:rPr>
              <a:t> AI predicts drug responses for individual patients, preventing adverse effects and increasing safety [3].</a:t>
            </a:r>
          </a:p>
          <a:p>
            <a:pPr algn="l" defTabSz="914400">
              <a:lnSpc>
                <a:spcPct val="90000"/>
              </a:lnSpc>
            </a:pPr>
            <a:r>
              <a:rPr lang="en-US" sz="1600" b="1" dirty="0">
                <a:solidFill>
                  <a:schemeClr val="tx2"/>
                </a:solidFill>
              </a:rPr>
              <a:t>Chronic Disease:</a:t>
            </a:r>
            <a:r>
              <a:rPr lang="en-US" sz="1600" dirty="0">
                <a:solidFill>
                  <a:schemeClr val="tx2"/>
                </a:solidFill>
              </a:rPr>
              <a:t> AI-guided diabetes care has reduced HbA1c by up to 12% in clinical trials, improving long-term outcomes [4].</a:t>
            </a:r>
          </a:p>
          <a:p>
            <a:pPr algn="l" defTabSz="914400">
              <a:lnSpc>
                <a:spcPct val="90000"/>
              </a:lnSpc>
            </a:pPr>
            <a:r>
              <a:rPr lang="en-US" sz="1600" dirty="0">
                <a:solidFill>
                  <a:schemeClr val="tx2"/>
                </a:solidFill>
              </a:rPr>
              <a:t>These applications demonstrate that AI is already improving </a:t>
            </a:r>
            <a:r>
              <a:rPr lang="en-US" sz="1600" b="1" dirty="0">
                <a:solidFill>
                  <a:schemeClr val="tx2"/>
                </a:solidFill>
              </a:rPr>
              <a:t>diagnostic accuracy and treatment efficacy</a:t>
            </a:r>
            <a:r>
              <a:rPr lang="en-US" sz="1600" dirty="0">
                <a:solidFill>
                  <a:schemeClr val="tx2"/>
                </a:solidFill>
              </a:rPr>
              <a:t> in multiple clinical areas.</a:t>
            </a:r>
          </a:p>
        </p:txBody>
      </p:sp>
    </p:spTree>
    <p:extLst>
      <p:ext uri="{BB962C8B-B14F-4D97-AF65-F5344CB8AC3E}">
        <p14:creationId xmlns:p14="http://schemas.microsoft.com/office/powerpoint/2010/main" val="494751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E7F593-DECE-FD11-356B-FEFAEBE35E2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729DB6F6-E660-9BB1-7D33-6A74A2BB6617}"/>
              </a:ext>
            </a:extLst>
          </p:cNvPr>
          <p:cNvSpPr>
            <a:spLocks noGrp="1"/>
          </p:cNvSpPr>
          <p:nvPr>
            <p:ph type="ctrTitle"/>
          </p:nvPr>
        </p:nvSpPr>
        <p:spPr>
          <a:xfrm>
            <a:off x="6409342" y="365126"/>
            <a:ext cx="3630007" cy="1807305"/>
          </a:xfrm>
        </p:spPr>
        <p:txBody>
          <a:bodyPr vert="horz" lIns="91440" tIns="45720" rIns="91440" bIns="45720" rtlCol="0" anchor="ctr">
            <a:normAutofit/>
          </a:bodyPr>
          <a:lstStyle/>
          <a:p>
            <a:pPr algn="l" defTabSz="914400">
              <a:lnSpc>
                <a:spcPct val="90000"/>
              </a:lnSpc>
            </a:pPr>
            <a:r>
              <a:rPr lang="en-US" sz="2800"/>
              <a:t>Prototype: Personalized Treatment Recommendation Engine</a:t>
            </a:r>
          </a:p>
        </p:txBody>
      </p:sp>
      <p:pic>
        <p:nvPicPr>
          <p:cNvPr id="18" name="Picture 17" descr="Shiny engine parts">
            <a:extLst>
              <a:ext uri="{FF2B5EF4-FFF2-40B4-BE49-F238E27FC236}">
                <a16:creationId xmlns:a16="http://schemas.microsoft.com/office/drawing/2014/main" id="{61FD439B-AE32-882A-CFB5-771EB08D0972}"/>
              </a:ext>
            </a:extLst>
          </p:cNvPr>
          <p:cNvPicPr>
            <a:picLocks noChangeAspect="1"/>
          </p:cNvPicPr>
          <p:nvPr/>
        </p:nvPicPr>
        <p:blipFill>
          <a:blip r:embed="rId3"/>
          <a:srcRect l="16301" r="39217"/>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86ACB970-9F4D-C2E5-713E-28632355DFDB}"/>
              </a:ext>
            </a:extLst>
          </p:cNvPr>
          <p:cNvSpPr>
            <a:spLocks noGrp="1"/>
          </p:cNvSpPr>
          <p:nvPr>
            <p:ph type="subTitle" idx="1"/>
          </p:nvPr>
        </p:nvSpPr>
        <p:spPr>
          <a:xfrm>
            <a:off x="6409342" y="2333297"/>
            <a:ext cx="3630007" cy="3843666"/>
          </a:xfrm>
        </p:spPr>
        <p:txBody>
          <a:bodyPr vert="horz" lIns="91440" tIns="45720" rIns="91440" bIns="45720" rtlCol="0">
            <a:normAutofit/>
          </a:bodyPr>
          <a:lstStyle/>
          <a:p>
            <a:pPr algn="l" defTabSz="914400">
              <a:lnSpc>
                <a:spcPct val="90000"/>
              </a:lnSpc>
            </a:pPr>
            <a:r>
              <a:rPr lang="en-US" sz="1700" b="1" dirty="0">
                <a:solidFill>
                  <a:schemeClr val="tx1"/>
                </a:solidFill>
              </a:rPr>
              <a:t> Inputs:</a:t>
            </a:r>
            <a:r>
              <a:rPr lang="en-US" sz="1700" dirty="0">
                <a:solidFill>
                  <a:schemeClr val="tx1"/>
                </a:solidFill>
              </a:rPr>
              <a:t> DNA sequencing, electronic health records, lifestyle and environmental data.</a:t>
            </a:r>
          </a:p>
          <a:p>
            <a:pPr algn="l" defTabSz="914400">
              <a:lnSpc>
                <a:spcPct val="90000"/>
              </a:lnSpc>
            </a:pPr>
            <a:r>
              <a:rPr lang="en-US" sz="1700" b="1" dirty="0">
                <a:solidFill>
                  <a:schemeClr val="tx1"/>
                </a:solidFill>
              </a:rPr>
              <a:t> Processing:</a:t>
            </a:r>
            <a:r>
              <a:rPr lang="en-US" sz="1700" dirty="0">
                <a:solidFill>
                  <a:schemeClr val="tx1"/>
                </a:solidFill>
              </a:rPr>
              <a:t> AI integrates multi-source data to predict treatment success rates for individual patients.</a:t>
            </a:r>
          </a:p>
          <a:p>
            <a:pPr algn="l" defTabSz="914400">
              <a:lnSpc>
                <a:spcPct val="90000"/>
              </a:lnSpc>
            </a:pPr>
            <a:r>
              <a:rPr lang="en-US" sz="1700" b="1" dirty="0">
                <a:solidFill>
                  <a:schemeClr val="tx1"/>
                </a:solidFill>
              </a:rPr>
              <a:t> Outputs:</a:t>
            </a:r>
            <a:r>
              <a:rPr lang="en-US" sz="1700" dirty="0">
                <a:solidFill>
                  <a:schemeClr val="tx1"/>
                </a:solidFill>
              </a:rPr>
              <a:t> Ranked treatment options, side-effect warnings, and relevant clinical trial recommendations.</a:t>
            </a:r>
          </a:p>
          <a:p>
            <a:pPr algn="l" defTabSz="914400">
              <a:lnSpc>
                <a:spcPct val="90000"/>
              </a:lnSpc>
            </a:pPr>
            <a:r>
              <a:rPr lang="en-US" sz="1700" dirty="0">
                <a:solidFill>
                  <a:schemeClr val="tx1"/>
                </a:solidFill>
              </a:rPr>
              <a:t> Doctors retain </a:t>
            </a:r>
            <a:r>
              <a:rPr lang="en-US" sz="1700" b="1" dirty="0">
                <a:solidFill>
                  <a:schemeClr val="tx1"/>
                </a:solidFill>
              </a:rPr>
              <a:t>full control</a:t>
            </a:r>
            <a:r>
              <a:rPr lang="en-US" sz="1700" dirty="0">
                <a:solidFill>
                  <a:schemeClr val="tx1"/>
                </a:solidFill>
              </a:rPr>
              <a:t> through override functions, ensuring AI supports clinical decisions without replacing them [5].</a:t>
            </a:r>
          </a:p>
        </p:txBody>
      </p:sp>
    </p:spTree>
    <p:extLst>
      <p:ext uri="{BB962C8B-B14F-4D97-AF65-F5344CB8AC3E}">
        <p14:creationId xmlns:p14="http://schemas.microsoft.com/office/powerpoint/2010/main" val="4008100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793A6C-B3C6-258B-96E7-E2ECF9BEB444}"/>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CBAAAE72-7FD5-9FE9-0B85-4D2E52772B3E}"/>
              </a:ext>
            </a:extLst>
          </p:cNvPr>
          <p:cNvSpPr>
            <a:spLocks noGrp="1"/>
          </p:cNvSpPr>
          <p:nvPr>
            <p:ph type="ctrTitle"/>
          </p:nvPr>
        </p:nvSpPr>
        <p:spPr>
          <a:xfrm>
            <a:off x="2006602" y="200723"/>
            <a:ext cx="2974277" cy="2991511"/>
          </a:xfrm>
        </p:spPr>
        <p:txBody>
          <a:bodyPr vert="horz" lIns="91440" tIns="45720" rIns="91440" bIns="45720" rtlCol="0" anchor="ctr">
            <a:normAutofit/>
          </a:bodyPr>
          <a:lstStyle/>
          <a:p>
            <a:pPr algn="l" defTabSz="914400"/>
            <a:r>
              <a:rPr lang="en-US" sz="3800" dirty="0"/>
              <a:t>Benefits of AI-Driven Personalized Medicine</a:t>
            </a:r>
          </a:p>
        </p:txBody>
      </p:sp>
      <p:sp>
        <p:nvSpPr>
          <p:cNvPr id="7" name="Rectangle 4">
            <a:extLst>
              <a:ext uri="{FF2B5EF4-FFF2-40B4-BE49-F238E27FC236}">
                <a16:creationId xmlns:a16="http://schemas.microsoft.com/office/drawing/2014/main" id="{735F2E44-44E3-7E7B-34D0-3E242276408C}"/>
              </a:ext>
            </a:extLst>
          </p:cNvPr>
          <p:cNvSpPr>
            <a:spLocks noGrp="1" noChangeArrowheads="1"/>
          </p:cNvSpPr>
          <p:nvPr>
            <p:ph type="subTitle" idx="1"/>
          </p:nvPr>
        </p:nvSpPr>
        <p:spPr bwMode="auto">
          <a:xfrm>
            <a:off x="2006600" y="3311912"/>
            <a:ext cx="3465438" cy="27412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algn="l" defTabSz="914400" fontAlgn="base">
              <a:lnSpc>
                <a:spcPct val="90000"/>
              </a:lnSpc>
              <a:spcBef>
                <a:spcPct val="0"/>
              </a:spcBef>
              <a:spcAft>
                <a:spcPts val="600"/>
              </a:spcAft>
            </a:pPr>
            <a:r>
              <a:rPr lang="en-US" altLang="bg-BG" sz="1400" b="1" dirty="0"/>
              <a:t>Improved outcomes:</a:t>
            </a:r>
            <a:r>
              <a:rPr lang="en-US" altLang="bg-BG" sz="1400" dirty="0"/>
              <a:t> Therapies tailored to patient biology increase effectiveness and reduce side effects [5].</a:t>
            </a:r>
          </a:p>
          <a:p>
            <a:pPr algn="l" defTabSz="914400" fontAlgn="base">
              <a:lnSpc>
                <a:spcPct val="90000"/>
              </a:lnSpc>
              <a:spcBef>
                <a:spcPct val="0"/>
              </a:spcBef>
              <a:spcAft>
                <a:spcPts val="600"/>
              </a:spcAft>
            </a:pPr>
            <a:r>
              <a:rPr lang="en-US" altLang="bg-BG" sz="1400" b="1" dirty="0"/>
              <a:t>Reduced trial-and-error:</a:t>
            </a:r>
            <a:r>
              <a:rPr lang="en-US" altLang="bg-BG" sz="1400" dirty="0"/>
              <a:t> AI helps avoid ineffective treatments, saving time and resources [5].</a:t>
            </a:r>
          </a:p>
          <a:p>
            <a:pPr algn="l" defTabSz="914400" fontAlgn="base">
              <a:lnSpc>
                <a:spcPct val="90000"/>
              </a:lnSpc>
              <a:spcBef>
                <a:spcPct val="0"/>
              </a:spcBef>
              <a:spcAft>
                <a:spcPts val="600"/>
              </a:spcAft>
            </a:pPr>
            <a:r>
              <a:rPr lang="en-US" altLang="bg-BG" sz="1400" b="1" dirty="0"/>
              <a:t>Decision support for doctors:</a:t>
            </a:r>
            <a:r>
              <a:rPr lang="en-US" altLang="bg-BG" sz="1400" dirty="0"/>
              <a:t> Complex cases benefit from AI-generated evidence-based recommendations [5].</a:t>
            </a:r>
          </a:p>
          <a:p>
            <a:pPr algn="l" defTabSz="914400" fontAlgn="base">
              <a:lnSpc>
                <a:spcPct val="90000"/>
              </a:lnSpc>
              <a:spcBef>
                <a:spcPct val="0"/>
              </a:spcBef>
              <a:spcAft>
                <a:spcPts val="600"/>
              </a:spcAft>
            </a:pPr>
            <a:r>
              <a:rPr lang="en-US" altLang="bg-BG" sz="1400" b="1" dirty="0"/>
              <a:t>Patient trust and adherence:</a:t>
            </a:r>
            <a:r>
              <a:rPr lang="en-US" altLang="bg-BG" sz="1400" dirty="0"/>
              <a:t> Personalized treatment plans increase confidence and engagement in care [5].</a:t>
            </a:r>
          </a:p>
        </p:txBody>
      </p:sp>
      <p:pic>
        <p:nvPicPr>
          <p:cNvPr id="9" name="Picture 8" descr="Capsules and pills inside a glass bowl">
            <a:extLst>
              <a:ext uri="{FF2B5EF4-FFF2-40B4-BE49-F238E27FC236}">
                <a16:creationId xmlns:a16="http://schemas.microsoft.com/office/drawing/2014/main" id="{B85C55E5-79B8-3A1B-DD78-62E17AB6696D}"/>
              </a:ext>
            </a:extLst>
          </p:cNvPr>
          <p:cNvPicPr>
            <a:picLocks noChangeAspect="1"/>
          </p:cNvPicPr>
          <p:nvPr/>
        </p:nvPicPr>
        <p:blipFill>
          <a:blip r:embed="rId3"/>
          <a:srcRect r="51093"/>
          <a:stretch>
            <a:fillRect/>
          </a:stretch>
        </p:blipFill>
        <p:spPr>
          <a:xfrm>
            <a:off x="6195912"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52022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14BDD1-C8EA-F089-0C7D-B20BD488AAE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73650445-554F-E622-6389-63A34AEC5115}"/>
              </a:ext>
            </a:extLst>
          </p:cNvPr>
          <p:cNvSpPr>
            <a:spLocks noGrp="1"/>
          </p:cNvSpPr>
          <p:nvPr>
            <p:ph type="ctrTitle"/>
          </p:nvPr>
        </p:nvSpPr>
        <p:spPr>
          <a:xfrm>
            <a:off x="6409342" y="365126"/>
            <a:ext cx="3630007" cy="1807305"/>
          </a:xfrm>
        </p:spPr>
        <p:txBody>
          <a:bodyPr vert="horz" lIns="91440" tIns="45720" rIns="91440" bIns="45720" rtlCol="0" anchor="ctr">
            <a:normAutofit/>
          </a:bodyPr>
          <a:lstStyle/>
          <a:p>
            <a:pPr algn="l" defTabSz="914400">
              <a:lnSpc>
                <a:spcPct val="90000"/>
              </a:lnSpc>
            </a:pPr>
            <a:r>
              <a:rPr lang="en-US"/>
              <a:t>Risks and Challenges</a:t>
            </a:r>
          </a:p>
        </p:txBody>
      </p:sp>
      <p:pic>
        <p:nvPicPr>
          <p:cNvPr id="5" name="Picture 4" descr="Person walking up a stairs">
            <a:extLst>
              <a:ext uri="{FF2B5EF4-FFF2-40B4-BE49-F238E27FC236}">
                <a16:creationId xmlns:a16="http://schemas.microsoft.com/office/drawing/2014/main" id="{A9E0B019-5672-4A69-55C4-BAA44433A042}"/>
              </a:ext>
            </a:extLst>
          </p:cNvPr>
          <p:cNvPicPr>
            <a:picLocks noChangeAspect="1"/>
          </p:cNvPicPr>
          <p:nvPr/>
        </p:nvPicPr>
        <p:blipFill>
          <a:blip r:embed="rId3"/>
          <a:srcRect l="37141" r="18208" b="-1"/>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B44D8F96-BAD1-DF31-0B78-89E4F23453FA}"/>
              </a:ext>
            </a:extLst>
          </p:cNvPr>
          <p:cNvSpPr>
            <a:spLocks noGrp="1"/>
          </p:cNvSpPr>
          <p:nvPr>
            <p:ph type="subTitle" idx="1"/>
          </p:nvPr>
        </p:nvSpPr>
        <p:spPr>
          <a:xfrm>
            <a:off x="6409342" y="2333297"/>
            <a:ext cx="3630007" cy="3843666"/>
          </a:xfrm>
        </p:spPr>
        <p:txBody>
          <a:bodyPr vert="horz" lIns="91440" tIns="45720" rIns="91440" bIns="45720" rtlCol="0">
            <a:normAutofit/>
          </a:bodyPr>
          <a:lstStyle/>
          <a:p>
            <a:pPr algn="l" defTabSz="914400">
              <a:lnSpc>
                <a:spcPct val="90000"/>
              </a:lnSpc>
            </a:pPr>
            <a:r>
              <a:rPr lang="en-US" sz="1600" b="1" dirty="0">
                <a:solidFill>
                  <a:schemeClr val="tx1"/>
                </a:solidFill>
              </a:rPr>
              <a:t>Privacy &amp; Security:</a:t>
            </a:r>
            <a:r>
              <a:rPr lang="en-US" sz="1600" dirty="0">
                <a:solidFill>
                  <a:schemeClr val="tx1"/>
                </a:solidFill>
              </a:rPr>
              <a:t> DNA cannot be anonymized, and breaches have permanent consequences [6].</a:t>
            </a:r>
          </a:p>
          <a:p>
            <a:pPr algn="l" defTabSz="914400">
              <a:lnSpc>
                <a:spcPct val="90000"/>
              </a:lnSpc>
            </a:pPr>
            <a:r>
              <a:rPr lang="en-US" sz="1600" b="1" dirty="0">
                <a:solidFill>
                  <a:schemeClr val="tx1"/>
                </a:solidFill>
              </a:rPr>
              <a:t>Economic Barriers:</a:t>
            </a:r>
            <a:r>
              <a:rPr lang="en-US" sz="1600" dirty="0">
                <a:solidFill>
                  <a:schemeClr val="tx1"/>
                </a:solidFill>
              </a:rPr>
              <a:t> Whole genome sequencing costs $600–1000 per patient, limiting accessibility [7].</a:t>
            </a:r>
          </a:p>
          <a:p>
            <a:pPr algn="l" defTabSz="914400">
              <a:lnSpc>
                <a:spcPct val="90000"/>
              </a:lnSpc>
            </a:pPr>
            <a:r>
              <a:rPr lang="en-US" sz="1600" b="1" dirty="0">
                <a:solidFill>
                  <a:schemeClr val="tx1"/>
                </a:solidFill>
              </a:rPr>
              <a:t>Bias in AI:</a:t>
            </a:r>
            <a:r>
              <a:rPr lang="en-US" sz="1600" dirty="0">
                <a:solidFill>
                  <a:schemeClr val="tx1"/>
                </a:solidFill>
              </a:rPr>
              <a:t> Euro-American-dominated datasets risk inequitable predictions for underrepresented populations [8].</a:t>
            </a:r>
          </a:p>
          <a:p>
            <a:pPr algn="l" defTabSz="914400">
              <a:lnSpc>
                <a:spcPct val="90000"/>
              </a:lnSpc>
            </a:pPr>
            <a:r>
              <a:rPr lang="en-US" sz="1600" b="1" dirty="0">
                <a:solidFill>
                  <a:schemeClr val="tx1"/>
                </a:solidFill>
              </a:rPr>
              <a:t>Accountability:</a:t>
            </a:r>
            <a:r>
              <a:rPr lang="en-US" sz="1600" dirty="0">
                <a:solidFill>
                  <a:schemeClr val="tx1"/>
                </a:solidFill>
              </a:rPr>
              <a:t> Legal responsibility for AI-driven treatment errors remains unclear [9].</a:t>
            </a:r>
          </a:p>
          <a:p>
            <a:pPr algn="l" defTabSz="914400">
              <a:lnSpc>
                <a:spcPct val="90000"/>
              </a:lnSpc>
            </a:pPr>
            <a:r>
              <a:rPr lang="en-US" sz="1600" dirty="0">
                <a:solidFill>
                  <a:schemeClr val="tx1"/>
                </a:solidFill>
              </a:rPr>
              <a:t> These issues are closely related to </a:t>
            </a:r>
            <a:r>
              <a:rPr lang="en-US" sz="1600" b="1" dirty="0">
                <a:solidFill>
                  <a:schemeClr val="tx1"/>
                </a:solidFill>
              </a:rPr>
              <a:t>Ethics &amp; Security</a:t>
            </a:r>
            <a:r>
              <a:rPr lang="en-US" sz="1600" dirty="0">
                <a:solidFill>
                  <a:schemeClr val="tx1"/>
                </a:solidFill>
              </a:rPr>
              <a:t>, which the next speaker will discuss.</a:t>
            </a:r>
          </a:p>
          <a:p>
            <a:pPr indent="-228600" algn="l" defTabSz="914400">
              <a:lnSpc>
                <a:spcPct val="90000"/>
              </a:lnSpc>
              <a:buFont typeface="Arial" panose="020B0604020202020204" pitchFamily="34" charset="0"/>
              <a:buChar char="•"/>
            </a:pPr>
            <a:endParaRPr lang="en-US" sz="1600" dirty="0">
              <a:solidFill>
                <a:schemeClr val="tx1"/>
              </a:solidFill>
            </a:endParaRPr>
          </a:p>
        </p:txBody>
      </p:sp>
    </p:spTree>
    <p:extLst>
      <p:ext uri="{BB962C8B-B14F-4D97-AF65-F5344CB8AC3E}">
        <p14:creationId xmlns:p14="http://schemas.microsoft.com/office/powerpoint/2010/main" val="2552865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4C7475-C460-E5CA-4BD5-AE6568B32DB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a:extLst>
              <a:ext uri="{FF2B5EF4-FFF2-40B4-BE49-F238E27FC236}">
                <a16:creationId xmlns:a16="http://schemas.microsoft.com/office/drawing/2014/main" id="{2E5673B7-07F1-5059-27CB-0DD2CA41983B}"/>
              </a:ext>
            </a:extLst>
          </p:cNvPr>
          <p:cNvSpPr>
            <a:spLocks noGrp="1"/>
          </p:cNvSpPr>
          <p:nvPr>
            <p:ph type="ctrTitle"/>
          </p:nvPr>
        </p:nvSpPr>
        <p:spPr>
          <a:xfrm>
            <a:off x="5540216" y="552183"/>
            <a:ext cx="4499130" cy="3343135"/>
          </a:xfrm>
          <a:noFill/>
        </p:spPr>
        <p:txBody>
          <a:bodyPr>
            <a:normAutofit/>
          </a:bodyPr>
          <a:lstStyle/>
          <a:p>
            <a:pPr algn="l"/>
            <a:r>
              <a:rPr lang="en-GB" sz="4500"/>
              <a:t>Integration with Hospital Systems</a:t>
            </a:r>
            <a:endParaRPr lang="bg-BG" sz="4500"/>
          </a:p>
        </p:txBody>
      </p:sp>
      <p:sp>
        <p:nvSpPr>
          <p:cNvPr id="3" name="Subtitle 2">
            <a:extLst>
              <a:ext uri="{FF2B5EF4-FFF2-40B4-BE49-F238E27FC236}">
                <a16:creationId xmlns:a16="http://schemas.microsoft.com/office/drawing/2014/main" id="{A4DBAC17-3B36-02B0-B3EC-30946E8AFA87}"/>
              </a:ext>
            </a:extLst>
          </p:cNvPr>
          <p:cNvSpPr>
            <a:spLocks noGrp="1"/>
          </p:cNvSpPr>
          <p:nvPr>
            <p:ph type="subTitle" idx="1"/>
          </p:nvPr>
        </p:nvSpPr>
        <p:spPr>
          <a:xfrm>
            <a:off x="5540216" y="4067032"/>
            <a:ext cx="4499130" cy="2067068"/>
          </a:xfrm>
          <a:noFill/>
        </p:spPr>
        <p:txBody>
          <a:bodyPr>
            <a:normAutofit/>
          </a:bodyPr>
          <a:lstStyle/>
          <a:p>
            <a:pPr algn="l">
              <a:lnSpc>
                <a:spcPct val="90000"/>
              </a:lnSpc>
            </a:pPr>
            <a:r>
              <a:rPr lang="en-GB" sz="1800"/>
              <a:t>Personalized medicine relies on </a:t>
            </a:r>
            <a:r>
              <a:rPr lang="en-GB" sz="1800" b="1"/>
              <a:t>efficient hospital administration systems</a:t>
            </a:r>
            <a:r>
              <a:rPr lang="en-GB" sz="1800"/>
              <a:t>, including AI-assisted scheduling, patient communication, and automated record management. Without these systems, even the most advanced AI recommendations may not reach patients effectively.</a:t>
            </a:r>
            <a:endParaRPr lang="bg-BG" sz="1800"/>
          </a:p>
        </p:txBody>
      </p:sp>
      <p:pic>
        <p:nvPicPr>
          <p:cNvPr id="5" name="Picture 4" descr="Open doors">
            <a:extLst>
              <a:ext uri="{FF2B5EF4-FFF2-40B4-BE49-F238E27FC236}">
                <a16:creationId xmlns:a16="http://schemas.microsoft.com/office/drawing/2014/main" id="{88A76272-6877-C63C-4657-E05C94A83779}"/>
              </a:ext>
            </a:extLst>
          </p:cNvPr>
          <p:cNvPicPr>
            <a:picLocks noChangeAspect="1"/>
          </p:cNvPicPr>
          <p:nvPr/>
        </p:nvPicPr>
        <p:blipFill>
          <a:blip r:embed="rId3"/>
          <a:srcRect l="45474" r="18077" b="-1"/>
          <a:stretch>
            <a:fillRect/>
          </a:stretch>
        </p:blipFill>
        <p:spPr>
          <a:xfrm>
            <a:off x="1524021" y="10"/>
            <a:ext cx="3744733" cy="6857990"/>
          </a:xfrm>
          <a:prstGeom prst="rect">
            <a:avLst/>
          </a:prstGeom>
        </p:spPr>
      </p:pic>
    </p:spTree>
    <p:extLst>
      <p:ext uri="{BB962C8B-B14F-4D97-AF65-F5344CB8AC3E}">
        <p14:creationId xmlns:p14="http://schemas.microsoft.com/office/powerpoint/2010/main" val="230720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0A0D9C-B7A2-7B10-5144-BBE8E27E08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4520F222-EF0C-CA96-3F0E-F1B074253486}"/>
              </a:ext>
            </a:extLst>
          </p:cNvPr>
          <p:cNvSpPr>
            <a:spLocks noGrp="1"/>
          </p:cNvSpPr>
          <p:nvPr>
            <p:ph type="ctrTitle"/>
          </p:nvPr>
        </p:nvSpPr>
        <p:spPr>
          <a:xfrm>
            <a:off x="2376297" y="502022"/>
            <a:ext cx="7266222" cy="1642969"/>
          </a:xfrm>
        </p:spPr>
        <p:txBody>
          <a:bodyPr vert="horz" lIns="91440" tIns="45720" rIns="91440" bIns="45720" rtlCol="0" anchor="b">
            <a:normAutofit/>
          </a:bodyPr>
          <a:lstStyle/>
          <a:p>
            <a:pPr algn="l" defTabSz="914400">
              <a:lnSpc>
                <a:spcPct val="90000"/>
              </a:lnSpc>
            </a:pPr>
            <a:r>
              <a:rPr lang="en-US" sz="3500" dirty="0"/>
              <a:t>References</a:t>
            </a:r>
          </a:p>
        </p:txBody>
      </p:sp>
      <p:sp>
        <p:nvSpPr>
          <p:cNvPr id="3" name="Subtitle 2">
            <a:extLst>
              <a:ext uri="{FF2B5EF4-FFF2-40B4-BE49-F238E27FC236}">
                <a16:creationId xmlns:a16="http://schemas.microsoft.com/office/drawing/2014/main" id="{B38DDBD2-98CE-0BA8-6296-19A7F908D1B3}"/>
              </a:ext>
            </a:extLst>
          </p:cNvPr>
          <p:cNvSpPr>
            <a:spLocks noGrp="1"/>
          </p:cNvSpPr>
          <p:nvPr>
            <p:ph type="subTitle" idx="1"/>
          </p:nvPr>
        </p:nvSpPr>
        <p:spPr>
          <a:xfrm>
            <a:off x="2376297" y="2418409"/>
            <a:ext cx="7266222" cy="3454358"/>
          </a:xfrm>
        </p:spPr>
        <p:txBody>
          <a:bodyPr vert="horz" lIns="91440" tIns="45720" rIns="91440" bIns="45720" rtlCol="0" anchor="t">
            <a:normAutofit/>
          </a:bodyPr>
          <a:lstStyle/>
          <a:p>
            <a:pPr indent="-228600" algn="l" defTabSz="914400">
              <a:lnSpc>
                <a:spcPct val="90000"/>
              </a:lnSpc>
              <a:buFont typeface="Arial" panose="020B0604020202020204" pitchFamily="34" charset="0"/>
              <a:buChar char="•"/>
            </a:pPr>
            <a:r>
              <a:rPr lang="en-US" sz="1200" dirty="0">
                <a:solidFill>
                  <a:schemeClr val="tx1"/>
                </a:solidFill>
              </a:rPr>
              <a:t>K. B. Johnson, “Precision Medicine, AI, and the Future of Personalized Health Care,” </a:t>
            </a:r>
            <a:r>
              <a:rPr lang="en-US" sz="1200" i="1" dirty="0">
                <a:solidFill>
                  <a:schemeClr val="tx1"/>
                </a:solidFill>
              </a:rPr>
              <a:t>JAMA </a:t>
            </a:r>
            <a:r>
              <a:rPr lang="en-US" sz="1200" i="1" dirty="0" err="1">
                <a:solidFill>
                  <a:schemeClr val="tx1"/>
                </a:solidFill>
              </a:rPr>
              <a:t>Netw</a:t>
            </a:r>
            <a:r>
              <a:rPr lang="en-US" sz="1200" i="1" dirty="0">
                <a:solidFill>
                  <a:schemeClr val="tx1"/>
                </a:solidFill>
              </a:rPr>
              <a:t>. Open</a:t>
            </a:r>
            <a:r>
              <a:rPr lang="en-US" sz="1200" dirty="0">
                <a:solidFill>
                  <a:schemeClr val="tx1"/>
                </a:solidFill>
              </a:rPr>
              <a:t>, vol. 3, no. 1, pp. 1–10, 2020. [Online]. Available: </a:t>
            </a:r>
            <a:r>
              <a:rPr lang="en-US" sz="1200" dirty="0">
                <a:solidFill>
                  <a:schemeClr val="tx1"/>
                </a:solidFill>
                <a:hlinkClick r:id="rId2"/>
              </a:rPr>
              <a:t>https://www.ncbi.nlm.nih.gov/pmc/articles/PMC7877825/</a:t>
            </a:r>
            <a:r>
              <a:rPr lang="en-US" sz="1200" dirty="0">
                <a:solidFill>
                  <a:schemeClr val="tx1"/>
                </a:solidFill>
              </a:rPr>
              <a:t> [1] </a:t>
            </a:r>
          </a:p>
          <a:p>
            <a:pPr indent="-228600" algn="l" defTabSz="914400">
              <a:lnSpc>
                <a:spcPct val="90000"/>
              </a:lnSpc>
              <a:buFont typeface="Arial" panose="020B0604020202020204" pitchFamily="34" charset="0"/>
              <a:buChar char="•"/>
            </a:pPr>
            <a:r>
              <a:rPr lang="en-US" sz="1200" dirty="0">
                <a:solidFill>
                  <a:schemeClr val="tx1"/>
                </a:solidFill>
              </a:rPr>
              <a:t>K. K. Wong, et al., “Evaluation of Watson for Oncology in breast cancer therapy,” </a:t>
            </a:r>
            <a:r>
              <a:rPr lang="en-US" sz="1200" i="1" dirty="0">
                <a:solidFill>
                  <a:schemeClr val="tx1"/>
                </a:solidFill>
              </a:rPr>
              <a:t>The Oncologist</a:t>
            </a:r>
            <a:r>
              <a:rPr lang="en-US" sz="1200" dirty="0">
                <a:solidFill>
                  <a:schemeClr val="tx1"/>
                </a:solidFill>
              </a:rPr>
              <a:t>, vol. 25, no. 1, pp. 55–62, 2020. [Online]. Available: </a:t>
            </a:r>
            <a:r>
              <a:rPr lang="en-US" sz="1200" dirty="0">
                <a:solidFill>
                  <a:schemeClr val="tx1"/>
                </a:solidFill>
                <a:hlinkClick r:id="rId3"/>
              </a:rPr>
              <a:t>https://pubmed.ncbi.nlm.nih.gov/31813443/</a:t>
            </a:r>
            <a:r>
              <a:rPr lang="en-US" sz="1200" dirty="0">
                <a:solidFill>
                  <a:schemeClr val="tx1"/>
                </a:solidFill>
              </a:rPr>
              <a:t> [2] </a:t>
            </a:r>
          </a:p>
          <a:p>
            <a:pPr indent="-228600" algn="l" defTabSz="914400">
              <a:lnSpc>
                <a:spcPct val="90000"/>
              </a:lnSpc>
              <a:buFont typeface="Arial" panose="020B0604020202020204" pitchFamily="34" charset="0"/>
              <a:buChar char="•"/>
            </a:pPr>
            <a:r>
              <a:rPr lang="en-US" sz="1200" dirty="0">
                <a:solidFill>
                  <a:schemeClr val="tx1"/>
                </a:solidFill>
              </a:rPr>
              <a:t>S. </a:t>
            </a:r>
            <a:r>
              <a:rPr lang="en-US" sz="1200" dirty="0" err="1">
                <a:solidFill>
                  <a:schemeClr val="tx1"/>
                </a:solidFill>
              </a:rPr>
              <a:t>Pirmohamed</a:t>
            </a:r>
            <a:r>
              <a:rPr lang="en-US" sz="1200" dirty="0">
                <a:solidFill>
                  <a:schemeClr val="tx1"/>
                </a:solidFill>
              </a:rPr>
              <a:t>, “Pharmacogenomics: A paradigm shift in drug safety,” </a:t>
            </a:r>
            <a:r>
              <a:rPr lang="en-US" sz="1200" i="1" dirty="0">
                <a:solidFill>
                  <a:schemeClr val="tx1"/>
                </a:solidFill>
              </a:rPr>
              <a:t>Annu. Rev. Genomics Hum. Genet.</a:t>
            </a:r>
            <a:r>
              <a:rPr lang="en-US" sz="1200" dirty="0">
                <a:solidFill>
                  <a:schemeClr val="tx1"/>
                </a:solidFill>
              </a:rPr>
              <a:t>, vol. 24, pp. 233–250, 2023. [3] </a:t>
            </a:r>
          </a:p>
          <a:p>
            <a:pPr indent="-228600" algn="l" defTabSz="914400">
              <a:lnSpc>
                <a:spcPct val="90000"/>
              </a:lnSpc>
              <a:buFont typeface="Arial" panose="020B0604020202020204" pitchFamily="34" charset="0"/>
              <a:buChar char="•"/>
            </a:pPr>
            <a:r>
              <a:rPr lang="en-US" sz="1200" dirty="0">
                <a:solidFill>
                  <a:schemeClr val="tx1"/>
                </a:solidFill>
              </a:rPr>
              <a:t>R. J. Holt, et al., “Artificial Intelligence in Diabetes Care: A Systematic Review,” </a:t>
            </a:r>
            <a:r>
              <a:rPr lang="en-US" sz="1200" i="1" dirty="0">
                <a:solidFill>
                  <a:schemeClr val="tx1"/>
                </a:solidFill>
              </a:rPr>
              <a:t>Diabetes Therapy</a:t>
            </a:r>
            <a:r>
              <a:rPr lang="en-US" sz="1200" dirty="0">
                <a:solidFill>
                  <a:schemeClr val="tx1"/>
                </a:solidFill>
              </a:rPr>
              <a:t>, vol. 12, pp. 2131–2145, 2021. [4] </a:t>
            </a:r>
          </a:p>
          <a:p>
            <a:pPr indent="-228600" algn="l" defTabSz="914400">
              <a:lnSpc>
                <a:spcPct val="90000"/>
              </a:lnSpc>
              <a:buFont typeface="Arial" panose="020B0604020202020204" pitchFamily="34" charset="0"/>
              <a:buChar char="•"/>
            </a:pPr>
            <a:r>
              <a:rPr lang="en-US" sz="1200" dirty="0">
                <a:solidFill>
                  <a:schemeClr val="tx1"/>
                </a:solidFill>
              </a:rPr>
              <a:t>A. D. E. Parekh, et al., “Artificial Intelligence in Personalized Medicine,” </a:t>
            </a:r>
            <a:r>
              <a:rPr lang="en-US" sz="1200" i="1" dirty="0">
                <a:solidFill>
                  <a:schemeClr val="tx1"/>
                </a:solidFill>
              </a:rPr>
              <a:t>Ann. Med. Surg.</a:t>
            </a:r>
            <a:r>
              <a:rPr lang="en-US" sz="1200" dirty="0">
                <a:solidFill>
                  <a:schemeClr val="tx1"/>
                </a:solidFill>
              </a:rPr>
              <a:t>, vol. 85, pp. 5831–5833, 2023. [5]</a:t>
            </a:r>
          </a:p>
          <a:p>
            <a:pPr indent="-228600" algn="l" defTabSz="914400">
              <a:lnSpc>
                <a:spcPct val="90000"/>
              </a:lnSpc>
              <a:buFont typeface="Arial" panose="020B0604020202020204" pitchFamily="34" charset="0"/>
              <a:buChar char="•"/>
            </a:pPr>
            <a:r>
              <a:rPr lang="en-US" sz="1200" dirty="0">
                <a:solidFill>
                  <a:schemeClr val="tx1"/>
                </a:solidFill>
              </a:rPr>
              <a:t>S. Erlich and Y. Narayanan, “Routes for breaching and protecting genetic privacy,” </a:t>
            </a:r>
            <a:r>
              <a:rPr lang="en-US" sz="1200" i="1" dirty="0">
                <a:solidFill>
                  <a:schemeClr val="tx1"/>
                </a:solidFill>
              </a:rPr>
              <a:t>Nat. Rev. Genet.</a:t>
            </a:r>
            <a:r>
              <a:rPr lang="en-US" sz="1200" dirty="0">
                <a:solidFill>
                  <a:schemeClr val="tx1"/>
                </a:solidFill>
              </a:rPr>
              <a:t>, vol. 20, pp. 385–396, 2019. [6] </a:t>
            </a:r>
          </a:p>
          <a:p>
            <a:pPr indent="-228600" algn="l" defTabSz="914400">
              <a:lnSpc>
                <a:spcPct val="90000"/>
              </a:lnSpc>
              <a:buFont typeface="Arial" panose="020B0604020202020204" pitchFamily="34" charset="0"/>
              <a:buChar char="•"/>
            </a:pPr>
            <a:r>
              <a:rPr lang="en-US" sz="1200" dirty="0">
                <a:solidFill>
                  <a:schemeClr val="tx1"/>
                </a:solidFill>
              </a:rPr>
              <a:t>Illumina, “Whole Genome Sequencing Costs,” 2023. [Online]. Available: </a:t>
            </a:r>
            <a:r>
              <a:rPr lang="en-US" sz="1200" dirty="0">
                <a:solidFill>
                  <a:schemeClr val="tx1"/>
                </a:solidFill>
                <a:hlinkClick r:id="rId4"/>
              </a:rPr>
              <a:t>https://www.illumina.com</a:t>
            </a:r>
            <a:r>
              <a:rPr lang="en-US" sz="1200" dirty="0">
                <a:solidFill>
                  <a:schemeClr val="tx1"/>
                </a:solidFill>
              </a:rPr>
              <a:t> [7] </a:t>
            </a:r>
          </a:p>
          <a:p>
            <a:pPr indent="-228600" algn="l" defTabSz="914400">
              <a:lnSpc>
                <a:spcPct val="90000"/>
              </a:lnSpc>
              <a:buFont typeface="Arial" panose="020B0604020202020204" pitchFamily="34" charset="0"/>
              <a:buChar char="•"/>
            </a:pPr>
            <a:r>
              <a:rPr lang="en-US" sz="1200" dirty="0">
                <a:solidFill>
                  <a:schemeClr val="tx1"/>
                </a:solidFill>
              </a:rPr>
              <a:t>D. </a:t>
            </a:r>
            <a:r>
              <a:rPr lang="en-US" sz="1200" dirty="0" err="1">
                <a:solidFill>
                  <a:schemeClr val="tx1"/>
                </a:solidFill>
              </a:rPr>
              <a:t>Sirugo</a:t>
            </a:r>
            <a:r>
              <a:rPr lang="en-US" sz="1200" dirty="0">
                <a:solidFill>
                  <a:schemeClr val="tx1"/>
                </a:solidFill>
              </a:rPr>
              <a:t>, S. M. Williams, and S. A. </a:t>
            </a:r>
            <a:r>
              <a:rPr lang="en-US" sz="1200" dirty="0" err="1">
                <a:solidFill>
                  <a:schemeClr val="tx1"/>
                </a:solidFill>
              </a:rPr>
              <a:t>Tishkoff</a:t>
            </a:r>
            <a:r>
              <a:rPr lang="en-US" sz="1200" dirty="0">
                <a:solidFill>
                  <a:schemeClr val="tx1"/>
                </a:solidFill>
              </a:rPr>
              <a:t>, “The Missing Diversity in Human Genetic Studies,” </a:t>
            </a:r>
            <a:r>
              <a:rPr lang="en-US" sz="1200" i="1" dirty="0">
                <a:solidFill>
                  <a:schemeClr val="tx1"/>
                </a:solidFill>
              </a:rPr>
              <a:t>Cell</a:t>
            </a:r>
            <a:r>
              <a:rPr lang="en-US" sz="1200" dirty="0">
                <a:solidFill>
                  <a:schemeClr val="tx1"/>
                </a:solidFill>
              </a:rPr>
              <a:t>, vol. 177, no. 1, pp. 26–31, 2019. [8] </a:t>
            </a:r>
          </a:p>
          <a:p>
            <a:pPr indent="-228600" algn="l" defTabSz="914400">
              <a:lnSpc>
                <a:spcPct val="90000"/>
              </a:lnSpc>
              <a:buFont typeface="Arial" panose="020B0604020202020204" pitchFamily="34" charset="0"/>
              <a:buChar char="•"/>
            </a:pPr>
            <a:r>
              <a:rPr lang="en-US" sz="1200" dirty="0">
                <a:solidFill>
                  <a:schemeClr val="tx1"/>
                </a:solidFill>
              </a:rPr>
              <a:t>R. Gerke, E. </a:t>
            </a:r>
            <a:r>
              <a:rPr lang="en-US" sz="1200" dirty="0" err="1">
                <a:solidFill>
                  <a:schemeClr val="tx1"/>
                </a:solidFill>
              </a:rPr>
              <a:t>Minssen</a:t>
            </a:r>
            <a:r>
              <a:rPr lang="en-US" sz="1200" dirty="0">
                <a:solidFill>
                  <a:schemeClr val="tx1"/>
                </a:solidFill>
              </a:rPr>
              <a:t>, and G. Cohen, “Ethical and Legal Challenges of AI in Healthcare,” </a:t>
            </a:r>
            <a:r>
              <a:rPr lang="en-US" sz="1200" i="1" dirty="0">
                <a:solidFill>
                  <a:schemeClr val="tx1"/>
                </a:solidFill>
              </a:rPr>
              <a:t>Camb. Q. </a:t>
            </a:r>
            <a:r>
              <a:rPr lang="en-US" sz="1200" i="1" dirty="0" err="1">
                <a:solidFill>
                  <a:schemeClr val="tx1"/>
                </a:solidFill>
              </a:rPr>
              <a:t>Healthc</a:t>
            </a:r>
            <a:r>
              <a:rPr lang="en-US" sz="1200" i="1" dirty="0">
                <a:solidFill>
                  <a:schemeClr val="tx1"/>
                </a:solidFill>
              </a:rPr>
              <a:t>. Ethics</a:t>
            </a:r>
            <a:r>
              <a:rPr lang="en-US" sz="1200" dirty="0">
                <a:solidFill>
                  <a:schemeClr val="tx1"/>
                </a:solidFill>
              </a:rPr>
              <a:t>, vol. 29, no. 2, pp. 245–261, 2020. [9] </a:t>
            </a:r>
          </a:p>
          <a:p>
            <a:pPr indent="-228600" algn="l" defTabSz="914400">
              <a:lnSpc>
                <a:spcPct val="90000"/>
              </a:lnSpc>
              <a:buFont typeface="Arial" panose="020B0604020202020204" pitchFamily="34" charset="0"/>
              <a:buChar char="•"/>
            </a:pPr>
            <a:endParaRPr lang="en-US" sz="1200" dirty="0">
              <a:solidFill>
                <a:schemeClr val="tx1"/>
              </a:solidFill>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24000" y="6400800"/>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52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extLst>
      <p:ext uri="{BB962C8B-B14F-4D97-AF65-F5344CB8AC3E}">
        <p14:creationId xmlns:p14="http://schemas.microsoft.com/office/powerpoint/2010/main" val="3170044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ext Placeholder 3">
            <a:extLst>
              <a:ext uri="{FF2B5EF4-FFF2-40B4-BE49-F238E27FC236}">
                <a16:creationId xmlns:a16="http://schemas.microsoft.com/office/drawing/2014/main" id="{C1A20AB4-BFE2-8579-45AC-AFF547C4EF8C}"/>
              </a:ext>
            </a:extLst>
          </p:cNvPr>
          <p:cNvSpPr>
            <a:spLocks noGrp="1"/>
          </p:cNvSpPr>
          <p:nvPr>
            <p:ph type="body" sz="half" idx="2"/>
          </p:nvPr>
        </p:nvSpPr>
        <p:spPr>
          <a:xfrm>
            <a:off x="1137033" y="2198362"/>
            <a:ext cx="7048321" cy="2597803"/>
          </a:xfrm>
        </p:spPr>
        <p:txBody>
          <a:bodyPr vert="horz" lIns="91440" tIns="45720" rIns="91440" bIns="45720" rtlCol="0">
            <a:normAutofit/>
          </a:bodyPr>
          <a:lstStyle/>
          <a:p>
            <a:pPr algn="just"/>
            <a:r>
              <a:rPr lang="en-US" sz="1900" dirty="0">
                <a:latin typeface="Arial" panose="020B0604020202020204" pitchFamily="34" charset="0"/>
                <a:cs typeface="Arial" panose="020B0604020202020204" pitchFamily="34" charset="0"/>
              </a:rPr>
              <a:t>Automating paperwork in the healthcare industry refers to the use of digital technologies and artificial intelligence (AI) to manage administrative and documentation tasks that were previously completed by hand, such as rescheduling appointments, writing reports, filling out forms, handling discharge letters, and writing prescriptions.</a:t>
            </a:r>
          </a:p>
          <a:p>
            <a:pPr algn="just"/>
            <a:r>
              <a:rPr lang="en-US" sz="1900" dirty="0">
                <a:latin typeface="Arial" panose="020B0604020202020204" pitchFamily="34" charset="0"/>
                <a:cs typeface="Arial" panose="020B0604020202020204" pitchFamily="34" charset="0"/>
              </a:rPr>
              <a:t>To put it simply, it's about replacing tedious paperwork and manual data input with intelligent technologies that can accomplish it precisely and automatically [1].</a:t>
            </a:r>
          </a:p>
          <a:p>
            <a:pPr indent="-228600" algn="jus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TextBox 10">
            <a:extLst>
              <a:ext uri="{FF2B5EF4-FFF2-40B4-BE49-F238E27FC236}">
                <a16:creationId xmlns:a16="http://schemas.microsoft.com/office/drawing/2014/main" id="{F8546428-9CDF-AF73-236D-2544882FDC0E}"/>
              </a:ext>
            </a:extLst>
          </p:cNvPr>
          <p:cNvSpPr txBox="1"/>
          <p:nvPr/>
        </p:nvSpPr>
        <p:spPr>
          <a:xfrm>
            <a:off x="1137034" y="331076"/>
            <a:ext cx="1037083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two of the biggest areas where AI can transform the healthcare ecosystem will reduces doctor’s burnout, lowers admin costs, speeds up care delivery.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12FA9F93-A524-5D93-B3FC-FA91FA7CF7D8}"/>
              </a:ext>
            </a:extLst>
          </p:cNvPr>
          <p:cNvSpPr txBox="1"/>
          <p:nvPr/>
        </p:nvSpPr>
        <p:spPr>
          <a:xfrm>
            <a:off x="1137034" y="1254406"/>
            <a:ext cx="1005699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Automating paperwork and administrative tasks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16" name="Picture 15">
            <a:extLst>
              <a:ext uri="{FF2B5EF4-FFF2-40B4-BE49-F238E27FC236}">
                <a16:creationId xmlns:a16="http://schemas.microsoft.com/office/drawing/2014/main" id="{C6765449-079C-278F-7F0A-209E4D6F9344}"/>
              </a:ext>
            </a:extLst>
          </p:cNvPr>
          <p:cNvPicPr>
            <a:picLocks noChangeAspect="1"/>
          </p:cNvPicPr>
          <p:nvPr/>
        </p:nvPicPr>
        <p:blipFill>
          <a:blip r:embed="rId2"/>
          <a:stretch>
            <a:fillRect/>
          </a:stretch>
        </p:blipFill>
        <p:spPr>
          <a:xfrm>
            <a:off x="8483216" y="2198362"/>
            <a:ext cx="2571750" cy="2061837"/>
          </a:xfrm>
          <a:prstGeom prst="rect">
            <a:avLst/>
          </a:prstGeom>
        </p:spPr>
      </p:pic>
      <p:sp>
        <p:nvSpPr>
          <p:cNvPr id="3" name="TextBox 2">
            <a:extLst>
              <a:ext uri="{FF2B5EF4-FFF2-40B4-BE49-F238E27FC236}">
                <a16:creationId xmlns:a16="http://schemas.microsoft.com/office/drawing/2014/main" id="{DB7AC23D-C04B-AA03-891D-074B072E5757}"/>
              </a:ext>
            </a:extLst>
          </p:cNvPr>
          <p:cNvSpPr txBox="1"/>
          <p:nvPr/>
        </p:nvSpPr>
        <p:spPr>
          <a:xfrm>
            <a:off x="1137033" y="5538004"/>
            <a:ext cx="6094638" cy="369332"/>
          </a:xfrm>
          <a:prstGeom prst="rect">
            <a:avLst/>
          </a:prstGeom>
          <a:noFill/>
        </p:spPr>
        <p:txBody>
          <a:bodyPr wrap="square">
            <a:spAutoFit/>
          </a:bodyPr>
          <a:lstStyle/>
          <a:p>
            <a:r>
              <a:rPr lang="en-GB" sz="1800" dirty="0"/>
              <a:t>By </a:t>
            </a:r>
            <a:r>
              <a:rPr lang="en-GB" b="1" dirty="0"/>
              <a:t>Amir Majeed</a:t>
            </a:r>
            <a:endParaRPr lang="en-GB" dirty="0"/>
          </a:p>
        </p:txBody>
      </p:sp>
    </p:spTree>
    <p:extLst>
      <p:ext uri="{BB962C8B-B14F-4D97-AF65-F5344CB8AC3E}">
        <p14:creationId xmlns:p14="http://schemas.microsoft.com/office/powerpoint/2010/main" val="36018034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1C6795-E965-30D8-4009-16BB27431293}"/>
              </a:ext>
            </a:extLst>
          </p:cNvPr>
          <p:cNvSpPr>
            <a:spLocks noGrp="1"/>
          </p:cNvSpPr>
          <p:nvPr>
            <p:ph idx="1"/>
          </p:nvPr>
        </p:nvSpPr>
        <p:spPr>
          <a:xfrm>
            <a:off x="838200" y="0"/>
            <a:ext cx="10515600" cy="6725265"/>
          </a:xfrm>
        </p:spPr>
        <p:txBody>
          <a:bodyPr>
            <a:normAutofit fontScale="55000" lnSpcReduction="20000"/>
          </a:bodyPr>
          <a:lstStyle/>
          <a:p>
            <a:pPr marL="0" indent="0" algn="just">
              <a:buNone/>
            </a:pPr>
            <a:endParaRPr lang="en-GB" sz="3500" b="1" dirty="0">
              <a:latin typeface="Arial" panose="020B0604020202020204" pitchFamily="34" charset="0"/>
              <a:cs typeface="Arial" panose="020B0604020202020204" pitchFamily="34" charset="0"/>
            </a:endParaRPr>
          </a:p>
          <a:p>
            <a:pPr marL="0" indent="0" algn="just">
              <a:buNone/>
            </a:pPr>
            <a:r>
              <a:rPr lang="en-GB" sz="3500" b="1" dirty="0">
                <a:latin typeface="Arial" panose="020B0604020202020204" pitchFamily="34" charset="0"/>
                <a:cs typeface="Arial" panose="020B0604020202020204" pitchFamily="34" charset="0"/>
              </a:rPr>
              <a:t>Medical documentation.</a:t>
            </a:r>
          </a:p>
          <a:p>
            <a:pPr marL="0" indent="0" algn="just">
              <a:lnSpc>
                <a:spcPct val="150000"/>
              </a:lnSpc>
              <a:buNone/>
            </a:pPr>
            <a:r>
              <a:rPr lang="en-GB" sz="3500" dirty="0">
                <a:latin typeface="Arial" panose="020B0604020202020204" pitchFamily="34" charset="0"/>
                <a:cs typeface="Arial" panose="020B0604020202020204" pitchFamily="34" charset="0"/>
              </a:rPr>
              <a:t>Doctor patient discussions are being automatically transcribed by AI, which then arranges the transcriptions into organised medical records like SOAP notes  and ICD codes (International Classification of Diseases ) [2].</a:t>
            </a:r>
          </a:p>
          <a:p>
            <a:pPr marL="0" indent="0">
              <a:buNone/>
            </a:pPr>
            <a:r>
              <a:rPr lang="en-GB" sz="3500" b="1" dirty="0">
                <a:latin typeface="Arial" panose="020B0604020202020204" pitchFamily="34" charset="0"/>
                <a:cs typeface="Arial" panose="020B0604020202020204" pitchFamily="34" charset="0"/>
              </a:rPr>
              <a:t>Prescriptions &amp; Discharge Letters.</a:t>
            </a:r>
          </a:p>
          <a:p>
            <a:pPr marL="0" indent="0">
              <a:buNone/>
            </a:pPr>
            <a:r>
              <a:rPr lang="en-GB" sz="3500" dirty="0">
                <a:latin typeface="Arial" panose="020B0604020202020204" pitchFamily="34" charset="0"/>
                <a:cs typeface="Arial" panose="020B0604020202020204" pitchFamily="34" charset="0"/>
              </a:rPr>
              <a:t>AI can create prescription and discharge letters, which will simplify clinical procedures [3].</a:t>
            </a:r>
          </a:p>
          <a:p>
            <a:pPr marL="0" indent="0">
              <a:buNone/>
            </a:pPr>
            <a:r>
              <a:rPr lang="en-GB" sz="3500" b="1" dirty="0">
                <a:latin typeface="Arial" panose="020B0604020202020204" pitchFamily="34" charset="0"/>
                <a:cs typeface="Arial" panose="020B0604020202020204" pitchFamily="34" charset="0"/>
              </a:rPr>
              <a:t>Scheduling &amp; referrals</a:t>
            </a:r>
            <a:r>
              <a:rPr lang="en-GB" sz="3500" dirty="0">
                <a:latin typeface="Arial" panose="020B0604020202020204" pitchFamily="34" charset="0"/>
                <a:cs typeface="Arial" panose="020B0604020202020204" pitchFamily="34" charset="0"/>
              </a:rPr>
              <a:t>:</a:t>
            </a:r>
          </a:p>
          <a:p>
            <a:pPr marL="0" indent="0" algn="just">
              <a:lnSpc>
                <a:spcPct val="150000"/>
              </a:lnSpc>
              <a:buNone/>
            </a:pPr>
            <a:r>
              <a:rPr lang="en-GB" sz="3500" dirty="0">
                <a:latin typeface="Arial" panose="020B0604020202020204" pitchFamily="34" charset="0"/>
                <a:cs typeface="Arial" panose="020B0604020202020204" pitchFamily="34" charset="0"/>
              </a:rPr>
              <a:t>By automating appointment scheduling, reminders, and specialist consultation coordination, AI helps with scheduling and referrals [4].</a:t>
            </a:r>
          </a:p>
          <a:p>
            <a:pPr marL="0" indent="0">
              <a:buNone/>
            </a:pPr>
            <a:r>
              <a:rPr lang="en-GB" sz="3500" b="1" dirty="0">
                <a:latin typeface="Arial" panose="020B0604020202020204" pitchFamily="34" charset="0"/>
                <a:cs typeface="Arial" panose="020B0604020202020204" pitchFamily="34" charset="0"/>
              </a:rPr>
              <a:t>Regulatory compliance:</a:t>
            </a:r>
          </a:p>
          <a:p>
            <a:pPr marL="0" indent="0" algn="just">
              <a:lnSpc>
                <a:spcPct val="150000"/>
              </a:lnSpc>
              <a:buNone/>
            </a:pPr>
            <a:r>
              <a:rPr lang="en-GB" sz="3500" dirty="0">
                <a:latin typeface="Arial" panose="020B0604020202020204" pitchFamily="34" charset="0"/>
                <a:cs typeface="Arial" panose="020B0604020202020204" pitchFamily="34" charset="0"/>
              </a:rPr>
              <a:t>In terms of regulations, AI assists in ensuring adherence to regulations such as HIPAA and GDPR by identifying potential privacy hazards or missing patient consents. In addition to increasing operational effectiveness and lowering physician burnout, these technologies also save healthcare organisations and administrative expenses [5].</a:t>
            </a:r>
          </a:p>
          <a:p>
            <a:pPr marL="0" indent="0" algn="just">
              <a:lnSpc>
                <a:spcPct val="150000"/>
              </a:lnSpc>
              <a:buNone/>
            </a:pPr>
            <a:endParaRPr lang="en-GB" sz="1600" dirty="0">
              <a:latin typeface="Arial" panose="020B0604020202020204" pitchFamily="34" charset="0"/>
              <a:cs typeface="Arial" panose="020B0604020202020204" pitchFamily="34" charset="0"/>
            </a:endParaRPr>
          </a:p>
          <a:p>
            <a:pPr marL="0" indent="0" algn="just">
              <a:lnSpc>
                <a:spcPct val="150000"/>
              </a:lnSpc>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7BA2B1D0-E673-845C-26E8-591443DE6736}"/>
              </a:ext>
            </a:extLst>
          </p:cNvPr>
          <p:cNvPicPr>
            <a:picLocks noChangeAspect="1"/>
          </p:cNvPicPr>
          <p:nvPr/>
        </p:nvPicPr>
        <p:blipFill>
          <a:blip r:embed="rId2"/>
          <a:stretch>
            <a:fillRect/>
          </a:stretch>
        </p:blipFill>
        <p:spPr>
          <a:xfrm>
            <a:off x="7713406" y="5279922"/>
            <a:ext cx="4478594" cy="1578077"/>
          </a:xfrm>
          <a:prstGeom prst="rect">
            <a:avLst/>
          </a:prstGeom>
        </p:spPr>
      </p:pic>
    </p:spTree>
    <p:extLst>
      <p:ext uri="{BB962C8B-B14F-4D97-AF65-F5344CB8AC3E}">
        <p14:creationId xmlns:p14="http://schemas.microsoft.com/office/powerpoint/2010/main" val="34958533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C888092A-BA24-AA1E-E517-FEB91B703934}"/>
              </a:ext>
            </a:extLst>
          </p:cNvPr>
          <p:cNvPicPr>
            <a:picLocks noChangeAspect="1"/>
          </p:cNvPicPr>
          <p:nvPr/>
        </p:nvPicPr>
        <p:blipFill>
          <a:blip r:embed="rId2"/>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24529715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E20C1-BDF0-564C-ECDE-BF82F335521C}"/>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CF3810AC-AD37-C51A-C60A-BE8966AD4907}"/>
              </a:ext>
            </a:extLst>
          </p:cNvPr>
          <p:cNvSpPr>
            <a:spLocks noGrp="1"/>
          </p:cNvSpPr>
          <p:nvPr>
            <p:ph type="body" sz="half" idx="2"/>
          </p:nvPr>
        </p:nvSpPr>
        <p:spPr>
          <a:xfrm>
            <a:off x="1137033" y="2198362"/>
            <a:ext cx="6768101" cy="2786593"/>
          </a:xfrm>
        </p:spPr>
        <p:txBody>
          <a:bodyPr vert="horz" lIns="91440" tIns="45720" rIns="91440" bIns="45720" rtlCol="0">
            <a:normAutofit/>
          </a:bodyPr>
          <a:lstStyle/>
          <a:p>
            <a:pPr algn="just">
              <a:lnSpc>
                <a:spcPct val="100000"/>
              </a:lnSpc>
            </a:pPr>
            <a:r>
              <a:rPr lang="en-GB" sz="2000" dirty="0">
                <a:latin typeface="Arial" panose="020B0604020202020204" pitchFamily="34" charset="0"/>
                <a:cs typeface="Arial" panose="020B0604020202020204" pitchFamily="34" charset="0"/>
              </a:rPr>
              <a:t>An AI chatbot is a computer software that converses with humans via voice or text using artificial intelligence (AI). Like speaking to a human assistant, it can comprehend enquiries, offer responses, and even carry out tasks like scheduling appointments or offering health advice.</a:t>
            </a:r>
          </a:p>
          <a:p>
            <a:pPr algn="just">
              <a:lnSpc>
                <a:spcPct val="100000"/>
              </a:lnSpc>
            </a:pPr>
            <a:r>
              <a:rPr lang="en-GB" sz="2000" dirty="0">
                <a:latin typeface="Arial" panose="020B0604020202020204" pitchFamily="34" charset="0"/>
                <a:cs typeface="Arial" panose="020B0604020202020204" pitchFamily="34" charset="0"/>
              </a:rPr>
              <a:t>AI chatbots act as virtual assistants to engage patients directly. In several facets of healthcare, conversational bots driven by AI are transforming patient interaction [6].</a:t>
            </a:r>
          </a:p>
          <a:p>
            <a:pPr algn="just"/>
            <a:endParaRPr lang="en-US" sz="19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1536F324-9DEA-1486-5B89-7F867CFBD6C1}"/>
              </a:ext>
            </a:extLst>
          </p:cNvPr>
          <p:cNvSpPr txBox="1"/>
          <p:nvPr/>
        </p:nvSpPr>
        <p:spPr>
          <a:xfrm>
            <a:off x="1137034" y="1254406"/>
            <a:ext cx="10056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AI chatbots for patients</a:t>
            </a:r>
          </a:p>
        </p:txBody>
      </p:sp>
      <p:pic>
        <p:nvPicPr>
          <p:cNvPr id="3" name="Picture 2">
            <a:extLst>
              <a:ext uri="{FF2B5EF4-FFF2-40B4-BE49-F238E27FC236}">
                <a16:creationId xmlns:a16="http://schemas.microsoft.com/office/drawing/2014/main" id="{C6F9408C-42CF-02D4-7FC3-8F685D13F1E2}"/>
              </a:ext>
            </a:extLst>
          </p:cNvPr>
          <p:cNvPicPr>
            <a:picLocks noChangeAspect="1"/>
          </p:cNvPicPr>
          <p:nvPr/>
        </p:nvPicPr>
        <p:blipFill>
          <a:blip r:embed="rId2"/>
          <a:stretch>
            <a:fillRect/>
          </a:stretch>
        </p:blipFill>
        <p:spPr>
          <a:xfrm>
            <a:off x="8039253" y="2464363"/>
            <a:ext cx="3524108" cy="2314114"/>
          </a:xfrm>
          <a:prstGeom prst="rect">
            <a:avLst/>
          </a:prstGeom>
        </p:spPr>
      </p:pic>
    </p:spTree>
    <p:extLst>
      <p:ext uri="{BB962C8B-B14F-4D97-AF65-F5344CB8AC3E}">
        <p14:creationId xmlns:p14="http://schemas.microsoft.com/office/powerpoint/2010/main" val="4205971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FE9F7C-A8E5-2334-2F21-38AAF07388D2}"/>
              </a:ext>
            </a:extLst>
          </p:cNvPr>
          <p:cNvSpPr>
            <a:spLocks noGrp="1"/>
          </p:cNvSpPr>
          <p:nvPr>
            <p:ph idx="1"/>
          </p:nvPr>
        </p:nvSpPr>
        <p:spPr>
          <a:xfrm>
            <a:off x="838200" y="398206"/>
            <a:ext cx="10515600" cy="5778757"/>
          </a:xfrm>
        </p:spPr>
        <p:txBody>
          <a:bodyPr>
            <a:normAutofit/>
          </a:bodyPr>
          <a:lstStyle/>
          <a:p>
            <a:pPr marL="0" indent="0">
              <a:buNone/>
            </a:pPr>
            <a:r>
              <a:rPr lang="en-GB" sz="1600" b="1" dirty="0"/>
              <a:t>Triage &amp; symptom checking</a:t>
            </a:r>
            <a:r>
              <a:rPr lang="en-GB" sz="1600" dirty="0"/>
              <a:t>:</a:t>
            </a:r>
            <a:r>
              <a:rPr lang="en-GB" sz="1600" dirty="0">
                <a:latin typeface="Arial" panose="020B0604020202020204" pitchFamily="34" charset="0"/>
                <a:cs typeface="Arial" panose="020B0604020202020204" pitchFamily="34" charset="0"/>
              </a:rPr>
              <a:t> </a:t>
            </a:r>
          </a:p>
          <a:p>
            <a:pPr marL="0" indent="0" algn="just">
              <a:buNone/>
            </a:pPr>
            <a:r>
              <a:rPr lang="en-GB" sz="1600" dirty="0">
                <a:latin typeface="Arial" panose="020B0604020202020204" pitchFamily="34" charset="0"/>
                <a:cs typeface="Arial" panose="020B0604020202020204" pitchFamily="34" charset="0"/>
              </a:rPr>
              <a:t>When it comes to triage and symptom monitoring, these bots assist patients in identifying their symptoms and suggest suitable next actions, like going to the emergency room, making an appointment with a doctor, or choosing self-care.</a:t>
            </a:r>
          </a:p>
          <a:p>
            <a:pPr marL="0" indent="0">
              <a:buNone/>
            </a:pPr>
            <a:r>
              <a:rPr lang="en-GB" sz="1600" b="1" dirty="0"/>
              <a:t>Medication reminders &amp; chronic care</a:t>
            </a:r>
            <a:r>
              <a:rPr lang="en-GB" sz="1600" dirty="0"/>
              <a:t>:</a:t>
            </a:r>
          </a:p>
          <a:p>
            <a:pPr marL="0" indent="0" algn="just">
              <a:buNone/>
            </a:pPr>
            <a:r>
              <a:rPr lang="en-GB" sz="1600" dirty="0">
                <a:latin typeface="Arial" panose="020B0604020202020204" pitchFamily="34" charset="0"/>
                <a:cs typeface="Arial" panose="020B0604020202020204" pitchFamily="34" charset="0"/>
              </a:rPr>
              <a:t>In order to manage chronic care, bots send out timely medication reminders, use wearable technology to track vital signs, and notify care teams of any irregularities.</a:t>
            </a:r>
          </a:p>
          <a:p>
            <a:pPr marL="0" indent="0">
              <a:buNone/>
            </a:pPr>
            <a:r>
              <a:rPr lang="en-GB" sz="1600" b="1" dirty="0"/>
              <a:t>Mental health support</a:t>
            </a:r>
            <a:r>
              <a:rPr lang="en-GB" sz="1600" dirty="0"/>
              <a:t>:</a:t>
            </a:r>
          </a:p>
          <a:p>
            <a:pPr marL="0" indent="0" algn="just">
              <a:buNone/>
            </a:pPr>
            <a:r>
              <a:rPr lang="en-GB" sz="1600" dirty="0">
                <a:latin typeface="Arial" panose="020B0604020202020204" pitchFamily="34" charset="0"/>
                <a:cs typeface="Arial" panose="020B0604020202020204" pitchFamily="34" charset="0"/>
              </a:rPr>
              <a:t>Additionally, round the clock agents who provide CBT based cues, stress reduction strategies, and connections to therapists improve mental health assistance</a:t>
            </a:r>
            <a:endParaRPr lang="en-GB" sz="1600" dirty="0"/>
          </a:p>
          <a:p>
            <a:pPr marL="0" indent="0">
              <a:buNone/>
            </a:pPr>
            <a:r>
              <a:rPr lang="en-GB" sz="1600" b="1" dirty="0"/>
              <a:t>Patient onboarding &amp; FAQs</a:t>
            </a:r>
            <a:r>
              <a:rPr lang="en-GB" sz="1600" dirty="0"/>
              <a:t>:</a:t>
            </a:r>
          </a:p>
          <a:p>
            <a:pPr marL="0" indent="0" algn="just">
              <a:buNone/>
            </a:pPr>
            <a:r>
              <a:rPr lang="en-GB" sz="1600" dirty="0">
                <a:latin typeface="Arial" panose="020B0604020202020204" pitchFamily="34" charset="0"/>
                <a:cs typeface="Arial" panose="020B0604020202020204" pitchFamily="34" charset="0"/>
              </a:rPr>
              <a:t>By automating answers to frequently asked questions, lab test preparation, and post-operative care instructions, AI also expedites the patient onboarding process. Multilingual chatbots ensure all patients understand care instructions.</a:t>
            </a:r>
          </a:p>
        </p:txBody>
      </p:sp>
      <p:pic>
        <p:nvPicPr>
          <p:cNvPr id="7" name="Picture 6">
            <a:extLst>
              <a:ext uri="{FF2B5EF4-FFF2-40B4-BE49-F238E27FC236}">
                <a16:creationId xmlns:a16="http://schemas.microsoft.com/office/drawing/2014/main" id="{2997BEA1-7488-3C92-18CC-DB238F6AAF8B}"/>
              </a:ext>
            </a:extLst>
          </p:cNvPr>
          <p:cNvPicPr>
            <a:picLocks noChangeAspect="1"/>
          </p:cNvPicPr>
          <p:nvPr/>
        </p:nvPicPr>
        <p:blipFill>
          <a:blip r:embed="rId2"/>
          <a:stretch>
            <a:fillRect/>
          </a:stretch>
        </p:blipFill>
        <p:spPr>
          <a:xfrm>
            <a:off x="3589851" y="4435578"/>
            <a:ext cx="4333875" cy="2171700"/>
          </a:xfrm>
          <a:prstGeom prst="rect">
            <a:avLst/>
          </a:prstGeom>
        </p:spPr>
      </p:pic>
    </p:spTree>
    <p:extLst>
      <p:ext uri="{BB962C8B-B14F-4D97-AF65-F5344CB8AC3E}">
        <p14:creationId xmlns:p14="http://schemas.microsoft.com/office/powerpoint/2010/main" val="37240931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3674479C-A54F-6269-16FE-2FF39A36B2EC}"/>
              </a:ext>
            </a:extLst>
          </p:cNvPr>
          <p:cNvPicPr>
            <a:picLocks noChangeAspect="1"/>
          </p:cNvPicPr>
          <p:nvPr/>
        </p:nvPicPr>
        <p:blipFill>
          <a:blip r:embed="rId2"/>
          <a:stretch>
            <a:fillRect/>
          </a:stretch>
        </p:blipFill>
        <p:spPr>
          <a:xfrm>
            <a:off x="643467" y="784521"/>
            <a:ext cx="10905066" cy="5288956"/>
          </a:xfrm>
          <a:prstGeom prst="rect">
            <a:avLst/>
          </a:prstGeom>
        </p:spPr>
      </p:pic>
    </p:spTree>
    <p:extLst>
      <p:ext uri="{BB962C8B-B14F-4D97-AF65-F5344CB8AC3E}">
        <p14:creationId xmlns:p14="http://schemas.microsoft.com/office/powerpoint/2010/main" val="10078722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91C13-ABA5-B880-60A3-6667C6FCC720}"/>
              </a:ext>
            </a:extLst>
          </p:cNvPr>
          <p:cNvSpPr>
            <a:spLocks noGrp="1"/>
          </p:cNvSpPr>
          <p:nvPr>
            <p:ph type="title"/>
          </p:nvPr>
        </p:nvSpPr>
        <p:spPr>
          <a:xfrm>
            <a:off x="838200" y="365126"/>
            <a:ext cx="10515600" cy="755752"/>
          </a:xfrm>
        </p:spPr>
        <p:txBody>
          <a:bodyPr>
            <a:normAutofit/>
          </a:bodyPr>
          <a:lstStyle/>
          <a:p>
            <a:r>
              <a:rPr lang="en-GB" sz="3200" dirty="0"/>
              <a:t>Prototype Module for a Hospital Chatbot + Smart Scheduling</a:t>
            </a:r>
          </a:p>
        </p:txBody>
      </p:sp>
      <p:sp>
        <p:nvSpPr>
          <p:cNvPr id="3" name="Content Placeholder 2">
            <a:extLst>
              <a:ext uri="{FF2B5EF4-FFF2-40B4-BE49-F238E27FC236}">
                <a16:creationId xmlns:a16="http://schemas.microsoft.com/office/drawing/2014/main" id="{0B2844CA-6CB6-B304-330D-810926CF2AB0}"/>
              </a:ext>
            </a:extLst>
          </p:cNvPr>
          <p:cNvSpPr>
            <a:spLocks noGrp="1"/>
          </p:cNvSpPr>
          <p:nvPr>
            <p:ph idx="1"/>
          </p:nvPr>
        </p:nvSpPr>
        <p:spPr>
          <a:xfrm>
            <a:off x="838200" y="1268361"/>
            <a:ext cx="10515600" cy="4908602"/>
          </a:xfrm>
        </p:spPr>
        <p:txBody>
          <a:bodyPr>
            <a:normAutofit/>
          </a:bodyPr>
          <a:lstStyle/>
          <a:p>
            <a:pPr marL="0" indent="0">
              <a:buNone/>
            </a:pPr>
            <a:r>
              <a:rPr lang="en-GB" sz="1600" dirty="0">
                <a:latin typeface="Arial" panose="020B0604020202020204" pitchFamily="34" charset="0"/>
                <a:cs typeface="Arial" panose="020B0604020202020204" pitchFamily="34" charset="0"/>
              </a:rPr>
              <a:t>A prototype module an early draft or working model of a system that is created to evaluate its functionality prior to full development or release [7] . </a:t>
            </a:r>
          </a:p>
          <a:p>
            <a:pPr marL="0" indent="0">
              <a:buNone/>
            </a:pPr>
            <a:r>
              <a:rPr lang="en-GB" sz="1600" dirty="0">
                <a:latin typeface="Arial" panose="020B0604020202020204" pitchFamily="34" charset="0"/>
                <a:cs typeface="Arial" panose="020B0604020202020204" pitchFamily="34" charset="0"/>
              </a:rPr>
              <a:t>So, A prototype module for a hospital chatbot + smart scheduling is a test system or demonstration of how an AI chatbot and an automated appointment planner can collaborate in a medical facility. </a:t>
            </a:r>
          </a:p>
          <a:p>
            <a:pPr marL="0" indent="0">
              <a:buNone/>
            </a:pPr>
            <a:r>
              <a:rPr lang="en-GB" sz="1600" dirty="0">
                <a:latin typeface="Arial" panose="020B0604020202020204" pitchFamily="34" charset="0"/>
                <a:cs typeface="Arial" panose="020B0604020202020204" pitchFamily="34" charset="0"/>
              </a:rPr>
              <a:t>Prototype system has its two components. </a:t>
            </a:r>
          </a:p>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Chatbot interface (Patient side ) </a:t>
            </a:r>
            <a:r>
              <a:rPr lang="en-GB" sz="1600" dirty="0">
                <a:latin typeface="Arial" panose="020B0604020202020204" pitchFamily="34" charset="0"/>
                <a:cs typeface="Arial" panose="020B0604020202020204" pitchFamily="34" charset="0"/>
              </a:rPr>
              <a:t>To assists people in describing their symptoms, locating suitable doctor, and scheduling appointments. </a:t>
            </a:r>
          </a:p>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Smart Scheduling Engine (Hospital Side) </a:t>
            </a:r>
            <a:r>
              <a:rPr lang="en-GB" sz="1600" dirty="0">
                <a:latin typeface="Arial" panose="020B0604020202020204" pitchFamily="34" charset="0"/>
                <a:cs typeface="Arial" panose="020B0604020202020204" pitchFamily="34" charset="0"/>
              </a:rPr>
              <a:t>optimizes time slots and integrates with EMR systems.</a:t>
            </a:r>
          </a:p>
          <a:p>
            <a:pPr marL="0" indent="0">
              <a:buNone/>
            </a:pPr>
            <a:r>
              <a:rPr lang="en-GB" sz="1600" b="1" dirty="0">
                <a:latin typeface="Arial" panose="020B0604020202020204" pitchFamily="34" charset="0"/>
                <a:cs typeface="Arial" panose="020B0604020202020204" pitchFamily="34" charset="0"/>
              </a:rPr>
              <a:t>Workflow Example: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Patient chats with bot → describes symptoms.</a:t>
            </a:r>
          </a:p>
          <a:p>
            <a:r>
              <a:rPr lang="en-GB" sz="1600" dirty="0">
                <a:latin typeface="Arial" panose="020B0604020202020204" pitchFamily="34" charset="0"/>
                <a:cs typeface="Arial" panose="020B0604020202020204" pitchFamily="34" charset="0"/>
              </a:rPr>
              <a:t>Bot →  triages, auto-fills EMR data and suggests suitable doctor.</a:t>
            </a:r>
          </a:p>
          <a:p>
            <a:r>
              <a:rPr lang="en-GB" sz="1600" dirty="0">
                <a:latin typeface="Arial" panose="020B0604020202020204" pitchFamily="34" charset="0"/>
                <a:cs typeface="Arial" panose="020B0604020202020204" pitchFamily="34" charset="0"/>
              </a:rPr>
              <a:t>Scheduler → finds next best slot and confirms booking.</a:t>
            </a:r>
          </a:p>
          <a:p>
            <a:r>
              <a:rPr lang="en-GB" sz="1600" dirty="0">
                <a:latin typeface="Arial" panose="020B0604020202020204" pitchFamily="34" charset="0"/>
                <a:cs typeface="Arial" panose="020B0604020202020204" pitchFamily="34" charset="0"/>
              </a:rPr>
              <a:t>System → sends reminders and updates EMR.</a:t>
            </a:r>
          </a:p>
          <a:p>
            <a:pPr marL="0" indent="0" algn="just">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a:t>
            </a:r>
          </a:p>
          <a:p>
            <a:pPr marL="0" indent="0">
              <a:buNone/>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178CFF1-3358-32FC-8A90-B3E5E5E53FAA}"/>
              </a:ext>
            </a:extLst>
          </p:cNvPr>
          <p:cNvPicPr>
            <a:picLocks noChangeAspect="1"/>
          </p:cNvPicPr>
          <p:nvPr/>
        </p:nvPicPr>
        <p:blipFill>
          <a:blip r:embed="rId2"/>
          <a:stretch>
            <a:fillRect/>
          </a:stretch>
        </p:blipFill>
        <p:spPr>
          <a:xfrm>
            <a:off x="7670083" y="3894649"/>
            <a:ext cx="3105150" cy="2047875"/>
          </a:xfrm>
          <a:prstGeom prst="rect">
            <a:avLst/>
          </a:prstGeom>
        </p:spPr>
      </p:pic>
    </p:spTree>
    <p:extLst>
      <p:ext uri="{BB962C8B-B14F-4D97-AF65-F5344CB8AC3E}">
        <p14:creationId xmlns:p14="http://schemas.microsoft.com/office/powerpoint/2010/main" val="24763040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6A7A9-A167-77BF-E7E1-16E5A683169D}"/>
              </a:ext>
            </a:extLst>
          </p:cNvPr>
          <p:cNvSpPr>
            <a:spLocks noGrp="1"/>
          </p:cNvSpPr>
          <p:nvPr>
            <p:ph type="title"/>
          </p:nvPr>
        </p:nvSpPr>
        <p:spPr>
          <a:xfrm>
            <a:off x="838200" y="117987"/>
            <a:ext cx="10515600" cy="707923"/>
          </a:xfrm>
        </p:spPr>
        <p:txBody>
          <a:bodyPr>
            <a:normAutofit/>
          </a:bodyPr>
          <a:lstStyle/>
          <a:p>
            <a:r>
              <a:rPr lang="en-GB" sz="4000" dirty="0"/>
              <a:t>Risks, Patient Trust, and Accuracy of Information</a:t>
            </a:r>
          </a:p>
        </p:txBody>
      </p:sp>
      <p:sp>
        <p:nvSpPr>
          <p:cNvPr id="3" name="Content Placeholder 2">
            <a:extLst>
              <a:ext uri="{FF2B5EF4-FFF2-40B4-BE49-F238E27FC236}">
                <a16:creationId xmlns:a16="http://schemas.microsoft.com/office/drawing/2014/main" id="{F09360AC-D222-5BCA-2A9D-00F01FE7D095}"/>
              </a:ext>
            </a:extLst>
          </p:cNvPr>
          <p:cNvSpPr>
            <a:spLocks noGrp="1"/>
          </p:cNvSpPr>
          <p:nvPr>
            <p:ph idx="1"/>
          </p:nvPr>
        </p:nvSpPr>
        <p:spPr>
          <a:xfrm>
            <a:off x="838200" y="825910"/>
            <a:ext cx="10515600" cy="5796116"/>
          </a:xfrm>
        </p:spPr>
        <p:txBody>
          <a:bodyPr>
            <a:normAutofit/>
          </a:bodyPr>
          <a:lstStyle/>
          <a:p>
            <a:pPr marL="0" indent="0">
              <a:buNone/>
            </a:pPr>
            <a:r>
              <a:rPr lang="en-GB" sz="1600" dirty="0">
                <a:latin typeface="Arial" panose="020B0604020202020204" pitchFamily="34" charset="0"/>
                <a:cs typeface="Arial" panose="020B0604020202020204" pitchFamily="34" charset="0"/>
              </a:rPr>
              <a:t>Although AI systems, such chatbots and automated document management software, have many advantages, they also present privacy, ethical, and technical risks.</a:t>
            </a:r>
            <a:endParaRPr lang="en-GB" sz="1600" b="1" dirty="0"/>
          </a:p>
          <a:p>
            <a:pPr marL="0" indent="0" algn="just">
              <a:buNone/>
            </a:pPr>
            <a:r>
              <a:rPr lang="en-GB" sz="1600" b="1" dirty="0">
                <a:latin typeface="Arial" panose="020B0604020202020204" pitchFamily="34" charset="0"/>
                <a:cs typeface="Arial" panose="020B0604020202020204" pitchFamily="34" charset="0"/>
              </a:rPr>
              <a:t>Data Privacy &amp; Security. </a:t>
            </a:r>
            <a:r>
              <a:rPr lang="en-GB" sz="1600" dirty="0">
                <a:latin typeface="Arial" panose="020B0604020202020204" pitchFamily="34" charset="0"/>
                <a:cs typeface="Arial" panose="020B0604020202020204" pitchFamily="34" charset="0"/>
              </a:rPr>
              <a:t>AI systems handle sensitive patient data, including test results, personal information, and medical history. This data may be misused, stolen, or leaked if it is not adequately protected. Important privacy rules like GDPR may be broken by this. To protect patient information: Secure the data with encryption to prevent unauthorised access. Make use of reputable cloud providers that abide by GDPR and HIPAA regulations. Restrict access so that the data is only visible to authorised medical personnel [8].</a:t>
            </a:r>
          </a:p>
          <a:p>
            <a:pPr marL="0" indent="0" algn="just">
              <a:buNone/>
            </a:pPr>
            <a:r>
              <a:rPr lang="en-GB" sz="1600" b="1" dirty="0">
                <a:latin typeface="Arial" panose="020B0604020202020204" pitchFamily="34" charset="0"/>
                <a:cs typeface="Arial" panose="020B0604020202020204" pitchFamily="34" charset="0"/>
              </a:rPr>
              <a:t>Malfunctions or System Errors. </a:t>
            </a:r>
            <a:r>
              <a:rPr lang="en-GB" sz="1600" dirty="0">
                <a:latin typeface="Arial" panose="020B0604020202020204" pitchFamily="34" charset="0"/>
                <a:cs typeface="Arial" panose="020B0604020202020204" pitchFamily="34" charset="0"/>
              </a:rPr>
              <a:t>Sometimes, AI systems might read scanned documents incorrectly or provide inaccurate summaries. Additionally, chatbots may misinterpret patient input or offer unsafe advice. Any significant judgements made by AI should be reviewed by physicians or nurses in order to prevent these issues. To maintain their effectiveness, these tools should also be tested using actual medical data and updated on a regular basis [9].</a:t>
            </a:r>
          </a:p>
          <a:p>
            <a:pPr marL="0" indent="0" algn="just">
              <a:buNone/>
            </a:pPr>
            <a:r>
              <a:rPr lang="en-GB" sz="1600" b="1" dirty="0">
                <a:latin typeface="Arial" panose="020B0604020202020204" pitchFamily="34" charset="0"/>
                <a:cs typeface="Arial" panose="020B0604020202020204" pitchFamily="34" charset="0"/>
              </a:rPr>
              <a:t>Integration Risks </a:t>
            </a:r>
            <a:r>
              <a:rPr lang="en-GB" sz="1600" dirty="0">
                <a:latin typeface="Arial" panose="020B0604020202020204" pitchFamily="34" charset="0"/>
                <a:cs typeface="Arial" panose="020B0604020202020204" pitchFamily="34" charset="0"/>
              </a:rPr>
              <a:t>AI may cause issues like duplicate records or missing patient data if it doesn't work well with healthcare systems like EMR or EHR. To prevent this, it's crucial to test the system in a secure environment before implementing it fully in the hospital and to employ established healthcare connection techniques [10].</a:t>
            </a:r>
          </a:p>
          <a:p>
            <a:pPr marL="0" indent="0" algn="just">
              <a:buNone/>
            </a:pPr>
            <a:endParaRPr lang="en-GB" sz="1600" b="1"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pic>
        <p:nvPicPr>
          <p:cNvPr id="7" name="Picture 6">
            <a:extLst>
              <a:ext uri="{FF2B5EF4-FFF2-40B4-BE49-F238E27FC236}">
                <a16:creationId xmlns:a16="http://schemas.microsoft.com/office/drawing/2014/main" id="{C2941DDB-997C-21EE-31AF-EFCFF40DD2C0}"/>
              </a:ext>
            </a:extLst>
          </p:cNvPr>
          <p:cNvPicPr>
            <a:picLocks noChangeAspect="1"/>
          </p:cNvPicPr>
          <p:nvPr/>
        </p:nvPicPr>
        <p:blipFill>
          <a:blip r:embed="rId2"/>
          <a:stretch>
            <a:fillRect/>
          </a:stretch>
        </p:blipFill>
        <p:spPr>
          <a:xfrm>
            <a:off x="4648200" y="4454014"/>
            <a:ext cx="2895600" cy="2038860"/>
          </a:xfrm>
          <a:prstGeom prst="rect">
            <a:avLst/>
          </a:prstGeom>
        </p:spPr>
      </p:pic>
    </p:spTree>
    <p:extLst>
      <p:ext uri="{BB962C8B-B14F-4D97-AF65-F5344CB8AC3E}">
        <p14:creationId xmlns:p14="http://schemas.microsoft.com/office/powerpoint/2010/main" val="26827841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D269-9C0F-2268-FA51-625C4AB6FECD}"/>
              </a:ext>
            </a:extLst>
          </p:cNvPr>
          <p:cNvSpPr>
            <a:spLocks noGrp="1"/>
          </p:cNvSpPr>
          <p:nvPr>
            <p:ph type="title"/>
          </p:nvPr>
        </p:nvSpPr>
        <p:spPr/>
        <p:txBody>
          <a:bodyPr/>
          <a:lstStyle/>
          <a:p>
            <a:r>
              <a:rPr lang="en-GB" dirty="0"/>
              <a:t>Patient Trust</a:t>
            </a:r>
          </a:p>
        </p:txBody>
      </p:sp>
      <p:sp>
        <p:nvSpPr>
          <p:cNvPr id="3" name="Content Placeholder 2">
            <a:extLst>
              <a:ext uri="{FF2B5EF4-FFF2-40B4-BE49-F238E27FC236}">
                <a16:creationId xmlns:a16="http://schemas.microsoft.com/office/drawing/2014/main" id="{630AD559-9875-7470-3D47-01B8A3E6D7B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For AI to be accepted in healthcare, patients must feel safe and confident using it.</a:t>
            </a:r>
          </a:p>
          <a:p>
            <a:pPr marL="0" indent="0">
              <a:buNone/>
            </a:pPr>
            <a:r>
              <a:rPr lang="en-GB" sz="1600" b="1" dirty="0">
                <a:latin typeface="Arial" panose="020B0604020202020204" pitchFamily="34" charset="0"/>
                <a:cs typeface="Arial" panose="020B0604020202020204" pitchFamily="34" charset="0"/>
              </a:rPr>
              <a:t>Challenges &amp; Building Trust.</a:t>
            </a:r>
          </a:p>
          <a:p>
            <a:pPr marL="0" indent="0">
              <a:buNone/>
            </a:pPr>
            <a:r>
              <a:rPr lang="en-GB" sz="1600" dirty="0">
                <a:latin typeface="Arial" panose="020B0604020202020204" pitchFamily="34" charset="0"/>
                <a:cs typeface="Arial" panose="020B0604020202020204" pitchFamily="34" charset="0"/>
              </a:rPr>
              <a:t>Below are challenges and their possible solution.</a:t>
            </a:r>
          </a:p>
          <a:p>
            <a:pPr marL="0" indent="0">
              <a:buNone/>
            </a:pPr>
            <a:endParaRPr lang="en-GB" sz="16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21D5CAF-731E-464A-B8E3-754A602EA275}"/>
              </a:ext>
            </a:extLst>
          </p:cNvPr>
          <p:cNvGraphicFramePr>
            <a:graphicFrameLocks noGrp="1"/>
          </p:cNvGraphicFramePr>
          <p:nvPr/>
        </p:nvGraphicFramePr>
        <p:xfrm>
          <a:off x="838200" y="2831690"/>
          <a:ext cx="10515600" cy="368998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124411834"/>
                    </a:ext>
                  </a:extLst>
                </a:gridCol>
                <a:gridCol w="5257800">
                  <a:extLst>
                    <a:ext uri="{9D8B030D-6E8A-4147-A177-3AD203B41FA5}">
                      <a16:colId xmlns:a16="http://schemas.microsoft.com/office/drawing/2014/main" val="3688777114"/>
                    </a:ext>
                  </a:extLst>
                </a:gridCol>
              </a:tblGrid>
              <a:tr h="380564">
                <a:tc>
                  <a:txBody>
                    <a:bodyPr/>
                    <a:lstStyle/>
                    <a:p>
                      <a:pPr algn="ctr"/>
                      <a:r>
                        <a:rPr lang="en-GB" sz="1800" b="1" dirty="0">
                          <a:latin typeface="Arial" panose="020B0604020202020204" pitchFamily="34" charset="0"/>
                          <a:cs typeface="Arial" panose="020B0604020202020204" pitchFamily="34" charset="0"/>
                        </a:rPr>
                        <a:t>Challenges</a:t>
                      </a:r>
                      <a:endParaRPr lang="en-GB" dirty="0"/>
                    </a:p>
                  </a:txBody>
                  <a:tcPr/>
                </a:tc>
                <a:tc>
                  <a:txBody>
                    <a:bodyPr/>
                    <a:lstStyle/>
                    <a:p>
                      <a:pPr algn="ctr"/>
                      <a:r>
                        <a:rPr lang="en-GB" dirty="0"/>
                        <a:t>Solutions</a:t>
                      </a:r>
                    </a:p>
                  </a:txBody>
                  <a:tcPr/>
                </a:tc>
                <a:extLst>
                  <a:ext uri="{0D108BD9-81ED-4DB2-BD59-A6C34878D82A}">
                    <a16:rowId xmlns:a16="http://schemas.microsoft.com/office/drawing/2014/main" val="2111256069"/>
                  </a:ext>
                </a:extLst>
              </a:tr>
              <a:tr h="827356">
                <a:tc>
                  <a:txBody>
                    <a:bodyPr/>
                    <a:lstStyle/>
                    <a:p>
                      <a:pPr algn="just"/>
                      <a:r>
                        <a:rPr lang="en-GB" sz="1600" b="1" dirty="0">
                          <a:latin typeface="Arial" panose="020B0604020202020204" pitchFamily="34" charset="0"/>
                          <a:cs typeface="Arial" panose="020B0604020202020204" pitchFamily="34" charset="0"/>
                        </a:rPr>
                        <a:t>Lack of Transparency:</a:t>
                      </a:r>
                      <a:r>
                        <a:rPr lang="en-GB" sz="1600" dirty="0">
                          <a:latin typeface="Arial" panose="020B0604020202020204" pitchFamily="34" charset="0"/>
                          <a:cs typeface="Arial" panose="020B0604020202020204" pitchFamily="34" charset="0"/>
                        </a:rPr>
                        <a:t> </a:t>
                      </a:r>
                    </a:p>
                    <a:p>
                      <a:pPr algn="just"/>
                      <a:r>
                        <a:rPr lang="en-GB" sz="1600" dirty="0">
                          <a:latin typeface="Arial" panose="020B0604020202020204" pitchFamily="34" charset="0"/>
                          <a:cs typeface="Arial" panose="020B0604020202020204" pitchFamily="34" charset="0"/>
                        </a:rPr>
                        <a:t>Patients may not know when they’re talking to a bot or a human.</a:t>
                      </a:r>
                    </a:p>
                  </a:txBody>
                  <a:tcPr/>
                </a:tc>
                <a:tc>
                  <a:txBody>
                    <a:bodyPr/>
                    <a:lstStyle/>
                    <a:p>
                      <a:pPr algn="just"/>
                      <a:r>
                        <a:rPr lang="en-GB" sz="1600" dirty="0">
                          <a:latin typeface="Arial" panose="020B0604020202020204" pitchFamily="34" charset="0"/>
                          <a:cs typeface="Arial" panose="020B0604020202020204" pitchFamily="34" charset="0"/>
                        </a:rPr>
                        <a:t>Clearly declare “I’m an AI assistant” and explain what it can/can’t do.</a:t>
                      </a:r>
                    </a:p>
                  </a:txBody>
                  <a:tcPr/>
                </a:tc>
                <a:extLst>
                  <a:ext uri="{0D108BD9-81ED-4DB2-BD59-A6C34878D82A}">
                    <a16:rowId xmlns:a16="http://schemas.microsoft.com/office/drawing/2014/main" val="3352983118"/>
                  </a:ext>
                </a:extLst>
              </a:tr>
              <a:tr h="827356">
                <a:tc>
                  <a:txBody>
                    <a:bodyPr/>
                    <a:lstStyle/>
                    <a:p>
                      <a:pPr algn="just"/>
                      <a:r>
                        <a:rPr lang="en-GB" sz="1600" b="1" dirty="0">
                          <a:latin typeface="Arial" panose="020B0604020202020204" pitchFamily="34" charset="0"/>
                          <a:cs typeface="Arial" panose="020B0604020202020204" pitchFamily="34" charset="0"/>
                        </a:rPr>
                        <a:t>Fear of Privacy Loss: </a:t>
                      </a:r>
                    </a:p>
                    <a:p>
                      <a:pPr algn="just"/>
                      <a:r>
                        <a:rPr lang="en-GB" sz="1600" dirty="0">
                          <a:latin typeface="Arial" panose="020B0604020202020204" pitchFamily="34" charset="0"/>
                          <a:cs typeface="Arial" panose="020B0604020202020204" pitchFamily="34" charset="0"/>
                        </a:rPr>
                        <a:t>Patients may hesitate to share personal or emotional details.</a:t>
                      </a:r>
                    </a:p>
                  </a:txBody>
                  <a:tcPr/>
                </a:tc>
                <a:tc>
                  <a:txBody>
                    <a:bodyPr/>
                    <a:lstStyle/>
                    <a:p>
                      <a:pPr algn="just"/>
                      <a:r>
                        <a:rPr lang="en-GB" sz="1600" dirty="0">
                          <a:latin typeface="Arial" panose="020B0604020202020204" pitchFamily="34" charset="0"/>
                          <a:cs typeface="Arial" panose="020B0604020202020204" pitchFamily="34" charset="0"/>
                        </a:rPr>
                        <a:t>Provide Data privacy assurance and compliance certificate </a:t>
                      </a:r>
                    </a:p>
                  </a:txBody>
                  <a:tcPr/>
                </a:tc>
                <a:extLst>
                  <a:ext uri="{0D108BD9-81ED-4DB2-BD59-A6C34878D82A}">
                    <a16:rowId xmlns:a16="http://schemas.microsoft.com/office/drawing/2014/main" val="1429713563"/>
                  </a:ext>
                </a:extLst>
              </a:tr>
              <a:tr h="827356">
                <a:tc>
                  <a:txBody>
                    <a:bodyPr/>
                    <a:lstStyle/>
                    <a:p>
                      <a:pPr algn="just"/>
                      <a:r>
                        <a:rPr lang="en-GB" sz="1600" b="1" dirty="0">
                          <a:latin typeface="Arial" panose="020B0604020202020204" pitchFamily="34" charset="0"/>
                          <a:cs typeface="Arial" panose="020B0604020202020204" pitchFamily="34" charset="0"/>
                        </a:rPr>
                        <a:t>Complex Language:</a:t>
                      </a:r>
                    </a:p>
                    <a:p>
                      <a:pPr algn="just"/>
                      <a:r>
                        <a:rPr lang="en-GB" sz="1600" dirty="0">
                          <a:latin typeface="Arial" panose="020B0604020202020204" pitchFamily="34" charset="0"/>
                          <a:cs typeface="Arial" panose="020B0604020202020204" pitchFamily="34" charset="0"/>
                        </a:rPr>
                        <a:t>Robotic or extremely technical answers may come out as impersonal.</a:t>
                      </a:r>
                      <a:endParaRPr lang="en-GB" sz="1600" b="1" dirty="0">
                        <a:latin typeface="Arial" panose="020B0604020202020204" pitchFamily="34" charset="0"/>
                        <a:cs typeface="Arial" panose="020B0604020202020204" pitchFamily="34" charset="0"/>
                      </a:endParaRPr>
                    </a:p>
                  </a:txBody>
                  <a:tcPr/>
                </a:tc>
                <a:tc>
                  <a:txBody>
                    <a:bodyPr/>
                    <a:lstStyle/>
                    <a:p>
                      <a:pPr algn="just"/>
                      <a:r>
                        <a:rPr lang="en-GB" sz="1600" dirty="0">
                          <a:latin typeface="Arial" panose="020B0604020202020204" pitchFamily="34" charset="0"/>
                          <a:cs typeface="Arial" panose="020B0604020202020204" pitchFamily="34" charset="0"/>
                        </a:rPr>
                        <a:t>Use natural, compassionate language in chatbot responses.</a:t>
                      </a:r>
                    </a:p>
                  </a:txBody>
                  <a:tcPr/>
                </a:tc>
                <a:extLst>
                  <a:ext uri="{0D108BD9-81ED-4DB2-BD59-A6C34878D82A}">
                    <a16:rowId xmlns:a16="http://schemas.microsoft.com/office/drawing/2014/main" val="1272087298"/>
                  </a:ext>
                </a:extLst>
              </a:tr>
              <a:tr h="827356">
                <a:tc>
                  <a:txBody>
                    <a:bodyPr/>
                    <a:lstStyle/>
                    <a:p>
                      <a:pPr algn="just"/>
                      <a:r>
                        <a:rPr lang="en-GB" sz="1600" b="1" dirty="0">
                          <a:latin typeface="Arial" panose="020B0604020202020204" pitchFamily="34" charset="0"/>
                          <a:cs typeface="Arial" panose="020B0604020202020204" pitchFamily="34" charset="0"/>
                        </a:rPr>
                        <a:t>Perceived Inaccuracy:</a:t>
                      </a:r>
                      <a:r>
                        <a:rPr lang="en-GB" sz="1600" dirty="0">
                          <a:latin typeface="Arial" panose="020B0604020202020204" pitchFamily="34" charset="0"/>
                          <a:cs typeface="Arial" panose="020B0604020202020204" pitchFamily="34" charset="0"/>
                        </a:rPr>
                        <a:t> </a:t>
                      </a:r>
                    </a:p>
                    <a:p>
                      <a:pPr algn="just"/>
                      <a:r>
                        <a:rPr lang="en-GB" sz="1600" dirty="0">
                          <a:latin typeface="Arial" panose="020B0604020202020204" pitchFamily="34" charset="0"/>
                          <a:cs typeface="Arial" panose="020B0604020202020204" pitchFamily="34" charset="0"/>
                        </a:rPr>
                        <a:t>A single wrong answer can damage trust in the system.</a:t>
                      </a:r>
                      <a:endParaRPr lang="en-GB" sz="1600" b="0" dirty="0">
                        <a:latin typeface="Arial" panose="020B0604020202020204" pitchFamily="34" charset="0"/>
                        <a:cs typeface="Arial" panose="020B0604020202020204" pitchFamily="34" charset="0"/>
                      </a:endParaRPr>
                    </a:p>
                  </a:txBody>
                  <a:tcPr/>
                </a:tc>
                <a:tc>
                  <a:txBody>
                    <a:bodyPr/>
                    <a:lstStyle/>
                    <a:p>
                      <a:pPr algn="just"/>
                      <a:r>
                        <a:rPr lang="en-GB" sz="1600" dirty="0">
                          <a:latin typeface="Arial" panose="020B0604020202020204" pitchFamily="34" charset="0"/>
                          <a:cs typeface="Arial" panose="020B0604020202020204" pitchFamily="34" charset="0"/>
                        </a:rPr>
                        <a:t>Allow users to connect to a real staff member easily.</a:t>
                      </a:r>
                    </a:p>
                  </a:txBody>
                  <a:tcPr/>
                </a:tc>
                <a:extLst>
                  <a:ext uri="{0D108BD9-81ED-4DB2-BD59-A6C34878D82A}">
                    <a16:rowId xmlns:a16="http://schemas.microsoft.com/office/drawing/2014/main" val="3008567259"/>
                  </a:ext>
                </a:extLst>
              </a:tr>
            </a:tbl>
          </a:graphicData>
        </a:graphic>
      </p:graphicFrame>
    </p:spTree>
    <p:extLst>
      <p:ext uri="{BB962C8B-B14F-4D97-AF65-F5344CB8AC3E}">
        <p14:creationId xmlns:p14="http://schemas.microsoft.com/office/powerpoint/2010/main" val="27702653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CAC7F-50DA-A1EA-5E1C-95028D76B41B}"/>
              </a:ext>
            </a:extLst>
          </p:cNvPr>
          <p:cNvSpPr>
            <a:spLocks noGrp="1"/>
          </p:cNvSpPr>
          <p:nvPr>
            <p:ph type="title"/>
          </p:nvPr>
        </p:nvSpPr>
        <p:spPr>
          <a:xfrm>
            <a:off x="838200" y="365126"/>
            <a:ext cx="10515600" cy="873740"/>
          </a:xfrm>
        </p:spPr>
        <p:txBody>
          <a:bodyPr>
            <a:normAutofit/>
          </a:bodyPr>
          <a:lstStyle/>
          <a:p>
            <a:r>
              <a:rPr lang="en-GB" sz="4000" dirty="0">
                <a:latin typeface="Arial" panose="020B0604020202020204" pitchFamily="34" charset="0"/>
                <a:cs typeface="Arial" panose="020B0604020202020204" pitchFamily="34" charset="0"/>
              </a:rPr>
              <a:t>Accuracy of Information</a:t>
            </a:r>
          </a:p>
        </p:txBody>
      </p:sp>
      <p:sp>
        <p:nvSpPr>
          <p:cNvPr id="3" name="Content Placeholder 2">
            <a:extLst>
              <a:ext uri="{FF2B5EF4-FFF2-40B4-BE49-F238E27FC236}">
                <a16:creationId xmlns:a16="http://schemas.microsoft.com/office/drawing/2014/main" id="{4DB5EFC0-7307-8083-3F84-FA832D550219}"/>
              </a:ext>
            </a:extLst>
          </p:cNvPr>
          <p:cNvSpPr>
            <a:spLocks noGrp="1"/>
          </p:cNvSpPr>
          <p:nvPr>
            <p:ph idx="1"/>
          </p:nvPr>
        </p:nvSpPr>
        <p:spPr>
          <a:xfrm>
            <a:off x="838200" y="1371600"/>
            <a:ext cx="10515600" cy="4805363"/>
          </a:xfrm>
        </p:spPr>
        <p:txBody>
          <a:bodyPr>
            <a:normAutofit/>
          </a:bodyPr>
          <a:lstStyle/>
          <a:p>
            <a:pPr marL="0" indent="0" algn="just">
              <a:buNone/>
            </a:pPr>
            <a:r>
              <a:rPr lang="en-GB" sz="1600" dirty="0">
                <a:latin typeface="Arial" panose="020B0604020202020204" pitchFamily="34" charset="0"/>
                <a:cs typeface="Arial" panose="020B0604020202020204" pitchFamily="34" charset="0"/>
              </a:rPr>
              <a:t>In healthcare accuracy ensures that patient records, diagnoses, or AI-generated notes reflect the real medical condition. In healthcare, accuracy is critical even small mistakes can have big consequences [11]. </a:t>
            </a:r>
          </a:p>
          <a:p>
            <a:pPr marL="0" indent="0" algn="just">
              <a:buNone/>
            </a:pPr>
            <a:r>
              <a:rPr lang="en-GB" sz="1600" dirty="0">
                <a:latin typeface="Arial" panose="020B0604020202020204" pitchFamily="34" charset="0"/>
                <a:cs typeface="Arial" panose="020B0604020202020204" pitchFamily="34" charset="0"/>
              </a:rPr>
              <a:t>To improve reliability and safety, healthcare AI systems should adopt the following techniques.</a:t>
            </a:r>
          </a:p>
          <a:p>
            <a:pPr marL="342900" indent="-342900">
              <a:buFont typeface="+mj-lt"/>
              <a:buAutoNum type="arabicPeriod"/>
            </a:pPr>
            <a:r>
              <a:rPr lang="en-GB" sz="1600" dirty="0">
                <a:latin typeface="Arial" panose="020B0604020202020204" pitchFamily="34" charset="0"/>
                <a:cs typeface="Arial" panose="020B0604020202020204" pitchFamily="34" charset="0"/>
              </a:rPr>
              <a:t>For high-risk cases, keep human in the loop, for safe side have medical personnel confirm AI-generated notes or chatbot responses.</a:t>
            </a:r>
          </a:p>
          <a:p>
            <a:pPr marL="342900" indent="-342900">
              <a:buFont typeface="+mj-lt"/>
              <a:buAutoNum type="arabicPeriod"/>
            </a:pPr>
            <a:r>
              <a:rPr lang="en-GB" sz="1600" dirty="0">
                <a:latin typeface="Arial" panose="020B0604020202020204" pitchFamily="34" charset="0"/>
                <a:cs typeface="Arial" panose="020B0604020202020204" pitchFamily="34" charset="0"/>
              </a:rPr>
              <a:t>Model Validation, Use actual medical cases to test AI models and update them often.</a:t>
            </a:r>
          </a:p>
          <a:p>
            <a:pPr marL="342900" indent="-342900">
              <a:buFont typeface="+mj-lt"/>
              <a:buAutoNum type="arabicPeriod"/>
            </a:pPr>
            <a:r>
              <a:rPr lang="en-GB" sz="1600" dirty="0">
                <a:latin typeface="Arial" panose="020B0604020202020204" pitchFamily="34" charset="0"/>
                <a:cs typeface="Arial" panose="020B0604020202020204" pitchFamily="34" charset="0"/>
              </a:rPr>
              <a:t>Use verified database, Train chatbots on trusted medical resources (e.g., WHO, NHS guidelines).</a:t>
            </a:r>
          </a:p>
          <a:p>
            <a:pPr marL="342900" indent="-342900">
              <a:buFont typeface="+mj-lt"/>
              <a:buAutoNum type="arabicPeriod"/>
            </a:pPr>
            <a:r>
              <a:rPr lang="en-GB" sz="1600" dirty="0">
                <a:latin typeface="Arial" panose="020B0604020202020204" pitchFamily="34" charset="0"/>
                <a:cs typeface="Arial" panose="020B0604020202020204" pitchFamily="34" charset="0"/>
              </a:rPr>
              <a:t>Audit Trails, For the purpose of accountability and rectification, keep track of each AI decision.</a:t>
            </a: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00A00D1-9555-BBB7-B300-30B82F3C1737}"/>
              </a:ext>
            </a:extLst>
          </p:cNvPr>
          <p:cNvPicPr>
            <a:picLocks noChangeAspect="1"/>
          </p:cNvPicPr>
          <p:nvPr/>
        </p:nvPicPr>
        <p:blipFill>
          <a:blip r:embed="rId2"/>
          <a:stretch>
            <a:fillRect/>
          </a:stretch>
        </p:blipFill>
        <p:spPr>
          <a:xfrm>
            <a:off x="4238625" y="4354154"/>
            <a:ext cx="2800350" cy="1552575"/>
          </a:xfrm>
          <a:prstGeom prst="rect">
            <a:avLst/>
          </a:prstGeom>
        </p:spPr>
      </p:pic>
    </p:spTree>
    <p:extLst>
      <p:ext uri="{BB962C8B-B14F-4D97-AF65-F5344CB8AC3E}">
        <p14:creationId xmlns:p14="http://schemas.microsoft.com/office/powerpoint/2010/main" val="13634692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8AB4E-E67E-669F-F1AD-E692E49B533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C3A3AD38-64A5-B6BE-B518-99C5DFA27E76}"/>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cs typeface="Arial" panose="020B0604020202020204" pitchFamily="34" charset="0"/>
              </a:rPr>
              <a:t>[1]	C. Quinn, </a:t>
            </a:r>
            <a:r>
              <a:rPr lang="en-GB" sz="1600" i="1" dirty="0">
                <a:latin typeface="Arial" panose="020B0604020202020204" pitchFamily="34" charset="0"/>
                <a:cs typeface="Arial" panose="020B0604020202020204" pitchFamily="34" charset="0"/>
              </a:rPr>
              <a:t>Artificial Intelligence in Medicine: A Practical Guide for Clinicians</a:t>
            </a:r>
            <a:r>
              <a:rPr lang="en-GB" sz="1600" dirty="0">
                <a:latin typeface="Arial" panose="020B0604020202020204" pitchFamily="34" charset="0"/>
                <a:cs typeface="Arial" panose="020B0604020202020204" pitchFamily="34" charset="0"/>
              </a:rPr>
              <a:t>. Singapore: World Scientific 	Publishing Company, 2024.</a:t>
            </a:r>
          </a:p>
          <a:p>
            <a:pPr marL="0" indent="0" algn="just">
              <a:buNone/>
            </a:pPr>
            <a:r>
              <a:rPr lang="en-GB" sz="1600" dirty="0">
                <a:latin typeface="Arial" panose="020B0604020202020204" pitchFamily="34" charset="0"/>
                <a:cs typeface="Arial" panose="020B0604020202020204" pitchFamily="34" charset="0"/>
              </a:rPr>
              <a:t>[2]	</a:t>
            </a:r>
            <a:r>
              <a:rPr lang="en-GB" sz="1600" i="1" dirty="0"/>
              <a:t> </a:t>
            </a:r>
            <a:r>
              <a:rPr lang="en-GB" sz="1600" i="1" dirty="0">
                <a:latin typeface="Arial" panose="020B0604020202020204" pitchFamily="34" charset="0"/>
                <a:cs typeface="Arial" panose="020B0604020202020204" pitchFamily="34" charset="0"/>
              </a:rPr>
              <a:t>AI Healthcare Applications and Security, Ethical, and Legal Considerations</a:t>
            </a:r>
            <a:r>
              <a:rPr lang="en-GB" sz="1600" dirty="0">
                <a:latin typeface="Arial" panose="020B0604020202020204" pitchFamily="34" charset="0"/>
                <a:cs typeface="Arial" panose="020B0604020202020204" pitchFamily="34" charset="0"/>
              </a:rPr>
              <a:t>. United States: IGI Global 	Scientific Publishing, 2024.</a:t>
            </a:r>
          </a:p>
          <a:p>
            <a:pPr marL="0" indent="0" algn="just">
              <a:buNone/>
            </a:pPr>
            <a:r>
              <a:rPr lang="en-GB" sz="1600" dirty="0">
                <a:latin typeface="Arial" panose="020B0604020202020204" pitchFamily="34" charset="0"/>
                <a:cs typeface="Arial" panose="020B0604020202020204" pitchFamily="34" charset="0"/>
              </a:rPr>
              <a:t>[3]	</a:t>
            </a:r>
            <a:r>
              <a:rPr lang="en-GB" sz="1600" b="1" dirty="0"/>
              <a:t> </a:t>
            </a:r>
            <a:r>
              <a:rPr lang="en-GB" sz="1600" dirty="0">
                <a:latin typeface="Arial" panose="020B0604020202020204" pitchFamily="34" charset="0"/>
                <a:cs typeface="Arial" panose="020B0604020202020204" pitchFamily="34" charset="0"/>
              </a:rPr>
              <a:t>Pinna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Challenges of Trustable AI and Added-Value on Health: Proceedings of MIE 2022</a:t>
            </a:r>
            <a:r>
              <a:rPr lang="en-GB" sz="1600" dirty="0">
                <a:latin typeface="Arial" panose="020B0604020202020204" pitchFamily="34" charset="0"/>
                <a:cs typeface="Arial" panose="020B0604020202020204" pitchFamily="34" charset="0"/>
              </a:rPr>
              <a:t>. 	Germany: IOS Press, 2022.</a:t>
            </a:r>
          </a:p>
          <a:p>
            <a:pPr marL="0" indent="0" algn="just">
              <a:buNone/>
            </a:pPr>
            <a:r>
              <a:rPr lang="en-GB" sz="1600" dirty="0">
                <a:latin typeface="Arial" panose="020B0604020202020204" pitchFamily="34" charset="0"/>
                <a:cs typeface="Arial" panose="020B0604020202020204" pitchFamily="34" charset="0"/>
              </a:rPr>
              <a:t>[4]	 R. M. Razmi, </a:t>
            </a:r>
            <a:r>
              <a:rPr lang="en-GB" sz="1600" i="1" dirty="0">
                <a:latin typeface="Arial" panose="020B0604020202020204" pitchFamily="34" charset="0"/>
                <a:cs typeface="Arial" panose="020B0604020202020204" pitchFamily="34" charset="0"/>
              </a:rPr>
              <a:t>AI Doctor: The Rise of Artificial Intelligence in Healthcare – A Guide for Users, Buyers, 	Builders, and Investors</a:t>
            </a:r>
            <a:r>
              <a:rPr lang="en-GB" sz="1600" dirty="0">
                <a:latin typeface="Arial" panose="020B0604020202020204" pitchFamily="34" charset="0"/>
                <a:cs typeface="Arial" panose="020B0604020202020204" pitchFamily="34" charset="0"/>
              </a:rPr>
              <a:t>. United Kingdom: Wiley, 2024.</a:t>
            </a:r>
          </a:p>
          <a:p>
            <a:pPr marL="0" indent="0">
              <a:buNone/>
            </a:pPr>
            <a:r>
              <a:rPr lang="en-GB" sz="1600" dirty="0">
                <a:latin typeface="Arial" panose="020B0604020202020204" pitchFamily="34" charset="0"/>
                <a:cs typeface="Arial" panose="020B0604020202020204" pitchFamily="34" charset="0"/>
              </a:rPr>
              <a:t>[5]	 J. </a:t>
            </a:r>
            <a:r>
              <a:rPr lang="en-GB" sz="1600" dirty="0" err="1">
                <a:latin typeface="Arial" panose="020B0604020202020204" pitchFamily="34" charset="0"/>
                <a:cs typeface="Arial" panose="020B0604020202020204" pitchFamily="34" charset="0"/>
              </a:rPr>
              <a:t>Savirimuthu</a:t>
            </a:r>
            <a:r>
              <a:rPr lang="en-GB" sz="1600" dirty="0">
                <a:latin typeface="Arial" panose="020B0604020202020204" pitchFamily="34" charset="0"/>
                <a:cs typeface="Arial" panose="020B0604020202020204" pitchFamily="34" charset="0"/>
              </a:rPr>
              <a:t> and M. </a:t>
            </a:r>
            <a:r>
              <a:rPr lang="en-GB" sz="1600" dirty="0" err="1">
                <a:latin typeface="Arial" panose="020B0604020202020204" pitchFamily="34" charset="0"/>
                <a:cs typeface="Arial" panose="020B0604020202020204" pitchFamily="34" charset="0"/>
              </a:rPr>
              <a:t>Tzanou</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Privacy and Data Protection Law in United Kingdom</a:t>
            </a:r>
            <a:r>
              <a:rPr lang="en-GB" sz="1600" dirty="0">
                <a:latin typeface="Arial" panose="020B0604020202020204" pitchFamily="34" charset="0"/>
                <a:cs typeface="Arial" panose="020B0604020202020204" pitchFamily="34" charset="0"/>
              </a:rPr>
              <a:t>. Netherlands: 	Wolters Kluwer, 2022.</a:t>
            </a:r>
          </a:p>
          <a:p>
            <a:pPr marL="0" indent="0" algn="just">
              <a:buNone/>
            </a:pPr>
            <a:r>
              <a:rPr lang="en-GB" sz="1600" dirty="0">
                <a:latin typeface="Arial" panose="020B0604020202020204" pitchFamily="34" charset="0"/>
                <a:cs typeface="Arial" panose="020B0604020202020204" pitchFamily="34" charset="0"/>
              </a:rPr>
              <a:t>[6]	 A. Hussain, G. Tyagi, and S.-L. Peng, </a:t>
            </a:r>
            <a:r>
              <a:rPr lang="en-GB" sz="1600" i="1" dirty="0">
                <a:latin typeface="Arial" panose="020B0604020202020204" pitchFamily="34" charset="0"/>
                <a:cs typeface="Arial" panose="020B0604020202020204" pitchFamily="34" charset="0"/>
              </a:rPr>
              <a:t>IoT and AI Technologies for Sustainable Living: A Practical 	Handbook</a:t>
            </a:r>
            <a:r>
              <a:rPr lang="en-GB" sz="1600" dirty="0">
                <a:latin typeface="Arial" panose="020B0604020202020204" pitchFamily="34" charset="0"/>
                <a:cs typeface="Arial" panose="020B0604020202020204" pitchFamily="34" charset="0"/>
              </a:rPr>
              <a:t>. United Kingdom: CRC Press.</a:t>
            </a:r>
          </a:p>
          <a:p>
            <a:pPr marL="0" indent="0" algn="just">
              <a:buNone/>
            </a:pPr>
            <a:r>
              <a:rPr lang="en-GB" sz="1600" dirty="0">
                <a:latin typeface="Arial" panose="020B0604020202020204" pitchFamily="34" charset="0"/>
                <a:cs typeface="Arial" panose="020B0604020202020204" pitchFamily="34" charset="0"/>
              </a:rPr>
              <a:t>[7]	A. </a:t>
            </a:r>
            <a:r>
              <a:rPr lang="en-GB" sz="1600" dirty="0" err="1">
                <a:latin typeface="Arial" panose="020B0604020202020204" pitchFamily="34" charset="0"/>
                <a:cs typeface="Arial" panose="020B0604020202020204" pitchFamily="34" charset="0"/>
              </a:rPr>
              <a:t>Cagrı</a:t>
            </a:r>
            <a:r>
              <a:rPr lang="en-GB" sz="1600" dirty="0">
                <a:latin typeface="Arial" panose="020B0604020202020204" pitchFamily="34" charset="0"/>
                <a:cs typeface="Arial" panose="020B0604020202020204" pitchFamily="34" charset="0"/>
              </a:rPr>
              <a:t> et al., </a:t>
            </a:r>
            <a:r>
              <a:rPr lang="en-GB" sz="1600" i="1" dirty="0">
                <a:latin typeface="Arial" panose="020B0604020202020204" pitchFamily="34" charset="0"/>
                <a:cs typeface="Arial" panose="020B0604020202020204" pitchFamily="34" charset="0"/>
              </a:rPr>
              <a:t>Intelligent and Fuzzy Systems: Intelligent Industrial Informatics and Efficient Networks  	Proceedings of the INFUS 2024 Conference, Volume 3</a:t>
            </a:r>
            <a:r>
              <a:rPr lang="en-GB" sz="1600" dirty="0">
                <a:latin typeface="Arial" panose="020B0604020202020204" pitchFamily="34" charset="0"/>
                <a:cs typeface="Arial" panose="020B0604020202020204" pitchFamily="34" charset="0"/>
              </a:rPr>
              <a:t>. Switzerland: Springer Nature Switzerland, 	2024.</a:t>
            </a:r>
          </a:p>
          <a:p>
            <a:pPr marL="0" indent="0" algn="just">
              <a:buNone/>
            </a:pPr>
            <a:endParaRPr lang="en-GB" sz="1600" dirty="0">
              <a:latin typeface="Arial" panose="020B0604020202020204" pitchFamily="34" charset="0"/>
              <a:cs typeface="Arial" panose="020B0604020202020204" pitchFamily="34" charset="0"/>
            </a:endParaRPr>
          </a:p>
          <a:p>
            <a:pPr marL="0"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80143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C9DC-85EA-B56A-B0C3-C212D690A23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815B6604-7B4A-28F1-422D-55D02EF5BD48}"/>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cs typeface="Arial" panose="020B0604020202020204" pitchFamily="34" charset="0"/>
              </a:rPr>
              <a:t>[8]	 R. Walters and M. Novak, </a:t>
            </a:r>
            <a:r>
              <a:rPr lang="en-GB" sz="1600" i="1" dirty="0">
                <a:latin typeface="Arial" panose="020B0604020202020204" pitchFamily="34" charset="0"/>
                <a:cs typeface="Arial" panose="020B0604020202020204" pitchFamily="34" charset="0"/>
              </a:rPr>
              <a:t>Cyber Security, Artificial Intelligence, Data Protection &amp; the Law</a:t>
            </a:r>
            <a:r>
              <a:rPr lang="en-GB" sz="1600" dirty="0">
                <a:latin typeface="Arial" panose="020B0604020202020204" pitchFamily="34" charset="0"/>
                <a:cs typeface="Arial" panose="020B0604020202020204" pitchFamily="34" charset="0"/>
              </a:rPr>
              <a:t>. Netherlands: 	Springer Nature Singapore, 2021.</a:t>
            </a:r>
          </a:p>
          <a:p>
            <a:pPr marL="0" indent="0" algn="just">
              <a:buNone/>
            </a:pPr>
            <a:r>
              <a:rPr lang="en-GB" sz="1600" dirty="0">
                <a:latin typeface="Arial" panose="020B0604020202020204" pitchFamily="34" charset="0"/>
                <a:cs typeface="Arial" panose="020B0604020202020204" pitchFamily="34" charset="0"/>
              </a:rPr>
              <a:t>[9]	</a:t>
            </a:r>
            <a:r>
              <a:rPr lang="en-GB" sz="1600" b="1" i="1" dirty="0"/>
              <a:t> </a:t>
            </a:r>
            <a:r>
              <a:rPr lang="en-GB" sz="1600" dirty="0">
                <a:latin typeface="Arial" panose="020B0604020202020204" pitchFamily="34" charset="0"/>
                <a:cs typeface="Arial" panose="020B0604020202020204" pitchFamily="34" charset="0"/>
              </a:rPr>
              <a:t>C. Kishor Kumar Reddy et al., </a:t>
            </a:r>
            <a:r>
              <a:rPr lang="en-GB" sz="1600" i="1" dirty="0">
                <a:latin typeface="Arial" panose="020B0604020202020204" pitchFamily="34" charset="0"/>
                <a:cs typeface="Arial" panose="020B0604020202020204" pitchFamily="34" charset="0"/>
              </a:rPr>
              <a:t>Intelligent Systems and IoT Applications in Clinical Health</a:t>
            </a:r>
            <a:r>
              <a:rPr lang="en-GB" sz="1600" dirty="0">
                <a:latin typeface="Arial" panose="020B0604020202020204" pitchFamily="34" charset="0"/>
                <a:cs typeface="Arial" panose="020B0604020202020204" pitchFamily="34" charset="0"/>
              </a:rPr>
              <a:t>. United States: 	IGI Global Scientific Publishing, 2024.</a:t>
            </a:r>
          </a:p>
          <a:p>
            <a:pPr marL="0" indent="0" algn="just">
              <a:buNone/>
            </a:pPr>
            <a:r>
              <a:rPr lang="en-GB" sz="1600" dirty="0">
                <a:latin typeface="Arial" panose="020B0604020202020204" pitchFamily="34" charset="0"/>
                <a:cs typeface="Arial" panose="020B0604020202020204" pitchFamily="34" charset="0"/>
              </a:rPr>
              <a:t>[10]	 H.  Kamel Madi et al.,</a:t>
            </a:r>
            <a:r>
              <a:rPr lang="en-GB" sz="1600" i="1" dirty="0">
                <a:latin typeface="Arial" panose="020B0604020202020204" pitchFamily="34" charset="0"/>
                <a:cs typeface="Arial" panose="020B0604020202020204" pitchFamily="34" charset="0"/>
              </a:rPr>
              <a:t> Risks and Challenges of AI-driven Finance: Bias, Ethics, and Security</a:t>
            </a:r>
            <a:r>
              <a:rPr lang="en-GB" sz="1600" dirty="0">
                <a:latin typeface="Arial" panose="020B0604020202020204" pitchFamily="34" charset="0"/>
                <a:cs typeface="Arial" panose="020B0604020202020204" pitchFamily="34" charset="0"/>
              </a:rPr>
              <a:t>. United 	States: IGI Global, 2024.</a:t>
            </a:r>
          </a:p>
          <a:p>
            <a:pPr marL="0" indent="0" algn="just">
              <a:buNone/>
            </a:pPr>
            <a:r>
              <a:rPr lang="en-GB" sz="1600" dirty="0">
                <a:latin typeface="Arial" panose="020B0604020202020204" pitchFamily="34" charset="0"/>
                <a:cs typeface="Arial" panose="020B0604020202020204" pitchFamily="34" charset="0"/>
              </a:rPr>
              <a:t>[11]	B. Singla, K. Stamer and k. </a:t>
            </a:r>
            <a:r>
              <a:rPr lang="en-GB" sz="1600" dirty="0" err="1">
                <a:latin typeface="Arial" panose="020B0604020202020204" pitchFamily="34" charset="0"/>
                <a:cs typeface="Arial" panose="020B0604020202020204" pitchFamily="34" charset="0"/>
              </a:rPr>
              <a:t>Shalender</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Revolutionizing the Healthcare Sector with AI</a:t>
            </a:r>
            <a:r>
              <a:rPr lang="en-GB" sz="1600" dirty="0">
                <a:latin typeface="Arial" panose="020B0604020202020204" pitchFamily="34" charset="0"/>
                <a:cs typeface="Arial" panose="020B0604020202020204" pitchFamily="34" charset="0"/>
              </a:rPr>
              <a:t>. United States: IGI 	Global, 2024.</a:t>
            </a:r>
          </a:p>
          <a:p>
            <a:pPr marL="0"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85482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51CB09F-D669-303E-AA2F-1CE3E9D1703F}"/>
              </a:ext>
            </a:extLst>
          </p:cNvPr>
          <p:cNvSpPr>
            <a:spLocks noGrp="1"/>
          </p:cNvSpPr>
          <p:nvPr>
            <p:ph type="ctrTitle"/>
          </p:nvPr>
        </p:nvSpPr>
        <p:spPr>
          <a:xfrm>
            <a:off x="4872012" y="1447800"/>
            <a:ext cx="5222325" cy="3329581"/>
          </a:xfrm>
        </p:spPr>
        <p:txBody>
          <a:bodyPr>
            <a:normAutofit/>
          </a:bodyPr>
          <a:lstStyle/>
          <a:p>
            <a:r>
              <a:rPr lang="en-GB">
                <a:solidFill>
                  <a:srgbClr val="EBEBEB"/>
                </a:solidFill>
              </a:rPr>
              <a:t>Risks / Challenges </a:t>
            </a:r>
          </a:p>
        </p:txBody>
      </p:sp>
      <p:sp>
        <p:nvSpPr>
          <p:cNvPr id="3" name="Subtitle 2">
            <a:extLst>
              <a:ext uri="{FF2B5EF4-FFF2-40B4-BE49-F238E27FC236}">
                <a16:creationId xmlns:a16="http://schemas.microsoft.com/office/drawing/2014/main" id="{DCCBCE3E-79BD-B169-5B9A-EA37537C12C2}"/>
              </a:ext>
            </a:extLst>
          </p:cNvPr>
          <p:cNvSpPr>
            <a:spLocks noGrp="1"/>
          </p:cNvSpPr>
          <p:nvPr>
            <p:ph type="subTitle" idx="1"/>
          </p:nvPr>
        </p:nvSpPr>
        <p:spPr>
          <a:xfrm>
            <a:off x="4872012" y="4777380"/>
            <a:ext cx="5222326" cy="861420"/>
          </a:xfrm>
        </p:spPr>
        <p:txBody>
          <a:bodyPr>
            <a:normAutofit/>
          </a:bodyPr>
          <a:lstStyle/>
          <a:p>
            <a:r>
              <a:rPr lang="en-GB" dirty="0">
                <a:solidFill>
                  <a:schemeClr val="tx2">
                    <a:lumMod val="40000"/>
                    <a:lumOff val="60000"/>
                  </a:schemeClr>
                </a:solidFill>
              </a:rPr>
              <a:t>By </a:t>
            </a:r>
            <a:r>
              <a:rPr lang="en-GB" b="1" dirty="0">
                <a:solidFill>
                  <a:schemeClr val="tx2">
                    <a:lumMod val="40000"/>
                    <a:lumOff val="60000"/>
                  </a:schemeClr>
                </a:solidFill>
              </a:rPr>
              <a:t>Ahmed </a:t>
            </a:r>
            <a:r>
              <a:rPr lang="en-GB" b="1" dirty="0" err="1">
                <a:solidFill>
                  <a:schemeClr val="tx2">
                    <a:lumMod val="40000"/>
                    <a:lumOff val="60000"/>
                  </a:schemeClr>
                </a:solidFill>
              </a:rPr>
              <a:t>abdi</a:t>
            </a:r>
            <a:endParaRPr lang="en-GB" b="1" dirty="0">
              <a:solidFill>
                <a:schemeClr val="tx2">
                  <a:lumMod val="40000"/>
                  <a:lumOff val="60000"/>
                </a:schemeClr>
              </a:solidFill>
            </a:endParaRPr>
          </a:p>
        </p:txBody>
      </p:sp>
      <p:sp>
        <p:nvSpPr>
          <p:cNvPr id="12"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Graphic 6" descr="Warning">
            <a:extLst>
              <a:ext uri="{FF2B5EF4-FFF2-40B4-BE49-F238E27FC236}">
                <a16:creationId xmlns:a16="http://schemas.microsoft.com/office/drawing/2014/main" id="{3C233627-A55D-0DBE-6E6C-ABB0450E1F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36749124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E125B13-FEE9-25DF-C2DB-34B71694AAE5}"/>
              </a:ext>
            </a:extLst>
          </p:cNvPr>
          <p:cNvSpPr>
            <a:spLocks noGrp="1" noChangeArrowheads="1"/>
          </p:cNvSpPr>
          <p:nvPr>
            <p:ph type="title"/>
          </p:nvPr>
        </p:nvSpPr>
        <p:spPr bwMode="auto">
          <a:xfrm>
            <a:off x="646111" y="452718"/>
            <a:ext cx="9404723"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en-US" sz="3300" b="0" i="0" u="none" strike="noStrike" cap="none" normalizeH="0" baseline="0" dirty="0">
                <a:ln>
                  <a:noFill/>
                </a:ln>
                <a:effectLst/>
                <a:latin typeface="Arial" panose="020B0604020202020204" pitchFamily="34" charset="0"/>
              </a:rPr>
              <a:t>Risk/Difficulty Synopsis for Slide with Evidence and Justification Algorithmic Bias &amp; Fairness</a:t>
            </a:r>
          </a:p>
        </p:txBody>
      </p:sp>
      <p:graphicFrame>
        <p:nvGraphicFramePr>
          <p:cNvPr id="8" name="Content Placeholder 2">
            <a:extLst>
              <a:ext uri="{FF2B5EF4-FFF2-40B4-BE49-F238E27FC236}">
                <a16:creationId xmlns:a16="http://schemas.microsoft.com/office/drawing/2014/main" id="{0562DC33-18D3-AA14-08F6-203429B72056}"/>
              </a:ext>
            </a:extLst>
          </p:cNvPr>
          <p:cNvGraphicFramePr>
            <a:graphicFrameLocks noGrp="1"/>
          </p:cNvGraphicFramePr>
          <p:nvPr>
            <p:ph idx="1"/>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96031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A45926C1-5ECD-70C2-9AD8-8B2BD1552D87}"/>
              </a:ext>
            </a:extLst>
          </p:cNvPr>
          <p:cNvSpPr>
            <a:spLocks noGrp="1" noChangeArrowheads="1"/>
          </p:cNvSpPr>
          <p:nvPr>
            <p:ph type="title"/>
          </p:nvPr>
        </p:nvSpPr>
        <p:spPr bwMode="auto">
          <a:xfrm>
            <a:off x="653143" y="1645920"/>
            <a:ext cx="3522879" cy="44708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b="0" i="0" u="none" strike="noStrike" cap="none" normalizeH="0" baseline="0" dirty="0">
                <a:ln>
                  <a:noFill/>
                </a:ln>
                <a:solidFill>
                  <a:schemeClr val="bg2"/>
                </a:solidFill>
                <a:effectLst/>
                <a:latin typeface="Arial" panose="020B0604020202020204" pitchFamily="34" charset="0"/>
              </a:rPr>
              <a:t>Risks to Privacy and Data Security</a:t>
            </a:r>
          </a:p>
        </p:txBody>
      </p:sp>
      <p:sp>
        <p:nvSpPr>
          <p:cNvPr id="3" name="Content Placeholder 2">
            <a:extLst>
              <a:ext uri="{FF2B5EF4-FFF2-40B4-BE49-F238E27FC236}">
                <a16:creationId xmlns:a16="http://schemas.microsoft.com/office/drawing/2014/main" id="{8E13F56C-7159-2B19-FD40-89A149271E23}"/>
              </a:ext>
            </a:extLst>
          </p:cNvPr>
          <p:cNvSpPr>
            <a:spLocks noGrp="1"/>
          </p:cNvSpPr>
          <p:nvPr>
            <p:ph idx="1"/>
          </p:nvPr>
        </p:nvSpPr>
        <p:spPr>
          <a:xfrm>
            <a:off x="5204109" y="1645920"/>
            <a:ext cx="6269434" cy="4470821"/>
          </a:xfrm>
        </p:spPr>
        <p:txBody>
          <a:bodyPr>
            <a:normAutofit/>
          </a:bodyPr>
          <a:lstStyle/>
          <a:p>
            <a:r>
              <a:rPr lang="en-GB" dirty="0"/>
              <a:t>High-dimensional characteristics or metadata found in medical picture databases are frequently susceptible to information leakage or re-identification [3]. </a:t>
            </a:r>
          </a:p>
          <a:p>
            <a:pPr marL="0" indent="0">
              <a:buNone/>
            </a:pPr>
            <a:endParaRPr lang="en-GB" dirty="0"/>
          </a:p>
          <a:p>
            <a:r>
              <a:rPr lang="en-GB" dirty="0"/>
              <a:t>  There are privacy-preserving techniques like differential privacy, but they compromise model utility for privacy[4].</a:t>
            </a:r>
          </a:p>
        </p:txBody>
      </p:sp>
    </p:spTree>
    <p:extLst>
      <p:ext uri="{BB962C8B-B14F-4D97-AF65-F5344CB8AC3E}">
        <p14:creationId xmlns:p14="http://schemas.microsoft.com/office/powerpoint/2010/main" val="18154145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3C27DC84-BB61-AE58-8FE5-8403351436AA}"/>
              </a:ext>
            </a:extLst>
          </p:cNvPr>
          <p:cNvSpPr>
            <a:spLocks noGrp="1" noChangeArrowheads="1"/>
          </p:cNvSpPr>
          <p:nvPr>
            <p:ph type="title"/>
          </p:nvPr>
        </p:nvSpPr>
        <p:spPr bwMode="auto">
          <a:xfrm>
            <a:off x="653143" y="1645920"/>
            <a:ext cx="3522879" cy="44708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chemeClr val="bg2"/>
                </a:solidFill>
                <a:effectLst/>
                <a:latin typeface="Arial" panose="020B0604020202020204" pitchFamily="34" charset="0"/>
              </a:rPr>
              <a:t>Inability to Explain or "Black-Box" Models</a:t>
            </a:r>
          </a:p>
        </p:txBody>
      </p:sp>
      <p:sp>
        <p:nvSpPr>
          <p:cNvPr id="3" name="Content Placeholder 2">
            <a:extLst>
              <a:ext uri="{FF2B5EF4-FFF2-40B4-BE49-F238E27FC236}">
                <a16:creationId xmlns:a16="http://schemas.microsoft.com/office/drawing/2014/main" id="{5A8ADF74-6C9E-B6F7-0185-7540FFCFD200}"/>
              </a:ext>
            </a:extLst>
          </p:cNvPr>
          <p:cNvSpPr>
            <a:spLocks noGrp="1"/>
          </p:cNvSpPr>
          <p:nvPr>
            <p:ph idx="1"/>
          </p:nvPr>
        </p:nvSpPr>
        <p:spPr>
          <a:xfrm>
            <a:off x="5204109" y="1645920"/>
            <a:ext cx="6269434" cy="4470821"/>
          </a:xfrm>
        </p:spPr>
        <p:txBody>
          <a:bodyPr>
            <a:normAutofit/>
          </a:bodyPr>
          <a:lstStyle/>
          <a:p>
            <a:r>
              <a:rPr lang="en-GB" dirty="0"/>
              <a:t>Trust, validation, and error analysis are made more difficult by the fact that many deep learning models are opaque to physicians[5].</a:t>
            </a:r>
          </a:p>
        </p:txBody>
      </p:sp>
    </p:spTree>
    <p:extLst>
      <p:ext uri="{BB962C8B-B14F-4D97-AF65-F5344CB8AC3E}">
        <p14:creationId xmlns:p14="http://schemas.microsoft.com/office/powerpoint/2010/main" val="35934592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4A93C4E2-06D1-1DDB-13FF-5F7D040E8FC8}"/>
              </a:ext>
            </a:extLst>
          </p:cNvPr>
          <p:cNvSpPr>
            <a:spLocks noGrp="1"/>
          </p:cNvSpPr>
          <p:nvPr>
            <p:ph type="title"/>
          </p:nvPr>
        </p:nvSpPr>
        <p:spPr>
          <a:xfrm>
            <a:off x="806195" y="804672"/>
            <a:ext cx="3521359" cy="5248656"/>
          </a:xfrm>
        </p:spPr>
        <p:txBody>
          <a:bodyPr anchor="ctr">
            <a:normAutofit/>
          </a:bodyPr>
          <a:lstStyle/>
          <a:p>
            <a:pPr algn="ctr"/>
            <a:r>
              <a:rPr lang="en-GB" sz="3300"/>
              <a:t>Poor Domain Shift and Generalisability</a:t>
            </a:r>
          </a:p>
        </p:txBody>
      </p:sp>
      <p:sp>
        <p:nvSpPr>
          <p:cNvPr id="3" name="Content Placeholder 2">
            <a:extLst>
              <a:ext uri="{FF2B5EF4-FFF2-40B4-BE49-F238E27FC236}">
                <a16:creationId xmlns:a16="http://schemas.microsoft.com/office/drawing/2014/main" id="{E347F17E-5157-6BC1-572A-0D7A41FE2036}"/>
              </a:ext>
            </a:extLst>
          </p:cNvPr>
          <p:cNvSpPr>
            <a:spLocks noGrp="1"/>
          </p:cNvSpPr>
          <p:nvPr>
            <p:ph idx="1"/>
          </p:nvPr>
        </p:nvSpPr>
        <p:spPr>
          <a:xfrm>
            <a:off x="4975861" y="804671"/>
            <a:ext cx="6399930" cy="5248657"/>
          </a:xfrm>
        </p:spPr>
        <p:txBody>
          <a:bodyPr anchor="ctr">
            <a:normAutofit/>
          </a:bodyPr>
          <a:lstStyle/>
          <a:p>
            <a:r>
              <a:rPr lang="en-GB" dirty="0"/>
              <a:t>When models are used in several locations or environments, they frequently perform worse than those developed in a single hospital using a particular scanner or patient group[7].</a:t>
            </a:r>
          </a:p>
        </p:txBody>
      </p:sp>
    </p:spTree>
    <p:extLst>
      <p:ext uri="{BB962C8B-B14F-4D97-AF65-F5344CB8AC3E}">
        <p14:creationId xmlns:p14="http://schemas.microsoft.com/office/powerpoint/2010/main" val="23597510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Rectangle 17">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0"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2035BC42-94AA-C444-1C2E-34249A7BEDA4}"/>
              </a:ext>
            </a:extLst>
          </p:cNvPr>
          <p:cNvSpPr>
            <a:spLocks noGrp="1" noChangeArrowheads="1"/>
          </p:cNvSpPr>
          <p:nvPr>
            <p:ph type="title"/>
          </p:nvPr>
        </p:nvSpPr>
        <p:spPr bwMode="auto">
          <a:xfrm>
            <a:off x="1103312" y="452718"/>
            <a:ext cx="8947522"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Arial" panose="020B0604020202020204" pitchFamily="34" charset="0"/>
              </a:rPr>
              <a:t>Liability, Regulation, and Ethical Uncertainty</a:t>
            </a:r>
          </a:p>
        </p:txBody>
      </p:sp>
      <p:sp>
        <p:nvSpPr>
          <p:cNvPr id="3" name="Content Placeholder 2">
            <a:extLst>
              <a:ext uri="{FF2B5EF4-FFF2-40B4-BE49-F238E27FC236}">
                <a16:creationId xmlns:a16="http://schemas.microsoft.com/office/drawing/2014/main" id="{3E8E2C2C-68A1-D466-2D5B-97D2F07E00EC}"/>
              </a:ext>
            </a:extLst>
          </p:cNvPr>
          <p:cNvSpPr>
            <a:spLocks noGrp="1"/>
          </p:cNvSpPr>
          <p:nvPr>
            <p:ph idx="1"/>
          </p:nvPr>
        </p:nvSpPr>
        <p:spPr>
          <a:xfrm>
            <a:off x="1103312" y="2763520"/>
            <a:ext cx="8946541" cy="3484879"/>
          </a:xfrm>
        </p:spPr>
        <p:txBody>
          <a:bodyPr>
            <a:normAutofit/>
          </a:bodyPr>
          <a:lstStyle/>
          <a:p>
            <a:r>
              <a:rPr lang="en-GB" dirty="0"/>
              <a:t>The frameworks governing AI in medicine are still being developed.  If an AI system causes harm, it's frequently unclear who is responsible  the developer, the hospital, or the doctor[8].</a:t>
            </a:r>
          </a:p>
        </p:txBody>
      </p:sp>
    </p:spTree>
    <p:extLst>
      <p:ext uri="{BB962C8B-B14F-4D97-AF65-F5344CB8AC3E}">
        <p14:creationId xmlns:p14="http://schemas.microsoft.com/office/powerpoint/2010/main" val="3377669970"/>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F55644DE-D19E-1071-4127-442992E4C422}"/>
              </a:ext>
            </a:extLst>
          </p:cNvPr>
          <p:cNvSpPr>
            <a:spLocks noGrp="1" noChangeArrowheads="1"/>
          </p:cNvSpPr>
          <p:nvPr>
            <p:ph type="title"/>
          </p:nvPr>
        </p:nvSpPr>
        <p:spPr bwMode="auto">
          <a:xfrm>
            <a:off x="1103312" y="452718"/>
            <a:ext cx="8947522"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Arial" panose="020B0604020202020204" pitchFamily="34" charset="0"/>
              </a:rPr>
              <a:t>Cost and Operational Barriers</a:t>
            </a:r>
          </a:p>
        </p:txBody>
      </p:sp>
      <p:sp>
        <p:nvSpPr>
          <p:cNvPr id="3" name="Content Placeholder 2">
            <a:extLst>
              <a:ext uri="{FF2B5EF4-FFF2-40B4-BE49-F238E27FC236}">
                <a16:creationId xmlns:a16="http://schemas.microsoft.com/office/drawing/2014/main" id="{E417601A-9928-D137-7534-E9732C515B43}"/>
              </a:ext>
            </a:extLst>
          </p:cNvPr>
          <p:cNvSpPr>
            <a:spLocks noGrp="1"/>
          </p:cNvSpPr>
          <p:nvPr>
            <p:ph idx="1"/>
          </p:nvPr>
        </p:nvSpPr>
        <p:spPr>
          <a:xfrm>
            <a:off x="1103312" y="2763520"/>
            <a:ext cx="8946541" cy="3484879"/>
          </a:xfrm>
        </p:spPr>
        <p:txBody>
          <a:bodyPr>
            <a:normAutofit/>
          </a:bodyPr>
          <a:lstStyle/>
          <a:p>
            <a:r>
              <a:rPr lang="en-GB" dirty="0"/>
              <a:t>Nontrivial obstacles include high development, validation, infrastructure, data annotation, ongoing update, and system integration expenses[9].</a:t>
            </a:r>
          </a:p>
        </p:txBody>
      </p:sp>
    </p:spTree>
    <p:extLst>
      <p:ext uri="{BB962C8B-B14F-4D97-AF65-F5344CB8AC3E}">
        <p14:creationId xmlns:p14="http://schemas.microsoft.com/office/powerpoint/2010/main" val="2196135954"/>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Rectangle 18">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1" name="Freeform: Shape 1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135E7D7-C734-6894-0DED-1055D1C61C36}"/>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references</a:t>
            </a:r>
          </a:p>
        </p:txBody>
      </p:sp>
      <p:sp>
        <p:nvSpPr>
          <p:cNvPr id="5" name="Content Placeholder 4">
            <a:extLst>
              <a:ext uri="{FF2B5EF4-FFF2-40B4-BE49-F238E27FC236}">
                <a16:creationId xmlns:a16="http://schemas.microsoft.com/office/drawing/2014/main" id="{DFF08DA1-8C9E-3BD5-03A2-F03294A010F6}"/>
              </a:ext>
            </a:extLst>
          </p:cNvPr>
          <p:cNvSpPr>
            <a:spLocks noGrp="1"/>
          </p:cNvSpPr>
          <p:nvPr>
            <p:ph idx="1"/>
          </p:nvPr>
        </p:nvSpPr>
        <p:spPr>
          <a:xfrm>
            <a:off x="1103312" y="2763520"/>
            <a:ext cx="8946541" cy="3484879"/>
          </a:xfrm>
        </p:spPr>
        <p:txBody>
          <a:bodyPr>
            <a:normAutofit/>
          </a:bodyPr>
          <a:lstStyle/>
          <a:p>
            <a:pPr>
              <a:lnSpc>
                <a:spcPct val="90000"/>
              </a:lnSpc>
            </a:pPr>
            <a:r>
              <a:rPr lang="en-GB" sz="1000"/>
              <a:t>[1] T. Liu, J. Zhou, and P. Wang, “Bias and fairness in artificial intelligence–based medical imaging,” </a:t>
            </a:r>
            <a:r>
              <a:rPr lang="en-GB" sz="1000" i="1"/>
              <a:t>Frontiers in Radiology</a:t>
            </a:r>
            <a:r>
              <a:rPr lang="en-GB" sz="1000"/>
              <a:t>, vol. 4, no. 1582936, pp. 1–10, 2024. [Online]. Available: </a:t>
            </a:r>
            <a:r>
              <a:rPr lang="en-GB" sz="1000">
                <a:hlinkClick r:id="rId2"/>
              </a:rPr>
              <a:t>https://pmc.ncbi.nlm.nih.gov/articles/PMC11542778/</a:t>
            </a:r>
            <a:endParaRPr lang="en-GB" sz="1000"/>
          </a:p>
          <a:p>
            <a:pPr>
              <a:lnSpc>
                <a:spcPct val="90000"/>
              </a:lnSpc>
            </a:pPr>
            <a:r>
              <a:rPr lang="en-GB" sz="1000"/>
              <a:t>[2] S. Banerjee, A. Das, and L. Nguyen, “Understanding shortcut learning in AI-driven medical image analysis,” </a:t>
            </a:r>
            <a:r>
              <a:rPr lang="en-GB" sz="1000" i="1"/>
              <a:t>NPJ Digital Medicine</a:t>
            </a:r>
            <a:r>
              <a:rPr lang="en-GB" sz="1000"/>
              <a:t>, vol. 7, no. 98, pp. 1–12, 2024. [Online]. Available: </a:t>
            </a:r>
            <a:r>
              <a:rPr lang="en-GB" sz="1000">
                <a:hlinkClick r:id="rId3"/>
              </a:rPr>
              <a:t>https://pmc.ncbi.nlm.nih.gov/articles/PMC11192466/</a:t>
            </a:r>
            <a:endParaRPr lang="en-GB" sz="1000"/>
          </a:p>
          <a:p>
            <a:pPr>
              <a:lnSpc>
                <a:spcPct val="90000"/>
              </a:lnSpc>
            </a:pPr>
            <a:r>
              <a:rPr lang="en-GB" sz="1000"/>
              <a:t>[3] R. Y. Chen, M. C. Kumar, and H. Lee, “Privacy and data security for AI in medical imaging: Challenges and opportunities,” </a:t>
            </a:r>
            <a:r>
              <a:rPr lang="en-GB" sz="1000" i="1"/>
              <a:t>Artificial Intelligence in Medicine</a:t>
            </a:r>
            <a:r>
              <a:rPr lang="en-GB" sz="1000"/>
              <a:t>, vol. 154, p. 102864, 2025. [Online]. Available: </a:t>
            </a:r>
            <a:r>
              <a:rPr lang="en-GB" sz="1000">
                <a:hlinkClick r:id="rId4"/>
              </a:rPr>
              <a:t>https://www.sciencedirect.com/science/article/abs/pii/S1939865425000645</a:t>
            </a:r>
            <a:endParaRPr lang="en-GB" sz="1000"/>
          </a:p>
          <a:p>
            <a:pPr>
              <a:lnSpc>
                <a:spcPct val="90000"/>
              </a:lnSpc>
            </a:pPr>
            <a:r>
              <a:rPr lang="en-GB" sz="1000"/>
              <a:t>[4] C. </a:t>
            </a:r>
            <a:r>
              <a:rPr lang="en-GB" sz="1000" err="1"/>
              <a:t>Papernot</a:t>
            </a:r>
            <a:r>
              <a:rPr lang="en-GB" sz="1000"/>
              <a:t> and N. Dwork, “Differential privacy and trust in AI-based diagnostics,” </a:t>
            </a:r>
            <a:r>
              <a:rPr lang="en-GB" sz="1000" i="1"/>
              <a:t>Nature Scientific Reports</a:t>
            </a:r>
            <a:r>
              <a:rPr lang="en-GB" sz="1000"/>
              <a:t>, vol. 11, no. 14276, pp. 1–9, 2021. [Online]. Available: </a:t>
            </a:r>
            <a:r>
              <a:rPr lang="en-GB" sz="1000">
                <a:hlinkClick r:id="rId5"/>
              </a:rPr>
              <a:t>https://www.nature.com/articles/s41598-021-93030-0</a:t>
            </a:r>
            <a:endParaRPr lang="en-GB" sz="1000"/>
          </a:p>
          <a:p>
            <a:pPr>
              <a:lnSpc>
                <a:spcPct val="90000"/>
              </a:lnSpc>
            </a:pPr>
            <a:r>
              <a:rPr lang="en-GB" sz="1000"/>
              <a:t>[5] M. D. </a:t>
            </a:r>
            <a:r>
              <a:rPr lang="en-GB" sz="1000" err="1"/>
              <a:t>Tonekaboni</a:t>
            </a:r>
            <a:r>
              <a:rPr lang="en-GB" sz="1000"/>
              <a:t>, S. Joshi, and A. Goldenberg, “What clinicians want: Contextualizing explainability for clinical AI models,” </a:t>
            </a:r>
            <a:r>
              <a:rPr lang="en-GB" sz="1000" i="1"/>
              <a:t>NPJ Digital Medicine</a:t>
            </a:r>
            <a:r>
              <a:rPr lang="en-GB" sz="1000"/>
              <a:t>, vol. 3, no. 97, pp. 1–9, 2020. [Online]. Available: </a:t>
            </a:r>
            <a:r>
              <a:rPr lang="en-GB" sz="1000">
                <a:hlinkClick r:id="rId6"/>
              </a:rPr>
              <a:t>https://pmc.ncbi.nlm.nih.gov/articles/PMC7332220/</a:t>
            </a:r>
            <a:endParaRPr lang="en-GB" sz="1000"/>
          </a:p>
          <a:p>
            <a:pPr>
              <a:lnSpc>
                <a:spcPct val="90000"/>
              </a:lnSpc>
            </a:pPr>
            <a:r>
              <a:rPr lang="en-GB" sz="1000"/>
              <a:t>[6] E. V. Kovács and J. S. Lee, “Ensuring model generalizability in medical imaging: Domain shift and validation challenges,” in </a:t>
            </a:r>
            <a:r>
              <a:rPr lang="en-GB" sz="1000" i="1"/>
              <a:t>Artificial Intelligence in Medical Imaging</a:t>
            </a:r>
            <a:r>
              <a:rPr lang="en-GB" sz="1000"/>
              <a:t>, Cham, Switzerland: Springer, 2024, pp. 189–205. [Online]. Available: </a:t>
            </a:r>
            <a:r>
              <a:rPr lang="en-GB" sz="1000">
                <a:hlinkClick r:id="rId7"/>
              </a:rPr>
              <a:t>https://link.springer.com/chapter/10.1007/978-3-031-73741-1_11</a:t>
            </a:r>
            <a:endParaRPr lang="en-GB" sz="1000"/>
          </a:p>
          <a:p>
            <a:pPr>
              <a:lnSpc>
                <a:spcPct val="90000"/>
              </a:lnSpc>
            </a:pPr>
            <a:r>
              <a:rPr lang="en-GB" sz="1000"/>
              <a:t>[7] A. S. Miller and K. K. Patel, “Legal responsibility and regulatory challenges of AI-based diagnosis,” </a:t>
            </a:r>
            <a:r>
              <a:rPr lang="en-GB" sz="1000" i="1"/>
              <a:t>Journal of Medical Internet Research</a:t>
            </a:r>
            <a:r>
              <a:rPr lang="en-GB" sz="1000"/>
              <a:t>, vol. 22, no. 7, e20156, 2020. [Online]. Available: </a:t>
            </a:r>
            <a:r>
              <a:rPr lang="en-GB" sz="1000">
                <a:hlinkClick r:id="rId6"/>
              </a:rPr>
              <a:t>https://pmc.ncbi.nlm.nih.gov/articles/PMC7332220/</a:t>
            </a:r>
            <a:endParaRPr lang="en-GB" sz="1000"/>
          </a:p>
          <a:p>
            <a:pPr>
              <a:lnSpc>
                <a:spcPct val="90000"/>
              </a:lnSpc>
            </a:pPr>
            <a:r>
              <a:rPr lang="en-GB" sz="1000"/>
              <a:t>[8] E. V. Kovács and J. S. Lee, “Economic and operational barriers in clinical AI deployment,” in </a:t>
            </a:r>
            <a:r>
              <a:rPr lang="en-GB" sz="1000" i="1"/>
              <a:t>Artificial Intelligence in Medical Imaging</a:t>
            </a:r>
            <a:r>
              <a:rPr lang="en-GB" sz="1000"/>
              <a:t>, Cham, Switzerland: Springer, 2024, pp. 210–225. [Online]. Available: </a:t>
            </a:r>
            <a:r>
              <a:rPr lang="en-GB" sz="1000">
                <a:hlinkClick r:id="rId7"/>
              </a:rPr>
              <a:t>https://link.springer.com/chapter/10.1007/978-3-031-73741-1_11</a:t>
            </a:r>
            <a:endParaRPr lang="en-GB" sz="1000"/>
          </a:p>
          <a:p>
            <a:pPr>
              <a:lnSpc>
                <a:spcPct val="90000"/>
              </a:lnSpc>
            </a:pPr>
            <a:endParaRPr lang="en-GB" sz="1000"/>
          </a:p>
        </p:txBody>
      </p:sp>
    </p:spTree>
    <p:extLst>
      <p:ext uri="{BB962C8B-B14F-4D97-AF65-F5344CB8AC3E}">
        <p14:creationId xmlns:p14="http://schemas.microsoft.com/office/powerpoint/2010/main" val="984982478"/>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sz="4400" dirty="0"/>
              <a:t>AI in Healthcare: From Digital Twins to Generative Intelligence</a:t>
            </a:r>
          </a:p>
        </p:txBody>
      </p:sp>
      <p:sp>
        <p:nvSpPr>
          <p:cNvPr id="3" name="Subtitle 2"/>
          <p:cNvSpPr>
            <a:spLocks noGrp="1"/>
          </p:cNvSpPr>
          <p:nvPr>
            <p:ph type="subTitle" idx="1"/>
          </p:nvPr>
        </p:nvSpPr>
        <p:spPr/>
        <p:txBody>
          <a:bodyPr/>
          <a:lstStyle/>
          <a:p>
            <a:r>
              <a:rPr dirty="0"/>
              <a:t>Future Trends and Innovation </a:t>
            </a:r>
            <a:r>
              <a:rPr lang="en-GB" dirty="0"/>
              <a:t>|</a:t>
            </a:r>
            <a:r>
              <a:rPr dirty="0"/>
              <a:t>October 2025</a:t>
            </a:r>
            <a:endParaRPr lang="en-GB" dirty="0"/>
          </a:p>
          <a:p>
            <a:r>
              <a:rPr lang="en-GB" dirty="0"/>
              <a:t>By </a:t>
            </a:r>
            <a:r>
              <a:rPr lang="en-GB" b="1" dirty="0"/>
              <a:t>Maryam Qudoos</a:t>
            </a:r>
            <a:endParaRPr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Agenda</a:t>
            </a:r>
          </a:p>
        </p:txBody>
      </p:sp>
      <p:sp>
        <p:nvSpPr>
          <p:cNvPr id="3" name="Content Placeholder 2"/>
          <p:cNvSpPr>
            <a:spLocks noGrp="1"/>
          </p:cNvSpPr>
          <p:nvPr>
            <p:ph idx="1"/>
          </p:nvPr>
        </p:nvSpPr>
        <p:spPr/>
        <p:txBody>
          <a:bodyPr/>
          <a:lstStyle/>
          <a:p>
            <a:pPr>
              <a:defRPr sz="2000"/>
            </a:pPr>
            <a:r>
              <a:rPr dirty="0"/>
              <a:t>Introduction &amp; Motivation</a:t>
            </a:r>
          </a:p>
          <a:p>
            <a:pPr>
              <a:defRPr sz="2000"/>
            </a:pPr>
            <a:r>
              <a:rPr dirty="0"/>
              <a:t>Digital Twins in Healthcare</a:t>
            </a:r>
          </a:p>
          <a:p>
            <a:pPr>
              <a:defRPr sz="2000"/>
            </a:pPr>
            <a:r>
              <a:rPr dirty="0"/>
              <a:t>Generative AI in Drug Discovery</a:t>
            </a:r>
          </a:p>
          <a:p>
            <a:pPr>
              <a:defRPr sz="2000"/>
            </a:pPr>
            <a:r>
              <a:rPr dirty="0"/>
              <a:t>Prototype Module &amp; Integration</a:t>
            </a:r>
          </a:p>
          <a:p>
            <a:pPr>
              <a:defRPr sz="2000"/>
            </a:pPr>
            <a:r>
              <a:rPr dirty="0"/>
              <a:t>Technical Reflection &amp; Risk Mitigation</a:t>
            </a:r>
          </a:p>
          <a:p>
            <a:pPr>
              <a:defRPr sz="2000"/>
            </a:pPr>
            <a:r>
              <a:rPr dirty="0"/>
              <a:t>Conclusion &amp; References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&amp; Motivation</a:t>
            </a:r>
          </a:p>
        </p:txBody>
      </p:sp>
      <p:sp>
        <p:nvSpPr>
          <p:cNvPr id="3" name="Content Placeholder 2"/>
          <p:cNvSpPr>
            <a:spLocks noGrp="1"/>
          </p:cNvSpPr>
          <p:nvPr>
            <p:ph idx="1"/>
          </p:nvPr>
        </p:nvSpPr>
        <p:spPr/>
        <p:txBody>
          <a:bodyPr>
            <a:normAutofit/>
          </a:bodyPr>
          <a:lstStyle/>
          <a:p>
            <a:pPr>
              <a:defRPr sz="2000"/>
            </a:pPr>
            <a:r>
              <a:rPr dirty="0"/>
              <a:t>Artificial Intelligence (AI) is redefining modern healthcare.</a:t>
            </a:r>
          </a:p>
          <a:p>
            <a:pPr>
              <a:defRPr sz="2000"/>
            </a:pPr>
            <a:r>
              <a:rPr lang="en-US" dirty="0"/>
              <a:t>This presentation explains how Digital Twins and Generative AI are changing the way we care for patients, create new medicines, and predict health problems before they happen.</a:t>
            </a:r>
            <a:endParaRPr dirty="0"/>
          </a:p>
          <a:p>
            <a:pPr marL="0" indent="0">
              <a:buNone/>
              <a:defRPr sz="2000"/>
            </a:pPr>
            <a:r>
              <a:rPr b="1" dirty="0"/>
              <a:t>Goal:</a:t>
            </a:r>
          </a:p>
          <a:p>
            <a:pPr>
              <a:defRPr sz="2000"/>
            </a:pPr>
            <a:r>
              <a:rPr dirty="0"/>
              <a:t>To demonstrate how Digital Twins simulate patient physiology and how Generative AI designs personalized treatments that close the feedback loop for adaptive healthcare</a:t>
            </a:r>
            <a:r>
              <a:rPr lang="en-US" dirty="0"/>
              <a:t> </a:t>
            </a:r>
            <a:r>
              <a:rPr lang="en-US" altLang="en-US" dirty="0"/>
              <a:t>[1], [5]</a:t>
            </a:r>
            <a:r>
              <a:rPr dirty="0"/>
              <a:t>.</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Digital Twins in Healthcare</a:t>
            </a:r>
          </a:p>
        </p:txBody>
      </p:sp>
      <p:sp>
        <p:nvSpPr>
          <p:cNvPr id="3" name="Content Placeholder 2"/>
          <p:cNvSpPr>
            <a:spLocks noGrp="1"/>
          </p:cNvSpPr>
          <p:nvPr>
            <p:ph idx="1"/>
          </p:nvPr>
        </p:nvSpPr>
        <p:spPr>
          <a:xfrm>
            <a:off x="2029427" y="1277700"/>
            <a:ext cx="6347714" cy="7056073"/>
          </a:xfrm>
        </p:spPr>
        <p:txBody>
          <a:bodyPr>
            <a:noAutofit/>
          </a:bodyPr>
          <a:lstStyle/>
          <a:p>
            <a:pPr>
              <a:defRPr sz="2000"/>
            </a:pPr>
            <a:r>
              <a:rPr dirty="0"/>
              <a:t>Definition: Virtual replicas of patients or systems that synchronize with real-time clinical data</a:t>
            </a:r>
            <a:r>
              <a:rPr lang="en-US" dirty="0"/>
              <a:t> </a:t>
            </a:r>
            <a:r>
              <a:rPr lang="en-US" altLang="en-US" dirty="0"/>
              <a:t>[5]</a:t>
            </a:r>
            <a:r>
              <a:rPr dirty="0"/>
              <a:t>.</a:t>
            </a:r>
          </a:p>
          <a:p>
            <a:pPr marL="0" indent="0">
              <a:buNone/>
              <a:defRPr sz="2000"/>
            </a:pPr>
            <a:r>
              <a:rPr sz="1600" dirty="0"/>
              <a:t>Key Data Sources:</a:t>
            </a:r>
          </a:p>
          <a:p>
            <a:pPr>
              <a:defRPr sz="2000"/>
            </a:pPr>
            <a:r>
              <a:rPr sz="1600" dirty="0"/>
              <a:t> Vital signs (</a:t>
            </a:r>
            <a:r>
              <a:rPr sz="1600" dirty="0" err="1"/>
              <a:t>IoT</a:t>
            </a:r>
            <a:r>
              <a:rPr sz="1600" dirty="0"/>
              <a:t> sensors, wearables)</a:t>
            </a:r>
          </a:p>
          <a:p>
            <a:pPr>
              <a:defRPr sz="2000"/>
            </a:pPr>
            <a:r>
              <a:rPr sz="1600" dirty="0"/>
              <a:t> Imaging &amp; lab data (X-rays, MRI, blood reports)</a:t>
            </a:r>
          </a:p>
          <a:p>
            <a:pPr>
              <a:defRPr sz="2000"/>
            </a:pPr>
            <a:r>
              <a:rPr sz="1600" dirty="0"/>
              <a:t> EMR/EHR integration</a:t>
            </a:r>
          </a:p>
          <a:p>
            <a:pPr marL="0" indent="0">
              <a:buNone/>
              <a:defRPr sz="2000"/>
            </a:pPr>
            <a:endParaRPr lang="en-US" sz="1600" dirty="0"/>
          </a:p>
          <a:p>
            <a:pPr marL="0" indent="0">
              <a:buNone/>
              <a:defRPr sz="2000"/>
            </a:pPr>
            <a:r>
              <a:rPr sz="1600" dirty="0"/>
              <a:t>How It Works:</a:t>
            </a:r>
          </a:p>
          <a:p>
            <a:pPr>
              <a:defRPr sz="2000"/>
            </a:pPr>
            <a:r>
              <a:rPr sz="1600" dirty="0"/>
              <a:t> AI models predict health outcomes based on data streams.</a:t>
            </a:r>
          </a:p>
          <a:p>
            <a:pPr>
              <a:defRPr sz="2000"/>
            </a:pPr>
            <a:r>
              <a:rPr sz="1600" dirty="0"/>
              <a:t> Simulations enable early diagnosis and treatment testing.</a:t>
            </a:r>
          </a:p>
          <a:p>
            <a:pPr>
              <a:defRPr sz="2000"/>
            </a:pPr>
            <a:endParaRPr sz="1600" dirty="0"/>
          </a:p>
          <a:p>
            <a:pPr marL="0" indent="0">
              <a:buNone/>
              <a:defRPr sz="2000"/>
            </a:pPr>
            <a:r>
              <a:rPr sz="1600" dirty="0"/>
              <a:t>Challenges:</a:t>
            </a:r>
          </a:p>
          <a:p>
            <a:pPr>
              <a:defRPr sz="2000"/>
            </a:pPr>
            <a:r>
              <a:rPr sz="1600" dirty="0"/>
              <a:t> Data interoperability</a:t>
            </a:r>
          </a:p>
          <a:p>
            <a:pPr>
              <a:defRPr sz="2000"/>
            </a:pPr>
            <a:r>
              <a:rPr sz="1600" dirty="0"/>
              <a:t>Model drift &amp; real-world accuracy</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 Twin Data Architecture</a:t>
            </a:r>
          </a:p>
        </p:txBody>
      </p:sp>
      <p:sp>
        <p:nvSpPr>
          <p:cNvPr id="3" name="Content Placeholder 2"/>
          <p:cNvSpPr>
            <a:spLocks noGrp="1"/>
          </p:cNvSpPr>
          <p:nvPr>
            <p:ph idx="1"/>
          </p:nvPr>
        </p:nvSpPr>
        <p:spPr>
          <a:xfrm>
            <a:off x="2249346" y="1179058"/>
            <a:ext cx="6347714" cy="3880773"/>
          </a:xfrm>
        </p:spPr>
        <p:txBody>
          <a:bodyPr>
            <a:noAutofit/>
          </a:bodyPr>
          <a:lstStyle/>
          <a:p>
            <a:pPr marL="0" indent="0">
              <a:buNone/>
            </a:pPr>
            <a:r>
              <a:rPr lang="en-US" sz="1600" b="1" dirty="0"/>
              <a:t>Data Sources:</a:t>
            </a:r>
          </a:p>
          <a:p>
            <a:r>
              <a:rPr lang="en-US" sz="1600" dirty="0"/>
              <a:t>  Electronic Health Records (EHRs): patient history, lab tests</a:t>
            </a:r>
          </a:p>
          <a:p>
            <a:r>
              <a:rPr lang="en-US" sz="1600" dirty="0"/>
              <a:t>  </a:t>
            </a:r>
            <a:r>
              <a:rPr lang="en-US" sz="1600" dirty="0" err="1"/>
              <a:t>IoT</a:t>
            </a:r>
            <a:r>
              <a:rPr lang="en-US" sz="1600" dirty="0"/>
              <a:t> Sensors &amp; Wearables: heart rate, oxygen, movement</a:t>
            </a:r>
          </a:p>
          <a:p>
            <a:r>
              <a:rPr lang="en-US" sz="1600" dirty="0"/>
              <a:t>  Medical Imaging: MRI, CT, ultrasound</a:t>
            </a:r>
          </a:p>
          <a:p>
            <a:r>
              <a:rPr lang="en-US" sz="1600" dirty="0"/>
              <a:t>  Genomic &amp; Biochemical data</a:t>
            </a:r>
          </a:p>
          <a:p>
            <a:endParaRPr lang="en-US" sz="1600" dirty="0"/>
          </a:p>
          <a:p>
            <a:pPr marL="0" indent="0">
              <a:buNone/>
            </a:pPr>
            <a:r>
              <a:rPr lang="en-US" sz="1600" b="1" dirty="0"/>
              <a:t> Processing Pipeline:</a:t>
            </a:r>
          </a:p>
          <a:p>
            <a:r>
              <a:rPr lang="en-US" sz="1600" dirty="0"/>
              <a:t>  Data ingestion → cleaning → normalization</a:t>
            </a:r>
          </a:p>
          <a:p>
            <a:r>
              <a:rPr lang="en-US" sz="1600" dirty="0"/>
              <a:t>  Feature extraction → predictive ML model</a:t>
            </a:r>
          </a:p>
          <a:p>
            <a:r>
              <a:rPr lang="en-US" sz="1600" dirty="0"/>
              <a:t>  Twin simulation → real-time updates</a:t>
            </a:r>
          </a:p>
          <a:p>
            <a:endParaRPr lang="en-US" sz="1600" dirty="0"/>
          </a:p>
          <a:p>
            <a:pPr marL="0" indent="0">
              <a:buNone/>
            </a:pPr>
            <a:r>
              <a:rPr lang="en-US" sz="1600" b="1" dirty="0"/>
              <a:t> Example:</a:t>
            </a:r>
          </a:p>
          <a:p>
            <a:r>
              <a:rPr lang="en-US" sz="1600" dirty="0"/>
              <a:t>A cardiac twin continuously adjusts based on sensor data to predict heart failure risks [6].</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1952" y="158496"/>
            <a:ext cx="6347713" cy="1320800"/>
          </a:xfrm>
        </p:spPr>
        <p:txBody>
          <a:bodyPr/>
          <a:lstStyle/>
          <a:p>
            <a:r>
              <a:rPr dirty="0"/>
              <a:t>Generative AI in Drug Discovery</a:t>
            </a:r>
          </a:p>
        </p:txBody>
      </p:sp>
      <p:sp>
        <p:nvSpPr>
          <p:cNvPr id="3" name="Content Placeholder 2"/>
          <p:cNvSpPr>
            <a:spLocks noGrp="1"/>
          </p:cNvSpPr>
          <p:nvPr>
            <p:ph idx="1"/>
          </p:nvPr>
        </p:nvSpPr>
        <p:spPr>
          <a:xfrm>
            <a:off x="2284070" y="1341926"/>
            <a:ext cx="6347714" cy="5034491"/>
          </a:xfrm>
        </p:spPr>
        <p:txBody>
          <a:bodyPr>
            <a:noAutofit/>
          </a:bodyPr>
          <a:lstStyle/>
          <a:p>
            <a:pPr marL="0" indent="0">
              <a:buNone/>
              <a:defRPr sz="2000"/>
            </a:pPr>
            <a:r>
              <a:rPr lang="en-US" altLang="en-US" sz="1600" b="1" dirty="0"/>
              <a:t>Definition:</a:t>
            </a:r>
            <a:r>
              <a:rPr lang="en-US" altLang="en-US" sz="1600" dirty="0"/>
              <a:t> Generative AI designs molecules, antibodies, and protein structures for new drugs [1], [3].</a:t>
            </a:r>
          </a:p>
          <a:p>
            <a:pPr marL="0" indent="0">
              <a:buNone/>
              <a:defRPr sz="2000"/>
            </a:pPr>
            <a:r>
              <a:rPr sz="1600" b="1" dirty="0"/>
              <a:t>How It Works:</a:t>
            </a:r>
            <a:endParaRPr lang="en-US" sz="1600" b="1" dirty="0"/>
          </a:p>
          <a:p>
            <a:pPr>
              <a:defRPr sz="2000"/>
            </a:pPr>
            <a:r>
              <a:rPr lang="en-US" sz="1600" dirty="0"/>
              <a:t>AI creates new drug molecules.</a:t>
            </a:r>
          </a:p>
          <a:p>
            <a:pPr>
              <a:defRPr sz="2000"/>
            </a:pPr>
            <a:r>
              <a:rPr lang="en-US" sz="1600" dirty="0"/>
              <a:t>It tests how well they fit and stay stable.</a:t>
            </a:r>
          </a:p>
          <a:p>
            <a:pPr>
              <a:defRPr sz="2000"/>
            </a:pPr>
            <a:r>
              <a:rPr lang="en-US" sz="1600" dirty="0"/>
              <a:t>AI feedback helps choose the best ones.</a:t>
            </a:r>
          </a:p>
          <a:p>
            <a:pPr>
              <a:defRPr sz="2000"/>
            </a:pPr>
            <a:r>
              <a:rPr sz="1600" b="1" dirty="0"/>
              <a:t>Benefits:</a:t>
            </a:r>
          </a:p>
          <a:p>
            <a:pPr>
              <a:defRPr sz="2000"/>
            </a:pPr>
            <a:r>
              <a:rPr sz="1600" dirty="0"/>
              <a:t> Faster discovery cycle</a:t>
            </a:r>
          </a:p>
          <a:p>
            <a:pPr>
              <a:defRPr sz="2000"/>
            </a:pPr>
            <a:r>
              <a:rPr sz="1600" dirty="0"/>
              <a:t> Lower R&amp;D costs</a:t>
            </a:r>
          </a:p>
          <a:p>
            <a:pPr>
              <a:defRPr sz="2000"/>
            </a:pPr>
            <a:r>
              <a:rPr sz="1600" dirty="0"/>
              <a:t> Personalized medicine development</a:t>
            </a:r>
          </a:p>
          <a:p>
            <a:pPr marL="0" indent="0">
              <a:buNone/>
              <a:defRPr sz="2000"/>
            </a:pPr>
            <a:r>
              <a:rPr sz="1600" b="1" dirty="0"/>
              <a:t>Challenges:</a:t>
            </a:r>
          </a:p>
          <a:p>
            <a:pPr>
              <a:defRPr sz="2000"/>
            </a:pPr>
            <a:r>
              <a:rPr sz="1600" dirty="0"/>
              <a:t> Model explain ability</a:t>
            </a:r>
          </a:p>
          <a:p>
            <a:pPr>
              <a:defRPr sz="2000"/>
            </a:pPr>
            <a:r>
              <a:rPr sz="1600" dirty="0"/>
              <a:t>Regulatory validation</a:t>
            </a:r>
          </a:p>
          <a:p>
            <a:pPr>
              <a:defRPr sz="2000"/>
            </a:pPr>
            <a:r>
              <a:rPr sz="1600" dirty="0"/>
              <a:t>Limited training datasets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Integration: Digital Twin + Generative AI</a:t>
            </a:r>
          </a:p>
        </p:txBody>
      </p:sp>
      <p:sp>
        <p:nvSpPr>
          <p:cNvPr id="3" name="Content Placeholder 2"/>
          <p:cNvSpPr>
            <a:spLocks noGrp="1"/>
          </p:cNvSpPr>
          <p:nvPr>
            <p:ph idx="1"/>
          </p:nvPr>
        </p:nvSpPr>
        <p:spPr>
          <a:xfrm>
            <a:off x="2133599" y="1819215"/>
            <a:ext cx="6347714" cy="3880773"/>
          </a:xfrm>
        </p:spPr>
        <p:txBody>
          <a:bodyPr>
            <a:noAutofit/>
          </a:bodyPr>
          <a:lstStyle/>
          <a:p>
            <a:pPr>
              <a:defRPr sz="2000"/>
            </a:pPr>
            <a:r>
              <a:rPr sz="1600" dirty="0"/>
              <a:t>Digital Twin simulates patient data → Generative AI proposes drug candidates → Results fed back to Twin for adaptive optimization.</a:t>
            </a:r>
          </a:p>
          <a:p>
            <a:pPr>
              <a:defRPr sz="2000"/>
            </a:pPr>
            <a:r>
              <a:rPr sz="1600" b="1" dirty="0"/>
              <a:t>Pipeline:</a:t>
            </a:r>
          </a:p>
          <a:p>
            <a:pPr marL="0" indent="0">
              <a:buNone/>
              <a:defRPr sz="2000"/>
            </a:pPr>
            <a:r>
              <a:rPr sz="1600" dirty="0"/>
              <a:t>1. Data ingestion &amp; preprocessing</a:t>
            </a:r>
            <a:endParaRPr lang="en-US" sz="1600" dirty="0"/>
          </a:p>
          <a:p>
            <a:pPr marL="0" indent="0">
              <a:buNone/>
              <a:defRPr sz="2000"/>
            </a:pPr>
            <a:r>
              <a:rPr sz="1600" dirty="0"/>
              <a:t>2. Twin simulation and prediction</a:t>
            </a:r>
          </a:p>
          <a:p>
            <a:pPr marL="0" indent="0">
              <a:buNone/>
              <a:defRPr sz="2000"/>
            </a:pPr>
            <a:r>
              <a:rPr sz="1600" dirty="0"/>
              <a:t>3. AI-based molecule generation</a:t>
            </a:r>
          </a:p>
          <a:p>
            <a:pPr marL="0" indent="0">
              <a:buNone/>
              <a:defRPr sz="2000"/>
            </a:pPr>
            <a:r>
              <a:rPr sz="1600" dirty="0"/>
              <a:t>4. Drug efficacy validation</a:t>
            </a:r>
          </a:p>
          <a:p>
            <a:pPr marL="0" indent="0">
              <a:buNone/>
              <a:defRPr sz="2000"/>
            </a:pPr>
            <a:r>
              <a:rPr sz="1600" dirty="0"/>
              <a:t>5. Continuous feedback learning</a:t>
            </a:r>
          </a:p>
          <a:p>
            <a:pPr>
              <a:defRPr sz="2000"/>
            </a:pPr>
            <a:endParaRPr sz="1600" dirty="0"/>
          </a:p>
          <a:p>
            <a:pPr>
              <a:defRPr sz="2000"/>
            </a:pPr>
            <a:r>
              <a:rPr sz="1600" b="1" dirty="0"/>
              <a:t>Outcome:</a:t>
            </a:r>
          </a:p>
          <a:p>
            <a:pPr marL="0" indent="0">
              <a:buNone/>
              <a:defRPr sz="2000"/>
            </a:pPr>
            <a:r>
              <a:rPr lang="en-US" altLang="en-US" sz="1600" dirty="0"/>
              <a:t>A closed-loop healthcare model enabling predictive and personalized medicine [1].</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Mechanics of AI-Driven Molecule Generation</a:t>
            </a:r>
          </a:p>
        </p:txBody>
      </p:sp>
      <p:sp>
        <p:nvSpPr>
          <p:cNvPr id="3" name="Content Placeholder 2"/>
          <p:cNvSpPr>
            <a:spLocks noGrp="1"/>
          </p:cNvSpPr>
          <p:nvPr>
            <p:ph idx="1"/>
          </p:nvPr>
        </p:nvSpPr>
        <p:spPr>
          <a:xfrm>
            <a:off x="2231135" y="1794831"/>
            <a:ext cx="6347714" cy="3880773"/>
          </a:xfrm>
        </p:spPr>
        <p:txBody>
          <a:bodyPr>
            <a:noAutofit/>
          </a:bodyPr>
          <a:lstStyle/>
          <a:p>
            <a:pPr marL="0" indent="0">
              <a:buNone/>
            </a:pPr>
            <a:r>
              <a:rPr lang="en-US" sz="1600" b="1" dirty="0"/>
              <a:t>Core Algorithms:</a:t>
            </a:r>
          </a:p>
          <a:p>
            <a:pPr marL="0" indent="0">
              <a:buNone/>
            </a:pPr>
            <a:r>
              <a:rPr lang="en-US" sz="1600" dirty="0"/>
              <a:t> – </a:t>
            </a:r>
            <a:r>
              <a:rPr lang="en-US" sz="1600" dirty="0" err="1"/>
              <a:t>Variational</a:t>
            </a:r>
            <a:r>
              <a:rPr lang="en-US" sz="1600" dirty="0"/>
              <a:t> </a:t>
            </a:r>
            <a:r>
              <a:rPr lang="en-US" sz="1600" dirty="0" err="1"/>
              <a:t>Autoencoders</a:t>
            </a:r>
            <a:r>
              <a:rPr lang="en-US" sz="1600" dirty="0"/>
              <a:t> (VAE) learn molecular structure patterns.</a:t>
            </a:r>
          </a:p>
          <a:p>
            <a:pPr marL="0" indent="0">
              <a:buNone/>
            </a:pPr>
            <a:r>
              <a:rPr lang="en-US" sz="1600" dirty="0"/>
              <a:t> – Transformer models predict atomic bonds and functional groups.</a:t>
            </a:r>
          </a:p>
          <a:p>
            <a:pPr marL="0" indent="0">
              <a:buNone/>
            </a:pPr>
            <a:r>
              <a:rPr lang="en-US" sz="1600" dirty="0"/>
              <a:t> – Diffusion models refine molecules for chemical stability.</a:t>
            </a:r>
          </a:p>
          <a:p>
            <a:pPr marL="0" indent="0">
              <a:buNone/>
            </a:pPr>
            <a:r>
              <a:rPr lang="en-US" sz="1600" b="1" dirty="0"/>
              <a:t>Workflow:</a:t>
            </a:r>
          </a:p>
          <a:p>
            <a:r>
              <a:rPr lang="en-US" sz="1600" dirty="0"/>
              <a:t> </a:t>
            </a:r>
            <a:r>
              <a:rPr lang="en-US" altLang="en-US" sz="1600" dirty="0"/>
              <a:t>AI generates 1M+ molecular candidates.</a:t>
            </a:r>
          </a:p>
          <a:p>
            <a:r>
              <a:rPr lang="en-US" altLang="en-US" sz="1600" dirty="0"/>
              <a:t>Docking simulations score drug-target binding [7].</a:t>
            </a:r>
          </a:p>
          <a:p>
            <a:r>
              <a:rPr lang="en-US" altLang="en-US" sz="1600" dirty="0"/>
              <a:t>Top candidates proceed to lab synthesis and testing.</a:t>
            </a:r>
          </a:p>
          <a:p>
            <a:pPr marL="0" indent="0">
              <a:buNone/>
            </a:pPr>
            <a:r>
              <a:rPr lang="en-US" altLang="en-US" sz="1600" b="1" dirty="0"/>
              <a:t>Advantage:</a:t>
            </a:r>
          </a:p>
          <a:p>
            <a:pPr marL="0" indent="0">
              <a:buNone/>
            </a:pPr>
            <a:r>
              <a:rPr lang="en-US" altLang="en-US" sz="1600" dirty="0"/>
              <a:t>AI cuts early-stage drug discovery from years to weeks [3].</a:t>
            </a:r>
          </a:p>
          <a:p>
            <a:pPr marL="0" indent="0">
              <a:buNone/>
            </a:pPr>
            <a:endParaRPr lang="en-US" sz="16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Integration Feedback Loop</a:t>
            </a:r>
          </a:p>
        </p:txBody>
      </p:sp>
      <p:sp>
        <p:nvSpPr>
          <p:cNvPr id="3" name="Content Placeholder 2"/>
          <p:cNvSpPr>
            <a:spLocks noGrp="1"/>
          </p:cNvSpPr>
          <p:nvPr>
            <p:ph idx="1"/>
          </p:nvPr>
        </p:nvSpPr>
        <p:spPr/>
        <p:txBody>
          <a:bodyPr>
            <a:normAutofit/>
          </a:bodyPr>
          <a:lstStyle/>
          <a:p>
            <a:r>
              <a:rPr lang="en-US" sz="1600" dirty="0"/>
              <a:t>Digital Twin copies how a patient’s body works [1].</a:t>
            </a:r>
          </a:p>
          <a:p>
            <a:r>
              <a:rPr lang="en-US" sz="1600" dirty="0"/>
              <a:t>AI creates custom drugs for that patient.</a:t>
            </a:r>
          </a:p>
          <a:p>
            <a:r>
              <a:rPr lang="en-US" sz="1600" dirty="0"/>
              <a:t>The system tests how safe and effective the drug might be.</a:t>
            </a:r>
          </a:p>
          <a:p>
            <a:r>
              <a:rPr lang="en-US" sz="1600" dirty="0"/>
              <a:t>New data helps the AI keep learning and improving [5] .</a:t>
            </a:r>
          </a:p>
          <a:p>
            <a:r>
              <a:rPr lang="en-US" sz="1600" dirty="0"/>
              <a:t>Doctors get clear dashboards to guide their decisions.</a:t>
            </a:r>
          </a:p>
          <a:p>
            <a:pPr marL="0" indent="0">
              <a:buNone/>
            </a:pPr>
            <a:endParaRPr lang="en-US" sz="1600" b="1" dirty="0"/>
          </a:p>
          <a:p>
            <a:pPr marL="0" indent="0">
              <a:buNone/>
            </a:pPr>
            <a:r>
              <a:rPr lang="en-US" sz="1600" b="1" dirty="0"/>
              <a:t>Result:</a:t>
            </a:r>
            <a:br>
              <a:rPr lang="en-US" sz="1600" dirty="0"/>
            </a:br>
            <a:r>
              <a:rPr lang="en-US" sz="1600" dirty="0"/>
              <a:t>A smart system that keeps learning to give each patient the best treatment.</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6064" y="64870"/>
            <a:ext cx="6347713" cy="703227"/>
          </a:xfrm>
        </p:spPr>
        <p:txBody>
          <a:bodyPr>
            <a:normAutofit fontScale="90000"/>
          </a:bodyPr>
          <a:lstStyle/>
          <a:p>
            <a:r>
              <a:rPr lang="en-US" dirty="0"/>
              <a:t>System Architecture: Digital Twin + Generative AI Feedback Loop</a:t>
            </a:r>
          </a:p>
        </p:txBody>
      </p:sp>
      <p:pic>
        <p:nvPicPr>
          <p:cNvPr id="11" name="Content Placeholder 10"/>
          <p:cNvPicPr>
            <a:picLocks noGrp="1" noChangeAspect="1"/>
          </p:cNvPicPr>
          <p:nvPr>
            <p:ph idx="1"/>
          </p:nvPr>
        </p:nvPicPr>
        <p:blipFill>
          <a:blip r:embed="rId2"/>
          <a:stretch>
            <a:fillRect/>
          </a:stretch>
        </p:blipFill>
        <p:spPr>
          <a:xfrm>
            <a:off x="2036063" y="1586707"/>
            <a:ext cx="6629400" cy="4010025"/>
          </a:xfrm>
          <a:prstGeom prst="rect">
            <a:avLst/>
          </a:prstGeom>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Prototype Module Roadmap</a:t>
            </a:r>
          </a:p>
        </p:txBody>
      </p:sp>
      <p:sp>
        <p:nvSpPr>
          <p:cNvPr id="3" name="Content Placeholder 2"/>
          <p:cNvSpPr>
            <a:spLocks noGrp="1"/>
          </p:cNvSpPr>
          <p:nvPr>
            <p:ph idx="1"/>
          </p:nvPr>
        </p:nvSpPr>
        <p:spPr/>
        <p:txBody>
          <a:bodyPr>
            <a:normAutofit fontScale="85000" lnSpcReduction="20000"/>
          </a:bodyPr>
          <a:lstStyle/>
          <a:p>
            <a:pPr marL="0" indent="0">
              <a:buNone/>
              <a:defRPr sz="2000"/>
            </a:pPr>
            <a:r>
              <a:rPr b="1" dirty="0"/>
              <a:t>Phases:</a:t>
            </a:r>
          </a:p>
          <a:p>
            <a:pPr marL="0" indent="0">
              <a:buNone/>
              <a:defRPr sz="2000"/>
            </a:pPr>
            <a:r>
              <a:rPr sz="2100" dirty="0"/>
              <a:t>1. Feasibility &amp; Data Design (0–3 months)</a:t>
            </a:r>
          </a:p>
          <a:p>
            <a:pPr marL="0" indent="0">
              <a:buNone/>
              <a:defRPr sz="2000"/>
            </a:pPr>
            <a:r>
              <a:rPr sz="2100" dirty="0"/>
              <a:t>2. Prototype Build (3–9 months)</a:t>
            </a:r>
          </a:p>
          <a:p>
            <a:pPr marL="0" indent="0">
              <a:buNone/>
              <a:defRPr sz="2000"/>
            </a:pPr>
            <a:r>
              <a:rPr sz="2100" dirty="0"/>
              <a:t>3. AI Module Integration (9–18 months)</a:t>
            </a:r>
          </a:p>
          <a:p>
            <a:pPr marL="0" indent="0">
              <a:buNone/>
              <a:defRPr sz="2000"/>
            </a:pPr>
            <a:r>
              <a:rPr sz="2100" dirty="0"/>
              <a:t>4. Validation &amp; Testing (18–30 months)</a:t>
            </a:r>
          </a:p>
          <a:p>
            <a:pPr marL="0" indent="0">
              <a:buNone/>
              <a:defRPr sz="2000"/>
            </a:pPr>
            <a:r>
              <a:rPr sz="2100" dirty="0"/>
              <a:t>5. Full Platform Deployment (&gt;30 months)</a:t>
            </a:r>
          </a:p>
          <a:p>
            <a:pPr>
              <a:defRPr sz="2000"/>
            </a:pPr>
            <a:endParaRPr sz="2100" dirty="0"/>
          </a:p>
          <a:p>
            <a:pPr marL="0" indent="0">
              <a:buNone/>
              <a:defRPr sz="2000"/>
            </a:pPr>
            <a:r>
              <a:rPr sz="2100" b="1" dirty="0"/>
              <a:t>Tools:</a:t>
            </a:r>
          </a:p>
          <a:p>
            <a:pPr>
              <a:defRPr sz="2000"/>
            </a:pPr>
            <a:r>
              <a:rPr sz="2100" dirty="0"/>
              <a:t>Python (</a:t>
            </a:r>
            <a:r>
              <a:rPr sz="2100" dirty="0" err="1"/>
              <a:t>TensorFlow</a:t>
            </a:r>
            <a:r>
              <a:rPr sz="2100" dirty="0"/>
              <a:t>, </a:t>
            </a:r>
            <a:r>
              <a:rPr sz="2100" dirty="0" err="1"/>
              <a:t>PyTorch</a:t>
            </a:r>
            <a:r>
              <a:rPr sz="2100" dirty="0"/>
              <a:t>)</a:t>
            </a:r>
          </a:p>
          <a:p>
            <a:pPr>
              <a:defRPr sz="2000"/>
            </a:pPr>
            <a:r>
              <a:rPr sz="2100" dirty="0"/>
              <a:t>FHIR APIs for interoperability</a:t>
            </a:r>
          </a:p>
          <a:p>
            <a:pPr>
              <a:defRPr sz="2000"/>
            </a:pPr>
            <a:r>
              <a:rPr sz="2100" dirty="0"/>
              <a:t>Cloud/Edge infrastructure</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Technical Reflection &amp; Risk Mitigation</a:t>
            </a:r>
          </a:p>
        </p:txBody>
      </p:sp>
      <p:sp>
        <p:nvSpPr>
          <p:cNvPr id="3" name="Content Placeholder 2"/>
          <p:cNvSpPr>
            <a:spLocks noGrp="1"/>
          </p:cNvSpPr>
          <p:nvPr>
            <p:ph idx="1"/>
          </p:nvPr>
        </p:nvSpPr>
        <p:spPr>
          <a:xfrm>
            <a:off x="2133598" y="1770447"/>
            <a:ext cx="6347714" cy="3880773"/>
          </a:xfrm>
        </p:spPr>
        <p:txBody>
          <a:bodyPr>
            <a:noAutofit/>
          </a:bodyPr>
          <a:lstStyle/>
          <a:p>
            <a:pPr marL="0" indent="0">
              <a:buNone/>
              <a:defRPr sz="2000"/>
            </a:pPr>
            <a:r>
              <a:rPr sz="1600" b="1" dirty="0"/>
              <a:t>Limitations:</a:t>
            </a:r>
          </a:p>
          <a:p>
            <a:pPr>
              <a:defRPr sz="2000"/>
            </a:pPr>
            <a:r>
              <a:rPr lang="en-US" altLang="en-US" sz="1600" dirty="0"/>
              <a:t>Limited real-world patient datasets [2]</a:t>
            </a:r>
          </a:p>
          <a:p>
            <a:pPr>
              <a:defRPr sz="2000"/>
            </a:pPr>
            <a:r>
              <a:rPr lang="en-US" altLang="en-US" sz="1600" dirty="0"/>
              <a:t>Explainability &amp; model transparency</a:t>
            </a:r>
          </a:p>
          <a:p>
            <a:pPr>
              <a:defRPr sz="2000"/>
            </a:pPr>
            <a:r>
              <a:rPr lang="en-US" altLang="en-US" sz="1600" dirty="0"/>
              <a:t>High computational demand</a:t>
            </a:r>
          </a:p>
          <a:p>
            <a:pPr marL="0" indent="0">
              <a:buNone/>
              <a:defRPr sz="2000"/>
            </a:pPr>
            <a:r>
              <a:rPr sz="1600" b="1" dirty="0"/>
              <a:t>Risk Mitigation:</a:t>
            </a:r>
          </a:p>
          <a:p>
            <a:pPr>
              <a:defRPr sz="2000"/>
            </a:pPr>
            <a:r>
              <a:rPr sz="1600" dirty="0"/>
              <a:t>Bias retraining &amp; federated learning</a:t>
            </a:r>
            <a:r>
              <a:rPr lang="en-US" sz="1600" dirty="0"/>
              <a:t> [4]</a:t>
            </a:r>
            <a:endParaRPr sz="1600" dirty="0"/>
          </a:p>
          <a:p>
            <a:pPr>
              <a:defRPr sz="2000"/>
            </a:pPr>
            <a:r>
              <a:rPr sz="1600" dirty="0"/>
              <a:t>Ethical AI audits</a:t>
            </a:r>
            <a:endParaRPr lang="en-US" sz="1600" dirty="0"/>
          </a:p>
          <a:p>
            <a:pPr>
              <a:defRPr sz="2000"/>
            </a:pPr>
            <a:r>
              <a:rPr sz="1600" dirty="0"/>
              <a:t>Transparent validation protocols</a:t>
            </a:r>
          </a:p>
          <a:p>
            <a:pPr>
              <a:defRPr sz="2000"/>
            </a:pPr>
            <a:endParaRPr sz="1600" dirty="0"/>
          </a:p>
          <a:p>
            <a:pPr marL="0" indent="0">
              <a:buNone/>
              <a:defRPr sz="2000"/>
            </a:pPr>
            <a:r>
              <a:rPr sz="1600" b="1" dirty="0"/>
              <a:t>Future Direction:</a:t>
            </a:r>
          </a:p>
          <a:p>
            <a:pPr>
              <a:defRPr sz="2000"/>
            </a:pPr>
            <a:r>
              <a:rPr sz="1600" dirty="0"/>
              <a:t>Scalable digital twin libraries</a:t>
            </a:r>
            <a:endParaRPr lang="en-US" sz="1600" dirty="0"/>
          </a:p>
          <a:p>
            <a:pPr>
              <a:defRPr sz="2000"/>
            </a:pPr>
            <a:r>
              <a:rPr sz="1600" dirty="0"/>
              <a:t>Clinical-grade generative models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Real-World Barriers and Next-Gen Directions</a:t>
            </a:r>
          </a:p>
        </p:txBody>
      </p:sp>
      <p:sp>
        <p:nvSpPr>
          <p:cNvPr id="3" name="Content Placeholder 2"/>
          <p:cNvSpPr>
            <a:spLocks noGrp="1"/>
          </p:cNvSpPr>
          <p:nvPr>
            <p:ph idx="1"/>
          </p:nvPr>
        </p:nvSpPr>
        <p:spPr/>
        <p:txBody>
          <a:bodyPr>
            <a:normAutofit fontScale="92500" lnSpcReduction="20000"/>
          </a:bodyPr>
          <a:lstStyle/>
          <a:p>
            <a:pPr marL="0" indent="0">
              <a:buNone/>
            </a:pPr>
            <a:r>
              <a:rPr lang="en-US" b="1" dirty="0"/>
              <a:t> Challenges:</a:t>
            </a:r>
          </a:p>
          <a:p>
            <a:pPr marL="0" indent="0">
              <a:buNone/>
            </a:pPr>
            <a:r>
              <a:rPr lang="en-US" dirty="0"/>
              <a:t>– Data bias and privacy constraints [2],[4].</a:t>
            </a:r>
          </a:p>
          <a:p>
            <a:pPr marL="0" indent="0">
              <a:buNone/>
            </a:pPr>
            <a:r>
              <a:rPr lang="en-US" dirty="0"/>
              <a:t>– Regulatory acceptance of AI-designed drugs.</a:t>
            </a:r>
          </a:p>
          <a:p>
            <a:pPr marL="0" indent="0">
              <a:buNone/>
            </a:pPr>
            <a:r>
              <a:rPr lang="en-US" dirty="0"/>
              <a:t>– Model drift and reproducibility [6].</a:t>
            </a:r>
          </a:p>
          <a:p>
            <a:pPr marL="0" indent="0">
              <a:buNone/>
            </a:pPr>
            <a:r>
              <a:rPr lang="en-US" dirty="0"/>
              <a:t>– High computational cost for real-time twins.</a:t>
            </a:r>
          </a:p>
          <a:p>
            <a:endParaRPr lang="en-US" dirty="0"/>
          </a:p>
          <a:p>
            <a:pPr marL="0" indent="0">
              <a:buNone/>
            </a:pPr>
            <a:r>
              <a:rPr lang="en-US" b="1" dirty="0"/>
              <a:t>Research Directions:</a:t>
            </a:r>
          </a:p>
          <a:p>
            <a:pPr marL="0" indent="0">
              <a:buNone/>
            </a:pPr>
            <a:r>
              <a:rPr lang="en-US" dirty="0"/>
              <a:t>– Federated learning for secure cross-hospital AI training [4].</a:t>
            </a:r>
          </a:p>
          <a:p>
            <a:pPr marL="0" indent="0">
              <a:buNone/>
            </a:pPr>
            <a:r>
              <a:rPr lang="en-US" dirty="0"/>
              <a:t>– Edge-based digital twins for low-latency prediction.</a:t>
            </a:r>
          </a:p>
          <a:p>
            <a:pPr marL="0" indent="0">
              <a:buNone/>
            </a:pPr>
            <a:r>
              <a:rPr lang="en-US" dirty="0"/>
              <a:t>– Quantum-accelerated molecular simulations.</a:t>
            </a:r>
          </a:p>
          <a:p>
            <a:pPr marL="0" indent="0">
              <a:buNone/>
            </a:pPr>
            <a:r>
              <a:rPr lang="en-US" dirty="0"/>
              <a:t> – Ethical frameworks for human-AI co-decision making [2].</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normAutofit/>
          </a:bodyPr>
          <a:lstStyle/>
          <a:p>
            <a:pPr marL="0" indent="0">
              <a:buNone/>
              <a:defRPr sz="2000"/>
            </a:pPr>
            <a:r>
              <a:rPr lang="en-US" altLang="en-US" dirty="0"/>
              <a:t>Digital Twins and Generative AI represent the next frontier of healthcare innovation [1], [5].</a:t>
            </a:r>
          </a:p>
          <a:p>
            <a:pPr marL="0" indent="0">
              <a:buNone/>
              <a:defRPr sz="2000"/>
            </a:pPr>
            <a:r>
              <a:rPr dirty="0"/>
              <a:t>Together, they enable:</a:t>
            </a:r>
          </a:p>
          <a:p>
            <a:pPr marL="0" indent="0">
              <a:buNone/>
              <a:defRPr sz="2000"/>
            </a:pPr>
            <a:r>
              <a:rPr dirty="0"/>
              <a:t>• Predictive, personalized medicine</a:t>
            </a:r>
          </a:p>
          <a:p>
            <a:pPr marL="0" indent="0">
              <a:buNone/>
              <a:defRPr sz="2000"/>
            </a:pPr>
            <a:r>
              <a:rPr dirty="0"/>
              <a:t>• Real-time clinical feedback</a:t>
            </a:r>
          </a:p>
          <a:p>
            <a:pPr marL="0" indent="0">
              <a:buNone/>
              <a:defRPr sz="2000"/>
            </a:pPr>
            <a:r>
              <a:rPr dirty="0"/>
              <a:t>• Safer, data-driven treatments</a:t>
            </a:r>
          </a:p>
          <a:p>
            <a:pPr>
              <a:defRPr sz="2000"/>
            </a:pPr>
            <a:endParaRPr dirty="0"/>
          </a:p>
          <a:p>
            <a:pPr>
              <a:defRPr sz="2000"/>
            </a:pPr>
            <a:r>
              <a:rPr lang="en-US" altLang="en-US" dirty="0"/>
              <a:t>Our plan builds a safe, fair, and reliable AI system for healthcare [2], [4].</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a:xfrm>
            <a:off x="2133598" y="1477839"/>
            <a:ext cx="6347714" cy="3880773"/>
          </a:xfrm>
        </p:spPr>
        <p:txBody>
          <a:bodyPr>
            <a:noAutofit/>
          </a:bodyPr>
          <a:lstStyle/>
          <a:p>
            <a:pPr marL="0" indent="0">
              <a:buNone/>
              <a:defRPr sz="2000"/>
            </a:pPr>
            <a:r>
              <a:rPr lang="en-US" altLang="en-US" sz="1600" dirty="0"/>
              <a:t>[1] L. J. Fahrner, Y. Zhang, and J. Lin, "The Generative Era of Medical AI," Cell, vol. 188, no. 5, pp. 1032–1048, 2025.</a:t>
            </a:r>
          </a:p>
          <a:p>
            <a:pPr marL="0" indent="0">
              <a:buNone/>
              <a:defRPr sz="2000"/>
            </a:pPr>
            <a:r>
              <a:rPr lang="en-US" altLang="en-US" sz="1600" dirty="0"/>
              <a:t>[2] M. Chustecki et al., "Benefits and Risks of Artificial Intelligence in Health Care: Narrative Review," J. Med. Internet Res., vol. 26, no. 4, p. e11612599, 2024.</a:t>
            </a:r>
          </a:p>
          <a:p>
            <a:pPr marL="0" indent="0">
              <a:buNone/>
              <a:defRPr sz="2000"/>
            </a:pPr>
            <a:r>
              <a:rPr lang="en-US" altLang="en-US" sz="1600" dirty="0"/>
              <a:t>[3] Wyss Institute, "From Data to Drugs: The Role of Artificial Intelligence in Drug Discovery," Harvard University, 2025.</a:t>
            </a:r>
          </a:p>
          <a:p>
            <a:pPr marL="0" indent="0">
              <a:buNone/>
              <a:defRPr sz="2000"/>
            </a:pPr>
            <a:r>
              <a:rPr lang="en-US" altLang="en-US" sz="1600" dirty="0"/>
              <a:t>[4] "How AI Could Help Reduce Inequities in Health Care," Harvard Business Review, Aug. 2024.</a:t>
            </a:r>
          </a:p>
          <a:p>
            <a:pPr marL="0" indent="0">
              <a:buNone/>
              <a:defRPr sz="2000"/>
            </a:pPr>
            <a:r>
              <a:rPr lang="en-US" altLang="en-US" sz="1600" dirty="0"/>
              <a:t>[5] Y. Liu, R. Wang, and T. Zhao, "Digital Twin Technologies: Current Status and Future Outlook," Computers in Industry, vol. 156, p. 103234, 2023.</a:t>
            </a:r>
          </a:p>
          <a:p>
            <a:pPr marL="0" indent="0">
              <a:buNone/>
              <a:defRPr sz="2000"/>
            </a:pPr>
            <a:r>
              <a:rPr lang="en-US" altLang="en-US" sz="1600" dirty="0"/>
              <a:t>[6] A. Rasheed, O. San, and T. Kvamsdal, "Digital Twin: Values, Challenges and Enablers from a Modeling Perspective," IEEE Access, vol. 8, pp. 21980–22012, 2020.</a:t>
            </a:r>
          </a:p>
          <a:p>
            <a:pPr marL="0" indent="0">
              <a:buNone/>
              <a:defRPr sz="2000"/>
            </a:pPr>
            <a:r>
              <a:rPr lang="en-US" altLang="en-US" sz="1600" dirty="0"/>
              <a:t>[7] J. Jumper et al., "Highly Accurate Protein Structure Prediction with AlphaFold," Nature, vol. 596, no. 7873, pp. 583–589, 2021.</a:t>
            </a: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6.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8032</Words>
  <Application>Microsoft Office PowerPoint</Application>
  <PresentationFormat>Widescreen</PresentationFormat>
  <Paragraphs>560</Paragraphs>
  <Slides>72</Slides>
  <Notes>16</Notes>
  <HiddenSlides>0</HiddenSlides>
  <MMClips>0</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72</vt:i4>
      </vt:variant>
    </vt:vector>
  </HeadingPairs>
  <TitlesOfParts>
    <vt:vector size="88" baseType="lpstr">
      <vt:lpstr>Aharoni</vt:lpstr>
      <vt:lpstr>Aptos</vt:lpstr>
      <vt:lpstr>Aptos Display</vt:lpstr>
      <vt:lpstr>Arial</vt:lpstr>
      <vt:lpstr>Avenir Next LT Pro</vt:lpstr>
      <vt:lpstr>Calibri</vt:lpstr>
      <vt:lpstr>Century Gothic</vt:lpstr>
      <vt:lpstr>Trebuchet MS</vt:lpstr>
      <vt:lpstr>Wingdings</vt:lpstr>
      <vt:lpstr>Wingdings 3</vt:lpstr>
      <vt:lpstr>PrismaticVTI</vt:lpstr>
      <vt:lpstr>Ion</vt:lpstr>
      <vt:lpstr>Office Theme</vt:lpstr>
      <vt:lpstr>1_Office Theme</vt:lpstr>
      <vt:lpstr>1_Ion</vt:lpstr>
      <vt:lpstr>Facet</vt:lpstr>
      <vt:lpstr>PowerPoint Presentation</vt:lpstr>
      <vt:lpstr>CONTRIBUTORS</vt:lpstr>
      <vt:lpstr>Medical Imaging &amp; Diagnostics</vt:lpstr>
      <vt:lpstr>PowerPoint Presentation</vt:lpstr>
      <vt:lpstr>Evolution of Diagnostic AI</vt:lpstr>
      <vt:lpstr>PowerPoint Presentation</vt:lpstr>
      <vt:lpstr>Modality Applications</vt:lpstr>
      <vt:lpstr>Explainable &amp; Ethical AI</vt:lpstr>
      <vt:lpstr>Integration into Clinical Workflow</vt:lpstr>
      <vt:lpstr>Benefits &amp; Limitations</vt:lpstr>
      <vt:lpstr>Future Directions</vt:lpstr>
      <vt:lpstr>Prototype overview</vt:lpstr>
      <vt:lpstr>REFERENCES</vt:lpstr>
      <vt:lpstr>AI-Powered Healthcare Ecosystem: Predictive Analytics &amp; Preventive Care</vt:lpstr>
      <vt:lpstr>Current Use / Background</vt:lpstr>
      <vt:lpstr>Prototype Idea – Patient Risk Score Dashboard</vt:lpstr>
      <vt:lpstr>Benefits</vt:lpstr>
      <vt:lpstr>Risks / Challenges</vt:lpstr>
      <vt:lpstr>References (IEEE Style)</vt:lpstr>
      <vt:lpstr>AI in Surgery &amp; Robotics</vt:lpstr>
      <vt:lpstr>Overview of AI-Powered Healthcare Ecosystem</vt:lpstr>
      <vt:lpstr>What is Robotic-Assisted Precision Surgery + AI</vt:lpstr>
      <vt:lpstr>How AI Improves Robotic Surgery</vt:lpstr>
      <vt:lpstr>Prototype Module – Surgery Planning Simulation</vt:lpstr>
      <vt:lpstr>Benefits / Advantages</vt:lpstr>
      <vt:lpstr>Risk 1 – Cost</vt:lpstr>
      <vt:lpstr>Risk 2 – Training</vt:lpstr>
      <vt:lpstr>Risk 3 – Liability</vt:lpstr>
      <vt:lpstr>Summary / Conclusion</vt:lpstr>
      <vt:lpstr>References</vt:lpstr>
      <vt:lpstr>AI in Personalized Medicine: Overview</vt:lpstr>
      <vt:lpstr>Current Applications of AI in Healthcare</vt:lpstr>
      <vt:lpstr>Prototype: Personalized Treatment Recommendation Engine</vt:lpstr>
      <vt:lpstr>Benefits of AI-Driven Personalized Medicine</vt:lpstr>
      <vt:lpstr>Risks and Challenges</vt:lpstr>
      <vt:lpstr>Integration with Hospital Systems</vt:lpstr>
      <vt:lpstr>References</vt:lpstr>
      <vt:lpstr>PowerPoint Presentation</vt:lpstr>
      <vt:lpstr>PowerPoint Presentation</vt:lpstr>
      <vt:lpstr>PowerPoint Presentation</vt:lpstr>
      <vt:lpstr>PowerPoint Presentation</vt:lpstr>
      <vt:lpstr>PowerPoint Presentation</vt:lpstr>
      <vt:lpstr>PowerPoint Presentation</vt:lpstr>
      <vt:lpstr>Prototype Module for a Hospital Chatbot + Smart Scheduling</vt:lpstr>
      <vt:lpstr>Risks, Patient Trust, and Accuracy of Information</vt:lpstr>
      <vt:lpstr>Patient Trust</vt:lpstr>
      <vt:lpstr>Accuracy of Information</vt:lpstr>
      <vt:lpstr>References </vt:lpstr>
      <vt:lpstr>References</vt:lpstr>
      <vt:lpstr>Risks / Challenges </vt:lpstr>
      <vt:lpstr>Risk/Difficulty Synopsis for Slide with Evidence and Justification Algorithmic Bias &amp; Fairness</vt:lpstr>
      <vt:lpstr>Risks to Privacy and Data Security</vt:lpstr>
      <vt:lpstr>Inability to Explain or "Black-Box" Models</vt:lpstr>
      <vt:lpstr>Poor Domain Shift and Generalisability</vt:lpstr>
      <vt:lpstr>Liability, Regulation, and Ethical Uncertainty</vt:lpstr>
      <vt:lpstr>Cost and Operational Barriers</vt:lpstr>
      <vt:lpstr>references</vt:lpstr>
      <vt:lpstr>AI in Healthcare: From Digital Twins to Generative Intelligence</vt:lpstr>
      <vt:lpstr>Agenda</vt:lpstr>
      <vt:lpstr>Introduction &amp; Motivation</vt:lpstr>
      <vt:lpstr>Digital Twins in Healthcare</vt:lpstr>
      <vt:lpstr>Digital Twin Data Architecture</vt:lpstr>
      <vt:lpstr>Generative AI in Drug Discovery</vt:lpstr>
      <vt:lpstr>Integration: Digital Twin + Generative AI</vt:lpstr>
      <vt:lpstr>Mechanics of AI-Driven Molecule Generation</vt:lpstr>
      <vt:lpstr>Integration Feedback Loop</vt:lpstr>
      <vt:lpstr>System Architecture: Digital Twin + Generative AI Feedback Loop</vt:lpstr>
      <vt:lpstr>Prototype Module Roadmap</vt:lpstr>
      <vt:lpstr>Technical Reflection &amp; Risk Mitigation</vt:lpstr>
      <vt:lpstr>Real-World Barriers and Next-Gen Directions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Sentiljano Kacokaj (2313169)</dc:creator>
  <cp:lastModifiedBy>Maryam Qudoos (2313040)</cp:lastModifiedBy>
  <cp:revision>40</cp:revision>
  <dcterms:created xsi:type="dcterms:W3CDTF">2025-10-15T14:47:57Z</dcterms:created>
  <dcterms:modified xsi:type="dcterms:W3CDTF">2025-11-03T07:05:07Z</dcterms:modified>
</cp:coreProperties>
</file>