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notesMasterIdLst>
    <p:notesMasterId r:id="rId10"/>
  </p:notesMasterIdLst>
  <p:handoutMasterIdLst>
    <p:handoutMasterId r:id="rId11"/>
  </p:handoutMasterIdLst>
  <p:sldIdLst>
    <p:sldId id="256" r:id="rId2"/>
    <p:sldId id="257" r:id="rId3"/>
    <p:sldId id="258" r:id="rId4"/>
    <p:sldId id="259" r:id="rId5"/>
    <p:sldId id="260" r:id="rId6"/>
    <p:sldId id="261" r:id="rId7"/>
    <p:sldId id="263" r:id="rId8"/>
    <p:sldId id="262" r:id="rId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15" autoAdjust="0"/>
    <p:restoredTop sz="94660"/>
  </p:normalViewPr>
  <p:slideViewPr>
    <p:cSldViewPr snapToGrid="0">
      <p:cViewPr varScale="1">
        <p:scale>
          <a:sx n="114" d="100"/>
          <a:sy n="114" d="100"/>
        </p:scale>
        <p:origin x="18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316A371-67C7-4734-B614-AF428EB8867B}" type="datetimeFigureOut">
              <a:rPr lang="en-GB" smtClean="0"/>
              <a:t>01/12/2020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FEA5C3C-B3E6-4EDE-9E9C-30C5EF656C86}" type="slidenum">
              <a:rPr lang="en-GB" smtClean="0"/>
              <a:t>‹#›</a:t>
            </a:fld>
            <a:endParaRPr lang="en-GB"/>
          </a:p>
        </p:txBody>
      </p:sp>
    </p:spTree>
    <p:extLst>
      <p:ext uri="{BB962C8B-B14F-4D97-AF65-F5344CB8AC3E}">
        <p14:creationId xmlns:p14="http://schemas.microsoft.com/office/powerpoint/2010/main" val="11428315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FD1092C-2069-4728-9043-58387BA41296}" type="datetimeFigureOut">
              <a:rPr lang="en-GB" smtClean="0"/>
              <a:t>01/12/2020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AC083C4-ACB1-429E-8447-23DC4609149A}" type="slidenum">
              <a:rPr lang="en-GB" smtClean="0"/>
              <a:t>‹#›</a:t>
            </a:fld>
            <a:endParaRPr lang="en-GB"/>
          </a:p>
        </p:txBody>
      </p:sp>
    </p:spTree>
    <p:extLst>
      <p:ext uri="{BB962C8B-B14F-4D97-AF65-F5344CB8AC3E}">
        <p14:creationId xmlns:p14="http://schemas.microsoft.com/office/powerpoint/2010/main" val="252070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31F286-AC67-459C-B402-654E6D5ADD18}"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D3671-594E-40BA-90C7-C56B7712E75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3265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31F286-AC67-459C-B402-654E6D5ADD18}"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D3671-594E-40BA-90C7-C56B7712E759}" type="slidenum">
              <a:rPr lang="en-US" smtClean="0"/>
              <a:t>‹#›</a:t>
            </a:fld>
            <a:endParaRPr lang="en-US"/>
          </a:p>
        </p:txBody>
      </p:sp>
    </p:spTree>
    <p:extLst>
      <p:ext uri="{BB962C8B-B14F-4D97-AF65-F5344CB8AC3E}">
        <p14:creationId xmlns:p14="http://schemas.microsoft.com/office/powerpoint/2010/main" val="1431832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731F286-AC67-459C-B402-654E6D5ADD18}"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D3671-594E-40BA-90C7-C56B7712E75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5163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31F286-AC67-459C-B402-654E6D5ADD18}"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5D3671-594E-40BA-90C7-C56B7712E759}" type="slidenum">
              <a:rPr lang="en-US" smtClean="0"/>
              <a:t>‹#›</a:t>
            </a:fld>
            <a:endParaRPr lang="en-US"/>
          </a:p>
        </p:txBody>
      </p:sp>
    </p:spTree>
    <p:extLst>
      <p:ext uri="{BB962C8B-B14F-4D97-AF65-F5344CB8AC3E}">
        <p14:creationId xmlns:p14="http://schemas.microsoft.com/office/powerpoint/2010/main" val="1998031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31F286-AC67-459C-B402-654E6D5ADD18}" type="datetimeFigureOut">
              <a:rPr lang="en-US" smtClean="0"/>
              <a:t>12/1/2020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5D3671-594E-40BA-90C7-C56B7712E759}" type="slidenum">
              <a:rPr lang="en-US" smtClean="0"/>
              <a:t>‹#›</a:t>
            </a:fld>
            <a:endParaRPr lang="en-US"/>
          </a:p>
        </p:txBody>
      </p:sp>
    </p:spTree>
    <p:extLst>
      <p:ext uri="{BB962C8B-B14F-4D97-AF65-F5344CB8AC3E}">
        <p14:creationId xmlns:p14="http://schemas.microsoft.com/office/powerpoint/2010/main" val="1971398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31F286-AC67-459C-B402-654E6D5ADD18}" type="datetimeFigureOut">
              <a:rPr lang="en-US" smtClean="0"/>
              <a:t>12/1/2020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5D3671-594E-40BA-90C7-C56B7712E759}" type="slidenum">
              <a:rPr lang="en-US" smtClean="0"/>
              <a:t>‹#›</a:t>
            </a:fld>
            <a:endParaRPr lang="en-US"/>
          </a:p>
        </p:txBody>
      </p:sp>
    </p:spTree>
    <p:extLst>
      <p:ext uri="{BB962C8B-B14F-4D97-AF65-F5344CB8AC3E}">
        <p14:creationId xmlns:p14="http://schemas.microsoft.com/office/powerpoint/2010/main" val="113262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731F286-AC67-459C-B402-654E6D5ADD18}" type="datetimeFigureOut">
              <a:rPr lang="en-US" smtClean="0"/>
              <a:t>12/1/2020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15D3671-594E-40BA-90C7-C56B7712E759}" type="slidenum">
              <a:rPr lang="en-US" smtClean="0"/>
              <a:t>‹#›</a:t>
            </a:fld>
            <a:endParaRPr lang="en-US"/>
          </a:p>
        </p:txBody>
      </p:sp>
    </p:spTree>
    <p:extLst>
      <p:ext uri="{BB962C8B-B14F-4D97-AF65-F5344CB8AC3E}">
        <p14:creationId xmlns:p14="http://schemas.microsoft.com/office/powerpoint/2010/main" val="1033956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731F286-AC67-459C-B402-654E6D5ADD18}" type="datetimeFigureOut">
              <a:rPr lang="en-US" smtClean="0"/>
              <a:t>12/1/2020</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15D3671-594E-40BA-90C7-C56B7712E759}" type="slidenum">
              <a:rPr lang="en-US" smtClean="0"/>
              <a:t>‹#›</a:t>
            </a:fld>
            <a:endParaRPr lang="en-US"/>
          </a:p>
        </p:txBody>
      </p:sp>
    </p:spTree>
    <p:extLst>
      <p:ext uri="{BB962C8B-B14F-4D97-AF65-F5344CB8AC3E}">
        <p14:creationId xmlns:p14="http://schemas.microsoft.com/office/powerpoint/2010/main" val="4083342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D731F286-AC67-459C-B402-654E6D5ADD18}" type="datetimeFigureOut">
              <a:rPr lang="en-US" smtClean="0"/>
              <a:t>12/1/2020</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15D3671-594E-40BA-90C7-C56B7712E759}" type="slidenum">
              <a:rPr lang="en-US" smtClean="0"/>
              <a:t>‹#›</a:t>
            </a:fld>
            <a:endParaRPr lang="en-US"/>
          </a:p>
        </p:txBody>
      </p:sp>
    </p:spTree>
    <p:extLst>
      <p:ext uri="{BB962C8B-B14F-4D97-AF65-F5344CB8AC3E}">
        <p14:creationId xmlns:p14="http://schemas.microsoft.com/office/powerpoint/2010/main" val="3197670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31F286-AC67-459C-B402-654E6D5ADD18}"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D3671-594E-40BA-90C7-C56B7712E759}" type="slidenum">
              <a:rPr lang="en-US" smtClean="0"/>
              <a:t>‹#›</a:t>
            </a:fld>
            <a:endParaRPr lang="en-US"/>
          </a:p>
        </p:txBody>
      </p:sp>
    </p:spTree>
    <p:extLst>
      <p:ext uri="{BB962C8B-B14F-4D97-AF65-F5344CB8AC3E}">
        <p14:creationId xmlns:p14="http://schemas.microsoft.com/office/powerpoint/2010/main" val="708779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31F286-AC67-459C-B402-654E6D5ADD18}"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D3671-594E-40BA-90C7-C56B7712E759}" type="slidenum">
              <a:rPr lang="en-US" smtClean="0"/>
              <a:t>‹#›</a:t>
            </a:fld>
            <a:endParaRPr lang="en-US"/>
          </a:p>
        </p:txBody>
      </p:sp>
    </p:spTree>
    <p:extLst>
      <p:ext uri="{BB962C8B-B14F-4D97-AF65-F5344CB8AC3E}">
        <p14:creationId xmlns:p14="http://schemas.microsoft.com/office/powerpoint/2010/main" val="2174370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731F286-AC67-459C-B402-654E6D5ADD18}" type="datetimeFigureOut">
              <a:rPr lang="en-US" smtClean="0"/>
              <a:t>12/1/2020</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15D3671-594E-40BA-90C7-C56B7712E759}"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966694"/>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ica.themorgan.org/manuscript/page/110/128492"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97280" y="758952"/>
            <a:ext cx="10058400" cy="3892168"/>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8000" spc="-50">
                <a:solidFill>
                  <a:schemeClr val="tx1">
                    <a:lumMod val="85000"/>
                    <a:lumOff val="15000"/>
                  </a:schemeClr>
                </a:solidFill>
                <a:latin typeface="+mj-lt"/>
                <a:ea typeface="+mj-ea"/>
                <a:cs typeface="+mj-cs"/>
              </a:rPr>
              <a:t>Learning from Pictures</a:t>
            </a:r>
          </a:p>
          <a:p>
            <a:pPr defTabSz="914400">
              <a:lnSpc>
                <a:spcPct val="85000"/>
              </a:lnSpc>
              <a:spcBef>
                <a:spcPct val="0"/>
              </a:spcBef>
              <a:spcAft>
                <a:spcPts val="600"/>
              </a:spcAft>
            </a:pPr>
            <a:endParaRPr lang="en-US" sz="8000" spc="-50">
              <a:solidFill>
                <a:schemeClr val="tx1">
                  <a:lumMod val="85000"/>
                  <a:lumOff val="15000"/>
                </a:schemeClr>
              </a:solidFill>
              <a:latin typeface="+mj-lt"/>
              <a:ea typeface="+mj-ea"/>
              <a:cs typeface="+mj-cs"/>
            </a:endParaRPr>
          </a:p>
        </p:txBody>
      </p:sp>
      <p:sp>
        <p:nvSpPr>
          <p:cNvPr id="20" name="Rectangle 1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578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2DA19C7-C03A-4FC5-B07D-A60562A1B2A2}"/>
              </a:ext>
            </a:extLst>
          </p:cNvPr>
          <p:cNvPicPr>
            <a:picLocks noChangeAspect="1"/>
          </p:cNvPicPr>
          <p:nvPr/>
        </p:nvPicPr>
        <p:blipFill rotWithShape="1">
          <a:blip r:embed="rId2"/>
          <a:srcRect t="750" b="3304"/>
          <a:stretch/>
        </p:blipFill>
        <p:spPr>
          <a:xfrm>
            <a:off x="20" y="-12128"/>
            <a:ext cx="4654276" cy="6870127"/>
          </a:xfrm>
          <a:prstGeom prst="rect">
            <a:avLst/>
          </a:prstGeom>
        </p:spPr>
      </p:pic>
      <p:cxnSp>
        <p:nvCxnSpPr>
          <p:cNvPr id="22" name="Straight Connector 21">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5181601" y="603115"/>
            <a:ext cx="6368142" cy="5265979"/>
          </a:xfrm>
          <a:prstGeom prst="rect">
            <a:avLst/>
          </a:prstGeom>
        </p:spPr>
        <p:txBody>
          <a:bodyPr vert="horz" lIns="0" tIns="45720" rIns="0" bIns="45720" rtlCol="0">
            <a:normAutofit/>
          </a:bodyPr>
          <a:lstStyle/>
          <a:p>
            <a:pPr defTabSz="914400">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3"/>
              </a:buClr>
              <a:buFont typeface="Calibri" panose="020F0502020204030204" pitchFamily="34" charset="0"/>
            </a:pPr>
            <a:r>
              <a:rPr lang="en-US" sz="3200" dirty="0">
                <a:solidFill>
                  <a:schemeClr val="tx1">
                    <a:lumMod val="75000"/>
                    <a:lumOff val="25000"/>
                  </a:schemeClr>
                </a:solidFill>
              </a:rPr>
              <a:t>What was the role of religious images in medieval culture?</a:t>
            </a:r>
          </a:p>
          <a:p>
            <a:pPr defTabSz="914400">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marL="457200" indent="-457200" defTabSz="914400">
              <a:lnSpc>
                <a:spcPct val="90000"/>
              </a:lnSpc>
              <a:spcAft>
                <a:spcPts val="600"/>
              </a:spcAft>
              <a:buClr>
                <a:schemeClr val="accent3"/>
              </a:buClr>
              <a:buFont typeface="Calibri" panose="020F0502020204030204" pitchFamily="34" charset="0"/>
              <a:buChar char="•"/>
            </a:pPr>
            <a:r>
              <a:rPr lang="en-US" sz="2000" dirty="0">
                <a:solidFill>
                  <a:schemeClr val="tx1">
                    <a:lumMod val="75000"/>
                    <a:lumOff val="25000"/>
                  </a:schemeClr>
                </a:solidFill>
              </a:rPr>
              <a:t>Decoration</a:t>
            </a:r>
          </a:p>
          <a:p>
            <a:pPr marL="457200" indent="-457200" defTabSz="914400">
              <a:lnSpc>
                <a:spcPct val="90000"/>
              </a:lnSpc>
              <a:spcAft>
                <a:spcPts val="600"/>
              </a:spcAft>
              <a:buClr>
                <a:schemeClr val="accent3"/>
              </a:buClr>
              <a:buFont typeface="Calibri" panose="020F0502020204030204" pitchFamily="34" charset="0"/>
              <a:buChar char="•"/>
            </a:pPr>
            <a:endParaRPr lang="en-US" sz="2000" dirty="0">
              <a:solidFill>
                <a:schemeClr val="tx1">
                  <a:lumMod val="75000"/>
                  <a:lumOff val="25000"/>
                </a:schemeClr>
              </a:solidFill>
            </a:endParaRPr>
          </a:p>
          <a:p>
            <a:pPr marL="457200" indent="-457200" defTabSz="914400">
              <a:lnSpc>
                <a:spcPct val="90000"/>
              </a:lnSpc>
              <a:spcAft>
                <a:spcPts val="600"/>
              </a:spcAft>
              <a:buClr>
                <a:schemeClr val="accent3"/>
              </a:buClr>
              <a:buFont typeface="Calibri" panose="020F0502020204030204" pitchFamily="34" charset="0"/>
              <a:buChar char="•"/>
            </a:pPr>
            <a:r>
              <a:rPr lang="en-US" sz="2000" dirty="0">
                <a:solidFill>
                  <a:schemeClr val="tx1">
                    <a:lumMod val="75000"/>
                    <a:lumOff val="25000"/>
                  </a:schemeClr>
                </a:solidFill>
              </a:rPr>
              <a:t>Teaching</a:t>
            </a:r>
          </a:p>
          <a:p>
            <a:pPr marL="457200" indent="-457200" defTabSz="914400">
              <a:lnSpc>
                <a:spcPct val="90000"/>
              </a:lnSpc>
              <a:spcAft>
                <a:spcPts val="600"/>
              </a:spcAft>
              <a:buClr>
                <a:schemeClr val="accent3"/>
              </a:buClr>
              <a:buFont typeface="Calibri" panose="020F0502020204030204" pitchFamily="34" charset="0"/>
              <a:buChar char="•"/>
            </a:pPr>
            <a:endParaRPr lang="en-US" sz="2000" dirty="0">
              <a:solidFill>
                <a:schemeClr val="tx1">
                  <a:lumMod val="75000"/>
                  <a:lumOff val="25000"/>
                </a:schemeClr>
              </a:solidFill>
            </a:endParaRPr>
          </a:p>
          <a:p>
            <a:pPr marL="457200" indent="-457200" defTabSz="914400">
              <a:lnSpc>
                <a:spcPct val="90000"/>
              </a:lnSpc>
              <a:spcAft>
                <a:spcPts val="600"/>
              </a:spcAft>
              <a:buClr>
                <a:schemeClr val="accent3"/>
              </a:buClr>
              <a:buFont typeface="Calibri" panose="020F0502020204030204" pitchFamily="34" charset="0"/>
              <a:buChar char="•"/>
            </a:pPr>
            <a:r>
              <a:rPr lang="en-US" sz="2000" dirty="0">
                <a:solidFill>
                  <a:schemeClr val="tx1">
                    <a:lumMod val="75000"/>
                    <a:lumOff val="25000"/>
                  </a:schemeClr>
                </a:solidFill>
              </a:rPr>
              <a:t>Contemplation</a:t>
            </a:r>
          </a:p>
        </p:txBody>
      </p:sp>
      <p:sp>
        <p:nvSpPr>
          <p:cNvPr id="12" name="TextBox 11">
            <a:extLst>
              <a:ext uri="{FF2B5EF4-FFF2-40B4-BE49-F238E27FC236}">
                <a16:creationId xmlns:a16="http://schemas.microsoft.com/office/drawing/2014/main" id="{E12ABFAF-05F4-44C7-AD4C-702DA32F1CB3}"/>
              </a:ext>
            </a:extLst>
          </p:cNvPr>
          <p:cNvSpPr txBox="1"/>
          <p:nvPr/>
        </p:nvSpPr>
        <p:spPr>
          <a:xfrm>
            <a:off x="4654296" y="5964984"/>
            <a:ext cx="7194654" cy="738664"/>
          </a:xfrm>
          <a:prstGeom prst="rect">
            <a:avLst/>
          </a:prstGeom>
          <a:noFill/>
        </p:spPr>
        <p:txBody>
          <a:bodyPr wrap="square">
            <a:spAutoFit/>
          </a:bodyPr>
          <a:lstStyle/>
          <a:p>
            <a:r>
              <a:rPr lang="en-GB" sz="1400" dirty="0"/>
              <a:t>Lampeter Bible, fol. 5r</a:t>
            </a:r>
          </a:p>
          <a:p>
            <a:endParaRPr lang="en-GB" sz="1400" dirty="0"/>
          </a:p>
          <a:p>
            <a:r>
              <a:rPr lang="en-GB" sz="1400" dirty="0"/>
              <a:t>Beginning of Genesis; the fifth and sixth days of Creation; the Temptation and Fall</a:t>
            </a:r>
          </a:p>
        </p:txBody>
      </p:sp>
    </p:spTree>
    <p:extLst>
      <p:ext uri="{BB962C8B-B14F-4D97-AF65-F5344CB8AC3E}">
        <p14:creationId xmlns:p14="http://schemas.microsoft.com/office/powerpoint/2010/main" val="3098665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2">
            <a:extLst>
              <a:ext uri="{FF2B5EF4-FFF2-40B4-BE49-F238E27FC236}">
                <a16:creationId xmlns:a16="http://schemas.microsoft.com/office/drawing/2014/main" id="{F8E828FC-05B4-4BA4-92D3-3DF79D42D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394037" y="0"/>
            <a:ext cx="5057396" cy="4628275"/>
          </a:xfrm>
          <a:prstGeom prst="rect">
            <a:avLst/>
          </a:prstGeom>
        </p:spPr>
        <p:txBody>
          <a:bodyPr vert="horz" lIns="0" tIns="45720" rIns="0" bIns="45720" rtlCol="0" anchor="ctr">
            <a:normAutofit/>
          </a:bodyPr>
          <a:lstStyle/>
          <a:p>
            <a:pPr defTabSz="914400">
              <a:lnSpc>
                <a:spcPct val="90000"/>
              </a:lnSpc>
              <a:spcAft>
                <a:spcPts val="600"/>
              </a:spcAft>
              <a:buClr>
                <a:schemeClr val="accent3"/>
              </a:buClr>
              <a:buFont typeface="Calibri" panose="020F0502020204030204" pitchFamily="34" charset="0"/>
            </a:pPr>
            <a:endParaRPr lang="en-US" dirty="0">
              <a:solidFill>
                <a:schemeClr val="tx1">
                  <a:lumMod val="85000"/>
                  <a:lumOff val="15000"/>
                </a:schemeClr>
              </a:solidFill>
            </a:endParaRPr>
          </a:p>
          <a:p>
            <a:pPr defTabSz="914400">
              <a:lnSpc>
                <a:spcPct val="90000"/>
              </a:lnSpc>
              <a:spcAft>
                <a:spcPts val="600"/>
              </a:spcAft>
              <a:buClr>
                <a:schemeClr val="accent3"/>
              </a:buClr>
              <a:buFont typeface="Calibri" panose="020F0502020204030204" pitchFamily="34" charset="0"/>
            </a:pPr>
            <a:r>
              <a:rPr lang="en-US" sz="3200" dirty="0">
                <a:solidFill>
                  <a:schemeClr val="tx1">
                    <a:lumMod val="85000"/>
                    <a:lumOff val="15000"/>
                  </a:schemeClr>
                </a:solidFill>
              </a:rPr>
              <a:t>Biblical injunction against images:</a:t>
            </a:r>
          </a:p>
          <a:p>
            <a:pPr defTabSz="914400">
              <a:lnSpc>
                <a:spcPct val="90000"/>
              </a:lnSpc>
              <a:spcAft>
                <a:spcPts val="600"/>
              </a:spcAft>
              <a:buClr>
                <a:schemeClr val="accent3"/>
              </a:buClr>
              <a:buFont typeface="Calibri" panose="020F0502020204030204" pitchFamily="34" charset="0"/>
            </a:pPr>
            <a:endParaRPr lang="en-US" dirty="0">
              <a:solidFill>
                <a:schemeClr val="tx1">
                  <a:lumMod val="85000"/>
                  <a:lumOff val="15000"/>
                </a:schemeClr>
              </a:solidFill>
            </a:endParaRPr>
          </a:p>
          <a:p>
            <a:pPr defTabSz="914400">
              <a:lnSpc>
                <a:spcPct val="90000"/>
              </a:lnSpc>
              <a:spcAft>
                <a:spcPts val="600"/>
              </a:spcAft>
              <a:buClr>
                <a:schemeClr val="accent3"/>
              </a:buClr>
              <a:buFont typeface="Calibri" panose="020F0502020204030204" pitchFamily="34" charset="0"/>
            </a:pPr>
            <a:endParaRPr lang="en-US" dirty="0">
              <a:solidFill>
                <a:schemeClr val="tx1">
                  <a:lumMod val="85000"/>
                  <a:lumOff val="15000"/>
                </a:schemeClr>
              </a:solidFill>
            </a:endParaRPr>
          </a:p>
          <a:p>
            <a:pPr defTabSz="914400">
              <a:lnSpc>
                <a:spcPct val="90000"/>
              </a:lnSpc>
              <a:spcAft>
                <a:spcPts val="600"/>
              </a:spcAft>
              <a:buClr>
                <a:schemeClr val="accent3"/>
              </a:buClr>
              <a:buFont typeface="Calibri" panose="020F0502020204030204" pitchFamily="34" charset="0"/>
            </a:pPr>
            <a:endParaRPr lang="en-US" dirty="0">
              <a:solidFill>
                <a:schemeClr val="tx1">
                  <a:lumMod val="85000"/>
                  <a:lumOff val="15000"/>
                </a:schemeClr>
              </a:solidFill>
            </a:endParaRPr>
          </a:p>
          <a:p>
            <a:pPr defTabSz="914400">
              <a:lnSpc>
                <a:spcPct val="90000"/>
              </a:lnSpc>
              <a:spcAft>
                <a:spcPts val="600"/>
              </a:spcAft>
              <a:buClr>
                <a:schemeClr val="accent3"/>
              </a:buClr>
              <a:buFont typeface="Calibri" panose="020F0502020204030204" pitchFamily="34" charset="0"/>
            </a:pPr>
            <a:r>
              <a:rPr lang="en-US" dirty="0">
                <a:solidFill>
                  <a:schemeClr val="tx1">
                    <a:lumMod val="85000"/>
                    <a:lumOff val="15000"/>
                  </a:schemeClr>
                </a:solidFill>
              </a:rPr>
              <a:t>‘Thou shalt not make unto thee any graven image, or any likeness of any thing that is in heaven above, or that is in the earth beneath, or that is in the water under the earth.’</a:t>
            </a:r>
          </a:p>
          <a:p>
            <a:pPr defTabSz="914400">
              <a:lnSpc>
                <a:spcPct val="90000"/>
              </a:lnSpc>
              <a:spcAft>
                <a:spcPts val="600"/>
              </a:spcAft>
              <a:buClr>
                <a:schemeClr val="accent3"/>
              </a:buClr>
              <a:buFont typeface="Calibri" panose="020F0502020204030204" pitchFamily="34" charset="0"/>
            </a:pPr>
            <a:r>
              <a:rPr lang="en-US" dirty="0">
                <a:solidFill>
                  <a:schemeClr val="tx1">
                    <a:lumMod val="85000"/>
                    <a:lumOff val="15000"/>
                  </a:schemeClr>
                </a:solidFill>
              </a:rPr>
              <a:t>—Exodus 20:4</a:t>
            </a:r>
          </a:p>
        </p:txBody>
      </p:sp>
      <p:pic>
        <p:nvPicPr>
          <p:cNvPr id="2" name="Picture 1">
            <a:extLst>
              <a:ext uri="{FF2B5EF4-FFF2-40B4-BE49-F238E27FC236}">
                <a16:creationId xmlns:a16="http://schemas.microsoft.com/office/drawing/2014/main" id="{8A308D98-9F9E-4055-8210-4044A2DE1F1E}"/>
              </a:ext>
            </a:extLst>
          </p:cNvPr>
          <p:cNvPicPr>
            <a:picLocks noChangeAspect="1"/>
          </p:cNvPicPr>
          <p:nvPr/>
        </p:nvPicPr>
        <p:blipFill>
          <a:blip r:embed="rId2"/>
          <a:stretch>
            <a:fillRect/>
          </a:stretch>
        </p:blipFill>
        <p:spPr>
          <a:xfrm>
            <a:off x="1496172" y="0"/>
            <a:ext cx="4572000" cy="6858000"/>
          </a:xfrm>
          <a:prstGeom prst="rect">
            <a:avLst/>
          </a:prstGeom>
        </p:spPr>
      </p:pic>
      <p:sp>
        <p:nvSpPr>
          <p:cNvPr id="14" name="TextBox 13">
            <a:extLst>
              <a:ext uri="{FF2B5EF4-FFF2-40B4-BE49-F238E27FC236}">
                <a16:creationId xmlns:a16="http://schemas.microsoft.com/office/drawing/2014/main" id="{CCBC869E-7B4E-4470-9650-661A7656AC55}"/>
              </a:ext>
            </a:extLst>
          </p:cNvPr>
          <p:cNvSpPr txBox="1"/>
          <p:nvPr/>
        </p:nvSpPr>
        <p:spPr>
          <a:xfrm>
            <a:off x="6153561" y="5835988"/>
            <a:ext cx="5784723" cy="923330"/>
          </a:xfrm>
          <a:prstGeom prst="rect">
            <a:avLst/>
          </a:prstGeom>
          <a:noFill/>
        </p:spPr>
        <p:txBody>
          <a:bodyPr wrap="square">
            <a:spAutoFit/>
          </a:bodyPr>
          <a:lstStyle/>
          <a:p>
            <a:r>
              <a:rPr lang="en-GB" dirty="0"/>
              <a:t>Lampeter Bible fol. 5r</a:t>
            </a:r>
          </a:p>
          <a:p>
            <a:endParaRPr lang="en-GB" dirty="0"/>
          </a:p>
          <a:p>
            <a:r>
              <a:rPr lang="en-GB" dirty="0"/>
              <a:t>Beginning of Genesis: the first five days of Creation </a:t>
            </a:r>
          </a:p>
        </p:txBody>
      </p:sp>
    </p:spTree>
    <p:extLst>
      <p:ext uri="{BB962C8B-B14F-4D97-AF65-F5344CB8AC3E}">
        <p14:creationId xmlns:p14="http://schemas.microsoft.com/office/powerpoint/2010/main" val="4227694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 name="TextBox 3"/>
          <p:cNvSpPr txBox="1"/>
          <p:nvPr/>
        </p:nvSpPr>
        <p:spPr>
          <a:xfrm>
            <a:off x="515697" y="388109"/>
            <a:ext cx="6697715" cy="7019370"/>
          </a:xfrm>
          <a:prstGeom prst="rect">
            <a:avLst/>
          </a:prstGeom>
        </p:spPr>
        <p:txBody>
          <a:bodyPr vert="horz" lIns="0" tIns="45720" rIns="0" bIns="45720" rtlCol="0">
            <a:normAutofit/>
          </a:bodyPr>
          <a:lstStyle/>
          <a:p>
            <a:pPr defTabSz="914400">
              <a:lnSpc>
                <a:spcPct val="90000"/>
              </a:lnSpc>
              <a:spcAft>
                <a:spcPts val="600"/>
              </a:spcAft>
              <a:buClr>
                <a:schemeClr val="accent3"/>
              </a:buClr>
              <a:buFont typeface="Calibri" panose="020F0502020204030204" pitchFamily="34" charset="0"/>
            </a:pPr>
            <a:endParaRPr lang="en-US" sz="4300" dirty="0">
              <a:solidFill>
                <a:schemeClr val="tx1">
                  <a:lumMod val="75000"/>
                  <a:lumOff val="25000"/>
                </a:schemeClr>
              </a:solidFill>
            </a:endParaRPr>
          </a:p>
          <a:p>
            <a:pPr defTabSz="914400">
              <a:lnSpc>
                <a:spcPct val="90000"/>
              </a:lnSpc>
              <a:spcAft>
                <a:spcPts val="600"/>
              </a:spcAft>
              <a:buClr>
                <a:schemeClr val="accent3"/>
              </a:buClr>
              <a:buFont typeface="Calibri" panose="020F0502020204030204" pitchFamily="34" charset="0"/>
            </a:pPr>
            <a:r>
              <a:rPr lang="en-US" sz="4300" dirty="0">
                <a:solidFill>
                  <a:schemeClr val="tx1">
                    <a:lumMod val="75000"/>
                    <a:lumOff val="25000"/>
                  </a:schemeClr>
                </a:solidFill>
              </a:rPr>
              <a:t>The iconoclasts:</a:t>
            </a:r>
          </a:p>
          <a:p>
            <a:pPr defTabSz="914400">
              <a:lnSpc>
                <a:spcPct val="90000"/>
              </a:lnSpc>
              <a:spcAft>
                <a:spcPts val="600"/>
              </a:spcAft>
              <a:buClr>
                <a:schemeClr val="accent3"/>
              </a:buClr>
              <a:buFont typeface="Calibri" panose="020F0502020204030204" pitchFamily="34" charset="0"/>
            </a:pPr>
            <a:endParaRPr lang="en-US" sz="1700" dirty="0">
              <a:solidFill>
                <a:schemeClr val="tx1">
                  <a:lumMod val="75000"/>
                  <a:lumOff val="25000"/>
                </a:schemeClr>
              </a:solidFill>
            </a:endParaRPr>
          </a:p>
          <a:p>
            <a:pPr defTabSz="914400">
              <a:lnSpc>
                <a:spcPct val="90000"/>
              </a:lnSpc>
              <a:spcAft>
                <a:spcPts val="600"/>
              </a:spcAft>
              <a:buClr>
                <a:schemeClr val="accent3"/>
              </a:buClr>
              <a:buFont typeface="Calibri" panose="020F0502020204030204" pitchFamily="34" charset="0"/>
            </a:pPr>
            <a:endParaRPr lang="en-US" sz="1700" dirty="0">
              <a:solidFill>
                <a:schemeClr val="tx1">
                  <a:lumMod val="75000"/>
                  <a:lumOff val="25000"/>
                </a:schemeClr>
              </a:solidFill>
            </a:endParaRPr>
          </a:p>
          <a:p>
            <a:pPr marL="285750" indent="-285750" defTabSz="914400">
              <a:lnSpc>
                <a:spcPct val="90000"/>
              </a:lnSpc>
              <a:spcAft>
                <a:spcPts val="600"/>
              </a:spcAft>
              <a:buClr>
                <a:schemeClr val="accent3"/>
              </a:buClr>
              <a:buFont typeface="Calibri" panose="020F0502020204030204" pitchFamily="34" charset="0"/>
              <a:buChar char="•"/>
            </a:pPr>
            <a:endParaRPr lang="en-US" sz="1700" dirty="0">
              <a:solidFill>
                <a:schemeClr val="tx1">
                  <a:lumMod val="75000"/>
                  <a:lumOff val="25000"/>
                </a:schemeClr>
              </a:solidFill>
            </a:endParaRPr>
          </a:p>
          <a:p>
            <a:pPr marL="285750" indent="-285750" defTabSz="914400">
              <a:lnSpc>
                <a:spcPct val="90000"/>
              </a:lnSpc>
              <a:spcAft>
                <a:spcPts val="600"/>
              </a:spcAft>
              <a:buClr>
                <a:schemeClr val="accent3"/>
              </a:buClr>
              <a:buFont typeface="Calibri" panose="020F0502020204030204" pitchFamily="34" charset="0"/>
              <a:buChar char="•"/>
            </a:pPr>
            <a:r>
              <a:rPr lang="en-US" sz="1700" dirty="0">
                <a:solidFill>
                  <a:schemeClr val="tx1">
                    <a:lumMod val="75000"/>
                    <a:lumOff val="25000"/>
                  </a:schemeClr>
                </a:solidFill>
              </a:rPr>
              <a:t>Tertullian (2</a:t>
            </a:r>
            <a:r>
              <a:rPr lang="en-US" sz="1700" baseline="30000" dirty="0">
                <a:solidFill>
                  <a:schemeClr val="tx1">
                    <a:lumMod val="75000"/>
                    <a:lumOff val="25000"/>
                  </a:schemeClr>
                </a:solidFill>
              </a:rPr>
              <a:t>nd</a:t>
            </a:r>
            <a:r>
              <a:rPr lang="en-US" sz="1700" dirty="0">
                <a:solidFill>
                  <a:schemeClr val="tx1">
                    <a:lumMod val="75000"/>
                    <a:lumOff val="25000"/>
                  </a:schemeClr>
                </a:solidFill>
              </a:rPr>
              <a:t>-3</a:t>
            </a:r>
            <a:r>
              <a:rPr lang="en-US" sz="1700" baseline="30000" dirty="0">
                <a:solidFill>
                  <a:schemeClr val="tx1">
                    <a:lumMod val="75000"/>
                    <a:lumOff val="25000"/>
                  </a:schemeClr>
                </a:solidFill>
              </a:rPr>
              <a:t>rd</a:t>
            </a:r>
            <a:r>
              <a:rPr lang="en-US" sz="1700" dirty="0">
                <a:solidFill>
                  <a:schemeClr val="tx1">
                    <a:lumMod val="75000"/>
                    <a:lumOff val="25000"/>
                  </a:schemeClr>
                </a:solidFill>
              </a:rPr>
              <a:t> century CE): </a:t>
            </a:r>
          </a:p>
          <a:p>
            <a:pPr defTabSz="914400">
              <a:lnSpc>
                <a:spcPct val="90000"/>
              </a:lnSpc>
              <a:spcAft>
                <a:spcPts val="600"/>
              </a:spcAft>
              <a:buClr>
                <a:schemeClr val="accent3"/>
              </a:buClr>
            </a:pPr>
            <a:r>
              <a:rPr lang="en-US" sz="1700" dirty="0">
                <a:solidFill>
                  <a:schemeClr val="tx1">
                    <a:lumMod val="75000"/>
                    <a:lumOff val="25000"/>
                  </a:schemeClr>
                </a:solidFill>
              </a:rPr>
              <a:t>‘God is not pleased by what he himself did not produce…Now even if the material out of which something is made is from God, it does not therefore follow that every way of enjoying these things is also of God.’</a:t>
            </a:r>
          </a:p>
          <a:p>
            <a:pPr defTabSz="914400">
              <a:lnSpc>
                <a:spcPct val="90000"/>
              </a:lnSpc>
              <a:spcAft>
                <a:spcPts val="600"/>
              </a:spcAft>
              <a:buClr>
                <a:schemeClr val="accent3"/>
              </a:buClr>
            </a:pPr>
            <a:endParaRPr lang="en-US" sz="1700" dirty="0">
              <a:solidFill>
                <a:schemeClr val="tx1">
                  <a:lumMod val="75000"/>
                  <a:lumOff val="25000"/>
                </a:schemeClr>
              </a:solidFill>
            </a:endParaRPr>
          </a:p>
          <a:p>
            <a:pPr defTabSz="914400">
              <a:lnSpc>
                <a:spcPct val="90000"/>
              </a:lnSpc>
              <a:spcAft>
                <a:spcPts val="600"/>
              </a:spcAft>
              <a:buClr>
                <a:schemeClr val="accent3"/>
              </a:buClr>
            </a:pPr>
            <a:endParaRPr lang="en-US" sz="1700" dirty="0">
              <a:solidFill>
                <a:schemeClr val="tx1">
                  <a:lumMod val="75000"/>
                  <a:lumOff val="25000"/>
                </a:schemeClr>
              </a:solidFill>
            </a:endParaRPr>
          </a:p>
          <a:p>
            <a:pPr defTabSz="914400">
              <a:lnSpc>
                <a:spcPct val="90000"/>
              </a:lnSpc>
              <a:spcAft>
                <a:spcPts val="600"/>
              </a:spcAft>
              <a:buClr>
                <a:schemeClr val="accent3"/>
              </a:buClr>
            </a:pPr>
            <a:endParaRPr lang="en-US" sz="1700" dirty="0">
              <a:solidFill>
                <a:schemeClr val="tx1">
                  <a:lumMod val="75000"/>
                  <a:lumOff val="25000"/>
                </a:schemeClr>
              </a:solidFill>
            </a:endParaRPr>
          </a:p>
          <a:p>
            <a:pPr marL="285750" indent="-285750" defTabSz="914400">
              <a:lnSpc>
                <a:spcPct val="90000"/>
              </a:lnSpc>
              <a:spcAft>
                <a:spcPts val="600"/>
              </a:spcAft>
              <a:buClr>
                <a:schemeClr val="accent3"/>
              </a:buClr>
              <a:buFont typeface="Calibri" panose="020F0502020204030204" pitchFamily="34" charset="0"/>
              <a:buChar char="•"/>
            </a:pPr>
            <a:endParaRPr lang="en-US" sz="1700" dirty="0">
              <a:solidFill>
                <a:schemeClr val="tx1">
                  <a:lumMod val="75000"/>
                  <a:lumOff val="25000"/>
                </a:schemeClr>
              </a:solidFill>
            </a:endParaRPr>
          </a:p>
          <a:p>
            <a:pPr marL="285750" indent="-285750" defTabSz="914400">
              <a:lnSpc>
                <a:spcPct val="90000"/>
              </a:lnSpc>
              <a:spcAft>
                <a:spcPts val="600"/>
              </a:spcAft>
              <a:buClr>
                <a:schemeClr val="accent3"/>
              </a:buClr>
              <a:buFont typeface="Calibri" panose="020F0502020204030204" pitchFamily="34" charset="0"/>
              <a:buChar char="•"/>
            </a:pPr>
            <a:r>
              <a:rPr lang="en-US" sz="1700" dirty="0">
                <a:solidFill>
                  <a:schemeClr val="tx1">
                    <a:lumMod val="75000"/>
                    <a:lumOff val="25000"/>
                  </a:schemeClr>
                </a:solidFill>
              </a:rPr>
              <a:t>Bishop Eusebius of Caesarea to the Empress Constantia (early 4</a:t>
            </a:r>
            <a:r>
              <a:rPr lang="en-US" sz="1700" baseline="30000" dirty="0">
                <a:solidFill>
                  <a:schemeClr val="tx1">
                    <a:lumMod val="75000"/>
                    <a:lumOff val="25000"/>
                  </a:schemeClr>
                </a:solidFill>
              </a:rPr>
              <a:t>th</a:t>
            </a:r>
            <a:r>
              <a:rPr lang="en-US" sz="1700" dirty="0">
                <a:solidFill>
                  <a:schemeClr val="tx1">
                    <a:lumMod val="75000"/>
                    <a:lumOff val="25000"/>
                  </a:schemeClr>
                </a:solidFill>
              </a:rPr>
              <a:t> century CE): </a:t>
            </a:r>
          </a:p>
          <a:p>
            <a:pPr defTabSz="914400">
              <a:lnSpc>
                <a:spcPct val="90000"/>
              </a:lnSpc>
              <a:spcAft>
                <a:spcPts val="600"/>
              </a:spcAft>
              <a:buClr>
                <a:schemeClr val="accent3"/>
              </a:buClr>
            </a:pPr>
            <a:r>
              <a:rPr lang="en-US" sz="1700" dirty="0">
                <a:solidFill>
                  <a:schemeClr val="tx1">
                    <a:lumMod val="75000"/>
                    <a:lumOff val="25000"/>
                  </a:schemeClr>
                </a:solidFill>
              </a:rPr>
              <a:t>‘What image of Christ are you seeking?...I myself cannot think that you are asking for an image of the divine form.’</a:t>
            </a:r>
          </a:p>
          <a:p>
            <a:pPr marL="285750" indent="-285750" defTabSz="914400">
              <a:lnSpc>
                <a:spcPct val="90000"/>
              </a:lnSpc>
              <a:spcAft>
                <a:spcPts val="600"/>
              </a:spcAft>
              <a:buClr>
                <a:schemeClr val="accent3"/>
              </a:buClr>
              <a:buFont typeface="Calibri" panose="020F0502020204030204" pitchFamily="34" charset="0"/>
              <a:buChar char="•"/>
            </a:pPr>
            <a:endParaRPr lang="en-US" sz="1700" dirty="0">
              <a:solidFill>
                <a:schemeClr val="tx1">
                  <a:lumMod val="75000"/>
                  <a:lumOff val="25000"/>
                </a:schemeClr>
              </a:solidFill>
            </a:endParaRPr>
          </a:p>
          <a:p>
            <a:pPr marL="285750" indent="-285750" defTabSz="914400">
              <a:lnSpc>
                <a:spcPct val="90000"/>
              </a:lnSpc>
              <a:spcAft>
                <a:spcPts val="600"/>
              </a:spcAft>
              <a:buClr>
                <a:schemeClr val="accent3"/>
              </a:buClr>
              <a:buFont typeface="Calibri" panose="020F0502020204030204" pitchFamily="34" charset="0"/>
              <a:buChar char="•"/>
            </a:pPr>
            <a:endParaRPr lang="en-US" sz="1700" dirty="0">
              <a:solidFill>
                <a:schemeClr val="tx1">
                  <a:lumMod val="75000"/>
                  <a:lumOff val="25000"/>
                </a:schemeClr>
              </a:solidFill>
            </a:endParaRPr>
          </a:p>
        </p:txBody>
      </p:sp>
      <p:sp>
        <p:nvSpPr>
          <p:cNvPr id="11" name="Rectangle 1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Picture 1">
            <a:extLst>
              <a:ext uri="{FF2B5EF4-FFF2-40B4-BE49-F238E27FC236}">
                <a16:creationId xmlns:a16="http://schemas.microsoft.com/office/drawing/2014/main" id="{A0E5BADE-2F2E-40BB-8D98-96BB067F3173}"/>
              </a:ext>
            </a:extLst>
          </p:cNvPr>
          <p:cNvPicPr>
            <a:picLocks noChangeAspect="1"/>
          </p:cNvPicPr>
          <p:nvPr/>
        </p:nvPicPr>
        <p:blipFill>
          <a:blip r:embed="rId2"/>
          <a:stretch>
            <a:fillRect/>
          </a:stretch>
        </p:blipFill>
        <p:spPr>
          <a:xfrm>
            <a:off x="7717560" y="0"/>
            <a:ext cx="4468755" cy="6779340"/>
          </a:xfrm>
          <a:prstGeom prst="rect">
            <a:avLst/>
          </a:prstGeom>
        </p:spPr>
      </p:pic>
    </p:spTree>
    <p:extLst>
      <p:ext uri="{BB962C8B-B14F-4D97-AF65-F5344CB8AC3E}">
        <p14:creationId xmlns:p14="http://schemas.microsoft.com/office/powerpoint/2010/main" val="3534899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p:cNvSpPr txBox="1"/>
          <p:nvPr/>
        </p:nvSpPr>
        <p:spPr>
          <a:xfrm>
            <a:off x="5799288" y="605896"/>
            <a:ext cx="6413663" cy="5646208"/>
          </a:xfrm>
          <a:prstGeom prst="rect">
            <a:avLst/>
          </a:prstGeom>
        </p:spPr>
        <p:txBody>
          <a:bodyPr vert="horz" lIns="0" tIns="45720" rIns="0" bIns="45720" rtlCol="0" anchor="ctr">
            <a:normAutofit/>
          </a:bodyPr>
          <a:lstStyle/>
          <a:p>
            <a:pPr defTabSz="914400">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3"/>
              </a:buClr>
              <a:buFont typeface="Calibri" panose="020F0502020204030204" pitchFamily="34" charset="0"/>
            </a:pPr>
            <a:r>
              <a:rPr lang="en-US" dirty="0">
                <a:solidFill>
                  <a:schemeClr val="tx1">
                    <a:lumMod val="75000"/>
                    <a:lumOff val="25000"/>
                  </a:schemeClr>
                </a:solidFill>
              </a:rPr>
              <a:t>To an iconoclast, what kinds of images were permissible?</a:t>
            </a:r>
          </a:p>
          <a:p>
            <a:pPr marL="571500" indent="-571500" defTabSz="914400">
              <a:lnSpc>
                <a:spcPct val="90000"/>
              </a:lnSpc>
              <a:spcAft>
                <a:spcPts val="600"/>
              </a:spcAft>
              <a:buClr>
                <a:schemeClr val="accent3"/>
              </a:buClr>
              <a:buFont typeface="Calibri" panose="020F0502020204030204" pitchFamily="34" charset="0"/>
              <a:buChar char="•"/>
            </a:pPr>
            <a:endParaRPr lang="en-US" dirty="0">
              <a:solidFill>
                <a:schemeClr val="tx1">
                  <a:lumMod val="75000"/>
                  <a:lumOff val="25000"/>
                </a:schemeClr>
              </a:solidFill>
            </a:endParaRPr>
          </a:p>
          <a:p>
            <a:pPr marL="571500" indent="-571500" defTabSz="914400">
              <a:lnSpc>
                <a:spcPct val="90000"/>
              </a:lnSpc>
              <a:spcAft>
                <a:spcPts val="600"/>
              </a:spcAft>
              <a:buClr>
                <a:schemeClr val="accent3"/>
              </a:buClr>
              <a:buFont typeface="Calibri" panose="020F0502020204030204" pitchFamily="34" charset="0"/>
              <a:buChar char="•"/>
            </a:pPr>
            <a:endParaRPr lang="en-US" dirty="0">
              <a:solidFill>
                <a:schemeClr val="tx1">
                  <a:lumMod val="75000"/>
                  <a:lumOff val="25000"/>
                </a:schemeClr>
              </a:solidFill>
            </a:endParaRPr>
          </a:p>
          <a:p>
            <a:pPr marL="571500" indent="-571500" defTabSz="914400">
              <a:lnSpc>
                <a:spcPct val="90000"/>
              </a:lnSpc>
              <a:spcAft>
                <a:spcPts val="600"/>
              </a:spcAft>
              <a:buClr>
                <a:schemeClr val="accent3"/>
              </a:buClr>
              <a:buFont typeface="Calibri" panose="020F0502020204030204" pitchFamily="34" charset="0"/>
              <a:buChar char="•"/>
            </a:pPr>
            <a:r>
              <a:rPr lang="en-US" dirty="0">
                <a:solidFill>
                  <a:schemeClr val="tx1">
                    <a:lumMod val="75000"/>
                    <a:lumOff val="25000"/>
                  </a:schemeClr>
                </a:solidFill>
              </a:rPr>
              <a:t>Miraculous images, like Christ’s face on St Veronica’s veil</a:t>
            </a:r>
          </a:p>
          <a:p>
            <a:pPr marL="571500" indent="-571500" defTabSz="914400">
              <a:lnSpc>
                <a:spcPct val="90000"/>
              </a:lnSpc>
              <a:spcAft>
                <a:spcPts val="600"/>
              </a:spcAft>
              <a:buClr>
                <a:schemeClr val="accent3"/>
              </a:buClr>
              <a:buFont typeface="Calibri" panose="020F0502020204030204" pitchFamily="34" charset="0"/>
              <a:buChar char="•"/>
            </a:pPr>
            <a:endParaRPr lang="en-US" dirty="0">
              <a:solidFill>
                <a:schemeClr val="tx1">
                  <a:lumMod val="75000"/>
                  <a:lumOff val="25000"/>
                </a:schemeClr>
              </a:solidFill>
            </a:endParaRPr>
          </a:p>
          <a:p>
            <a:pPr marL="571500" indent="-571500" defTabSz="914400">
              <a:lnSpc>
                <a:spcPct val="90000"/>
              </a:lnSpc>
              <a:spcAft>
                <a:spcPts val="600"/>
              </a:spcAft>
              <a:buClr>
                <a:schemeClr val="accent3"/>
              </a:buClr>
              <a:buFont typeface="Calibri" panose="020F0502020204030204" pitchFamily="34" charset="0"/>
              <a:buChar char="•"/>
            </a:pPr>
            <a:r>
              <a:rPr lang="en-US" dirty="0">
                <a:solidFill>
                  <a:schemeClr val="tx1">
                    <a:lumMod val="75000"/>
                    <a:lumOff val="25000"/>
                  </a:schemeClr>
                </a:solidFill>
              </a:rPr>
              <a:t>Images with authority, like copies of the portrait St Luke painted of the Virgin and Child</a:t>
            </a:r>
          </a:p>
          <a:p>
            <a:pPr marL="571500" indent="-571500" defTabSz="914400">
              <a:lnSpc>
                <a:spcPct val="90000"/>
              </a:lnSpc>
              <a:spcAft>
                <a:spcPts val="600"/>
              </a:spcAft>
              <a:buClr>
                <a:schemeClr val="accent3"/>
              </a:buClr>
              <a:buFont typeface="Calibri" panose="020F0502020204030204" pitchFamily="34" charset="0"/>
              <a:buChar char="•"/>
            </a:pPr>
            <a:endParaRPr lang="en-US" dirty="0">
              <a:solidFill>
                <a:schemeClr val="tx1">
                  <a:lumMod val="75000"/>
                  <a:lumOff val="25000"/>
                </a:schemeClr>
              </a:solidFill>
            </a:endParaRPr>
          </a:p>
        </p:txBody>
      </p:sp>
      <p:pic>
        <p:nvPicPr>
          <p:cNvPr id="3" name="Picture 2">
            <a:extLst>
              <a:ext uri="{FF2B5EF4-FFF2-40B4-BE49-F238E27FC236}">
                <a16:creationId xmlns:a16="http://schemas.microsoft.com/office/drawing/2014/main" id="{D59D0DFE-3EA7-4BC7-8B4B-8CDA37E679FB}"/>
              </a:ext>
            </a:extLst>
          </p:cNvPr>
          <p:cNvPicPr>
            <a:picLocks noChangeAspect="1"/>
          </p:cNvPicPr>
          <p:nvPr/>
        </p:nvPicPr>
        <p:blipFill>
          <a:blip r:embed="rId2"/>
          <a:stretch>
            <a:fillRect/>
          </a:stretch>
        </p:blipFill>
        <p:spPr>
          <a:xfrm>
            <a:off x="0" y="0"/>
            <a:ext cx="5541818" cy="6858000"/>
          </a:xfrm>
          <a:prstGeom prst="rect">
            <a:avLst/>
          </a:prstGeom>
        </p:spPr>
      </p:pic>
    </p:spTree>
    <p:extLst>
      <p:ext uri="{BB962C8B-B14F-4D97-AF65-F5344CB8AC3E}">
        <p14:creationId xmlns:p14="http://schemas.microsoft.com/office/powerpoint/2010/main" val="1436973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789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973" y="0"/>
            <a:ext cx="761302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p:cNvSpPr txBox="1"/>
          <p:nvPr/>
        </p:nvSpPr>
        <p:spPr>
          <a:xfrm>
            <a:off x="5124206" y="643467"/>
            <a:ext cx="6104288" cy="5571065"/>
          </a:xfrm>
          <a:prstGeom prst="rect">
            <a:avLst/>
          </a:prstGeom>
        </p:spPr>
        <p:txBody>
          <a:bodyPr vert="horz" lIns="0" tIns="45720" rIns="0" bIns="45720" rtlCol="0" anchor="ctr">
            <a:normAutofit/>
          </a:bodyPr>
          <a:lstStyle/>
          <a:p>
            <a:pPr defTabSz="914400">
              <a:lnSpc>
                <a:spcPct val="90000"/>
              </a:lnSpc>
              <a:spcAft>
                <a:spcPts val="600"/>
              </a:spcAft>
              <a:buClr>
                <a:schemeClr val="accent3"/>
              </a:buClr>
              <a:buFont typeface="Calibri" panose="020F0502020204030204" pitchFamily="34" charset="0"/>
            </a:pPr>
            <a:endParaRPr lang="en-US" dirty="0">
              <a:solidFill>
                <a:srgbClr val="FFFFFF"/>
              </a:solidFill>
            </a:endParaRPr>
          </a:p>
          <a:p>
            <a:pPr defTabSz="914400">
              <a:lnSpc>
                <a:spcPct val="90000"/>
              </a:lnSpc>
              <a:spcAft>
                <a:spcPts val="600"/>
              </a:spcAft>
              <a:buClr>
                <a:schemeClr val="accent3"/>
              </a:buClr>
              <a:buFont typeface="Calibri" panose="020F0502020204030204" pitchFamily="34" charset="0"/>
            </a:pPr>
            <a:r>
              <a:rPr lang="en-US" dirty="0">
                <a:solidFill>
                  <a:srgbClr val="FFFFFF"/>
                </a:solidFill>
              </a:rPr>
              <a:t>The iconophiles:</a:t>
            </a:r>
          </a:p>
          <a:p>
            <a:pPr defTabSz="914400">
              <a:lnSpc>
                <a:spcPct val="90000"/>
              </a:lnSpc>
              <a:spcAft>
                <a:spcPts val="600"/>
              </a:spcAft>
              <a:buClr>
                <a:schemeClr val="accent3"/>
              </a:buClr>
              <a:buFont typeface="Calibri" panose="020F0502020204030204" pitchFamily="34" charset="0"/>
            </a:pPr>
            <a:endParaRPr lang="en-US" dirty="0">
              <a:solidFill>
                <a:srgbClr val="FFFFFF"/>
              </a:solidFill>
            </a:endParaRPr>
          </a:p>
          <a:p>
            <a:pPr defTabSz="914400">
              <a:lnSpc>
                <a:spcPct val="90000"/>
              </a:lnSpc>
              <a:spcAft>
                <a:spcPts val="600"/>
              </a:spcAft>
              <a:buClr>
                <a:schemeClr val="accent3"/>
              </a:buClr>
              <a:buFont typeface="Calibri" panose="020F0502020204030204" pitchFamily="34" charset="0"/>
            </a:pPr>
            <a:endParaRPr lang="en-US" dirty="0">
              <a:solidFill>
                <a:srgbClr val="FFFFFF"/>
              </a:solidFill>
            </a:endParaRPr>
          </a:p>
          <a:p>
            <a:pPr marL="285750" indent="-285750" defTabSz="914400">
              <a:lnSpc>
                <a:spcPct val="90000"/>
              </a:lnSpc>
              <a:spcAft>
                <a:spcPts val="600"/>
              </a:spcAft>
              <a:buClr>
                <a:schemeClr val="accent3"/>
              </a:buClr>
              <a:buFont typeface="Calibri" panose="020F0502020204030204" pitchFamily="34" charset="0"/>
              <a:buChar char="•"/>
            </a:pPr>
            <a:r>
              <a:rPr lang="en-US" dirty="0">
                <a:solidFill>
                  <a:srgbClr val="FFFFFF"/>
                </a:solidFill>
              </a:rPr>
              <a:t>Pope Gregory the Great to Bishop </a:t>
            </a:r>
            <a:r>
              <a:rPr lang="en-US" dirty="0" err="1">
                <a:solidFill>
                  <a:srgbClr val="FFFFFF"/>
                </a:solidFill>
              </a:rPr>
              <a:t>Serenus</a:t>
            </a:r>
            <a:r>
              <a:rPr lang="en-US" dirty="0">
                <a:solidFill>
                  <a:srgbClr val="FFFFFF"/>
                </a:solidFill>
              </a:rPr>
              <a:t> of Marseilles (late 6</a:t>
            </a:r>
            <a:r>
              <a:rPr lang="en-US" baseline="30000" dirty="0">
                <a:solidFill>
                  <a:srgbClr val="FFFFFF"/>
                </a:solidFill>
              </a:rPr>
              <a:t>th</a:t>
            </a:r>
            <a:r>
              <a:rPr lang="en-US" dirty="0">
                <a:solidFill>
                  <a:srgbClr val="FFFFFF"/>
                </a:solidFill>
              </a:rPr>
              <a:t> century CE): </a:t>
            </a:r>
          </a:p>
          <a:p>
            <a:pPr defTabSz="914400">
              <a:lnSpc>
                <a:spcPct val="90000"/>
              </a:lnSpc>
              <a:spcAft>
                <a:spcPts val="600"/>
              </a:spcAft>
              <a:buClr>
                <a:schemeClr val="accent3"/>
              </a:buClr>
            </a:pPr>
            <a:r>
              <a:rPr lang="en-US" dirty="0">
                <a:solidFill>
                  <a:srgbClr val="FFFFFF"/>
                </a:solidFill>
              </a:rPr>
              <a:t>“To adore images is one thing; to teach with their help what should be adored is another. What Scripture is to the educated, images are to the ignorant, who see through them what they must accept; they read in them what they cannot read in books. This is especially true of the pagans.”</a:t>
            </a:r>
          </a:p>
          <a:p>
            <a:pPr marL="285750" indent="-285750" defTabSz="914400">
              <a:lnSpc>
                <a:spcPct val="90000"/>
              </a:lnSpc>
              <a:spcAft>
                <a:spcPts val="600"/>
              </a:spcAft>
              <a:buClr>
                <a:schemeClr val="accent3"/>
              </a:buClr>
              <a:buFont typeface="Calibri" panose="020F0502020204030204" pitchFamily="34" charset="0"/>
              <a:buChar char="•"/>
            </a:pPr>
            <a:endParaRPr lang="en-US" dirty="0">
              <a:solidFill>
                <a:srgbClr val="FFFFFF"/>
              </a:solidFill>
            </a:endParaRPr>
          </a:p>
          <a:p>
            <a:pPr marL="285750" indent="-285750" defTabSz="914400">
              <a:lnSpc>
                <a:spcPct val="90000"/>
              </a:lnSpc>
              <a:spcAft>
                <a:spcPts val="600"/>
              </a:spcAft>
              <a:buClr>
                <a:schemeClr val="accent3"/>
              </a:buClr>
              <a:buFont typeface="Calibri" panose="020F0502020204030204" pitchFamily="34" charset="0"/>
              <a:buChar char="•"/>
            </a:pPr>
            <a:r>
              <a:rPr lang="en-US" dirty="0">
                <a:solidFill>
                  <a:srgbClr val="FFFFFF"/>
                </a:solidFill>
              </a:rPr>
              <a:t>St John of Damascus (mid 8</a:t>
            </a:r>
            <a:r>
              <a:rPr lang="en-US" baseline="30000" dirty="0">
                <a:solidFill>
                  <a:srgbClr val="FFFFFF"/>
                </a:solidFill>
              </a:rPr>
              <a:t>th</a:t>
            </a:r>
            <a:r>
              <a:rPr lang="en-US" dirty="0">
                <a:solidFill>
                  <a:srgbClr val="FFFFFF"/>
                </a:solidFill>
              </a:rPr>
              <a:t> century CE): </a:t>
            </a:r>
          </a:p>
          <a:p>
            <a:pPr defTabSz="914400">
              <a:lnSpc>
                <a:spcPct val="90000"/>
              </a:lnSpc>
              <a:spcAft>
                <a:spcPts val="600"/>
              </a:spcAft>
              <a:buClr>
                <a:schemeClr val="accent3"/>
              </a:buClr>
            </a:pPr>
            <a:r>
              <a:rPr lang="en-US" dirty="0">
                <a:solidFill>
                  <a:srgbClr val="FFFFFF"/>
                </a:solidFill>
              </a:rPr>
              <a:t>“Often, doubtless, when we have not the Lord's Passion in mind and see the image of Christ's crucifixion, his saving Passion is brought back to remembrance, and we fall down and worship not the material but that which is imaged.”</a:t>
            </a:r>
          </a:p>
          <a:p>
            <a:pPr marL="285750" indent="-285750" defTabSz="914400">
              <a:lnSpc>
                <a:spcPct val="90000"/>
              </a:lnSpc>
              <a:spcAft>
                <a:spcPts val="600"/>
              </a:spcAft>
              <a:buClr>
                <a:schemeClr val="accent3"/>
              </a:buClr>
              <a:buFont typeface="Calibri" panose="020F0502020204030204" pitchFamily="34" charset="0"/>
              <a:buChar char="•"/>
            </a:pPr>
            <a:endParaRPr lang="en-US" dirty="0">
              <a:solidFill>
                <a:srgbClr val="FFFFFF"/>
              </a:solidFill>
            </a:endParaRPr>
          </a:p>
          <a:p>
            <a:pPr marL="285750" indent="-285750" defTabSz="914400">
              <a:lnSpc>
                <a:spcPct val="90000"/>
              </a:lnSpc>
              <a:spcAft>
                <a:spcPts val="600"/>
              </a:spcAft>
              <a:buClr>
                <a:schemeClr val="accent3"/>
              </a:buClr>
              <a:buFont typeface="Calibri" panose="020F0502020204030204" pitchFamily="34" charset="0"/>
              <a:buChar char="•"/>
            </a:pPr>
            <a:endParaRPr lang="en-US" dirty="0">
              <a:solidFill>
                <a:srgbClr val="FFFFFF"/>
              </a:solidFill>
            </a:endParaRPr>
          </a:p>
        </p:txBody>
      </p:sp>
    </p:spTree>
    <p:extLst>
      <p:ext uri="{BB962C8B-B14F-4D97-AF65-F5344CB8AC3E}">
        <p14:creationId xmlns:p14="http://schemas.microsoft.com/office/powerpoint/2010/main" val="330906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2C6F06-2A93-4667-9FDC-236840F62F5B}"/>
              </a:ext>
            </a:extLst>
          </p:cNvPr>
          <p:cNvPicPr>
            <a:picLocks noChangeAspect="1"/>
          </p:cNvPicPr>
          <p:nvPr/>
        </p:nvPicPr>
        <p:blipFill>
          <a:blip r:embed="rId2"/>
          <a:stretch>
            <a:fillRect/>
          </a:stretch>
        </p:blipFill>
        <p:spPr>
          <a:xfrm>
            <a:off x="2617365" y="0"/>
            <a:ext cx="8691372" cy="6858000"/>
          </a:xfrm>
          <a:prstGeom prst="rect">
            <a:avLst/>
          </a:prstGeom>
        </p:spPr>
      </p:pic>
      <p:sp>
        <p:nvSpPr>
          <p:cNvPr id="5" name="TextBox 4">
            <a:extLst>
              <a:ext uri="{FF2B5EF4-FFF2-40B4-BE49-F238E27FC236}">
                <a16:creationId xmlns:a16="http://schemas.microsoft.com/office/drawing/2014/main" id="{2C85293A-F92B-4B95-8337-A0C9523174A9}"/>
              </a:ext>
            </a:extLst>
          </p:cNvPr>
          <p:cNvSpPr txBox="1"/>
          <p:nvPr/>
        </p:nvSpPr>
        <p:spPr>
          <a:xfrm>
            <a:off x="144598" y="2598057"/>
            <a:ext cx="2472767" cy="1323439"/>
          </a:xfrm>
          <a:prstGeom prst="rect">
            <a:avLst/>
          </a:prstGeom>
          <a:noFill/>
        </p:spPr>
        <p:txBody>
          <a:bodyPr wrap="square">
            <a:spAutoFit/>
          </a:bodyPr>
          <a:lstStyle/>
          <a:p>
            <a:r>
              <a:rPr lang="en-GB" sz="2000" dirty="0"/>
              <a:t>Holkham Bible</a:t>
            </a:r>
          </a:p>
          <a:p>
            <a:r>
              <a:rPr lang="en-GB" sz="2000" dirty="0"/>
              <a:t>Picture Book</a:t>
            </a:r>
          </a:p>
          <a:p>
            <a:endParaRPr lang="en-GB" sz="2000" dirty="0"/>
          </a:p>
          <a:p>
            <a:r>
              <a:rPr lang="en-GB" sz="2000" dirty="0"/>
              <a:t>c. 1320 x 1330</a:t>
            </a:r>
          </a:p>
        </p:txBody>
      </p:sp>
    </p:spTree>
    <p:extLst>
      <p:ext uri="{BB962C8B-B14F-4D97-AF65-F5344CB8AC3E}">
        <p14:creationId xmlns:p14="http://schemas.microsoft.com/office/powerpoint/2010/main" val="604570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11D64472-9720-4FBC-B628-F62EE9D01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11685" y="634946"/>
            <a:ext cx="5127171"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3000" i="1" spc="-50">
                <a:solidFill>
                  <a:schemeClr val="tx1">
                    <a:lumMod val="75000"/>
                    <a:lumOff val="25000"/>
                  </a:schemeClr>
                </a:solidFill>
                <a:latin typeface="+mj-lt"/>
                <a:ea typeface="+mj-ea"/>
                <a:cs typeface="+mj-cs"/>
              </a:rPr>
              <a:t>The Crucifixion</a:t>
            </a:r>
          </a:p>
          <a:p>
            <a:pPr defTabSz="914400">
              <a:lnSpc>
                <a:spcPct val="85000"/>
              </a:lnSpc>
              <a:spcBef>
                <a:spcPct val="0"/>
              </a:spcBef>
              <a:spcAft>
                <a:spcPts val="600"/>
              </a:spcAft>
            </a:pPr>
            <a:r>
              <a:rPr lang="en-US" sz="3000" spc="-50">
                <a:solidFill>
                  <a:schemeClr val="tx1">
                    <a:lumMod val="75000"/>
                    <a:lumOff val="25000"/>
                  </a:schemeClr>
                </a:solidFill>
                <a:latin typeface="+mj-lt"/>
                <a:ea typeface="+mj-ea"/>
                <a:cs typeface="+mj-cs"/>
              </a:rPr>
              <a:t>French prayer book, late 13th century</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45413" y="645106"/>
            <a:ext cx="3647184" cy="5247747"/>
          </a:xfrm>
          <a:prstGeom prst="rect">
            <a:avLst/>
          </a:prstGeom>
        </p:spPr>
      </p:pic>
      <p:cxnSp>
        <p:nvCxnSpPr>
          <p:cNvPr id="18" name="Straight Connector 12">
            <a:extLst>
              <a:ext uri="{FF2B5EF4-FFF2-40B4-BE49-F238E27FC236}">
                <a16:creationId xmlns:a16="http://schemas.microsoft.com/office/drawing/2014/main" id="{C8274B1F-2E6E-4044-94F7-2AB4E90F65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6411684" y="2198914"/>
            <a:ext cx="5127172" cy="3670180"/>
          </a:xfrm>
          <a:prstGeom prst="rect">
            <a:avLst/>
          </a:prstGeom>
        </p:spPr>
        <p:txBody>
          <a:bodyPr vert="horz" lIns="0" tIns="45720" rIns="0" bIns="45720" rtlCol="0">
            <a:normAutofit/>
          </a:bodyPr>
          <a:lstStyle/>
          <a:p>
            <a:pPr defTabSz="914400">
              <a:lnSpc>
                <a:spcPct val="90000"/>
              </a:lnSpc>
              <a:spcAft>
                <a:spcPts val="600"/>
              </a:spcAft>
              <a:buClr>
                <a:schemeClr val="accent3"/>
              </a:buClr>
              <a:buFont typeface="Calibri" panose="020F0502020204030204" pitchFamily="34" charset="0"/>
            </a:pPr>
            <a:r>
              <a:rPr lang="en-US">
                <a:solidFill>
                  <a:schemeClr val="tx1">
                    <a:lumMod val="75000"/>
                    <a:lumOff val="25000"/>
                  </a:schemeClr>
                </a:solidFill>
              </a:rPr>
              <a:t>Affective piety: </a:t>
            </a:r>
          </a:p>
          <a:p>
            <a:pPr defTabSz="914400">
              <a:lnSpc>
                <a:spcPct val="90000"/>
              </a:lnSpc>
              <a:spcAft>
                <a:spcPts val="600"/>
              </a:spcAft>
              <a:buClr>
                <a:schemeClr val="accent3"/>
              </a:buClr>
              <a:buFont typeface="Calibri" panose="020F0502020204030204" pitchFamily="34" charset="0"/>
            </a:pPr>
            <a:r>
              <a:rPr lang="en-US">
                <a:solidFill>
                  <a:schemeClr val="tx1">
                    <a:lumMod val="75000"/>
                    <a:lumOff val="25000"/>
                  </a:schemeClr>
                </a:solidFill>
              </a:rPr>
              <a:t>emotional engagement with and devotion to Christ, particularly human aspects like his death, and to the joys and sorrows of the Virgin Mary.</a:t>
            </a:r>
          </a:p>
          <a:p>
            <a:pPr defTabSz="914400">
              <a:lnSpc>
                <a:spcPct val="90000"/>
              </a:lnSpc>
              <a:spcAft>
                <a:spcPts val="600"/>
              </a:spcAft>
              <a:buClr>
                <a:schemeClr val="accent3"/>
              </a:buClr>
              <a:buFont typeface="Calibri" panose="020F0502020204030204" pitchFamily="34" charset="0"/>
            </a:pPr>
            <a:endParaRPr lang="en-US">
              <a:solidFill>
                <a:schemeClr val="tx1">
                  <a:lumMod val="75000"/>
                  <a:lumOff val="25000"/>
                </a:schemeClr>
              </a:solidFill>
            </a:endParaRPr>
          </a:p>
          <a:p>
            <a:pPr defTabSz="914400">
              <a:lnSpc>
                <a:spcPct val="90000"/>
              </a:lnSpc>
              <a:spcAft>
                <a:spcPts val="600"/>
              </a:spcAft>
              <a:buClr>
                <a:schemeClr val="accent3"/>
              </a:buClr>
              <a:buFont typeface="Calibri" panose="020F0502020204030204" pitchFamily="34" charset="0"/>
            </a:pPr>
            <a:r>
              <a:rPr lang="en-US">
                <a:solidFill>
                  <a:schemeClr val="tx1">
                    <a:lumMod val="75000"/>
                    <a:lumOff val="25000"/>
                  </a:schemeClr>
                </a:solidFill>
                <a:hlinkClick r:id="rId3"/>
              </a:rPr>
              <a:t>http://ica.themorgan.org/manuscript/page/110/128492</a:t>
            </a:r>
            <a:endParaRPr lang="en-US">
              <a:solidFill>
                <a:schemeClr val="tx1">
                  <a:lumMod val="75000"/>
                  <a:lumOff val="25000"/>
                </a:schemeClr>
              </a:solidFill>
            </a:endParaRPr>
          </a:p>
        </p:txBody>
      </p:sp>
      <p:sp>
        <p:nvSpPr>
          <p:cNvPr id="15" name="Rectangle 14">
            <a:extLst>
              <a:ext uri="{FF2B5EF4-FFF2-40B4-BE49-F238E27FC236}">
                <a16:creationId xmlns:a16="http://schemas.microsoft.com/office/drawing/2014/main" id="{DF7BD5AB-415F-42D4-8FC0-DCC5D1101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2A8EBF22-DAF1-4100-AA4A-A077B68E3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5431296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429</Words>
  <Application>Microsoft Office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Calibri</vt:lpstr>
      <vt:lpstr>Calibri Light</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Harriett Webster</dc:creator>
  <cp:lastModifiedBy>Harriett Webster</cp:lastModifiedBy>
  <cp:revision>1</cp:revision>
  <dcterms:created xsi:type="dcterms:W3CDTF">2020-12-01T15:04:10Z</dcterms:created>
  <dcterms:modified xsi:type="dcterms:W3CDTF">2020-12-01T15:15:31Z</dcterms:modified>
</cp:coreProperties>
</file>