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6"/>
  </p:notesMasterIdLst>
  <p:sldIdLst>
    <p:sldId id="259" r:id="rId2"/>
    <p:sldId id="256" r:id="rId3"/>
    <p:sldId id="257" r:id="rId4"/>
    <p:sldId id="258" r:id="rId5"/>
  </p:sldIdLst>
  <p:sldSz cx="15113000" cy="21374100"/>
  <p:notesSz cx="6858000" cy="9144000"/>
  <p:embeddedFontLst>
    <p:embeddedFont>
      <p:font typeface="Arial Bold" panose="020B0704020202020204" pitchFamily="34" charset="0"/>
      <p:regular r:id="rId7"/>
      <p:bold r:id="rId8"/>
    </p:embeddedFont>
    <p:embeddedFont>
      <p:font typeface="Arial Nova Bold" panose="020B0804020202020204" pitchFamily="34" charset="0"/>
      <p:regular r:id="rId9"/>
      <p:bold r:id="rId10"/>
    </p:embeddedFont>
    <p:embeddedFont>
      <p:font typeface="Trebuchet MS" panose="020B0603020202020204" pitchFamily="34" charset="0"/>
      <p:regular r:id="rId11"/>
      <p:bold r:id="rId12"/>
      <p:italic r:id="rId13"/>
      <p:boldItalic r:id="rId14"/>
    </p:embeddedFont>
    <p:embeddedFont>
      <p:font typeface="Wingdings 3" panose="05040102010807070707" pitchFamily="18" charset="2"/>
      <p:regular r:id="rId1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C8200F-6CF0-4BF1-887B-A8FFCBFB089C}" v="63" dt="2026-03-20T09:03:41.3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4601" autoAdjust="0"/>
  </p:normalViewPr>
  <p:slideViewPr>
    <p:cSldViewPr>
      <p:cViewPr>
        <p:scale>
          <a:sx n="60" d="100"/>
          <a:sy n="60" d="100"/>
        </p:scale>
        <p:origin x="336" y="2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openxmlformats.org/officeDocument/2006/relationships/font" Target="fonts/font7.fntdata"/><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font" Target="fonts/font1.fntdata"/><Relationship Id="rId12" Type="http://schemas.openxmlformats.org/officeDocument/2006/relationships/font" Target="fonts/font6.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font" Target="fonts/font9.fntdata"/><Relationship Id="rId10" Type="http://schemas.openxmlformats.org/officeDocument/2006/relationships/font" Target="fonts/font4.fntdata"/><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font" Target="fonts/font3.fntdata"/><Relationship Id="rId14" Type="http://schemas.openxmlformats.org/officeDocument/2006/relationships/font" Target="fonts/font8.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utterfiy razye" userId="6f4057494f1ec204" providerId="LiveId" clId="{1763CD6F-B28B-44BA-80B0-7AF0A03A9CF1}"/>
    <pc:docChg chg="undo redo custSel addSld modSld sldOrd">
      <pc:chgData name="butterfiy razye" userId="6f4057494f1ec204" providerId="LiveId" clId="{1763CD6F-B28B-44BA-80B0-7AF0A03A9CF1}" dt="2026-03-24T09:33:21.066" v="4646" actId="1076"/>
      <pc:docMkLst>
        <pc:docMk/>
      </pc:docMkLst>
      <pc:sldChg chg="addSp delSp modSp mod">
        <pc:chgData name="butterfiy razye" userId="6f4057494f1ec204" providerId="LiveId" clId="{1763CD6F-B28B-44BA-80B0-7AF0A03A9CF1}" dt="2026-03-17T12:15:18.099" v="4481" actId="20577"/>
        <pc:sldMkLst>
          <pc:docMk/>
          <pc:sldMk cId="0" sldId="256"/>
        </pc:sldMkLst>
        <pc:spChg chg="mod">
          <ac:chgData name="butterfiy razye" userId="6f4057494f1ec204" providerId="LiveId" clId="{1763CD6F-B28B-44BA-80B0-7AF0A03A9CF1}" dt="2026-03-16T13:28:11.780" v="3590" actId="20577"/>
          <ac:spMkLst>
            <pc:docMk/>
            <pc:sldMk cId="0" sldId="256"/>
            <ac:spMk id="9" creationId="{53A56EAF-AF1E-FAC9-742D-2891EED47878}"/>
          </ac:spMkLst>
        </pc:spChg>
        <pc:spChg chg="topLvl">
          <ac:chgData name="butterfiy razye" userId="6f4057494f1ec204" providerId="LiveId" clId="{1763CD6F-B28B-44BA-80B0-7AF0A03A9CF1}" dt="2026-03-16T12:48:13.056" v="1997" actId="21"/>
          <ac:spMkLst>
            <pc:docMk/>
            <pc:sldMk cId="0" sldId="256"/>
            <ac:spMk id="12" creationId="{00000000-0000-0000-0000-000000000000}"/>
          </ac:spMkLst>
        </pc:spChg>
        <pc:spChg chg="mod">
          <ac:chgData name="butterfiy razye" userId="6f4057494f1ec204" providerId="LiveId" clId="{1763CD6F-B28B-44BA-80B0-7AF0A03A9CF1}" dt="2026-03-16T13:09:22.321" v="2650" actId="113"/>
          <ac:spMkLst>
            <pc:docMk/>
            <pc:sldMk cId="0" sldId="256"/>
            <ac:spMk id="14" creationId="{2923E5D7-87B4-DD60-177A-215ABAB1C3C4}"/>
          </ac:spMkLst>
        </pc:spChg>
        <pc:spChg chg="mod">
          <ac:chgData name="butterfiy razye" userId="6f4057494f1ec204" providerId="LiveId" clId="{1763CD6F-B28B-44BA-80B0-7AF0A03A9CF1}" dt="2026-03-16T12:57:55.412" v="2530" actId="12"/>
          <ac:spMkLst>
            <pc:docMk/>
            <pc:sldMk cId="0" sldId="256"/>
            <ac:spMk id="15" creationId="{8CEE4F2D-8EF7-3150-8DC4-72D54D4054FC}"/>
          </ac:spMkLst>
        </pc:spChg>
        <pc:spChg chg="mod">
          <ac:chgData name="butterfiy razye" userId="6f4057494f1ec204" providerId="LiveId" clId="{1763CD6F-B28B-44BA-80B0-7AF0A03A9CF1}" dt="2026-03-16T12:58:39.526" v="2535" actId="1076"/>
          <ac:spMkLst>
            <pc:docMk/>
            <pc:sldMk cId="0" sldId="256"/>
            <ac:spMk id="16" creationId="{00000000-0000-0000-0000-000000000000}"/>
          </ac:spMkLst>
        </pc:spChg>
        <pc:spChg chg="mod">
          <ac:chgData name="butterfiy razye" userId="6f4057494f1ec204" providerId="LiveId" clId="{1763CD6F-B28B-44BA-80B0-7AF0A03A9CF1}" dt="2026-03-16T13:27:46.917" v="3587" actId="14100"/>
          <ac:spMkLst>
            <pc:docMk/>
            <pc:sldMk cId="0" sldId="256"/>
            <ac:spMk id="17" creationId="{00000000-0000-0000-0000-000000000000}"/>
          </ac:spMkLst>
        </pc:spChg>
        <pc:spChg chg="mod">
          <ac:chgData name="butterfiy razye" userId="6f4057494f1ec204" providerId="LiveId" clId="{1763CD6F-B28B-44BA-80B0-7AF0A03A9CF1}" dt="2026-03-17T12:15:18.099" v="4481" actId="20577"/>
          <ac:spMkLst>
            <pc:docMk/>
            <pc:sldMk cId="0" sldId="256"/>
            <ac:spMk id="25" creationId="{8A534E21-DD4B-509E-8EC0-53C6F7A81911}"/>
          </ac:spMkLst>
        </pc:spChg>
        <pc:spChg chg="mod">
          <ac:chgData name="butterfiy razye" userId="6f4057494f1ec204" providerId="LiveId" clId="{1763CD6F-B28B-44BA-80B0-7AF0A03A9CF1}" dt="2026-03-16T12:14:13.299" v="1246" actId="14100"/>
          <ac:spMkLst>
            <pc:docMk/>
            <pc:sldMk cId="0" sldId="256"/>
            <ac:spMk id="40" creationId="{4A0288D7-8547-CE6C-592D-1EE1A6ED1BE5}"/>
          </ac:spMkLst>
        </pc:spChg>
        <pc:spChg chg="mod">
          <ac:chgData name="butterfiy razye" userId="6f4057494f1ec204" providerId="LiveId" clId="{1763CD6F-B28B-44BA-80B0-7AF0A03A9CF1}" dt="2026-03-16T13:15:15.442" v="3106" actId="1076"/>
          <ac:spMkLst>
            <pc:docMk/>
            <pc:sldMk cId="0" sldId="256"/>
            <ac:spMk id="41" creationId="{D8FC171F-0F21-C7E0-028E-E5BF94740800}"/>
          </ac:spMkLst>
        </pc:spChg>
        <pc:spChg chg="mod">
          <ac:chgData name="butterfiy razye" userId="6f4057494f1ec204" providerId="LiveId" clId="{1763CD6F-B28B-44BA-80B0-7AF0A03A9CF1}" dt="2026-03-16T12:02:31.732" v="864" actId="1076"/>
          <ac:spMkLst>
            <pc:docMk/>
            <pc:sldMk cId="0" sldId="256"/>
            <ac:spMk id="42" creationId="{213481B0-193C-BAD3-963E-1E9D9F7D85C8}"/>
          </ac:spMkLst>
        </pc:spChg>
        <pc:spChg chg="add mod">
          <ac:chgData name="butterfiy razye" userId="6f4057494f1ec204" providerId="LiveId" clId="{1763CD6F-B28B-44BA-80B0-7AF0A03A9CF1}" dt="2026-03-16T12:19:38.149" v="1268" actId="14100"/>
          <ac:spMkLst>
            <pc:docMk/>
            <pc:sldMk cId="0" sldId="256"/>
            <ac:spMk id="44" creationId="{CB09E810-8E8B-3556-DAE6-52272A85CD9C}"/>
          </ac:spMkLst>
        </pc:spChg>
        <pc:spChg chg="add mod">
          <ac:chgData name="butterfiy razye" userId="6f4057494f1ec204" providerId="LiveId" clId="{1763CD6F-B28B-44BA-80B0-7AF0A03A9CF1}" dt="2026-03-16T13:04:00.929" v="2589" actId="1076"/>
          <ac:spMkLst>
            <pc:docMk/>
            <pc:sldMk cId="0" sldId="256"/>
            <ac:spMk id="45" creationId="{0C9B1ACD-E536-D1E5-FC95-D4781991A70B}"/>
          </ac:spMkLst>
        </pc:spChg>
        <pc:spChg chg="add mod">
          <ac:chgData name="butterfiy razye" userId="6f4057494f1ec204" providerId="LiveId" clId="{1763CD6F-B28B-44BA-80B0-7AF0A03A9CF1}" dt="2026-03-17T12:13:20.215" v="4395"/>
          <ac:spMkLst>
            <pc:docMk/>
            <pc:sldMk cId="0" sldId="256"/>
            <ac:spMk id="46" creationId="{D0D85A79-493E-635D-3CF0-198235237E51}"/>
          </ac:spMkLst>
        </pc:spChg>
        <pc:spChg chg="mod">
          <ac:chgData name="butterfiy razye" userId="6f4057494f1ec204" providerId="LiveId" clId="{1763CD6F-B28B-44BA-80B0-7AF0A03A9CF1}" dt="2026-03-16T13:20:02.934" v="3163" actId="113"/>
          <ac:spMkLst>
            <pc:docMk/>
            <pc:sldMk cId="0" sldId="256"/>
            <ac:spMk id="47" creationId="{8FC6C838-B2A9-B78D-2D38-BC8CD62EF75C}"/>
          </ac:spMkLst>
        </pc:spChg>
        <pc:grpChg chg="mod">
          <ac:chgData name="butterfiy razye" userId="6f4057494f1ec204" providerId="LiveId" clId="{1763CD6F-B28B-44BA-80B0-7AF0A03A9CF1}" dt="2026-03-16T13:15:42.992" v="3107" actId="1076"/>
          <ac:grpSpMkLst>
            <pc:docMk/>
            <pc:sldMk cId="0" sldId="256"/>
            <ac:grpSpMk id="2" creationId="{00000000-0000-0000-0000-000000000000}"/>
          </ac:grpSpMkLst>
        </pc:grpChg>
        <pc:picChg chg="mod">
          <ac:chgData name="butterfiy razye" userId="6f4057494f1ec204" providerId="LiveId" clId="{1763CD6F-B28B-44BA-80B0-7AF0A03A9CF1}" dt="2026-03-16T12:58:19.922" v="2534" actId="14100"/>
          <ac:picMkLst>
            <pc:docMk/>
            <pc:sldMk cId="0" sldId="256"/>
            <ac:picMk id="18" creationId="{158F6C30-1076-5D39-F968-DB6E93DDA567}"/>
          </ac:picMkLst>
        </pc:picChg>
        <pc:picChg chg="mod">
          <ac:chgData name="butterfiy razye" userId="6f4057494f1ec204" providerId="LiveId" clId="{1763CD6F-B28B-44BA-80B0-7AF0A03A9CF1}" dt="2026-03-16T11:57:47.129" v="3" actId="1076"/>
          <ac:picMkLst>
            <pc:docMk/>
            <pc:sldMk cId="0" sldId="256"/>
            <ac:picMk id="36" creationId="{A27A1DA3-7DA7-55CC-E877-DC8F146FDD7B}"/>
          </ac:picMkLst>
        </pc:picChg>
        <pc:picChg chg="mod">
          <ac:chgData name="butterfiy razye" userId="6f4057494f1ec204" providerId="LiveId" clId="{1763CD6F-B28B-44BA-80B0-7AF0A03A9CF1}" dt="2026-03-16T12:53:50.098" v="2110" actId="1076"/>
          <ac:picMkLst>
            <pc:docMk/>
            <pc:sldMk cId="0" sldId="256"/>
            <ac:picMk id="43" creationId="{583E6307-E11D-4E68-05A4-1C84334620D2}"/>
          </ac:picMkLst>
        </pc:picChg>
        <pc:picChg chg="mod">
          <ac:chgData name="butterfiy razye" userId="6f4057494f1ec204" providerId="LiveId" clId="{1763CD6F-B28B-44BA-80B0-7AF0A03A9CF1}" dt="2026-03-16T12:16:22.234" v="1256" actId="14100"/>
          <ac:picMkLst>
            <pc:docMk/>
            <pc:sldMk cId="0" sldId="256"/>
            <ac:picMk id="1028" creationId="{D017C38A-15BF-7B18-88C5-2C596CABFC2D}"/>
          </ac:picMkLst>
        </pc:picChg>
      </pc:sldChg>
      <pc:sldChg chg="addSp delSp modSp mod">
        <pc:chgData name="butterfiy razye" userId="6f4057494f1ec204" providerId="LiveId" clId="{1763CD6F-B28B-44BA-80B0-7AF0A03A9CF1}" dt="2026-03-24T09:33:21.066" v="4646" actId="1076"/>
        <pc:sldMkLst>
          <pc:docMk/>
          <pc:sldMk cId="389258461" sldId="257"/>
        </pc:sldMkLst>
        <pc:spChg chg="mod">
          <ac:chgData name="butterfiy razye" userId="6f4057494f1ec204" providerId="LiveId" clId="{1763CD6F-B28B-44BA-80B0-7AF0A03A9CF1}" dt="2026-03-24T09:32:56.071" v="4642" actId="113"/>
          <ac:spMkLst>
            <pc:docMk/>
            <pc:sldMk cId="389258461" sldId="257"/>
            <ac:spMk id="2" creationId="{6BF2BB5B-0744-1AAB-ED46-617155D6563F}"/>
          </ac:spMkLst>
        </pc:spChg>
        <pc:spChg chg="add del mod">
          <ac:chgData name="butterfiy razye" userId="6f4057494f1ec204" providerId="LiveId" clId="{1763CD6F-B28B-44BA-80B0-7AF0A03A9CF1}" dt="2026-03-24T09:33:11.790" v="4645" actId="478"/>
          <ac:spMkLst>
            <pc:docMk/>
            <pc:sldMk cId="389258461" sldId="257"/>
            <ac:spMk id="4" creationId="{8495A6B5-9BCF-41E8-9811-87089CFF6548}"/>
          </ac:spMkLst>
        </pc:spChg>
        <pc:spChg chg="add mod">
          <ac:chgData name="butterfiy razye" userId="6f4057494f1ec204" providerId="LiveId" clId="{1763CD6F-B28B-44BA-80B0-7AF0A03A9CF1}" dt="2026-03-24T09:33:08.093" v="4644" actId="1076"/>
          <ac:spMkLst>
            <pc:docMk/>
            <pc:sldMk cId="389258461" sldId="257"/>
            <ac:spMk id="6" creationId="{4EDABBCB-ABE2-F32F-8BCD-BA3B911BD064}"/>
          </ac:spMkLst>
        </pc:spChg>
        <pc:spChg chg="add mod">
          <ac:chgData name="butterfiy razye" userId="6f4057494f1ec204" providerId="LiveId" clId="{1763CD6F-B28B-44BA-80B0-7AF0A03A9CF1}" dt="2026-03-16T13:02:13.193" v="2584" actId="1076"/>
          <ac:spMkLst>
            <pc:docMk/>
            <pc:sldMk cId="389258461" sldId="257"/>
            <ac:spMk id="12" creationId="{69BCB3FE-0949-A69E-97BF-A77474DAF2EB}"/>
          </ac:spMkLst>
        </pc:spChg>
        <pc:picChg chg="add del mod">
          <ac:chgData name="butterfiy razye" userId="6f4057494f1ec204" providerId="LiveId" clId="{1763CD6F-B28B-44BA-80B0-7AF0A03A9CF1}" dt="2026-03-24T09:14:59.413" v="4637" actId="21"/>
          <ac:picMkLst>
            <pc:docMk/>
            <pc:sldMk cId="389258461" sldId="257"/>
            <ac:picMk id="5" creationId="{F98BCC83-4349-1E92-DCD4-B2059F9AA5F6}"/>
          </ac:picMkLst>
        </pc:picChg>
        <pc:picChg chg="mod">
          <ac:chgData name="butterfiy razye" userId="6f4057494f1ec204" providerId="LiveId" clId="{1763CD6F-B28B-44BA-80B0-7AF0A03A9CF1}" dt="2026-03-24T09:33:21.066" v="4646" actId="1076"/>
          <ac:picMkLst>
            <pc:docMk/>
            <pc:sldMk cId="389258461" sldId="257"/>
            <ac:picMk id="7" creationId="{F0FE55F3-12D7-B5D2-4508-462FFC14A071}"/>
          </ac:picMkLst>
        </pc:picChg>
      </pc:sldChg>
      <pc:sldChg chg="addSp delSp modSp new mod">
        <pc:chgData name="butterfiy razye" userId="6f4057494f1ec204" providerId="LiveId" clId="{1763CD6F-B28B-44BA-80B0-7AF0A03A9CF1}" dt="2026-03-20T09:04:18.498" v="4636" actId="20577"/>
        <pc:sldMkLst>
          <pc:docMk/>
          <pc:sldMk cId="408025293" sldId="258"/>
        </pc:sldMkLst>
        <pc:spChg chg="add mod">
          <ac:chgData name="butterfiy razye" userId="6f4057494f1ec204" providerId="LiveId" clId="{1763CD6F-B28B-44BA-80B0-7AF0A03A9CF1}" dt="2026-03-20T09:04:18.498" v="4636" actId="20577"/>
          <ac:spMkLst>
            <pc:docMk/>
            <pc:sldMk cId="408025293" sldId="258"/>
            <ac:spMk id="4" creationId="{BF1F3903-7AA3-1CF5-E18C-FF514A3F8F5E}"/>
          </ac:spMkLst>
        </pc:spChg>
      </pc:sldChg>
      <pc:sldChg chg="addSp delSp modSp new mod ord">
        <pc:chgData name="butterfiy razye" userId="6f4057494f1ec204" providerId="LiveId" clId="{1763CD6F-B28B-44BA-80B0-7AF0A03A9CF1}" dt="2026-03-17T09:59:08.216" v="4213" actId="20577"/>
        <pc:sldMkLst>
          <pc:docMk/>
          <pc:sldMk cId="3402304261" sldId="259"/>
        </pc:sldMkLst>
        <pc:spChg chg="add mod">
          <ac:chgData name="butterfiy razye" userId="6f4057494f1ec204" providerId="LiveId" clId="{1763CD6F-B28B-44BA-80B0-7AF0A03A9CF1}" dt="2026-03-17T09:56:34.428" v="4164" actId="1076"/>
          <ac:spMkLst>
            <pc:docMk/>
            <pc:sldMk cId="3402304261" sldId="259"/>
            <ac:spMk id="6" creationId="{CB406900-C345-E950-4999-37F62600C33A}"/>
          </ac:spMkLst>
        </pc:spChg>
        <pc:spChg chg="add mod">
          <ac:chgData name="butterfiy razye" userId="6f4057494f1ec204" providerId="LiveId" clId="{1763CD6F-B28B-44BA-80B0-7AF0A03A9CF1}" dt="2026-03-17T09:59:08.216" v="4213" actId="20577"/>
          <ac:spMkLst>
            <pc:docMk/>
            <pc:sldMk cId="3402304261" sldId="259"/>
            <ac:spMk id="8" creationId="{3DCC4BFB-9AA8-850B-6708-1DFBFACD69C0}"/>
          </ac:spMkLst>
        </pc:spChg>
        <pc:picChg chg="add mod">
          <ac:chgData name="butterfiy razye" userId="6f4057494f1ec204" providerId="LiveId" clId="{1763CD6F-B28B-44BA-80B0-7AF0A03A9CF1}" dt="2026-03-17T09:56:48.236" v="4166" actId="1076"/>
          <ac:picMkLst>
            <pc:docMk/>
            <pc:sldMk cId="3402304261" sldId="259"/>
            <ac:picMk id="4" creationId="{D1B6772F-064D-3FAE-C6EB-0B1A2907DB3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6713B9-833C-4EFF-9CD1-1425891B3ACF}" type="datetimeFigureOut">
              <a:rPr lang="en-GB" smtClean="0"/>
              <a:t>24/03/2026</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BD2BA4-5B2E-4F5F-8350-EB45071AF02B}" type="slidenum">
              <a:rPr lang="en-GB" smtClean="0"/>
              <a:t>‹#›</a:t>
            </a:fld>
            <a:endParaRPr lang="en-GB"/>
          </a:p>
        </p:txBody>
      </p:sp>
    </p:spTree>
    <p:extLst>
      <p:ext uri="{BB962C8B-B14F-4D97-AF65-F5344CB8AC3E}">
        <p14:creationId xmlns:p14="http://schemas.microsoft.com/office/powerpoint/2010/main" val="24272222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BD2BA4-5B2E-4F5F-8350-EB45071AF02B}" type="slidenum">
              <a:rPr lang="en-GB" smtClean="0"/>
              <a:t>2</a:t>
            </a:fld>
            <a:endParaRPr lang="en-GB"/>
          </a:p>
        </p:txBody>
      </p:sp>
    </p:spTree>
    <p:extLst>
      <p:ext uri="{BB962C8B-B14F-4D97-AF65-F5344CB8AC3E}">
        <p14:creationId xmlns:p14="http://schemas.microsoft.com/office/powerpoint/2010/main" val="6893152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3992" y="-26391"/>
            <a:ext cx="15155648" cy="21426881"/>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868623" y="7494131"/>
            <a:ext cx="9630272" cy="5130975"/>
          </a:xfrm>
        </p:spPr>
        <p:txBody>
          <a:bodyPr anchor="b">
            <a:noAutofit/>
          </a:bodyPr>
          <a:lstStyle>
            <a:lvl1pPr algn="r">
              <a:defRPr sz="8925">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868623" y="12625101"/>
            <a:ext cx="9630272" cy="3418669"/>
          </a:xfrm>
        </p:spPr>
        <p:txBody>
          <a:bodyPr anchor="t"/>
          <a:lstStyle>
            <a:lvl1pPr marL="0" indent="0" algn="r">
              <a:buNone/>
              <a:defRPr>
                <a:solidFill>
                  <a:schemeClr val="tx1">
                    <a:lumMod val="50000"/>
                    <a:lumOff val="50000"/>
                  </a:schemeClr>
                </a:solidFill>
              </a:defRPr>
            </a:lvl1pPr>
            <a:lvl2pPr marL="755660" indent="0" algn="ctr">
              <a:buNone/>
              <a:defRPr>
                <a:solidFill>
                  <a:schemeClr val="tx1">
                    <a:tint val="75000"/>
                  </a:schemeClr>
                </a:solidFill>
              </a:defRPr>
            </a:lvl2pPr>
            <a:lvl3pPr marL="1511320" indent="0" algn="ctr">
              <a:buNone/>
              <a:defRPr>
                <a:solidFill>
                  <a:schemeClr val="tx1">
                    <a:tint val="75000"/>
                  </a:schemeClr>
                </a:solidFill>
              </a:defRPr>
            </a:lvl3pPr>
            <a:lvl4pPr marL="2266980" indent="0" algn="ctr">
              <a:buNone/>
              <a:defRPr>
                <a:solidFill>
                  <a:schemeClr val="tx1">
                    <a:tint val="75000"/>
                  </a:schemeClr>
                </a:solidFill>
              </a:defRPr>
            </a:lvl4pPr>
            <a:lvl5pPr marL="3022641" indent="0" algn="ctr">
              <a:buNone/>
              <a:defRPr>
                <a:solidFill>
                  <a:schemeClr val="tx1">
                    <a:tint val="75000"/>
                  </a:schemeClr>
                </a:solidFill>
              </a:defRPr>
            </a:lvl5pPr>
            <a:lvl6pPr marL="3778301" indent="0" algn="ctr">
              <a:buNone/>
              <a:defRPr>
                <a:solidFill>
                  <a:schemeClr val="tx1">
                    <a:tint val="75000"/>
                  </a:schemeClr>
                </a:solidFill>
              </a:defRPr>
            </a:lvl6pPr>
            <a:lvl7pPr marL="4533961" indent="0" algn="ctr">
              <a:buNone/>
              <a:defRPr>
                <a:solidFill>
                  <a:schemeClr val="tx1">
                    <a:tint val="75000"/>
                  </a:schemeClr>
                </a:solidFill>
              </a:defRPr>
            </a:lvl7pPr>
            <a:lvl8pPr marL="5289621" indent="0" algn="ctr">
              <a:buNone/>
              <a:defRPr>
                <a:solidFill>
                  <a:schemeClr val="tx1">
                    <a:tint val="75000"/>
                  </a:schemeClr>
                </a:solidFill>
              </a:defRPr>
            </a:lvl8pPr>
            <a:lvl9pPr marL="6045281"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91476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80209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7531" y="8417707"/>
            <a:ext cx="10491362" cy="5692844"/>
          </a:xfrm>
        </p:spPr>
        <p:txBody>
          <a:bodyPr anchor="b"/>
          <a:lstStyle>
            <a:lvl1pPr algn="l">
              <a:defRPr sz="6611" b="0" cap="none"/>
            </a:lvl1pPr>
          </a:lstStyle>
          <a:p>
            <a:r>
              <a:rPr lang="en-GB"/>
              <a:t>Click to edit Master title style</a:t>
            </a:r>
            <a:endParaRPr lang="en-US" dirty="0"/>
          </a:p>
        </p:txBody>
      </p:sp>
      <p:sp>
        <p:nvSpPr>
          <p:cNvPr id="3" name="Text Placeholder 2"/>
          <p:cNvSpPr>
            <a:spLocks noGrp="1"/>
          </p:cNvSpPr>
          <p:nvPr>
            <p:ph type="body" idx="1"/>
          </p:nvPr>
        </p:nvSpPr>
        <p:spPr>
          <a:xfrm>
            <a:off x="1007531" y="14110546"/>
            <a:ext cx="10491362" cy="2681580"/>
          </a:xfrm>
        </p:spPr>
        <p:txBody>
          <a:bodyPr anchor="t"/>
          <a:lstStyle>
            <a:lvl1pPr marL="0" indent="0" algn="l">
              <a:buNone/>
              <a:defRPr sz="3306">
                <a:solidFill>
                  <a:schemeClr val="tx1">
                    <a:lumMod val="50000"/>
                    <a:lumOff val="50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8934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7533" y="1899920"/>
            <a:ext cx="10491361" cy="4116493"/>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07534" y="6733836"/>
            <a:ext cx="5103958" cy="12095073"/>
          </a:xfrm>
        </p:spPr>
        <p:txBody>
          <a:bodyPr>
            <a:normAutofit/>
          </a:bodyPr>
          <a:lstStyle>
            <a:lvl1pPr>
              <a:defRPr sz="2975"/>
            </a:lvl1pPr>
            <a:lvl2pPr>
              <a:defRPr sz="2644"/>
            </a:lvl2pPr>
            <a:lvl3pPr>
              <a:defRPr sz="2314"/>
            </a:lvl3pPr>
            <a:lvl4pPr>
              <a:defRPr sz="1983"/>
            </a:lvl4pPr>
            <a:lvl5pPr>
              <a:defRPr sz="1983"/>
            </a:lvl5pPr>
            <a:lvl6pPr>
              <a:defRPr sz="1983"/>
            </a:lvl6pPr>
            <a:lvl7pPr>
              <a:defRPr sz="1983"/>
            </a:lvl7pPr>
            <a:lvl8pPr>
              <a:defRPr sz="1983"/>
            </a:lvl8pPr>
            <a:lvl9pPr>
              <a:defRPr sz="198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94934" y="6733840"/>
            <a:ext cx="5103960" cy="12095076"/>
          </a:xfrm>
        </p:spPr>
        <p:txBody>
          <a:bodyPr>
            <a:normAutofit/>
          </a:bodyPr>
          <a:lstStyle>
            <a:lvl1pPr>
              <a:defRPr sz="2975"/>
            </a:lvl1pPr>
            <a:lvl2pPr>
              <a:defRPr sz="2644"/>
            </a:lvl2pPr>
            <a:lvl3pPr>
              <a:defRPr sz="2314"/>
            </a:lvl3pPr>
            <a:lvl4pPr>
              <a:defRPr sz="1983"/>
            </a:lvl4pPr>
            <a:lvl5pPr>
              <a:defRPr sz="1983"/>
            </a:lvl5pPr>
            <a:lvl6pPr>
              <a:defRPr sz="1983"/>
            </a:lvl6pPr>
            <a:lvl7pPr>
              <a:defRPr sz="1983"/>
            </a:lvl7pPr>
            <a:lvl8pPr>
              <a:defRPr sz="1983"/>
            </a:lvl8pPr>
            <a:lvl9pPr>
              <a:defRPr sz="198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77063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07533" y="1899920"/>
            <a:ext cx="10491359" cy="4116493"/>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007532" y="6735063"/>
            <a:ext cx="5108194" cy="1796017"/>
          </a:xfrm>
        </p:spPr>
        <p:txBody>
          <a:bodyPr anchor="b">
            <a:noAutofit/>
          </a:bodyPr>
          <a:lstStyle>
            <a:lvl1pPr marL="0" indent="0">
              <a:buNone/>
              <a:defRPr sz="3967" b="0"/>
            </a:lvl1pPr>
            <a:lvl2pPr marL="755660" indent="0">
              <a:buNone/>
              <a:defRPr sz="3306" b="1"/>
            </a:lvl2pPr>
            <a:lvl3pPr marL="1511320" indent="0">
              <a:buNone/>
              <a:defRPr sz="2975" b="1"/>
            </a:lvl3pPr>
            <a:lvl4pPr marL="2266980" indent="0">
              <a:buNone/>
              <a:defRPr sz="2644" b="1"/>
            </a:lvl4pPr>
            <a:lvl5pPr marL="3022641" indent="0">
              <a:buNone/>
              <a:defRPr sz="2644" b="1"/>
            </a:lvl5pPr>
            <a:lvl6pPr marL="3778301" indent="0">
              <a:buNone/>
              <a:defRPr sz="2644" b="1"/>
            </a:lvl6pPr>
            <a:lvl7pPr marL="4533961" indent="0">
              <a:buNone/>
              <a:defRPr sz="2644" b="1"/>
            </a:lvl7pPr>
            <a:lvl8pPr marL="5289621" indent="0">
              <a:buNone/>
              <a:defRPr sz="2644" b="1"/>
            </a:lvl8pPr>
            <a:lvl9pPr marL="6045281" indent="0">
              <a:buNone/>
              <a:defRPr sz="2644" b="1"/>
            </a:lvl9pPr>
          </a:lstStyle>
          <a:p>
            <a:pPr lvl="0"/>
            <a:r>
              <a:rPr lang="en-GB"/>
              <a:t>Click to edit Master text styles</a:t>
            </a:r>
          </a:p>
        </p:txBody>
      </p:sp>
      <p:sp>
        <p:nvSpPr>
          <p:cNvPr id="4" name="Content Placeholder 3"/>
          <p:cNvSpPr>
            <a:spLocks noGrp="1"/>
          </p:cNvSpPr>
          <p:nvPr>
            <p:ph sz="half" idx="2"/>
          </p:nvPr>
        </p:nvSpPr>
        <p:spPr>
          <a:xfrm>
            <a:off x="1007532" y="8531085"/>
            <a:ext cx="5108194" cy="1029783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0697" y="6735063"/>
            <a:ext cx="5108194" cy="1796017"/>
          </a:xfrm>
        </p:spPr>
        <p:txBody>
          <a:bodyPr anchor="b">
            <a:noAutofit/>
          </a:bodyPr>
          <a:lstStyle>
            <a:lvl1pPr marL="0" indent="0">
              <a:buNone/>
              <a:defRPr sz="3967" b="0"/>
            </a:lvl1pPr>
            <a:lvl2pPr marL="755660" indent="0">
              <a:buNone/>
              <a:defRPr sz="3306" b="1"/>
            </a:lvl2pPr>
            <a:lvl3pPr marL="1511320" indent="0">
              <a:buNone/>
              <a:defRPr sz="2975" b="1"/>
            </a:lvl3pPr>
            <a:lvl4pPr marL="2266980" indent="0">
              <a:buNone/>
              <a:defRPr sz="2644" b="1"/>
            </a:lvl4pPr>
            <a:lvl5pPr marL="3022641" indent="0">
              <a:buNone/>
              <a:defRPr sz="2644" b="1"/>
            </a:lvl5pPr>
            <a:lvl6pPr marL="3778301" indent="0">
              <a:buNone/>
              <a:defRPr sz="2644" b="1"/>
            </a:lvl6pPr>
            <a:lvl7pPr marL="4533961" indent="0">
              <a:buNone/>
              <a:defRPr sz="2644" b="1"/>
            </a:lvl7pPr>
            <a:lvl8pPr marL="5289621" indent="0">
              <a:buNone/>
              <a:defRPr sz="2644" b="1"/>
            </a:lvl8pPr>
            <a:lvl9pPr marL="6045281" indent="0">
              <a:buNone/>
              <a:defRPr sz="2644" b="1"/>
            </a:lvl9pPr>
          </a:lstStyle>
          <a:p>
            <a:pPr lvl="0"/>
            <a:r>
              <a:rPr lang="en-GB"/>
              <a:t>Click to edit Master text styles</a:t>
            </a:r>
          </a:p>
        </p:txBody>
      </p:sp>
      <p:sp>
        <p:nvSpPr>
          <p:cNvPr id="6" name="Content Placeholder 5"/>
          <p:cNvSpPr>
            <a:spLocks noGrp="1"/>
          </p:cNvSpPr>
          <p:nvPr>
            <p:ph sz="quarter" idx="4"/>
          </p:nvPr>
        </p:nvSpPr>
        <p:spPr>
          <a:xfrm>
            <a:off x="6390697" y="8531085"/>
            <a:ext cx="5108194" cy="1029783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35631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07532" y="1899920"/>
            <a:ext cx="10491361" cy="4116493"/>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94350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63487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532" y="4670649"/>
            <a:ext cx="4611551" cy="3984552"/>
          </a:xfrm>
        </p:spPr>
        <p:txBody>
          <a:bodyPr anchor="b">
            <a:normAutofit/>
          </a:bodyPr>
          <a:lstStyle>
            <a:lvl1pPr>
              <a:defRPr sz="3306"/>
            </a:lvl1pPr>
          </a:lstStyle>
          <a:p>
            <a:r>
              <a:rPr lang="en-GB"/>
              <a:t>Click to edit Master title style</a:t>
            </a:r>
            <a:endParaRPr lang="en-US" dirty="0"/>
          </a:p>
        </p:txBody>
      </p:sp>
      <p:sp>
        <p:nvSpPr>
          <p:cNvPr id="3" name="Content Placeholder 2"/>
          <p:cNvSpPr>
            <a:spLocks noGrp="1"/>
          </p:cNvSpPr>
          <p:nvPr>
            <p:ph idx="1"/>
          </p:nvPr>
        </p:nvSpPr>
        <p:spPr>
          <a:xfrm>
            <a:off x="5902525" y="1604851"/>
            <a:ext cx="5596367" cy="1722406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07532" y="8655200"/>
            <a:ext cx="4611551" cy="8054866"/>
          </a:xfrm>
        </p:spPr>
        <p:txBody>
          <a:bodyPr>
            <a:normAutofit/>
          </a:bodyPr>
          <a:lstStyle>
            <a:lvl1pPr marL="0" indent="0">
              <a:buNone/>
              <a:defRPr sz="2314"/>
            </a:lvl1pPr>
            <a:lvl2pPr marL="566745" indent="0">
              <a:buNone/>
              <a:defRPr sz="1735"/>
            </a:lvl2pPr>
            <a:lvl3pPr marL="1133490" indent="0">
              <a:buNone/>
              <a:defRPr sz="1488"/>
            </a:lvl3pPr>
            <a:lvl4pPr marL="1700235" indent="0">
              <a:buNone/>
              <a:defRPr sz="1240"/>
            </a:lvl4pPr>
            <a:lvl5pPr marL="2266980" indent="0">
              <a:buNone/>
              <a:defRPr sz="1240"/>
            </a:lvl5pPr>
            <a:lvl6pPr marL="2833726" indent="0">
              <a:buNone/>
              <a:defRPr sz="1240"/>
            </a:lvl6pPr>
            <a:lvl7pPr marL="3400471" indent="0">
              <a:buNone/>
              <a:defRPr sz="1240"/>
            </a:lvl7pPr>
            <a:lvl8pPr marL="3967216" indent="0">
              <a:buNone/>
              <a:defRPr sz="1240"/>
            </a:lvl8pPr>
            <a:lvl9pPr marL="4533961" indent="0">
              <a:buNone/>
              <a:defRPr sz="124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39899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532" y="14961870"/>
            <a:ext cx="10491361" cy="1766333"/>
          </a:xfrm>
        </p:spPr>
        <p:txBody>
          <a:bodyPr anchor="b">
            <a:normAutofit/>
          </a:bodyPr>
          <a:lstStyle>
            <a:lvl1pPr algn="l">
              <a:defRPr sz="3967"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07532" y="1899920"/>
            <a:ext cx="10491361" cy="11985821"/>
          </a:xfrm>
        </p:spPr>
        <p:txBody>
          <a:bodyPr anchor="t">
            <a:normAutofit/>
          </a:bodyPr>
          <a:lstStyle>
            <a:lvl1pPr marL="0" indent="0" algn="ctr">
              <a:buNone/>
              <a:defRPr sz="2644"/>
            </a:lvl1pPr>
            <a:lvl2pPr marL="755660" indent="0">
              <a:buNone/>
              <a:defRPr sz="2644"/>
            </a:lvl2pPr>
            <a:lvl3pPr marL="1511320" indent="0">
              <a:buNone/>
              <a:defRPr sz="2644"/>
            </a:lvl3pPr>
            <a:lvl4pPr marL="2266980" indent="0">
              <a:buNone/>
              <a:defRPr sz="2644"/>
            </a:lvl4pPr>
            <a:lvl5pPr marL="3022641" indent="0">
              <a:buNone/>
              <a:defRPr sz="2644"/>
            </a:lvl5pPr>
            <a:lvl6pPr marL="3778301" indent="0">
              <a:buNone/>
              <a:defRPr sz="2644"/>
            </a:lvl6pPr>
            <a:lvl7pPr marL="4533961" indent="0">
              <a:buNone/>
              <a:defRPr sz="2644"/>
            </a:lvl7pPr>
            <a:lvl8pPr marL="5289621" indent="0">
              <a:buNone/>
              <a:defRPr sz="2644"/>
            </a:lvl8pPr>
            <a:lvl9pPr marL="6045281" indent="0">
              <a:buNone/>
              <a:defRPr sz="2644"/>
            </a:lvl9pPr>
          </a:lstStyle>
          <a:p>
            <a:r>
              <a:rPr lang="en-GB"/>
              <a:t>Click icon to add picture</a:t>
            </a:r>
            <a:endParaRPr lang="en-US" dirty="0"/>
          </a:p>
        </p:txBody>
      </p:sp>
      <p:sp>
        <p:nvSpPr>
          <p:cNvPr id="4" name="Text Placeholder 3"/>
          <p:cNvSpPr>
            <a:spLocks noGrp="1"/>
          </p:cNvSpPr>
          <p:nvPr>
            <p:ph type="body" sz="half" idx="2"/>
          </p:nvPr>
        </p:nvSpPr>
        <p:spPr>
          <a:xfrm>
            <a:off x="1007532" y="16728204"/>
            <a:ext cx="10491361" cy="2100708"/>
          </a:xfrm>
        </p:spPr>
        <p:txBody>
          <a:bodyPr>
            <a:normAutofit/>
          </a:bodyPr>
          <a:lstStyle>
            <a:lvl1pPr marL="0" indent="0">
              <a:buNone/>
              <a:defRPr sz="1983"/>
            </a:lvl1pPr>
            <a:lvl2pPr marL="755660" indent="0">
              <a:buNone/>
              <a:defRPr sz="1983"/>
            </a:lvl2pPr>
            <a:lvl3pPr marL="1511320" indent="0">
              <a:buNone/>
              <a:defRPr sz="1653"/>
            </a:lvl3pPr>
            <a:lvl4pPr marL="2266980" indent="0">
              <a:buNone/>
              <a:defRPr sz="1488"/>
            </a:lvl4pPr>
            <a:lvl5pPr marL="3022641" indent="0">
              <a:buNone/>
              <a:defRPr sz="1488"/>
            </a:lvl5pPr>
            <a:lvl6pPr marL="3778301" indent="0">
              <a:buNone/>
              <a:defRPr sz="1488"/>
            </a:lvl6pPr>
            <a:lvl7pPr marL="4533961" indent="0">
              <a:buNone/>
              <a:defRPr sz="1488"/>
            </a:lvl7pPr>
            <a:lvl8pPr marL="5289621" indent="0">
              <a:buNone/>
              <a:defRPr sz="1488"/>
            </a:lvl8pPr>
            <a:lvl9pPr marL="6045281" indent="0">
              <a:buNone/>
              <a:defRPr sz="1488"/>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8138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533" y="1899920"/>
            <a:ext cx="10491361" cy="10607887"/>
          </a:xfrm>
        </p:spPr>
        <p:txBody>
          <a:bodyPr anchor="ctr">
            <a:normAutofit/>
          </a:bodyPr>
          <a:lstStyle>
            <a:lvl1pPr algn="l">
              <a:defRPr sz="7272" b="0" cap="none"/>
            </a:lvl1pPr>
          </a:lstStyle>
          <a:p>
            <a:r>
              <a:rPr lang="en-GB"/>
              <a:t>Click to edit Master title style</a:t>
            </a:r>
            <a:endParaRPr lang="en-US" dirty="0"/>
          </a:p>
        </p:txBody>
      </p:sp>
      <p:sp>
        <p:nvSpPr>
          <p:cNvPr id="3" name="Text Placeholder 2"/>
          <p:cNvSpPr>
            <a:spLocks noGrp="1"/>
          </p:cNvSpPr>
          <p:nvPr>
            <p:ph type="body" idx="1"/>
          </p:nvPr>
        </p:nvSpPr>
        <p:spPr>
          <a:xfrm>
            <a:off x="1007533" y="13932747"/>
            <a:ext cx="10491361" cy="4896165"/>
          </a:xfrm>
        </p:spPr>
        <p:txBody>
          <a:bodyPr anchor="ctr">
            <a:normAutofit/>
          </a:bodyPr>
          <a:lstStyle>
            <a:lvl1pPr marL="0" indent="0" algn="l">
              <a:buNone/>
              <a:defRPr sz="2975">
                <a:solidFill>
                  <a:schemeClr val="tx1">
                    <a:lumMod val="75000"/>
                    <a:lumOff val="25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902597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80713" y="1899920"/>
            <a:ext cx="10035967" cy="9420437"/>
          </a:xfrm>
        </p:spPr>
        <p:txBody>
          <a:bodyPr anchor="ctr">
            <a:normAutofit/>
          </a:bodyPr>
          <a:lstStyle>
            <a:lvl1pPr algn="l">
              <a:defRPr sz="7272"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819830" y="11320357"/>
            <a:ext cx="8957732" cy="1187450"/>
          </a:xfrm>
        </p:spPr>
        <p:txBody>
          <a:bodyPr anchor="ctr">
            <a:noAutofit/>
          </a:bodyPr>
          <a:lstStyle>
            <a:lvl1pPr marL="0" indent="0">
              <a:buFontTx/>
              <a:buNone/>
              <a:defRPr sz="2644">
                <a:solidFill>
                  <a:schemeClr val="tx1">
                    <a:lumMod val="50000"/>
                    <a:lumOff val="50000"/>
                  </a:schemeClr>
                </a:solidFill>
              </a:defRPr>
            </a:lvl1pPr>
            <a:lvl2pPr marL="755660" indent="0">
              <a:buFontTx/>
              <a:buNone/>
              <a:defRPr/>
            </a:lvl2pPr>
            <a:lvl3pPr marL="1511320" indent="0">
              <a:buFontTx/>
              <a:buNone/>
              <a:defRPr/>
            </a:lvl3pPr>
            <a:lvl4pPr marL="2266980" indent="0">
              <a:buFontTx/>
              <a:buNone/>
              <a:defRPr/>
            </a:lvl4pPr>
            <a:lvl5pPr marL="3022641" indent="0">
              <a:buFontTx/>
              <a:buNone/>
              <a:defRPr/>
            </a:lvl5pPr>
          </a:lstStyle>
          <a:p>
            <a:pPr lvl="0"/>
            <a:r>
              <a:rPr lang="en-GB"/>
              <a:t>Click to edit Master text styles</a:t>
            </a:r>
          </a:p>
        </p:txBody>
      </p:sp>
      <p:sp>
        <p:nvSpPr>
          <p:cNvPr id="3" name="Text Placeholder 2"/>
          <p:cNvSpPr>
            <a:spLocks noGrp="1"/>
          </p:cNvSpPr>
          <p:nvPr>
            <p:ph type="body" idx="1"/>
          </p:nvPr>
        </p:nvSpPr>
        <p:spPr>
          <a:xfrm>
            <a:off x="1007531" y="13932747"/>
            <a:ext cx="10491362" cy="4896165"/>
          </a:xfrm>
        </p:spPr>
        <p:txBody>
          <a:bodyPr anchor="ctr">
            <a:normAutofit/>
          </a:bodyPr>
          <a:lstStyle>
            <a:lvl1pPr marL="0" indent="0" algn="l">
              <a:buNone/>
              <a:defRPr sz="2975">
                <a:solidFill>
                  <a:schemeClr val="tx1">
                    <a:lumMod val="75000"/>
                    <a:lumOff val="25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797815" y="2463345"/>
            <a:ext cx="755847" cy="1822552"/>
          </a:xfrm>
          <a:prstGeom prst="rect">
            <a:avLst/>
          </a:prstGeom>
        </p:spPr>
        <p:txBody>
          <a:bodyPr vert="horz" lIns="151130" tIns="75565" rIns="151130" bIns="75565" rtlCol="0" anchor="ctr">
            <a:noAutofit/>
          </a:bodyPr>
          <a:lstStyle/>
          <a:p>
            <a:pPr lvl="0"/>
            <a:r>
              <a:rPr lang="en-US" sz="13222"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1152448" y="8996433"/>
            <a:ext cx="755847" cy="1822552"/>
          </a:xfrm>
          <a:prstGeom prst="rect">
            <a:avLst/>
          </a:prstGeom>
        </p:spPr>
        <p:txBody>
          <a:bodyPr vert="horz" lIns="151130" tIns="75565" rIns="151130" bIns="75565" rtlCol="0" anchor="ctr">
            <a:noAutofit/>
          </a:bodyPr>
          <a:lstStyle/>
          <a:p>
            <a:pPr lvl="0"/>
            <a:r>
              <a:rPr lang="en-US" sz="13222"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29228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07531" y="6021362"/>
            <a:ext cx="10491362" cy="8089184"/>
          </a:xfrm>
        </p:spPr>
        <p:txBody>
          <a:bodyPr anchor="b">
            <a:normAutofit/>
          </a:bodyPr>
          <a:lstStyle>
            <a:lvl1pPr algn="l">
              <a:defRPr sz="7272" b="0" cap="none"/>
            </a:lvl1pPr>
          </a:lstStyle>
          <a:p>
            <a:r>
              <a:rPr lang="en-GB"/>
              <a:t>Click to edit Master title style</a:t>
            </a:r>
            <a:endParaRPr lang="en-US" dirty="0"/>
          </a:p>
        </p:txBody>
      </p:sp>
      <p:sp>
        <p:nvSpPr>
          <p:cNvPr id="3" name="Text Placeholder 2"/>
          <p:cNvSpPr>
            <a:spLocks noGrp="1"/>
          </p:cNvSpPr>
          <p:nvPr>
            <p:ph type="body" idx="1"/>
          </p:nvPr>
        </p:nvSpPr>
        <p:spPr>
          <a:xfrm>
            <a:off x="1007531" y="14110546"/>
            <a:ext cx="10491362" cy="4718365"/>
          </a:xfrm>
        </p:spPr>
        <p:txBody>
          <a:bodyPr anchor="t">
            <a:normAutofit/>
          </a:bodyPr>
          <a:lstStyle>
            <a:lvl1pPr marL="0" indent="0" algn="l">
              <a:buNone/>
              <a:defRPr sz="2975">
                <a:solidFill>
                  <a:schemeClr val="tx1">
                    <a:lumMod val="75000"/>
                    <a:lumOff val="25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597389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280713" y="1899920"/>
            <a:ext cx="10035967" cy="9420437"/>
          </a:xfrm>
        </p:spPr>
        <p:txBody>
          <a:bodyPr anchor="ctr">
            <a:normAutofit/>
          </a:bodyPr>
          <a:lstStyle>
            <a:lvl1pPr algn="l">
              <a:defRPr sz="7272"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007528" y="12507806"/>
            <a:ext cx="10491364" cy="1602740"/>
          </a:xfrm>
        </p:spPr>
        <p:txBody>
          <a:bodyPr anchor="b">
            <a:noAutofit/>
          </a:bodyPr>
          <a:lstStyle>
            <a:lvl1pPr marL="0" indent="0">
              <a:buFontTx/>
              <a:buNone/>
              <a:defRPr sz="3967">
                <a:solidFill>
                  <a:schemeClr val="tx1">
                    <a:lumMod val="75000"/>
                    <a:lumOff val="25000"/>
                  </a:schemeClr>
                </a:solidFill>
              </a:defRPr>
            </a:lvl1pPr>
            <a:lvl2pPr marL="755660" indent="0">
              <a:buFontTx/>
              <a:buNone/>
              <a:defRPr/>
            </a:lvl2pPr>
            <a:lvl3pPr marL="1511320" indent="0">
              <a:buFontTx/>
              <a:buNone/>
              <a:defRPr/>
            </a:lvl3pPr>
            <a:lvl4pPr marL="2266980" indent="0">
              <a:buFontTx/>
              <a:buNone/>
              <a:defRPr/>
            </a:lvl4pPr>
            <a:lvl5pPr marL="3022641" indent="0">
              <a:buFontTx/>
              <a:buNone/>
              <a:defRPr/>
            </a:lvl5pPr>
          </a:lstStyle>
          <a:p>
            <a:pPr lvl="0"/>
            <a:r>
              <a:rPr lang="en-GB"/>
              <a:t>Click to edit Master text styles</a:t>
            </a:r>
          </a:p>
        </p:txBody>
      </p:sp>
      <p:sp>
        <p:nvSpPr>
          <p:cNvPr id="3" name="Text Placeholder 2"/>
          <p:cNvSpPr>
            <a:spLocks noGrp="1"/>
          </p:cNvSpPr>
          <p:nvPr>
            <p:ph type="body" idx="1"/>
          </p:nvPr>
        </p:nvSpPr>
        <p:spPr>
          <a:xfrm>
            <a:off x="1007531" y="14110546"/>
            <a:ext cx="10491362" cy="4718365"/>
          </a:xfrm>
        </p:spPr>
        <p:txBody>
          <a:bodyPr anchor="t">
            <a:normAutofit/>
          </a:bodyPr>
          <a:lstStyle>
            <a:lvl1pPr marL="0" indent="0" algn="l">
              <a:buNone/>
              <a:defRPr sz="2975">
                <a:solidFill>
                  <a:schemeClr val="tx1">
                    <a:lumMod val="50000"/>
                    <a:lumOff val="50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797815" y="2463345"/>
            <a:ext cx="755847" cy="1822552"/>
          </a:xfrm>
          <a:prstGeom prst="rect">
            <a:avLst/>
          </a:prstGeom>
        </p:spPr>
        <p:txBody>
          <a:bodyPr vert="horz" lIns="151130" tIns="75565" rIns="151130" bIns="75565" rtlCol="0" anchor="ctr">
            <a:noAutofit/>
          </a:bodyPr>
          <a:lstStyle/>
          <a:p>
            <a:pPr lvl="0"/>
            <a:r>
              <a:rPr lang="en-US" sz="13222"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1152448" y="8996433"/>
            <a:ext cx="755847" cy="1822552"/>
          </a:xfrm>
          <a:prstGeom prst="rect">
            <a:avLst/>
          </a:prstGeom>
        </p:spPr>
        <p:txBody>
          <a:bodyPr vert="horz" lIns="151130" tIns="75565" rIns="151130" bIns="75565" rtlCol="0" anchor="ctr">
            <a:noAutofit/>
          </a:bodyPr>
          <a:lstStyle/>
          <a:p>
            <a:pPr lvl="0"/>
            <a:r>
              <a:rPr lang="en-US" sz="13222"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900488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17861" y="1899920"/>
            <a:ext cx="10481032" cy="9420437"/>
          </a:xfrm>
        </p:spPr>
        <p:txBody>
          <a:bodyPr anchor="ctr">
            <a:normAutofit/>
          </a:bodyPr>
          <a:lstStyle>
            <a:lvl1pPr algn="l">
              <a:defRPr sz="7272"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007528" y="12507806"/>
            <a:ext cx="10491364" cy="1602740"/>
          </a:xfrm>
        </p:spPr>
        <p:txBody>
          <a:bodyPr anchor="b">
            <a:noAutofit/>
          </a:bodyPr>
          <a:lstStyle>
            <a:lvl1pPr marL="0" indent="0">
              <a:buFontTx/>
              <a:buNone/>
              <a:defRPr sz="3967">
                <a:solidFill>
                  <a:schemeClr val="accent1"/>
                </a:solidFill>
              </a:defRPr>
            </a:lvl1pPr>
            <a:lvl2pPr marL="755660" indent="0">
              <a:buFontTx/>
              <a:buNone/>
              <a:defRPr/>
            </a:lvl2pPr>
            <a:lvl3pPr marL="1511320" indent="0">
              <a:buFontTx/>
              <a:buNone/>
              <a:defRPr/>
            </a:lvl3pPr>
            <a:lvl4pPr marL="2266980" indent="0">
              <a:buFontTx/>
              <a:buNone/>
              <a:defRPr/>
            </a:lvl4pPr>
            <a:lvl5pPr marL="3022641" indent="0">
              <a:buFontTx/>
              <a:buNone/>
              <a:defRPr/>
            </a:lvl5pPr>
          </a:lstStyle>
          <a:p>
            <a:pPr lvl="0"/>
            <a:r>
              <a:rPr lang="en-GB"/>
              <a:t>Click to edit Master text styles</a:t>
            </a:r>
          </a:p>
        </p:txBody>
      </p:sp>
      <p:sp>
        <p:nvSpPr>
          <p:cNvPr id="3" name="Text Placeholder 2"/>
          <p:cNvSpPr>
            <a:spLocks noGrp="1"/>
          </p:cNvSpPr>
          <p:nvPr>
            <p:ph type="body" idx="1"/>
          </p:nvPr>
        </p:nvSpPr>
        <p:spPr>
          <a:xfrm>
            <a:off x="1007531" y="14110546"/>
            <a:ext cx="10491362" cy="4718365"/>
          </a:xfrm>
        </p:spPr>
        <p:txBody>
          <a:bodyPr anchor="t">
            <a:normAutofit/>
          </a:bodyPr>
          <a:lstStyle>
            <a:lvl1pPr marL="0" indent="0" algn="l">
              <a:buNone/>
              <a:defRPr sz="2975">
                <a:solidFill>
                  <a:schemeClr val="tx1">
                    <a:lumMod val="50000"/>
                    <a:lumOff val="50000"/>
                  </a:schemeClr>
                </a:solidFill>
              </a:defRPr>
            </a:lvl1pPr>
            <a:lvl2pPr marL="755660" indent="0">
              <a:buNone/>
              <a:defRPr sz="2975">
                <a:solidFill>
                  <a:schemeClr val="tx1">
                    <a:tint val="75000"/>
                  </a:schemeClr>
                </a:solidFill>
              </a:defRPr>
            </a:lvl2pPr>
            <a:lvl3pPr marL="1511320" indent="0">
              <a:buNone/>
              <a:defRPr sz="2644">
                <a:solidFill>
                  <a:schemeClr val="tx1">
                    <a:tint val="75000"/>
                  </a:schemeClr>
                </a:solidFill>
              </a:defRPr>
            </a:lvl3pPr>
            <a:lvl4pPr marL="2266980" indent="0">
              <a:buNone/>
              <a:defRPr sz="2314">
                <a:solidFill>
                  <a:schemeClr val="tx1">
                    <a:tint val="75000"/>
                  </a:schemeClr>
                </a:solidFill>
              </a:defRPr>
            </a:lvl4pPr>
            <a:lvl5pPr marL="3022641" indent="0">
              <a:buNone/>
              <a:defRPr sz="2314">
                <a:solidFill>
                  <a:schemeClr val="tx1">
                    <a:tint val="75000"/>
                  </a:schemeClr>
                </a:solidFill>
              </a:defRPr>
            </a:lvl5pPr>
            <a:lvl6pPr marL="3778301" indent="0">
              <a:buNone/>
              <a:defRPr sz="2314">
                <a:solidFill>
                  <a:schemeClr val="tx1">
                    <a:tint val="75000"/>
                  </a:schemeClr>
                </a:solidFill>
              </a:defRPr>
            </a:lvl6pPr>
            <a:lvl7pPr marL="4533961" indent="0">
              <a:buNone/>
              <a:defRPr sz="2314">
                <a:solidFill>
                  <a:schemeClr val="tx1">
                    <a:tint val="75000"/>
                  </a:schemeClr>
                </a:solidFill>
              </a:defRPr>
            </a:lvl7pPr>
            <a:lvl8pPr marL="5289621" indent="0">
              <a:buNone/>
              <a:defRPr sz="2314">
                <a:solidFill>
                  <a:schemeClr val="tx1">
                    <a:tint val="75000"/>
                  </a:schemeClr>
                </a:solidFill>
              </a:defRPr>
            </a:lvl8pPr>
            <a:lvl9pPr marL="6045281" indent="0">
              <a:buNone/>
              <a:defRPr sz="231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381428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41930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79168" y="1899922"/>
            <a:ext cx="1617759" cy="16367022"/>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1007531" y="1899922"/>
            <a:ext cx="8586224" cy="1636702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75059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13993" y="-26391"/>
            <a:ext cx="15155650" cy="21426881"/>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1007533" y="1899920"/>
            <a:ext cx="10491359" cy="4116493"/>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007532" y="6733840"/>
            <a:ext cx="10491361" cy="1209507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933690" y="18828916"/>
            <a:ext cx="1130718" cy="1137973"/>
          </a:xfrm>
          <a:prstGeom prst="rect">
            <a:avLst/>
          </a:prstGeom>
        </p:spPr>
        <p:txBody>
          <a:bodyPr vert="horz" lIns="91440" tIns="45720" rIns="91440" bIns="45720" rtlCol="0" anchor="ctr"/>
          <a:lstStyle>
            <a:lvl1pPr algn="r">
              <a:defRPr sz="1488">
                <a:solidFill>
                  <a:schemeClr val="tx1">
                    <a:tint val="75000"/>
                  </a:schemeClr>
                </a:solidFill>
              </a:defRPr>
            </a:lvl1pPr>
          </a:lstStyle>
          <a:p>
            <a:fld id="{1D8BD707-D9CF-40AE-B4C6-C98DA3205C09}" type="datetimeFigureOut">
              <a:rPr lang="en-US" smtClean="0"/>
              <a:pPr/>
              <a:t>3/24/2026</a:t>
            </a:fld>
            <a:endParaRPr lang="en-US"/>
          </a:p>
        </p:txBody>
      </p:sp>
      <p:sp>
        <p:nvSpPr>
          <p:cNvPr id="5" name="Footer Placeholder 4"/>
          <p:cNvSpPr>
            <a:spLocks noGrp="1"/>
          </p:cNvSpPr>
          <p:nvPr>
            <p:ph type="ftr" sz="quarter" idx="3"/>
          </p:nvPr>
        </p:nvSpPr>
        <p:spPr>
          <a:xfrm>
            <a:off x="1007533" y="18828916"/>
            <a:ext cx="7640747" cy="1137973"/>
          </a:xfrm>
          <a:prstGeom prst="rect">
            <a:avLst/>
          </a:prstGeom>
        </p:spPr>
        <p:txBody>
          <a:bodyPr vert="horz" lIns="91440" tIns="45720" rIns="91440" bIns="45720" rtlCol="0" anchor="ctr"/>
          <a:lstStyle>
            <a:lvl1pPr algn="l">
              <a:defRPr sz="148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651617" y="18828916"/>
            <a:ext cx="847277" cy="1137973"/>
          </a:xfrm>
          <a:prstGeom prst="rect">
            <a:avLst/>
          </a:prstGeom>
        </p:spPr>
        <p:txBody>
          <a:bodyPr vert="horz" lIns="91440" tIns="45720" rIns="91440" bIns="45720" rtlCol="0" anchor="ctr"/>
          <a:lstStyle>
            <a:lvl1pPr algn="r">
              <a:defRPr sz="1488">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053796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755660" rtl="0" eaLnBrk="1" latinLnBrk="0" hangingPunct="1">
        <a:spcBef>
          <a:spcPct val="0"/>
        </a:spcBef>
        <a:buNone/>
        <a:defRPr sz="595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66745" indent="-566745" algn="l" defTabSz="755660" rtl="0" eaLnBrk="1" latinLnBrk="0" hangingPunct="1">
        <a:spcBef>
          <a:spcPts val="1653"/>
        </a:spcBef>
        <a:spcAft>
          <a:spcPts val="0"/>
        </a:spcAft>
        <a:buClr>
          <a:schemeClr val="accent1"/>
        </a:buClr>
        <a:buSzPct val="80000"/>
        <a:buFont typeface="Wingdings 3" charset="2"/>
        <a:buChar char=""/>
        <a:defRPr sz="2975" kern="1200">
          <a:solidFill>
            <a:schemeClr val="tx1">
              <a:lumMod val="75000"/>
              <a:lumOff val="25000"/>
            </a:schemeClr>
          </a:solidFill>
          <a:latin typeface="+mn-lt"/>
          <a:ea typeface="+mn-ea"/>
          <a:cs typeface="+mn-cs"/>
        </a:defRPr>
      </a:lvl1pPr>
      <a:lvl2pPr marL="1227948" indent="-472288" algn="l" defTabSz="755660" rtl="0" eaLnBrk="1" latinLnBrk="0" hangingPunct="1">
        <a:spcBef>
          <a:spcPts val="1653"/>
        </a:spcBef>
        <a:spcAft>
          <a:spcPts val="0"/>
        </a:spcAft>
        <a:buClr>
          <a:schemeClr val="accent1"/>
        </a:buClr>
        <a:buSzPct val="80000"/>
        <a:buFont typeface="Wingdings 3" charset="2"/>
        <a:buChar char=""/>
        <a:defRPr sz="2644" kern="1200">
          <a:solidFill>
            <a:schemeClr val="tx1">
              <a:lumMod val="75000"/>
              <a:lumOff val="25000"/>
            </a:schemeClr>
          </a:solidFill>
          <a:latin typeface="+mn-lt"/>
          <a:ea typeface="+mn-ea"/>
          <a:cs typeface="+mn-cs"/>
        </a:defRPr>
      </a:lvl2pPr>
      <a:lvl3pPr marL="1889150" indent="-377830" algn="l" defTabSz="755660" rtl="0" eaLnBrk="1" latinLnBrk="0" hangingPunct="1">
        <a:spcBef>
          <a:spcPts val="1653"/>
        </a:spcBef>
        <a:spcAft>
          <a:spcPts val="0"/>
        </a:spcAft>
        <a:buClr>
          <a:schemeClr val="accent1"/>
        </a:buClr>
        <a:buSzPct val="80000"/>
        <a:buFont typeface="Wingdings 3" charset="2"/>
        <a:buChar char=""/>
        <a:defRPr sz="2314" kern="1200">
          <a:solidFill>
            <a:schemeClr val="tx1">
              <a:lumMod val="75000"/>
              <a:lumOff val="25000"/>
            </a:schemeClr>
          </a:solidFill>
          <a:latin typeface="+mn-lt"/>
          <a:ea typeface="+mn-ea"/>
          <a:cs typeface="+mn-cs"/>
        </a:defRPr>
      </a:lvl3pPr>
      <a:lvl4pPr marL="264481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4pPr>
      <a:lvl5pPr marL="340047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5pPr>
      <a:lvl6pPr marL="415613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6pPr>
      <a:lvl7pPr marL="491179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7pPr>
      <a:lvl8pPr marL="566745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8pPr>
      <a:lvl9pPr marL="6423111" indent="-377830" algn="l" defTabSz="755660" rtl="0" eaLnBrk="1" latinLnBrk="0" hangingPunct="1">
        <a:spcBef>
          <a:spcPts val="1653"/>
        </a:spcBef>
        <a:spcAft>
          <a:spcPts val="0"/>
        </a:spcAft>
        <a:buClr>
          <a:schemeClr val="accent1"/>
        </a:buClr>
        <a:buSzPct val="80000"/>
        <a:buFont typeface="Wingdings 3" charset="2"/>
        <a:buChar char=""/>
        <a:defRPr sz="1983" kern="1200">
          <a:solidFill>
            <a:schemeClr val="tx1">
              <a:lumMod val="75000"/>
              <a:lumOff val="25000"/>
            </a:schemeClr>
          </a:solidFill>
          <a:latin typeface="+mn-lt"/>
          <a:ea typeface="+mn-ea"/>
          <a:cs typeface="+mn-cs"/>
        </a:defRPr>
      </a:lvl9pPr>
    </p:bodyStyle>
    <p:otherStyle>
      <a:defPPr>
        <a:defRPr lang="en-US"/>
      </a:defPPr>
      <a:lvl1pPr marL="0" algn="l" defTabSz="755660" rtl="0" eaLnBrk="1" latinLnBrk="0" hangingPunct="1">
        <a:defRPr sz="2975" kern="1200">
          <a:solidFill>
            <a:schemeClr val="tx1"/>
          </a:solidFill>
          <a:latin typeface="+mn-lt"/>
          <a:ea typeface="+mn-ea"/>
          <a:cs typeface="+mn-cs"/>
        </a:defRPr>
      </a:lvl1pPr>
      <a:lvl2pPr marL="755660" algn="l" defTabSz="755660" rtl="0" eaLnBrk="1" latinLnBrk="0" hangingPunct="1">
        <a:defRPr sz="2975" kern="1200">
          <a:solidFill>
            <a:schemeClr val="tx1"/>
          </a:solidFill>
          <a:latin typeface="+mn-lt"/>
          <a:ea typeface="+mn-ea"/>
          <a:cs typeface="+mn-cs"/>
        </a:defRPr>
      </a:lvl2pPr>
      <a:lvl3pPr marL="1511320" algn="l" defTabSz="755660" rtl="0" eaLnBrk="1" latinLnBrk="0" hangingPunct="1">
        <a:defRPr sz="2975" kern="1200">
          <a:solidFill>
            <a:schemeClr val="tx1"/>
          </a:solidFill>
          <a:latin typeface="+mn-lt"/>
          <a:ea typeface="+mn-ea"/>
          <a:cs typeface="+mn-cs"/>
        </a:defRPr>
      </a:lvl3pPr>
      <a:lvl4pPr marL="2266980" algn="l" defTabSz="755660" rtl="0" eaLnBrk="1" latinLnBrk="0" hangingPunct="1">
        <a:defRPr sz="2975" kern="1200">
          <a:solidFill>
            <a:schemeClr val="tx1"/>
          </a:solidFill>
          <a:latin typeface="+mn-lt"/>
          <a:ea typeface="+mn-ea"/>
          <a:cs typeface="+mn-cs"/>
        </a:defRPr>
      </a:lvl4pPr>
      <a:lvl5pPr marL="3022641" algn="l" defTabSz="755660" rtl="0" eaLnBrk="1" latinLnBrk="0" hangingPunct="1">
        <a:defRPr sz="2975" kern="1200">
          <a:solidFill>
            <a:schemeClr val="tx1"/>
          </a:solidFill>
          <a:latin typeface="+mn-lt"/>
          <a:ea typeface="+mn-ea"/>
          <a:cs typeface="+mn-cs"/>
        </a:defRPr>
      </a:lvl5pPr>
      <a:lvl6pPr marL="3778301" algn="l" defTabSz="755660" rtl="0" eaLnBrk="1" latinLnBrk="0" hangingPunct="1">
        <a:defRPr sz="2975" kern="1200">
          <a:solidFill>
            <a:schemeClr val="tx1"/>
          </a:solidFill>
          <a:latin typeface="+mn-lt"/>
          <a:ea typeface="+mn-ea"/>
          <a:cs typeface="+mn-cs"/>
        </a:defRPr>
      </a:lvl6pPr>
      <a:lvl7pPr marL="4533961" algn="l" defTabSz="755660" rtl="0" eaLnBrk="1" latinLnBrk="0" hangingPunct="1">
        <a:defRPr sz="2975" kern="1200">
          <a:solidFill>
            <a:schemeClr val="tx1"/>
          </a:solidFill>
          <a:latin typeface="+mn-lt"/>
          <a:ea typeface="+mn-ea"/>
          <a:cs typeface="+mn-cs"/>
        </a:defRPr>
      </a:lvl7pPr>
      <a:lvl8pPr marL="5289621" algn="l" defTabSz="755660" rtl="0" eaLnBrk="1" latinLnBrk="0" hangingPunct="1">
        <a:defRPr sz="2975" kern="1200">
          <a:solidFill>
            <a:schemeClr val="tx1"/>
          </a:solidFill>
          <a:latin typeface="+mn-lt"/>
          <a:ea typeface="+mn-ea"/>
          <a:cs typeface="+mn-cs"/>
        </a:defRPr>
      </a:lvl8pPr>
      <a:lvl9pPr marL="6045281" algn="l" defTabSz="755660" rtl="0" eaLnBrk="1" latinLnBrk="0" hangingPunct="1">
        <a:defRPr sz="297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svg"/><Relationship Id="rId9"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nhs.uk/mental-health/conditions/panic-disorder/" TargetMode="External"/><Relationship Id="rId13" Type="http://schemas.openxmlformats.org/officeDocument/2006/relationships/hyperlink" Target="https://icd.who.int/" TargetMode="External"/><Relationship Id="rId3" Type="http://schemas.openxmlformats.org/officeDocument/2006/relationships/hyperlink" Target="https://www.bbc.co.uk/news/uk-wales-67719830" TargetMode="External"/><Relationship Id="rId7" Type="http://schemas.openxmlformats.org/officeDocument/2006/relationships/hyperlink" Target="https://www.mentalhealth.org.uk/" TargetMode="External"/><Relationship Id="rId12" Type="http://schemas.openxmlformats.org/officeDocument/2006/relationships/hyperlink" Target="https://doi.org/10.1016/S2215-0366(23)00044-5" TargetMode="External"/><Relationship Id="rId2" Type="http://schemas.openxmlformats.org/officeDocument/2006/relationships/hyperlink" Target="https://boiseketamineclinic.com/" TargetMode="External"/><Relationship Id="rId16" Type="http://schemas.openxmlformats.org/officeDocument/2006/relationships/hyperlink" Target="https://www.who.int/publications/i/item/9789240049338" TargetMode="External"/><Relationship Id="rId1" Type="http://schemas.openxmlformats.org/officeDocument/2006/relationships/slideLayout" Target="../slideLayouts/slideLayout2.xml"/><Relationship Id="rId6" Type="http://schemas.openxmlformats.org/officeDocument/2006/relationships/hyperlink" Target="https://www.mentalhealth.org.uk/explore-mental-health/a-z-topics/stigma-and-discrimination" TargetMode="External"/><Relationship Id="rId11" Type="http://schemas.openxmlformats.org/officeDocument/2006/relationships/hyperlink" Target="https://www.nice.org.uk/" TargetMode="External"/><Relationship Id="rId5" Type="http://schemas.openxmlformats.org/officeDocument/2006/relationships/hyperlink" Target="https://doi.org/10.1016/j.jpsychires.2011.03.006" TargetMode="External"/><Relationship Id="rId15" Type="http://schemas.openxmlformats.org/officeDocument/2006/relationships/hyperlink" Target="https://www.legislation.gov.uk/ukpga/2005/9" TargetMode="External"/><Relationship Id="rId10" Type="http://schemas.openxmlformats.org/officeDocument/2006/relationships/hyperlink" Target="https://www.nice.org.uk/guidance/cg113?utm_source=chatgpt.com" TargetMode="External"/><Relationship Id="rId4" Type="http://schemas.openxmlformats.org/officeDocument/2006/relationships/hyperlink" Target="https://doi.org/10.1001/archpsyc.62.6.593" TargetMode="External"/><Relationship Id="rId9" Type="http://schemas.openxmlformats.org/officeDocument/2006/relationships/hyperlink" Target="https://www.england.nhs.uk/mental-health/adults/nhs-talking-therapies/" TargetMode="External"/><Relationship Id="rId14" Type="http://schemas.openxmlformats.org/officeDocument/2006/relationships/hyperlink" Target="https://www.legislation.gov.uk/ukpga/1983/20?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UWTSD logo | Discover Dylan Thomas">
            <a:extLst>
              <a:ext uri="{FF2B5EF4-FFF2-40B4-BE49-F238E27FC236}">
                <a16:creationId xmlns:a16="http://schemas.microsoft.com/office/drawing/2014/main" id="{D1B6772F-064D-3FAE-C6EB-0B1A2907DB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0500" y="3101"/>
            <a:ext cx="4429125" cy="17716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B406900-C345-E950-4999-37F62600C33A}"/>
              </a:ext>
            </a:extLst>
          </p:cNvPr>
          <p:cNvSpPr txBox="1"/>
          <p:nvPr/>
        </p:nvSpPr>
        <p:spPr>
          <a:xfrm>
            <a:off x="3060700" y="2457450"/>
            <a:ext cx="7620000" cy="1200329"/>
          </a:xfrm>
          <a:prstGeom prst="rect">
            <a:avLst/>
          </a:prstGeom>
          <a:noFill/>
        </p:spPr>
        <p:txBody>
          <a:bodyPr wrap="square">
            <a:spAutoFit/>
          </a:bodyPr>
          <a:lstStyle/>
          <a:p>
            <a:pPr marL="0" marR="0" lvl="0" indent="0" algn="ctr" defTabSz="43889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BMHP6029</a:t>
            </a:r>
          </a:p>
          <a:p>
            <a:pPr marL="0" marR="0" lvl="0" indent="0" algn="ctr" defTabSz="43889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Psychopathological Classifications and Provisions </a:t>
            </a: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Component</a:t>
            </a: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 name="TextBox 7">
            <a:extLst>
              <a:ext uri="{FF2B5EF4-FFF2-40B4-BE49-F238E27FC236}">
                <a16:creationId xmlns:a16="http://schemas.microsoft.com/office/drawing/2014/main" id="{3DCC4BFB-9AA8-850B-6708-1DFBFACD69C0}"/>
              </a:ext>
            </a:extLst>
          </p:cNvPr>
          <p:cNvSpPr txBox="1"/>
          <p:nvPr/>
        </p:nvSpPr>
        <p:spPr>
          <a:xfrm>
            <a:off x="2099118" y="4819650"/>
            <a:ext cx="7581014" cy="1200329"/>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Student name: Parwana </a:t>
            </a:r>
            <a:r>
              <a:rPr lang="en-GB" sz="1800" dirty="0" err="1">
                <a:latin typeface="Arial" panose="020B0604020202020204" pitchFamily="34" charset="0"/>
                <a:cs typeface="Arial" panose="020B0604020202020204" pitchFamily="34" charset="0"/>
              </a:rPr>
              <a:t>Rezaeie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Student number: 1916557</a:t>
            </a:r>
          </a:p>
          <a:p>
            <a:r>
              <a:rPr lang="en-GB" dirty="0">
                <a:latin typeface="Arial" panose="020B0604020202020204" pitchFamily="34" charset="0"/>
                <a:cs typeface="Arial" panose="020B0604020202020204" pitchFamily="34" charset="0"/>
              </a:rPr>
              <a:t>Lecturer Name: Bianca Sanfilippo</a:t>
            </a:r>
            <a:br>
              <a:rPr lang="en-GB" sz="1800" dirty="0">
                <a:latin typeface="Arial" panose="020B0604020202020204" pitchFamily="34" charset="0"/>
                <a:cs typeface="Arial" panose="020B0604020202020204" pitchFamily="34" charset="0"/>
              </a:rPr>
            </a:br>
            <a:endParaRPr lang="en-GB" dirty="0"/>
          </a:p>
        </p:txBody>
      </p:sp>
    </p:spTree>
    <p:extLst>
      <p:ext uri="{BB962C8B-B14F-4D97-AF65-F5344CB8AC3E}">
        <p14:creationId xmlns:p14="http://schemas.microsoft.com/office/powerpoint/2010/main" val="34023042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B966D"/>
        </a:solidFill>
        <a:effectLst/>
      </p:bgPr>
    </p:bg>
    <p:spTree>
      <p:nvGrpSpPr>
        <p:cNvPr id="1" name=""/>
        <p:cNvGrpSpPr/>
        <p:nvPr/>
      </p:nvGrpSpPr>
      <p:grpSpPr>
        <a:xfrm>
          <a:off x="0" y="0"/>
          <a:ext cx="0" cy="0"/>
          <a:chOff x="0" y="0"/>
          <a:chExt cx="0" cy="0"/>
        </a:xfrm>
      </p:grpSpPr>
      <p:grpSp>
        <p:nvGrpSpPr>
          <p:cNvPr id="2" name="Group 2"/>
          <p:cNvGrpSpPr/>
          <p:nvPr/>
        </p:nvGrpSpPr>
        <p:grpSpPr>
          <a:xfrm>
            <a:off x="275275" y="-1657350"/>
            <a:ext cx="14733373" cy="22860000"/>
            <a:chOff x="-27456" y="-57150"/>
            <a:chExt cx="2640054" cy="4089585"/>
          </a:xfrm>
        </p:grpSpPr>
        <p:sp>
          <p:nvSpPr>
            <p:cNvPr id="3" name="Freeform 3"/>
            <p:cNvSpPr/>
            <p:nvPr/>
          </p:nvSpPr>
          <p:spPr>
            <a:xfrm>
              <a:off x="-27456" y="302828"/>
              <a:ext cx="2612598" cy="3729607"/>
            </a:xfrm>
            <a:custGeom>
              <a:avLst/>
              <a:gdLst/>
              <a:ahLst/>
              <a:cxnLst/>
              <a:rect l="l" t="t" r="r" b="b"/>
              <a:pathLst>
                <a:path w="2612598" h="3729607">
                  <a:moveTo>
                    <a:pt x="0" y="0"/>
                  </a:moveTo>
                  <a:lnTo>
                    <a:pt x="2612598" y="0"/>
                  </a:lnTo>
                  <a:lnTo>
                    <a:pt x="2612598" y="3729607"/>
                  </a:lnTo>
                  <a:lnTo>
                    <a:pt x="0" y="3729607"/>
                  </a:lnTo>
                  <a:close/>
                </a:path>
              </a:pathLst>
            </a:custGeom>
            <a:solidFill>
              <a:srgbClr val="FFFFFF"/>
            </a:solidFill>
            <a:ln w="57150" cap="sq">
              <a:solidFill>
                <a:srgbClr val="000000"/>
              </a:solidFill>
              <a:prstDash val="solid"/>
              <a:miter/>
            </a:ln>
          </p:spPr>
          <p:txBody>
            <a:bodyPr/>
            <a:lstStyle/>
            <a:p>
              <a:endParaRPr lang="en-GB" dirty="0"/>
            </a:p>
          </p:txBody>
        </p:sp>
        <p:sp>
          <p:nvSpPr>
            <p:cNvPr id="4" name="TextBox 4"/>
            <p:cNvSpPr txBox="1"/>
            <p:nvPr/>
          </p:nvSpPr>
          <p:spPr>
            <a:xfrm>
              <a:off x="0" y="-57150"/>
              <a:ext cx="2612598" cy="3786757"/>
            </a:xfrm>
            <a:prstGeom prst="rect">
              <a:avLst/>
            </a:prstGeom>
          </p:spPr>
          <p:txBody>
            <a:bodyPr lIns="46667" tIns="46667" rIns="46667" bIns="46667" rtlCol="0" anchor="ctr"/>
            <a:lstStyle/>
            <a:p>
              <a:pPr algn="ctr">
                <a:lnSpc>
                  <a:spcPts val="3986"/>
                </a:lnSpc>
                <a:spcBef>
                  <a:spcPct val="0"/>
                </a:spcBef>
              </a:pPr>
              <a:endParaRPr/>
            </a:p>
          </p:txBody>
        </p:sp>
      </p:grpSp>
      <p:sp>
        <p:nvSpPr>
          <p:cNvPr id="5" name="AutoShape 5"/>
          <p:cNvSpPr/>
          <p:nvPr/>
        </p:nvSpPr>
        <p:spPr>
          <a:xfrm>
            <a:off x="433679" y="1013338"/>
            <a:ext cx="14106000" cy="0"/>
          </a:xfrm>
          <a:prstGeom prst="line">
            <a:avLst/>
          </a:prstGeom>
          <a:ln w="57150" cap="flat">
            <a:solidFill>
              <a:srgbClr val="000000"/>
            </a:solidFill>
            <a:prstDash val="solid"/>
            <a:headEnd type="none" w="sm" len="sm"/>
            <a:tailEnd type="none" w="sm" len="sm"/>
          </a:ln>
        </p:spPr>
        <p:txBody>
          <a:bodyPr/>
          <a:lstStyle/>
          <a:p>
            <a:endParaRPr lang="en-GB"/>
          </a:p>
        </p:txBody>
      </p:sp>
      <p:sp>
        <p:nvSpPr>
          <p:cNvPr id="6" name="AutoShape 6"/>
          <p:cNvSpPr/>
          <p:nvPr/>
        </p:nvSpPr>
        <p:spPr>
          <a:xfrm>
            <a:off x="316729" y="2381250"/>
            <a:ext cx="14106000" cy="0"/>
          </a:xfrm>
          <a:prstGeom prst="line">
            <a:avLst/>
          </a:prstGeom>
          <a:ln w="57150" cap="flat">
            <a:solidFill>
              <a:srgbClr val="000000"/>
            </a:solidFill>
            <a:prstDash val="solid"/>
            <a:headEnd type="none" w="sm" len="sm"/>
            <a:tailEnd type="none" w="sm" len="sm"/>
          </a:ln>
        </p:spPr>
        <p:txBody>
          <a:bodyPr/>
          <a:lstStyle/>
          <a:p>
            <a:endParaRPr lang="en-GB"/>
          </a:p>
        </p:txBody>
      </p:sp>
      <p:sp>
        <p:nvSpPr>
          <p:cNvPr id="7" name="AutoShape 7"/>
          <p:cNvSpPr/>
          <p:nvPr/>
        </p:nvSpPr>
        <p:spPr>
          <a:xfrm flipV="1">
            <a:off x="6946900" y="2455778"/>
            <a:ext cx="0" cy="5578328"/>
          </a:xfrm>
          <a:prstGeom prst="line">
            <a:avLst/>
          </a:prstGeom>
          <a:ln w="57150" cap="flat">
            <a:solidFill>
              <a:srgbClr val="000000"/>
            </a:solidFill>
            <a:prstDash val="solid"/>
            <a:headEnd type="none" w="sm" len="sm"/>
            <a:tailEnd type="none" w="sm" len="sm"/>
          </a:ln>
        </p:spPr>
        <p:txBody>
          <a:bodyPr/>
          <a:lstStyle/>
          <a:p>
            <a:endParaRPr lang="en-GB"/>
          </a:p>
        </p:txBody>
      </p:sp>
      <p:sp>
        <p:nvSpPr>
          <p:cNvPr id="8" name="AutoShape 8"/>
          <p:cNvSpPr/>
          <p:nvPr/>
        </p:nvSpPr>
        <p:spPr>
          <a:xfrm>
            <a:off x="449780" y="8553450"/>
            <a:ext cx="14106000" cy="0"/>
          </a:xfrm>
          <a:prstGeom prst="line">
            <a:avLst/>
          </a:prstGeom>
          <a:ln w="57150" cap="flat">
            <a:solidFill>
              <a:srgbClr val="000000"/>
            </a:solidFill>
            <a:prstDash val="solid"/>
            <a:headEnd type="none" w="sm" len="sm"/>
            <a:tailEnd type="none" w="sm" len="sm"/>
          </a:ln>
        </p:spPr>
        <p:txBody>
          <a:bodyPr/>
          <a:lstStyle/>
          <a:p>
            <a:endParaRPr lang="en-GB"/>
          </a:p>
        </p:txBody>
      </p:sp>
      <p:sp>
        <p:nvSpPr>
          <p:cNvPr id="10" name="AutoShape 10"/>
          <p:cNvSpPr/>
          <p:nvPr/>
        </p:nvSpPr>
        <p:spPr>
          <a:xfrm>
            <a:off x="503500" y="13915656"/>
            <a:ext cx="14106000" cy="0"/>
          </a:xfrm>
          <a:prstGeom prst="line">
            <a:avLst/>
          </a:prstGeom>
          <a:ln w="57150" cap="flat">
            <a:solidFill>
              <a:srgbClr val="000000"/>
            </a:solidFill>
            <a:prstDash val="solid"/>
            <a:headEnd type="none" w="sm" len="sm"/>
            <a:tailEnd type="none" w="sm" len="sm"/>
          </a:ln>
        </p:spPr>
        <p:txBody>
          <a:bodyPr/>
          <a:lstStyle/>
          <a:p>
            <a:endParaRPr lang="en-GB"/>
          </a:p>
        </p:txBody>
      </p:sp>
      <p:sp>
        <p:nvSpPr>
          <p:cNvPr id="12" name="AutoShape 12"/>
          <p:cNvSpPr/>
          <p:nvPr/>
        </p:nvSpPr>
        <p:spPr>
          <a:xfrm flipH="1" flipV="1">
            <a:off x="7063786" y="14025569"/>
            <a:ext cx="0" cy="7019173"/>
          </a:xfrm>
          <a:prstGeom prst="line">
            <a:avLst/>
          </a:prstGeom>
          <a:ln w="70000" cap="flat">
            <a:solidFill>
              <a:srgbClr val="000000"/>
            </a:solidFill>
            <a:prstDash val="solid"/>
            <a:headEnd type="none" w="sm" len="sm"/>
            <a:tailEnd type="none" w="sm" len="sm"/>
          </a:ln>
        </p:spPr>
        <p:txBody>
          <a:bodyPr/>
          <a:lstStyle/>
          <a:p>
            <a:endParaRPr lang="en-GB"/>
          </a:p>
        </p:txBody>
      </p:sp>
      <p:sp>
        <p:nvSpPr>
          <p:cNvPr id="16" name="Freeform 16"/>
          <p:cNvSpPr/>
          <p:nvPr/>
        </p:nvSpPr>
        <p:spPr>
          <a:xfrm>
            <a:off x="13416259" y="13552089"/>
            <a:ext cx="1531120" cy="1450523"/>
          </a:xfrm>
          <a:custGeom>
            <a:avLst/>
            <a:gdLst/>
            <a:ahLst/>
            <a:cxnLst/>
            <a:rect l="l" t="t" r="r" b="b"/>
            <a:pathLst>
              <a:path w="2559491" h="2545530">
                <a:moveTo>
                  <a:pt x="0" y="0"/>
                </a:moveTo>
                <a:lnTo>
                  <a:pt x="2559491" y="0"/>
                </a:lnTo>
                <a:lnTo>
                  <a:pt x="2559491" y="2545531"/>
                </a:lnTo>
                <a:lnTo>
                  <a:pt x="0" y="25455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7" name="Freeform 17"/>
          <p:cNvSpPr/>
          <p:nvPr/>
        </p:nvSpPr>
        <p:spPr>
          <a:xfrm>
            <a:off x="6032501" y="19486823"/>
            <a:ext cx="1134230" cy="1671616"/>
          </a:xfrm>
          <a:custGeom>
            <a:avLst/>
            <a:gdLst/>
            <a:ahLst/>
            <a:cxnLst/>
            <a:rect l="l" t="t" r="r" b="b"/>
            <a:pathLst>
              <a:path w="2516138" h="2543890">
                <a:moveTo>
                  <a:pt x="0" y="0"/>
                </a:moveTo>
                <a:lnTo>
                  <a:pt x="2516138" y="0"/>
                </a:lnTo>
                <a:lnTo>
                  <a:pt x="2516138" y="2543890"/>
                </a:lnTo>
                <a:lnTo>
                  <a:pt x="0" y="25438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9" name="TextBox 19"/>
          <p:cNvSpPr txBox="1"/>
          <p:nvPr/>
        </p:nvSpPr>
        <p:spPr>
          <a:xfrm>
            <a:off x="580251" y="353724"/>
            <a:ext cx="9976340" cy="627864"/>
          </a:xfrm>
          <a:prstGeom prst="rect">
            <a:avLst/>
          </a:prstGeom>
        </p:spPr>
        <p:txBody>
          <a:bodyPr lIns="0" tIns="0" rIns="0" bIns="0" rtlCol="0" anchor="t">
            <a:spAutoFit/>
          </a:bodyPr>
          <a:lstStyle/>
          <a:p>
            <a:pPr algn="l">
              <a:lnSpc>
                <a:spcPts val="5757"/>
              </a:lnSpc>
            </a:pPr>
            <a:r>
              <a:rPr lang="en-US" sz="2400" dirty="0">
                <a:solidFill>
                  <a:srgbClr val="484140"/>
                </a:solidFill>
                <a:latin typeface="Arial"/>
                <a:ea typeface="Arial"/>
                <a:cs typeface="Arial"/>
                <a:sym typeface="Arial"/>
              </a:rPr>
              <a:t>Anxiety or Fear-Related Disorders ICD-11 </a:t>
            </a:r>
          </a:p>
        </p:txBody>
      </p:sp>
      <p:sp>
        <p:nvSpPr>
          <p:cNvPr id="20" name="TextBox 20"/>
          <p:cNvSpPr txBox="1"/>
          <p:nvPr/>
        </p:nvSpPr>
        <p:spPr>
          <a:xfrm>
            <a:off x="6489700" y="431755"/>
            <a:ext cx="5957440" cy="520079"/>
          </a:xfrm>
          <a:prstGeom prst="rect">
            <a:avLst/>
          </a:prstGeom>
        </p:spPr>
        <p:txBody>
          <a:bodyPr lIns="0" tIns="0" rIns="0" bIns="0" rtlCol="0" anchor="t">
            <a:spAutoFit/>
          </a:bodyPr>
          <a:lstStyle/>
          <a:p>
            <a:pPr algn="just">
              <a:lnSpc>
                <a:spcPts val="4758"/>
              </a:lnSpc>
              <a:spcBef>
                <a:spcPct val="0"/>
              </a:spcBef>
            </a:pPr>
            <a:r>
              <a:rPr lang="en-US" sz="2000" spc="679" dirty="0">
                <a:solidFill>
                  <a:srgbClr val="484140"/>
                </a:solidFill>
                <a:latin typeface="Arial"/>
                <a:ea typeface="Arial"/>
                <a:cs typeface="Arial"/>
                <a:sym typeface="Arial"/>
              </a:rPr>
              <a:t>PANIC DISORDER-6B01</a:t>
            </a:r>
          </a:p>
        </p:txBody>
      </p:sp>
      <p:sp>
        <p:nvSpPr>
          <p:cNvPr id="21" name="TextBox 21"/>
          <p:cNvSpPr txBox="1"/>
          <p:nvPr/>
        </p:nvSpPr>
        <p:spPr>
          <a:xfrm>
            <a:off x="413888" y="2271007"/>
            <a:ext cx="6853070" cy="5021888"/>
          </a:xfrm>
          <a:prstGeom prst="rect">
            <a:avLst/>
          </a:prstGeom>
        </p:spPr>
        <p:txBody>
          <a:bodyPr wrap="square" lIns="0" tIns="0" rIns="0" bIns="0" rtlCol="0" anchor="t">
            <a:spAutoFit/>
          </a:bodyPr>
          <a:lstStyle/>
          <a:p>
            <a:pPr algn="l">
              <a:lnSpc>
                <a:spcPts val="1879"/>
              </a:lnSpc>
            </a:pPr>
            <a:endParaRPr lang="en-US" sz="2222" b="1" dirty="0">
              <a:solidFill>
                <a:srgbClr val="484140"/>
              </a:solidFill>
              <a:latin typeface="Arial Bold"/>
              <a:ea typeface="Arial Bold"/>
              <a:cs typeface="Arial Bold"/>
              <a:sym typeface="Arial Bold"/>
            </a:endParaRPr>
          </a:p>
          <a:p>
            <a:pPr>
              <a:lnSpc>
                <a:spcPct val="150000"/>
              </a:lnSpc>
            </a:pPr>
            <a:r>
              <a:rPr lang="en-GB" sz="1400" b="1" dirty="0">
                <a:solidFill>
                  <a:schemeClr val="accent2">
                    <a:lumMod val="75000"/>
                  </a:schemeClr>
                </a:solidFill>
                <a:latin typeface="Arial" panose="020B0604020202020204" pitchFamily="34" charset="0"/>
                <a:ea typeface="Arial Bold"/>
                <a:cs typeface="Arial" panose="020B0604020202020204" pitchFamily="34" charset="0"/>
                <a:sym typeface="Arial Bold"/>
              </a:rPr>
              <a:t>Classification:</a:t>
            </a:r>
            <a:r>
              <a:rPr lang="en-GB" sz="1400" b="1" dirty="0">
                <a:solidFill>
                  <a:schemeClr val="accent6">
                    <a:lumMod val="75000"/>
                  </a:schemeClr>
                </a:solidFill>
                <a:latin typeface="Arial" panose="020B0604020202020204" pitchFamily="34" charset="0"/>
                <a:ea typeface="Arial Bold"/>
                <a:cs typeface="Arial" panose="020B0604020202020204" pitchFamily="34" charset="0"/>
                <a:sym typeface="Arial Bold"/>
              </a:rPr>
              <a:t>  </a:t>
            </a:r>
            <a:r>
              <a:rPr lang="en-GB" sz="1200" dirty="0">
                <a:latin typeface="Arial" panose="020B0604020202020204" pitchFamily="34" charset="0"/>
                <a:cs typeface="Arial" panose="020B0604020202020204" pitchFamily="34" charset="0"/>
              </a:rPr>
              <a:t>Classification: Panic disorder is classified in ICD-11 as 6B01 within Anxiety or Fear-Related Disorders, under Chapter 06: </a:t>
            </a:r>
          </a:p>
          <a:p>
            <a:pPr>
              <a:lnSpc>
                <a:spcPct val="150000"/>
              </a:lnSpc>
            </a:pPr>
            <a:r>
              <a:rPr lang="en-GB" sz="1200" dirty="0">
                <a:latin typeface="Arial" panose="020B0604020202020204" pitchFamily="34" charset="0"/>
                <a:cs typeface="Arial" panose="020B0604020202020204" pitchFamily="34" charset="0"/>
              </a:rPr>
              <a:t>Mental, Behavioural and Neurodevelopmental Disorders (World Health Organization, 2019).</a:t>
            </a:r>
            <a:endParaRPr lang="en-GB" sz="1200" b="1" dirty="0">
              <a:solidFill>
                <a:srgbClr val="484140"/>
              </a:solidFill>
              <a:latin typeface="Arial" panose="020B0604020202020204" pitchFamily="34" charset="0"/>
              <a:cs typeface="Arial" panose="020B0604020202020204" pitchFamily="34" charset="0"/>
              <a:sym typeface="Arial Bold"/>
            </a:endParaRPr>
          </a:p>
          <a:p>
            <a:pPr>
              <a:lnSpc>
                <a:spcPct val="150000"/>
              </a:lnSpc>
            </a:pPr>
            <a:endParaRPr lang="en-US" sz="1400" b="1" dirty="0">
              <a:solidFill>
                <a:srgbClr val="484140"/>
              </a:solidFill>
              <a:latin typeface="Arial" panose="020B0604020202020204" pitchFamily="34" charset="0"/>
              <a:ea typeface="Arial Bold"/>
              <a:cs typeface="Arial" panose="020B0604020202020204" pitchFamily="34" charset="0"/>
              <a:sym typeface="Arial Bold"/>
            </a:endParaRPr>
          </a:p>
          <a:p>
            <a:pPr algn="l">
              <a:lnSpc>
                <a:spcPct val="150000"/>
              </a:lnSpc>
            </a:pPr>
            <a:r>
              <a:rPr lang="en-US" sz="1400" b="1" dirty="0">
                <a:solidFill>
                  <a:schemeClr val="accent2">
                    <a:lumMod val="75000"/>
                  </a:schemeClr>
                </a:solidFill>
                <a:latin typeface="Arial" panose="020B0604020202020204" pitchFamily="34" charset="0"/>
                <a:ea typeface="Arial Bold"/>
                <a:cs typeface="Arial" panose="020B0604020202020204" pitchFamily="34" charset="0"/>
                <a:sym typeface="Arial Bold"/>
              </a:rPr>
              <a:t>How common is disorder</a:t>
            </a:r>
            <a:r>
              <a:rPr lang="en-US" sz="1400" b="1" dirty="0">
                <a:solidFill>
                  <a:schemeClr val="accent6">
                    <a:lumMod val="75000"/>
                  </a:schemeClr>
                </a:solidFill>
                <a:latin typeface="Arial" panose="020B0604020202020204" pitchFamily="34" charset="0"/>
                <a:ea typeface="Arial Bold"/>
                <a:cs typeface="Arial" panose="020B0604020202020204" pitchFamily="34" charset="0"/>
                <a:sym typeface="Arial Bold"/>
              </a:rPr>
              <a:t>:</a:t>
            </a:r>
          </a:p>
          <a:p>
            <a:pPr algn="l">
              <a:lnSpc>
                <a:spcPts val="1879"/>
              </a:lnSpc>
            </a:pPr>
            <a:endParaRPr lang="en-US" sz="1400" b="1" dirty="0">
              <a:solidFill>
                <a:srgbClr val="484140"/>
              </a:solidFill>
              <a:latin typeface="Arial" panose="020B0604020202020204" pitchFamily="34" charset="0"/>
              <a:ea typeface="Arial Bold"/>
              <a:cs typeface="Arial" panose="020B0604020202020204" pitchFamily="34" charset="0"/>
              <a:sym typeface="Arial Bold"/>
            </a:endParaRPr>
          </a:p>
          <a:p>
            <a:pPr algn="l">
              <a:lnSpc>
                <a:spcPts val="1879"/>
              </a:lnSpc>
            </a:pPr>
            <a:endParaRPr lang="en-US" sz="1400" b="1" dirty="0">
              <a:solidFill>
                <a:srgbClr val="484140"/>
              </a:solidFill>
              <a:latin typeface="Arial" panose="020B0604020202020204" pitchFamily="34" charset="0"/>
              <a:cs typeface="Arial" panose="020B0604020202020204" pitchFamily="34" charset="0"/>
              <a:sym typeface="Arial Bold"/>
            </a:endParaRPr>
          </a:p>
          <a:p>
            <a:pPr algn="l">
              <a:lnSpc>
                <a:spcPts val="1879"/>
              </a:lnSpc>
            </a:pPr>
            <a:endParaRPr lang="en-GB" sz="1400" dirty="0">
              <a:latin typeface="Arial" panose="020B0604020202020204" pitchFamily="34" charset="0"/>
              <a:cs typeface="Arial" panose="020B0604020202020204" pitchFamily="34" charset="0"/>
            </a:endParaRPr>
          </a:p>
          <a:p>
            <a:endParaRPr lang="en-US" sz="1400" dirty="0">
              <a:solidFill>
                <a:srgbClr val="484140"/>
              </a:solidFill>
              <a:latin typeface="Arial" panose="020B0604020202020204" pitchFamily="34" charset="0"/>
              <a:ea typeface="Arial Bold"/>
              <a:cs typeface="Arial" panose="020B0604020202020204" pitchFamily="34" charset="0"/>
              <a:sym typeface="Arial Bold"/>
            </a:endParaRPr>
          </a:p>
          <a:p>
            <a:pPr marL="413997" lvl="1" indent="-206999" algn="l">
              <a:lnSpc>
                <a:spcPts val="1879"/>
              </a:lnSpc>
              <a:buFont typeface="Arial"/>
              <a:buChar char="•"/>
            </a:pPr>
            <a:endParaRPr lang="en-US" sz="1400" b="1" dirty="0">
              <a:solidFill>
                <a:srgbClr val="484140"/>
              </a:solidFill>
              <a:latin typeface="Arial" panose="020B0604020202020204" pitchFamily="34" charset="0"/>
              <a:ea typeface="Arial Bold"/>
              <a:cs typeface="Arial" panose="020B0604020202020204" pitchFamily="34" charset="0"/>
              <a:sym typeface="Arial Bold"/>
            </a:endParaRPr>
          </a:p>
          <a:p>
            <a:pPr marL="413997" lvl="1" indent="-206999" algn="l">
              <a:lnSpc>
                <a:spcPts val="1879"/>
              </a:lnSpc>
              <a:buFont typeface="Arial"/>
              <a:buChar char="•"/>
            </a:pPr>
            <a:endParaRPr lang="en-US" sz="1600" b="1" dirty="0">
              <a:solidFill>
                <a:srgbClr val="484140"/>
              </a:solidFill>
              <a:latin typeface="Arial Bold"/>
              <a:ea typeface="Arial Bold"/>
              <a:cs typeface="Arial Bold"/>
              <a:sym typeface="Arial Bold"/>
            </a:endParaRPr>
          </a:p>
          <a:p>
            <a:pPr marL="206998" lvl="1" algn="l">
              <a:lnSpc>
                <a:spcPts val="1879"/>
              </a:lnSpc>
            </a:pPr>
            <a:endParaRPr lang="en-US" sz="1600" b="1" dirty="0">
              <a:solidFill>
                <a:srgbClr val="484140"/>
              </a:solidFill>
              <a:latin typeface="Arial Bold"/>
              <a:ea typeface="Arial Bold"/>
              <a:cs typeface="Arial Bold"/>
              <a:sym typeface="Arial Bold"/>
            </a:endParaRPr>
          </a:p>
          <a:p>
            <a:pPr algn="l">
              <a:lnSpc>
                <a:spcPts val="1879"/>
              </a:lnSpc>
            </a:pPr>
            <a:endParaRPr lang="en-US" sz="1917" b="1" dirty="0">
              <a:solidFill>
                <a:srgbClr val="484140"/>
              </a:solidFill>
              <a:latin typeface="Arial Bold"/>
              <a:ea typeface="Arial Bold"/>
              <a:cs typeface="Arial Bold"/>
              <a:sym typeface="Arial Bold"/>
            </a:endParaRPr>
          </a:p>
          <a:p>
            <a:pPr algn="l">
              <a:lnSpc>
                <a:spcPts val="2062"/>
              </a:lnSpc>
            </a:pPr>
            <a:endParaRPr lang="en-US" sz="1917" b="1" dirty="0">
              <a:solidFill>
                <a:srgbClr val="484140"/>
              </a:solidFill>
              <a:latin typeface="Arial Bold"/>
              <a:ea typeface="Arial Bold"/>
              <a:cs typeface="Arial Bold"/>
              <a:sym typeface="Arial Bold"/>
            </a:endParaRPr>
          </a:p>
          <a:p>
            <a:pPr algn="l">
              <a:lnSpc>
                <a:spcPts val="2062"/>
              </a:lnSpc>
            </a:pPr>
            <a:endParaRPr lang="en-US" sz="1917" b="1" dirty="0">
              <a:solidFill>
                <a:srgbClr val="484140"/>
              </a:solidFill>
              <a:latin typeface="Arial Bold"/>
              <a:ea typeface="Arial Bold"/>
              <a:cs typeface="Arial Bold"/>
              <a:sym typeface="Arial Bold"/>
            </a:endParaRPr>
          </a:p>
          <a:p>
            <a:pPr algn="l">
              <a:lnSpc>
                <a:spcPts val="2062"/>
              </a:lnSpc>
            </a:pPr>
            <a:endParaRPr lang="en-US" sz="1917" b="1" dirty="0">
              <a:solidFill>
                <a:srgbClr val="484140"/>
              </a:solidFill>
              <a:latin typeface="Arial Bold"/>
              <a:ea typeface="Arial Bold"/>
              <a:cs typeface="Arial Bold"/>
              <a:sym typeface="Arial Bold"/>
            </a:endParaRPr>
          </a:p>
          <a:p>
            <a:pPr algn="l">
              <a:lnSpc>
                <a:spcPts val="2062"/>
              </a:lnSpc>
            </a:pPr>
            <a:endParaRPr lang="en-US" sz="1917" b="1" dirty="0">
              <a:solidFill>
                <a:srgbClr val="484140"/>
              </a:solidFill>
              <a:latin typeface="Arial Bold"/>
              <a:ea typeface="Arial Bold"/>
              <a:cs typeface="Arial Bold"/>
              <a:sym typeface="Arial Bold"/>
            </a:endParaRPr>
          </a:p>
          <a:p>
            <a:pPr algn="l">
              <a:lnSpc>
                <a:spcPts val="1962"/>
              </a:lnSpc>
            </a:pPr>
            <a:endParaRPr lang="en-US" sz="1917" b="1" dirty="0">
              <a:solidFill>
                <a:srgbClr val="484140"/>
              </a:solidFill>
              <a:latin typeface="Arial Bold"/>
              <a:ea typeface="Arial Bold"/>
              <a:cs typeface="Arial Bold"/>
              <a:sym typeface="Arial Bold"/>
            </a:endParaRPr>
          </a:p>
        </p:txBody>
      </p:sp>
      <p:sp>
        <p:nvSpPr>
          <p:cNvPr id="32" name="TextBox 32"/>
          <p:cNvSpPr txBox="1"/>
          <p:nvPr/>
        </p:nvSpPr>
        <p:spPr>
          <a:xfrm>
            <a:off x="623047" y="1156022"/>
            <a:ext cx="14057530" cy="426271"/>
          </a:xfrm>
          <a:prstGeom prst="rect">
            <a:avLst/>
          </a:prstGeom>
        </p:spPr>
        <p:txBody>
          <a:bodyPr lIns="0" tIns="0" rIns="0" bIns="0" rtlCol="0" anchor="t">
            <a:spAutoFit/>
          </a:bodyPr>
          <a:lstStyle/>
          <a:p>
            <a:r>
              <a:rPr lang="en-US" sz="1600" b="1" dirty="0">
                <a:solidFill>
                  <a:schemeClr val="accent6">
                    <a:lumMod val="75000"/>
                  </a:schemeClr>
                </a:solidFill>
                <a:latin typeface="Arial Bold"/>
                <a:ea typeface="Arial Bold"/>
                <a:cs typeface="Arial Bold"/>
                <a:sym typeface="Arial Bold"/>
              </a:rPr>
              <a:t>Definition:</a:t>
            </a:r>
            <a:r>
              <a:rPr lang="en-US" b="1" dirty="0">
                <a:solidFill>
                  <a:srgbClr val="536D45"/>
                </a:solidFill>
                <a:latin typeface="Arial Bold"/>
                <a:ea typeface="Arial Bold"/>
                <a:cs typeface="Arial Bold"/>
                <a:sym typeface="Arial Bold"/>
              </a:rPr>
              <a:t> </a:t>
            </a:r>
            <a:r>
              <a:rPr lang="en-US" sz="2770" b="1" dirty="0">
                <a:solidFill>
                  <a:srgbClr val="536D45"/>
                </a:solidFill>
                <a:latin typeface="Arial Bold"/>
                <a:ea typeface="Arial Bold"/>
                <a:cs typeface="Arial Bold"/>
                <a:sym typeface="Arial Bold"/>
              </a:rPr>
              <a:t>   </a:t>
            </a:r>
            <a:endParaRPr lang="en-US" sz="1400" b="1" dirty="0">
              <a:solidFill>
                <a:srgbClr val="484140"/>
              </a:solidFill>
              <a:latin typeface="Arial" panose="020B0604020202020204" pitchFamily="34" charset="0"/>
              <a:ea typeface="Arial Bold"/>
              <a:cs typeface="Arial" panose="020B0604020202020204" pitchFamily="34" charset="0"/>
              <a:sym typeface="Arial Bold"/>
            </a:endParaRPr>
          </a:p>
        </p:txBody>
      </p:sp>
      <p:sp>
        <p:nvSpPr>
          <p:cNvPr id="33" name="TextBox 33"/>
          <p:cNvSpPr txBox="1"/>
          <p:nvPr/>
        </p:nvSpPr>
        <p:spPr>
          <a:xfrm>
            <a:off x="962548" y="6025613"/>
            <a:ext cx="5755751" cy="2218043"/>
          </a:xfrm>
          <a:prstGeom prst="rect">
            <a:avLst/>
          </a:prstGeom>
        </p:spPr>
        <p:txBody>
          <a:bodyPr wrap="square" lIns="0" tIns="0" rIns="0" bIns="0" rtlCol="0" anchor="t">
            <a:spAutoFit/>
          </a:bodyPr>
          <a:lstStyle/>
          <a:p>
            <a:pPr algn="ctr">
              <a:lnSpc>
                <a:spcPts val="3053"/>
              </a:lnSpc>
            </a:pPr>
            <a:r>
              <a:rPr lang="en-US" sz="2181" b="1" dirty="0">
                <a:solidFill>
                  <a:srgbClr val="000000"/>
                </a:solidFill>
                <a:latin typeface="Arial Nova Bold"/>
                <a:ea typeface="Arial Nova Bold"/>
                <a:cs typeface="Arial Nova Bold"/>
                <a:sym typeface="Arial Nova Bold"/>
              </a:rPr>
              <a:t>                                      </a:t>
            </a:r>
            <a:r>
              <a:rPr lang="en-US" sz="1631" b="1" dirty="0">
                <a:solidFill>
                  <a:srgbClr val="484140"/>
                </a:solidFill>
                <a:latin typeface="Arial Bold"/>
                <a:ea typeface="Arial Bold"/>
                <a:cs typeface="Arial Bold"/>
                <a:sym typeface="Arial Bold"/>
              </a:rPr>
              <a:t>   </a:t>
            </a:r>
            <a:endParaRPr lang="en-US" sz="1400" dirty="0">
              <a:solidFill>
                <a:srgbClr val="484140"/>
              </a:solidFill>
              <a:latin typeface="Arial" panose="020B0604020202020204" pitchFamily="34" charset="0"/>
              <a:ea typeface="Arial Bold"/>
              <a:cs typeface="Arial" panose="020B0604020202020204" pitchFamily="34" charset="0"/>
              <a:sym typeface="Arial Bold"/>
            </a:endParaRPr>
          </a:p>
          <a:p>
            <a:pPr algn="ctr">
              <a:lnSpc>
                <a:spcPts val="2246"/>
              </a:lnSpc>
            </a:pPr>
            <a:endParaRPr lang="en-US" sz="1631" b="1" dirty="0">
              <a:solidFill>
                <a:srgbClr val="484140"/>
              </a:solidFill>
              <a:latin typeface="Arial Bold"/>
              <a:ea typeface="Arial Bold"/>
              <a:cs typeface="Arial Bold"/>
              <a:sym typeface="Arial Bold"/>
            </a:endParaRPr>
          </a:p>
          <a:p>
            <a:pPr algn="ctr">
              <a:lnSpc>
                <a:spcPts val="3053"/>
              </a:lnSpc>
            </a:pPr>
            <a:endParaRPr lang="en-US" sz="1631" b="1" dirty="0">
              <a:solidFill>
                <a:srgbClr val="484140"/>
              </a:solidFill>
              <a:latin typeface="Arial Bold"/>
              <a:ea typeface="Arial Bold"/>
              <a:cs typeface="Arial Bold"/>
              <a:sym typeface="Arial Bold"/>
            </a:endParaRPr>
          </a:p>
          <a:p>
            <a:pPr algn="ctr">
              <a:lnSpc>
                <a:spcPts val="3053"/>
              </a:lnSpc>
            </a:pPr>
            <a:endParaRPr lang="en-US" sz="1631" b="1" dirty="0">
              <a:solidFill>
                <a:srgbClr val="484140"/>
              </a:solidFill>
              <a:latin typeface="Arial Bold"/>
              <a:ea typeface="Arial Bold"/>
              <a:cs typeface="Arial Bold"/>
              <a:sym typeface="Arial Bold"/>
            </a:endParaRPr>
          </a:p>
          <a:p>
            <a:pPr algn="ctr">
              <a:lnSpc>
                <a:spcPts val="3053"/>
              </a:lnSpc>
            </a:pPr>
            <a:endParaRPr lang="en-US" sz="1631" b="1" dirty="0">
              <a:solidFill>
                <a:srgbClr val="484140"/>
              </a:solidFill>
              <a:latin typeface="Arial Bold"/>
              <a:ea typeface="Arial Bold"/>
              <a:cs typeface="Arial Bold"/>
              <a:sym typeface="Arial Bold"/>
            </a:endParaRPr>
          </a:p>
          <a:p>
            <a:pPr algn="ctr">
              <a:lnSpc>
                <a:spcPts val="3053"/>
              </a:lnSpc>
              <a:spcBef>
                <a:spcPct val="0"/>
              </a:spcBef>
            </a:pPr>
            <a:endParaRPr lang="en-US" sz="1631" b="1" dirty="0">
              <a:solidFill>
                <a:srgbClr val="484140"/>
              </a:solidFill>
              <a:latin typeface="Arial Bold"/>
              <a:ea typeface="Arial Bold"/>
              <a:cs typeface="Arial Bold"/>
              <a:sym typeface="Arial Bold"/>
            </a:endParaRPr>
          </a:p>
        </p:txBody>
      </p:sp>
      <p:sp>
        <p:nvSpPr>
          <p:cNvPr id="34" name="TextBox 34"/>
          <p:cNvSpPr txBox="1"/>
          <p:nvPr/>
        </p:nvSpPr>
        <p:spPr>
          <a:xfrm>
            <a:off x="11047283" y="2491390"/>
            <a:ext cx="3552424" cy="1073564"/>
          </a:xfrm>
          <a:prstGeom prst="rect">
            <a:avLst/>
          </a:prstGeom>
        </p:spPr>
        <p:txBody>
          <a:bodyPr wrap="square" lIns="0" tIns="0" rIns="0" bIns="0" rtlCol="0" anchor="t">
            <a:spAutoFit/>
          </a:bodyPr>
          <a:lstStyle/>
          <a:p>
            <a:pPr>
              <a:lnSpc>
                <a:spcPts val="2779"/>
              </a:lnSpc>
            </a:pPr>
            <a:endParaRPr lang="en-GB" sz="1400" dirty="0">
              <a:latin typeface="Arial" panose="020B0604020202020204" pitchFamily="34" charset="0"/>
              <a:cs typeface="Arial" panose="020B0604020202020204" pitchFamily="34" charset="0"/>
            </a:endParaRPr>
          </a:p>
          <a:p>
            <a:pPr algn="just">
              <a:lnSpc>
                <a:spcPts val="6128"/>
              </a:lnSpc>
              <a:spcBef>
                <a:spcPct val="0"/>
              </a:spcBef>
            </a:pPr>
            <a:r>
              <a:rPr lang="en-US" sz="4377" dirty="0">
                <a:solidFill>
                  <a:srgbClr val="000000"/>
                </a:solidFill>
                <a:latin typeface="Arial"/>
                <a:ea typeface="Arial"/>
                <a:cs typeface="Arial"/>
                <a:sym typeface="Arial"/>
              </a:rPr>
              <a:t>                </a:t>
            </a:r>
          </a:p>
        </p:txBody>
      </p:sp>
      <p:sp>
        <p:nvSpPr>
          <p:cNvPr id="35" name="TextBox 35"/>
          <p:cNvSpPr txBox="1"/>
          <p:nvPr/>
        </p:nvSpPr>
        <p:spPr>
          <a:xfrm>
            <a:off x="7840919" y="7100388"/>
            <a:ext cx="3552424" cy="524631"/>
          </a:xfrm>
          <a:prstGeom prst="rect">
            <a:avLst/>
          </a:prstGeom>
        </p:spPr>
        <p:txBody>
          <a:bodyPr wrap="square" lIns="0" tIns="0" rIns="0" bIns="0" rtlCol="0" anchor="t">
            <a:spAutoFit/>
          </a:bodyPr>
          <a:lstStyle/>
          <a:p>
            <a:pPr marL="161924" lvl="1">
              <a:lnSpc>
                <a:spcPts val="2099"/>
              </a:lnSpc>
            </a:pPr>
            <a:endParaRPr lang="en-US" sz="1100" dirty="0">
              <a:solidFill>
                <a:srgbClr val="000000"/>
              </a:solidFill>
              <a:latin typeface="Arial"/>
              <a:ea typeface="Arial"/>
              <a:cs typeface="Arial"/>
              <a:sym typeface="Arial"/>
            </a:endParaRPr>
          </a:p>
          <a:p>
            <a:pPr algn="l">
              <a:lnSpc>
                <a:spcPts val="2239"/>
              </a:lnSpc>
            </a:pPr>
            <a:endParaRPr lang="en-US" sz="1499" dirty="0">
              <a:solidFill>
                <a:srgbClr val="000000"/>
              </a:solidFill>
              <a:latin typeface="Arial"/>
              <a:ea typeface="Arial"/>
              <a:cs typeface="Arial"/>
              <a:sym typeface="Arial"/>
            </a:endParaRPr>
          </a:p>
        </p:txBody>
      </p:sp>
      <p:sp>
        <p:nvSpPr>
          <p:cNvPr id="25" name="TextBox 24">
            <a:extLst>
              <a:ext uri="{FF2B5EF4-FFF2-40B4-BE49-F238E27FC236}">
                <a16:creationId xmlns:a16="http://schemas.microsoft.com/office/drawing/2014/main" id="{8A534E21-DD4B-509E-8EC0-53C6F7A81911}"/>
              </a:ext>
            </a:extLst>
          </p:cNvPr>
          <p:cNvSpPr txBox="1"/>
          <p:nvPr/>
        </p:nvSpPr>
        <p:spPr>
          <a:xfrm>
            <a:off x="431042" y="8529245"/>
            <a:ext cx="10622879" cy="5459636"/>
          </a:xfrm>
          <a:prstGeom prst="rect">
            <a:avLst/>
          </a:prstGeom>
          <a:noFill/>
        </p:spPr>
        <p:txBody>
          <a:bodyPr wrap="square">
            <a:spAutoFit/>
          </a:bodyPr>
          <a:lstStyle/>
          <a:p>
            <a:pPr>
              <a:lnSpc>
                <a:spcPct val="150000"/>
              </a:lnSpc>
            </a:pPr>
            <a:r>
              <a:rPr lang="en-GB" sz="1400" b="1" dirty="0">
                <a:solidFill>
                  <a:schemeClr val="accent1">
                    <a:lumMod val="50000"/>
                  </a:schemeClr>
                </a:solidFill>
                <a:latin typeface="Arial" panose="020B0604020202020204" pitchFamily="34" charset="0"/>
                <a:cs typeface="Arial" panose="020B0604020202020204" pitchFamily="34" charset="0"/>
              </a:rPr>
              <a:t>Historical and Professional Views of Panic Disorder</a:t>
            </a:r>
            <a:endParaRPr lang="en-GB" sz="1400" dirty="0">
              <a:solidFill>
                <a:schemeClr val="accent1">
                  <a:lumMod val="50000"/>
                </a:schemeClr>
              </a:solidFill>
              <a:latin typeface="Arial" panose="020B0604020202020204" pitchFamily="34" charset="0"/>
              <a:cs typeface="Arial" panose="020B0604020202020204" pitchFamily="34" charset="0"/>
            </a:endParaRPr>
          </a:p>
          <a:p>
            <a:pPr>
              <a:lnSpc>
                <a:spcPct val="150000"/>
              </a:lnSpc>
            </a:pPr>
            <a:r>
              <a:rPr lang="en-GB" sz="1400" b="1" dirty="0">
                <a:solidFill>
                  <a:schemeClr val="accent1">
                    <a:lumMod val="50000"/>
                  </a:schemeClr>
                </a:solidFill>
                <a:latin typeface="Arial" panose="020B0604020202020204" pitchFamily="34" charset="0"/>
                <a:cs typeface="Arial" panose="020B0604020202020204" pitchFamily="34" charset="0"/>
              </a:rPr>
              <a:t>How were people viewed in the past?</a:t>
            </a:r>
            <a:endParaRPr lang="en-GB" sz="1400" dirty="0">
              <a:solidFill>
                <a:schemeClr val="accent1">
                  <a:lumMod val="50000"/>
                </a:schemeClr>
              </a:solidFill>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In earlier periods, people experiencing panic symptoms were often misunderstood and stigmatised rather than recognised as having a treatable mental health disorder. (Bandelow and Michaelis, 2022)</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Symptoms were sometimes interpreted as </a:t>
            </a:r>
            <a:r>
              <a:rPr lang="en-GB" sz="1200" b="1" dirty="0">
                <a:latin typeface="Arial" panose="020B0604020202020204" pitchFamily="34" charset="0"/>
                <a:cs typeface="Arial" panose="020B0604020202020204" pitchFamily="34" charset="0"/>
              </a:rPr>
              <a:t>“hysteria” or “nervous weakness</a:t>
            </a:r>
            <a:r>
              <a:rPr lang="en-GB" sz="1200" dirty="0">
                <a:latin typeface="Arial" panose="020B0604020202020204" pitchFamily="34" charset="0"/>
                <a:cs typeface="Arial" panose="020B0604020202020204" pitchFamily="34" charset="0"/>
              </a:rPr>
              <a:t>,” especially in women, reflecting gendered assumptions in historical psychiatry. (Bandelow and Michaelis, 2022)</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Panic-like experiences could also be linked to moral weakness or poor resilience, which contributed to shame and social exclusion. This is an inference from historical descriptions of hysteria and neurosis.  (Mental Health Foundation, 2021).</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During the late nineteenth and early twentieth centuries, panic symptoms were commonly grouped within broader categories such as anxiety neurosis, rather than being recognised as a distinct disorder.  (World Health Organization, 2019)</a:t>
            </a:r>
          </a:p>
          <a:p>
            <a:pPr>
              <a:lnSpc>
                <a:spcPct val="150000"/>
              </a:lnSpc>
            </a:pPr>
            <a:r>
              <a:rPr lang="en-GB" sz="1400" dirty="0">
                <a:solidFill>
                  <a:schemeClr val="accent1">
                    <a:lumMod val="50000"/>
                  </a:schemeClr>
                </a:solidFill>
                <a:latin typeface="Arial" panose="020B0604020202020204" pitchFamily="34" charset="0"/>
                <a:cs typeface="Arial" panose="020B0604020202020204" pitchFamily="34" charset="0"/>
              </a:rPr>
              <a:t>How did medical professionals view it?</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Early psychiatric models tended to place panic symptoms within neurosis-based frameworks, rather than viewing panic disorder as a separate diagnostic category. (World Health Organization, 2019)</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Psychoanalytic approaches, including Freud’s work on anxiety neurosis, interpreted symptoms in relation to unconscious conflict, although these models are now considered historically important rather than current clinical explanations. . (Bandelow and Michaelis, 2022)</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Because panic attacks often involve chest pain, palpitations and breathlessness, they were also frequently confused with cardiac illness, especially before clearer diagnostic criteria were established. (National Health Service,2024).</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Modern classification systems such as ICD-11 improve diagnostic clarity, support evidence-based treatment pathways, and strengthen access to  appropriate services.(World Health Organization, 2019) . </a:t>
            </a:r>
          </a:p>
        </p:txBody>
      </p:sp>
      <p:sp>
        <p:nvSpPr>
          <p:cNvPr id="40" name="TextBox 39">
            <a:extLst>
              <a:ext uri="{FF2B5EF4-FFF2-40B4-BE49-F238E27FC236}">
                <a16:creationId xmlns:a16="http://schemas.microsoft.com/office/drawing/2014/main" id="{4A0288D7-8547-CE6C-592D-1EE1A6ED1BE5}"/>
              </a:ext>
            </a:extLst>
          </p:cNvPr>
          <p:cNvSpPr txBox="1"/>
          <p:nvPr/>
        </p:nvSpPr>
        <p:spPr>
          <a:xfrm>
            <a:off x="11252719" y="8701714"/>
            <a:ext cx="3035652" cy="5355312"/>
          </a:xfrm>
          <a:prstGeom prst="rect">
            <a:avLst/>
          </a:prstGeom>
          <a:noFill/>
        </p:spPr>
        <p:txBody>
          <a:bodyPr wrap="square" rtlCol="0">
            <a:spAutoFit/>
          </a:bodyPr>
          <a:lstStyle/>
          <a:p>
            <a:r>
              <a:rPr lang="en-GB" sz="1400" b="1" dirty="0">
                <a:solidFill>
                  <a:schemeClr val="accent1">
                    <a:lumMod val="50000"/>
                  </a:schemeClr>
                </a:solidFill>
                <a:latin typeface="Arial" panose="020B0604020202020204" pitchFamily="34" charset="0"/>
                <a:cs typeface="Arial" panose="020B0604020202020204" pitchFamily="34" charset="0"/>
              </a:rPr>
              <a:t>How Has This Changed?</a:t>
            </a:r>
            <a:endParaRPr lang="en-GB" sz="12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Now classified in the ICD-11 as 6B01 Panic Disorder (World Health Organization, 2019)</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Recognised as a legitimate mental health condition (World Health Organization, 2022)</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Understood through a biopsychosocial model, involving biological, psychological and social factors (National Health Service, 2024; World Health Organization, 2019)</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Evidence-based treatments are available, including CBT and SSRIs (NICE, 2020</a:t>
            </a:r>
            <a:r>
              <a:rPr lang="en-GB" sz="1200" b="1"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Although awareness has improved, stigma, inequality and delayed access to care remain significant challenges (Mental Health Foundation, 2021; World Health Organization, 2022)</a:t>
            </a:r>
          </a:p>
          <a:p>
            <a:endParaRPr lang="en-GB" sz="1600" b="1" dirty="0">
              <a:solidFill>
                <a:schemeClr val="accent3">
                  <a:lumMod val="50000"/>
                </a:schemeClr>
              </a:solidFill>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213481B0-193C-BAD3-963E-1E9D9F7D85C8}"/>
              </a:ext>
            </a:extLst>
          </p:cNvPr>
          <p:cNvSpPr txBox="1"/>
          <p:nvPr/>
        </p:nvSpPr>
        <p:spPr>
          <a:xfrm>
            <a:off x="8470900" y="9452306"/>
            <a:ext cx="3076051" cy="2031325"/>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a:p>
            <a:endParaRPr lang="en-GB" dirty="0"/>
          </a:p>
        </p:txBody>
      </p:sp>
      <p:pic>
        <p:nvPicPr>
          <p:cNvPr id="43" name="Picture 42">
            <a:extLst>
              <a:ext uri="{FF2B5EF4-FFF2-40B4-BE49-F238E27FC236}">
                <a16:creationId xmlns:a16="http://schemas.microsoft.com/office/drawing/2014/main" id="{583E6307-E11D-4E68-05A4-1C84334620D2}"/>
              </a:ext>
            </a:extLst>
          </p:cNvPr>
          <p:cNvPicPr>
            <a:picLocks noChangeAspect="1"/>
          </p:cNvPicPr>
          <p:nvPr/>
        </p:nvPicPr>
        <p:blipFill>
          <a:blip r:embed="rId7"/>
          <a:stretch>
            <a:fillRect/>
          </a:stretch>
        </p:blipFill>
        <p:spPr>
          <a:xfrm>
            <a:off x="11403995" y="4629367"/>
            <a:ext cx="3401432" cy="1746177"/>
          </a:xfrm>
          <a:prstGeom prst="rect">
            <a:avLst/>
          </a:prstGeom>
        </p:spPr>
      </p:pic>
      <p:pic>
        <p:nvPicPr>
          <p:cNvPr id="1028" name="Picture 4" descr="panic attack triggers - a-brief-history-of-panic-disorder">
            <a:extLst>
              <a:ext uri="{FF2B5EF4-FFF2-40B4-BE49-F238E27FC236}">
                <a16:creationId xmlns:a16="http://schemas.microsoft.com/office/drawing/2014/main" id="{D017C38A-15BF-7B18-88C5-2C596CABFC2D}"/>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965700" y="8609031"/>
            <a:ext cx="2875219" cy="682086"/>
          </a:xfrm>
          <a:prstGeom prst="rect">
            <a:avLst/>
          </a:prstGeom>
          <a:noFill/>
          <a:extLst>
            <a:ext uri="{909E8E84-426E-40DD-AFC4-6F175D3DCCD1}">
              <a14:hiddenFill xmlns:a14="http://schemas.microsoft.com/office/drawing/2010/main">
                <a:solidFill>
                  <a:srgbClr val="FFFFFF"/>
                </a:solidFill>
              </a14:hiddenFill>
            </a:ext>
          </a:extLst>
        </p:spPr>
      </p:pic>
      <p:sp>
        <p:nvSpPr>
          <p:cNvPr id="47" name="TextBox 46">
            <a:extLst>
              <a:ext uri="{FF2B5EF4-FFF2-40B4-BE49-F238E27FC236}">
                <a16:creationId xmlns:a16="http://schemas.microsoft.com/office/drawing/2014/main" id="{8FC6C838-B2A9-B78D-2D38-BC8CD62EF75C}"/>
              </a:ext>
            </a:extLst>
          </p:cNvPr>
          <p:cNvSpPr txBox="1"/>
          <p:nvPr/>
        </p:nvSpPr>
        <p:spPr>
          <a:xfrm>
            <a:off x="451147" y="13851595"/>
            <a:ext cx="3034541" cy="4708981"/>
          </a:xfrm>
          <a:prstGeom prst="rect">
            <a:avLst/>
          </a:prstGeom>
          <a:noFill/>
        </p:spPr>
        <p:txBody>
          <a:bodyPr wrap="square" rtlCol="0">
            <a:spAutoFit/>
          </a:bodyPr>
          <a:lstStyle/>
          <a:p>
            <a:endParaRPr lang="en-GB" sz="1600" b="1" dirty="0">
              <a:solidFill>
                <a:schemeClr val="accent3">
                  <a:lumMod val="50000"/>
                </a:schemeClr>
              </a:solidFill>
              <a:latin typeface="Arial" panose="020B0604020202020204" pitchFamily="34" charset="0"/>
              <a:cs typeface="Arial" panose="020B0604020202020204" pitchFamily="34" charset="0"/>
            </a:endParaRPr>
          </a:p>
          <a:p>
            <a:r>
              <a:rPr lang="en-GB" sz="1400" b="1" dirty="0">
                <a:solidFill>
                  <a:schemeClr val="accent6">
                    <a:lumMod val="75000"/>
                  </a:schemeClr>
                </a:solidFill>
                <a:latin typeface="Arial" panose="020B0604020202020204" pitchFamily="34" charset="0"/>
                <a:cs typeface="Arial" panose="020B0604020202020204" pitchFamily="34" charset="0"/>
              </a:rPr>
              <a:t>Current UK Services and Treatments for Panic Disorder</a:t>
            </a:r>
          </a:p>
          <a:p>
            <a:endParaRPr lang="en-GB" sz="1400" dirty="0"/>
          </a:p>
          <a:p>
            <a:endParaRPr lang="en-GB" sz="1400"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400" dirty="0">
              <a:solidFill>
                <a:schemeClr val="accent3">
                  <a:lumMod val="50000"/>
                </a:schemeClr>
              </a:solidFill>
              <a:latin typeface="Arial" panose="020B0604020202020204" pitchFamily="34" charset="0"/>
              <a:cs typeface="Arial" panose="020B0604020202020204" pitchFamily="34" charset="0"/>
            </a:endParaRPr>
          </a:p>
          <a:p>
            <a:endParaRPr lang="en-GB" sz="1400" b="1" dirty="0">
              <a:solidFill>
                <a:schemeClr val="accent3">
                  <a:lumMod val="50000"/>
                </a:schemeClr>
              </a:solidFill>
              <a:latin typeface="Arial" panose="020B0604020202020204" pitchFamily="34" charset="0"/>
              <a:cs typeface="Arial" panose="020B0604020202020204" pitchFamily="34" charset="0"/>
            </a:endParaRPr>
          </a:p>
          <a:p>
            <a:endParaRPr lang="en-GB" sz="1600" b="1" dirty="0">
              <a:solidFill>
                <a:schemeClr val="accent3">
                  <a:lumMod val="50000"/>
                </a:schemeClr>
              </a:solidFill>
              <a:latin typeface="Arial" panose="020B0604020202020204" pitchFamily="34" charset="0"/>
              <a:cs typeface="Arial" panose="020B0604020202020204" pitchFamily="34" charset="0"/>
            </a:endParaRPr>
          </a:p>
          <a:p>
            <a:endParaRPr lang="en-GB" sz="1600" b="1" dirty="0">
              <a:solidFill>
                <a:schemeClr val="accent3">
                  <a:lumMod val="50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53A56EAF-AF1E-FAC9-742D-2891EED47878}"/>
              </a:ext>
            </a:extLst>
          </p:cNvPr>
          <p:cNvSpPr txBox="1"/>
          <p:nvPr/>
        </p:nvSpPr>
        <p:spPr>
          <a:xfrm>
            <a:off x="4244750" y="13883379"/>
            <a:ext cx="2855370" cy="5690469"/>
          </a:xfrm>
          <a:prstGeom prst="rect">
            <a:avLst/>
          </a:prstGeom>
          <a:noFill/>
        </p:spPr>
        <p:txBody>
          <a:bodyPr wrap="square" rtlCol="0">
            <a:spAutoFit/>
          </a:bodyPr>
          <a:lstStyle/>
          <a:p>
            <a:pPr>
              <a:lnSpc>
                <a:spcPct val="150000"/>
              </a:lnSpc>
            </a:pPr>
            <a:r>
              <a:rPr lang="en-GB" sz="1400" b="1" dirty="0">
                <a:solidFill>
                  <a:schemeClr val="accent6">
                    <a:lumMod val="75000"/>
                  </a:schemeClr>
                </a:solidFill>
                <a:latin typeface="Arial" panose="020B0604020202020204" pitchFamily="34" charset="0"/>
                <a:cs typeface="Arial" panose="020B0604020202020204" pitchFamily="34" charset="0"/>
              </a:rPr>
              <a:t>Crisis Services</a:t>
            </a:r>
            <a:endParaRPr lang="en-GB" sz="1400" dirty="0">
              <a:solidFill>
                <a:schemeClr val="accent6">
                  <a:lumMod val="75000"/>
                </a:schemeClr>
              </a:solidFill>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NHS urgent mental health helplines provide immediate support (NHS, 2024). </a:t>
            </a:r>
          </a:p>
          <a:p>
            <a:pPr marL="285750" indent="-285750">
              <a:lnSpc>
                <a:spcPct val="150000"/>
              </a:lnSpc>
              <a:buFont typeface="Arial" panose="020B0604020202020204" pitchFamily="34" charset="0"/>
              <a:buChar char="•"/>
            </a:pPr>
            <a:r>
              <a:rPr lang="en-GB" sz="1400" b="1" dirty="0">
                <a:solidFill>
                  <a:schemeClr val="accent6">
                    <a:lumMod val="75000"/>
                  </a:schemeClr>
                </a:solidFill>
                <a:latin typeface="Arial" panose="020B0604020202020204" pitchFamily="34" charset="0"/>
                <a:cs typeface="Arial" panose="020B0604020202020204" pitchFamily="34" charset="0"/>
              </a:rPr>
              <a:t>CRHTTs</a:t>
            </a:r>
            <a:r>
              <a:rPr lang="en-GB" sz="1400" dirty="0">
                <a:solidFill>
                  <a:schemeClr val="accent6">
                    <a:lumMod val="75000"/>
                  </a:schemeClr>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offer intensive home-based care during mental health crises (NHS England, n.d.). </a:t>
            </a:r>
          </a:p>
          <a:p>
            <a:pPr marL="285750" indent="-285750">
              <a:lnSpc>
                <a:spcPct val="150000"/>
              </a:lnSpc>
              <a:buFont typeface="Arial" panose="020B0604020202020204" pitchFamily="34" charset="0"/>
              <a:buChar char="•"/>
            </a:pPr>
            <a:r>
              <a:rPr lang="en-GB" sz="1400" b="1" dirty="0">
                <a:solidFill>
                  <a:schemeClr val="accent6">
                    <a:lumMod val="75000"/>
                  </a:schemeClr>
                </a:solidFill>
                <a:latin typeface="Arial" panose="020B0604020202020204" pitchFamily="34" charset="0"/>
                <a:cs typeface="Arial" panose="020B0604020202020204" pitchFamily="34" charset="0"/>
              </a:rPr>
              <a:t>Evidence-Based Treatments (UK – NICE)</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CBT is a key recommended treatment for panic disorder (NICE, 2011/2020). </a:t>
            </a:r>
          </a:p>
          <a:p>
            <a:pPr marL="285750" indent="-285750">
              <a:lnSpc>
                <a:spcPct val="150000"/>
              </a:lnSpc>
              <a:buFont typeface="Arial" panose="020B0604020202020204" pitchFamily="34" charset="0"/>
              <a:buChar char="•"/>
            </a:pPr>
            <a:r>
              <a:rPr lang="en-GB" sz="1400" b="1" dirty="0">
                <a:solidFill>
                  <a:schemeClr val="accent6">
                    <a:lumMod val="75000"/>
                  </a:schemeClr>
                </a:solidFill>
                <a:latin typeface="Arial" panose="020B0604020202020204" pitchFamily="34" charset="0"/>
                <a:cs typeface="Arial" panose="020B0604020202020204" pitchFamily="34" charset="0"/>
              </a:rPr>
              <a:t>Treatment may include cognitive </a:t>
            </a:r>
            <a:r>
              <a:rPr lang="en-GB" sz="1200" dirty="0">
                <a:latin typeface="Arial" panose="020B0604020202020204" pitchFamily="34" charset="0"/>
                <a:cs typeface="Arial" panose="020B0604020202020204" pitchFamily="34" charset="0"/>
              </a:rPr>
              <a:t>restructuring and exposure-based techniques (NICE, 2011/2020). </a:t>
            </a:r>
          </a:p>
          <a:p>
            <a:pPr marL="285750" indent="-285750">
              <a:lnSpc>
                <a:spcPct val="150000"/>
              </a:lnSpc>
              <a:buFont typeface="Arial" panose="020B0604020202020204" pitchFamily="34" charset="0"/>
              <a:buChar char="•"/>
            </a:pPr>
            <a:r>
              <a:rPr lang="en-GB" sz="1400" dirty="0">
                <a:solidFill>
                  <a:schemeClr val="accent6">
                    <a:lumMod val="75000"/>
                  </a:schemeClr>
                </a:solidFill>
                <a:latin typeface="Arial" panose="020B0604020202020204" pitchFamily="34" charset="0"/>
                <a:cs typeface="Arial" panose="020B0604020202020204" pitchFamily="34" charset="0"/>
              </a:rPr>
              <a:t>Care should follow a stepped-care model based on </a:t>
            </a:r>
          </a:p>
          <a:p>
            <a:pPr marL="285750" indent="-2857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symptom severity (NICE, 2011).</a:t>
            </a:r>
          </a:p>
        </p:txBody>
      </p:sp>
      <p:sp>
        <p:nvSpPr>
          <p:cNvPr id="14" name="TextBox 13">
            <a:extLst>
              <a:ext uri="{FF2B5EF4-FFF2-40B4-BE49-F238E27FC236}">
                <a16:creationId xmlns:a16="http://schemas.microsoft.com/office/drawing/2014/main" id="{2923E5D7-87B4-DD60-177A-215ABAB1C3C4}"/>
              </a:ext>
            </a:extLst>
          </p:cNvPr>
          <p:cNvSpPr txBox="1"/>
          <p:nvPr/>
        </p:nvSpPr>
        <p:spPr>
          <a:xfrm>
            <a:off x="7174037" y="14012978"/>
            <a:ext cx="5484358" cy="7632859"/>
          </a:xfrm>
          <a:prstGeom prst="rect">
            <a:avLst/>
          </a:prstGeom>
          <a:noFill/>
        </p:spPr>
        <p:txBody>
          <a:bodyPr wrap="square" rtlCol="0">
            <a:spAutoFit/>
          </a:bodyPr>
          <a:lstStyle/>
          <a:p>
            <a:r>
              <a:rPr lang="en-GB" sz="1400" b="1" dirty="0">
                <a:solidFill>
                  <a:schemeClr val="accent6">
                    <a:lumMod val="75000"/>
                  </a:schemeClr>
                </a:solidFill>
                <a:latin typeface="Arial" panose="020B0604020202020204" pitchFamily="34" charset="0"/>
                <a:cs typeface="Arial" panose="020B0604020202020204" pitchFamily="34" charset="0"/>
              </a:rPr>
              <a:t>Relevant UK Legislation Relevant to Panic Disorder</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Mental Health Act 1983</a:t>
            </a:r>
          </a:p>
          <a:p>
            <a:pPr>
              <a:lnSpc>
                <a:spcPct val="150000"/>
              </a:lnSpc>
            </a:pPr>
            <a:r>
              <a:rPr lang="en-GB" sz="1200" dirty="0">
                <a:latin typeface="Arial" panose="020B0604020202020204" pitchFamily="34" charset="0"/>
                <a:cs typeface="Arial" panose="020B0604020202020204" pitchFamily="34" charset="0"/>
              </a:rPr>
              <a:t>The Mental Health Act 1983 provides the legal framework for the assessment, detention and treatment of individuals with a mental disorder where there is significant risk to themselves or others.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In practice, panic disorder alone rarely leads to compulsory admission under the Act; this is more likely where there is severe comorbidity, major risk, or marked deterioration in mental state. This is a cautious inference from the Act’s threshold and code of practice. </a:t>
            </a:r>
          </a:p>
          <a:p>
            <a:pPr>
              <a:lnSpc>
                <a:spcPct val="150000"/>
              </a:lnSpc>
            </a:pPr>
            <a:r>
              <a:rPr lang="en-GB" sz="1400" dirty="0">
                <a:solidFill>
                  <a:schemeClr val="accent6">
                    <a:lumMod val="75000"/>
                  </a:schemeClr>
                </a:solidFill>
                <a:latin typeface="Arial" panose="020B0604020202020204" pitchFamily="34" charset="0"/>
                <a:cs typeface="Arial" panose="020B0604020202020204" pitchFamily="34" charset="0"/>
              </a:rPr>
              <a:t>Person’s Interests / Capacity: Mental Capacity Act 2005</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The Mental Capacity Act 2005 protects people aged 16 and over who may lack capacity to make a specific decision at a specific time.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Any decision made on behalf of a person who lacks capacity must be made in their best interests.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The Act also requires professionals to use the least restrictive option and to support the person to participate in decision-making as far as possible.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Most people with panic disorder retain decision-making capacity, so this legislation is mainly relevant if severe distress, crisis, or comorbid conditions affect the ability to make informed decisions.</a:t>
            </a:r>
          </a:p>
          <a:p>
            <a:pPr>
              <a:lnSpc>
                <a:spcPct val="150000"/>
              </a:lnSpc>
            </a:pPr>
            <a:r>
              <a:rPr lang="en-GB" sz="1400" dirty="0">
                <a:solidFill>
                  <a:schemeClr val="accent6">
                    <a:lumMod val="75000"/>
                  </a:schemeClr>
                </a:solidFill>
                <a:latin typeface="Arial" panose="020B0604020202020204" pitchFamily="34" charset="0"/>
                <a:cs typeface="Arial" panose="020B0604020202020204" pitchFamily="34" charset="0"/>
              </a:rPr>
              <a:t>Advance Planning</a:t>
            </a:r>
          </a:p>
          <a:p>
            <a:pPr marL="171450" indent="-171450">
              <a:lnSpc>
                <a:spcPct val="150000"/>
              </a:lnSpc>
              <a:buFont typeface="Wingdings" panose="05000000000000000000" pitchFamily="2" charset="2"/>
              <a:buChar char="§"/>
            </a:pPr>
            <a:r>
              <a:rPr lang="en-GB" sz="1200" dirty="0">
                <a:latin typeface="Arial" panose="020B0604020202020204" pitchFamily="34" charset="0"/>
                <a:cs typeface="Arial" panose="020B0604020202020204" pitchFamily="34" charset="0"/>
              </a:rPr>
              <a:t>Under the Mental Capacity Act 2005, people can make an Advance Decision to Refuse Treatment (ADRT) in some circumstances if they later lose capacity.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People may also record advance statements about their wishes and preferences,  can appoint a Lasting Power of Attorney (LPA) for health and welfare decisions.</a:t>
            </a:r>
          </a:p>
          <a:p>
            <a:pPr marL="285750" lvl="0" indent="-285750">
              <a:buFont typeface="Arial" panose="020B0604020202020204" pitchFamily="34" charset="0"/>
              <a:buChar char="•"/>
            </a:pPr>
            <a:endParaRPr lang="en-GB" sz="2000" dirty="0"/>
          </a:p>
        </p:txBody>
      </p:sp>
      <p:sp>
        <p:nvSpPr>
          <p:cNvPr id="15" name="TextBox 14">
            <a:extLst>
              <a:ext uri="{FF2B5EF4-FFF2-40B4-BE49-F238E27FC236}">
                <a16:creationId xmlns:a16="http://schemas.microsoft.com/office/drawing/2014/main" id="{8CEE4F2D-8EF7-3150-8DC4-72D54D4054FC}"/>
              </a:ext>
            </a:extLst>
          </p:cNvPr>
          <p:cNvSpPr txBox="1"/>
          <p:nvPr/>
        </p:nvSpPr>
        <p:spPr>
          <a:xfrm>
            <a:off x="12576050" y="14851601"/>
            <a:ext cx="2236210" cy="4985980"/>
          </a:xfrm>
          <a:prstGeom prst="rect">
            <a:avLst/>
          </a:prstGeom>
          <a:noFill/>
        </p:spPr>
        <p:txBody>
          <a:bodyPr wrap="square" rtlCol="0">
            <a:spAutoFit/>
          </a:bodyPr>
          <a:lstStyle/>
          <a:p>
            <a:pPr marL="285750" indent="-285750">
              <a:buFont typeface="Arial" panose="020B0604020202020204" pitchFamily="34" charset="0"/>
              <a:buChar char="•"/>
            </a:pPr>
            <a:r>
              <a:rPr lang="en-GB" sz="1600" b="1" dirty="0">
                <a:solidFill>
                  <a:schemeClr val="accent6">
                    <a:lumMod val="75000"/>
                  </a:schemeClr>
                </a:solidFill>
                <a:latin typeface="Arial" panose="020B0604020202020204" pitchFamily="34" charset="0"/>
                <a:cs typeface="Arial" panose="020B0604020202020204" pitchFamily="34" charset="0"/>
              </a:rPr>
              <a:t>Recommendation</a:t>
            </a:r>
          </a:p>
          <a:p>
            <a:endParaRPr lang="en-GB" sz="1600" dirty="0"/>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Offer CBT as first-line treatment for panic disorder (Papola et al., 2023; NICE, 2020).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Consider SSRIs when medication is needed (NICE, 2020; </a:t>
            </a:r>
            <a:r>
              <a:rPr lang="en-GB" sz="1200" dirty="0" err="1">
                <a:latin typeface="Arial" panose="020B0604020202020204" pitchFamily="34" charset="0"/>
                <a:cs typeface="Arial" panose="020B0604020202020204" pitchFamily="34" charset="0"/>
              </a:rPr>
              <a:t>Heesbeen</a:t>
            </a:r>
            <a:r>
              <a:rPr lang="en-GB" sz="1200" dirty="0">
                <a:latin typeface="Arial" panose="020B0604020202020204" pitchFamily="34" charset="0"/>
                <a:cs typeface="Arial" panose="020B0604020202020204" pitchFamily="34" charset="0"/>
              </a:rPr>
              <a:t> et al., 2023).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Improve early access to NHS services and stepped-care support (NICE, 2020). </a:t>
            </a:r>
          </a:p>
          <a:p>
            <a:pPr marL="171450" indent="-171450">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Increase public awareness to reduce stigma and encourage help-seeking (Duraku et al., 2024)</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pic>
        <p:nvPicPr>
          <p:cNvPr id="18" name="Picture 4">
            <a:extLst>
              <a:ext uri="{FF2B5EF4-FFF2-40B4-BE49-F238E27FC236}">
                <a16:creationId xmlns:a16="http://schemas.microsoft.com/office/drawing/2014/main" id="{158F6C30-1076-5D39-F968-DB6E93DDA567}"/>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2732017" y="19486823"/>
            <a:ext cx="2095858" cy="990680"/>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58215BE8-4A3A-F992-8743-B3754585D6A6}"/>
              </a:ext>
            </a:extLst>
          </p:cNvPr>
          <p:cNvSpPr txBox="1"/>
          <p:nvPr/>
        </p:nvSpPr>
        <p:spPr>
          <a:xfrm>
            <a:off x="1633973" y="1226315"/>
            <a:ext cx="12923874" cy="889154"/>
          </a:xfrm>
          <a:prstGeom prst="rect">
            <a:avLst/>
          </a:prstGeom>
          <a:noFill/>
        </p:spPr>
        <p:txBody>
          <a:bodyPr wrap="square">
            <a:spAutoFit/>
          </a:bodyPr>
          <a:lstStyle/>
          <a:p>
            <a:pPr>
              <a:lnSpc>
                <a:spcPct val="150000"/>
              </a:lnSpc>
            </a:pPr>
            <a:r>
              <a:rPr lang="en-GB" sz="1200" dirty="0">
                <a:latin typeface="Arial" panose="020B0604020202020204" pitchFamily="34" charset="0"/>
                <a:cs typeface="Arial" panose="020B0604020202020204" pitchFamily="34" charset="0"/>
              </a:rPr>
              <a:t>Panic disorder is classified in </a:t>
            </a:r>
            <a:r>
              <a:rPr lang="en-GB" sz="1200" b="1" dirty="0">
                <a:latin typeface="Arial" panose="020B0604020202020204" pitchFamily="34" charset="0"/>
                <a:cs typeface="Arial" panose="020B0604020202020204" pitchFamily="34" charset="0"/>
              </a:rPr>
              <a:t>ICD-11 (6B01)</a:t>
            </a:r>
            <a:r>
              <a:rPr lang="en-GB" sz="1200" dirty="0">
                <a:latin typeface="Arial" panose="020B0604020202020204" pitchFamily="34" charset="0"/>
                <a:cs typeface="Arial" panose="020B0604020202020204" pitchFamily="34" charset="0"/>
              </a:rPr>
              <a:t> as an anxiety or fear-related disorder characterised by recurrent, unexpected panic attacks, together with persistent concern about further attacks and maladaptive behavioural changes aimed at avoiding them (World Health Organization, 2019). Panic attacks are sudden episodes of intense fear or discomfort, often accompanied by physical symptoms such as palpitations, breathlessness, chest discomfort and dizziness, which can significantly impair daily functioning (National Health Service, 2024).</a:t>
            </a:r>
          </a:p>
        </p:txBody>
      </p:sp>
      <p:sp>
        <p:nvSpPr>
          <p:cNvPr id="27" name="Rectangle 5">
            <a:extLst>
              <a:ext uri="{FF2B5EF4-FFF2-40B4-BE49-F238E27FC236}">
                <a16:creationId xmlns:a16="http://schemas.microsoft.com/office/drawing/2014/main" id="{A5D0F380-451B-046C-B65E-9547549F102A}"/>
              </a:ext>
            </a:extLst>
          </p:cNvPr>
          <p:cNvSpPr>
            <a:spLocks noChangeArrowheads="1"/>
          </p:cNvSpPr>
          <p:nvPr/>
        </p:nvSpPr>
        <p:spPr bwMode="auto">
          <a:xfrm>
            <a:off x="316729" y="4027391"/>
            <a:ext cx="6115351" cy="2551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rPr>
              <a:t>12-month prevalence</a:t>
            </a:r>
            <a:r>
              <a:rPr kumimoji="0" lang="en-US" altLang="en-US" sz="1200" b="0" i="0" u="none" strike="noStrike" cap="none" normalizeH="0" baseline="0" dirty="0">
                <a:ln>
                  <a:noFill/>
                </a:ln>
                <a:solidFill>
                  <a:schemeClr val="tx1"/>
                </a:solidFill>
                <a:effectLst/>
                <a:latin typeface="Arial" panose="020B0604020202020204" pitchFamily="34" charset="0"/>
              </a:rPr>
              <a:t> is around </a:t>
            </a:r>
            <a:r>
              <a:rPr kumimoji="0" lang="en-US" altLang="en-US" sz="1200" b="1" i="0" u="none" strike="noStrike" cap="none" normalizeH="0" baseline="0" dirty="0">
                <a:ln>
                  <a:noFill/>
                </a:ln>
                <a:solidFill>
                  <a:schemeClr val="tx1"/>
                </a:solidFill>
                <a:effectLst/>
                <a:latin typeface="Arial" panose="020B0604020202020204" pitchFamily="34" charset="0"/>
              </a:rPr>
              <a:t>1–2%</a:t>
            </a:r>
            <a:r>
              <a:rPr kumimoji="0" lang="en-US" altLang="en-US" sz="1200" b="0" i="0" u="none" strike="noStrike" cap="none" normalizeH="0" baseline="0" dirty="0">
                <a:ln>
                  <a:noFill/>
                </a:ln>
                <a:solidFill>
                  <a:schemeClr val="tx1"/>
                </a:solidFill>
                <a:effectLst/>
                <a:latin typeface="Arial" panose="020B0604020202020204" pitchFamily="34" charset="0"/>
              </a:rPr>
              <a:t> (Kessler et al., 2006).</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Panic disorder is around </a:t>
            </a:r>
            <a:r>
              <a:rPr kumimoji="0" lang="en-US" altLang="en-US" sz="1200" b="1" i="0" u="none" strike="noStrike" cap="none" normalizeH="0" baseline="0" dirty="0">
                <a:ln>
                  <a:noFill/>
                </a:ln>
                <a:solidFill>
                  <a:schemeClr val="tx1"/>
                </a:solidFill>
                <a:effectLst/>
                <a:latin typeface="Arial" panose="020B0604020202020204" pitchFamily="34" charset="0"/>
              </a:rPr>
              <a:t>twice as common in women as in men</a:t>
            </a:r>
            <a:r>
              <a:rPr kumimoji="0" lang="en-US" altLang="en-US" sz="12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Estimated lifetime prevalence is </a:t>
            </a:r>
            <a:r>
              <a:rPr kumimoji="0" lang="en-US" altLang="en-US" sz="1200" b="1" i="0" u="none" strike="noStrike" cap="none" normalizeH="0" baseline="0" dirty="0">
                <a:ln>
                  <a:noFill/>
                </a:ln>
                <a:solidFill>
                  <a:schemeClr val="tx1"/>
                </a:solidFill>
                <a:effectLst/>
                <a:latin typeface="Arial" panose="020B0604020202020204" pitchFamily="34" charset="0"/>
              </a:rPr>
              <a:t>4–6% in women</a:t>
            </a:r>
            <a:r>
              <a:rPr kumimoji="0" lang="en-US" altLang="en-US" sz="1200" b="0" i="0" u="none" strike="noStrike" cap="none" normalizeH="0" baseline="0" dirty="0">
                <a:ln>
                  <a:noFill/>
                </a:ln>
                <a:solidFill>
                  <a:schemeClr val="tx1"/>
                </a:solidFill>
                <a:effectLst/>
                <a:latin typeface="Arial" panose="020B0604020202020204" pitchFamily="34" charset="0"/>
              </a:rPr>
              <a:t> and </a:t>
            </a:r>
            <a:r>
              <a:rPr kumimoji="0" lang="en-US" altLang="en-US" sz="1200" b="1" i="0" u="none" strike="noStrike" cap="none" normalizeH="0" baseline="0" dirty="0">
                <a:ln>
                  <a:noFill/>
                </a:ln>
                <a:solidFill>
                  <a:schemeClr val="tx1"/>
                </a:solidFill>
                <a:effectLst/>
                <a:latin typeface="Arial" panose="020B0604020202020204" pitchFamily="34" charset="0"/>
              </a:rPr>
              <a:t>2–3% in men</a:t>
            </a:r>
            <a:r>
              <a:rPr kumimoji="0" lang="en-US" altLang="en-US" sz="1200" b="0" i="0" u="none" strike="noStrike" cap="none" normalizeH="0" baseline="0" dirty="0">
                <a:ln>
                  <a:noFill/>
                </a:ln>
                <a:solidFill>
                  <a:schemeClr val="tx1"/>
                </a:solidFill>
                <a:effectLst/>
                <a:latin typeface="Arial" panose="020B0604020202020204" pitchFamily="34" charset="0"/>
              </a:rPr>
              <a:t> (Kessler et al., 2006).</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Onset typically occurs between </a:t>
            </a:r>
            <a:r>
              <a:rPr kumimoji="0" lang="en-US" altLang="en-US" sz="1200" b="1" i="0" u="none" strike="noStrike" cap="none" normalizeH="0" baseline="0" dirty="0">
                <a:ln>
                  <a:noFill/>
                </a:ln>
                <a:solidFill>
                  <a:schemeClr val="tx1"/>
                </a:solidFill>
                <a:effectLst/>
                <a:latin typeface="Arial" panose="020B0604020202020204" pitchFamily="34" charset="0"/>
              </a:rPr>
              <a:t>15 and 30 years</a:t>
            </a:r>
            <a:r>
              <a:rPr kumimoji="0" lang="en-US" altLang="en-US" sz="1200" b="0" i="0" u="none" strike="noStrike" cap="none" normalizeH="0" baseline="0" dirty="0">
                <a:ln>
                  <a:noFill/>
                </a:ln>
                <a:solidFill>
                  <a:schemeClr val="tx1"/>
                </a:solidFill>
                <a:effectLst/>
                <a:latin typeface="Arial" panose="020B0604020202020204" pitchFamily="34" charset="0"/>
              </a:rPr>
              <a:t>, with peak onset in </a:t>
            </a:r>
            <a:r>
              <a:rPr kumimoji="0" lang="en-US" altLang="en-US" sz="1200" b="1" i="0" u="none" strike="noStrike" cap="none" normalizeH="0" baseline="0" dirty="0">
                <a:ln>
                  <a:noFill/>
                </a:ln>
                <a:solidFill>
                  <a:schemeClr val="tx1"/>
                </a:solidFill>
                <a:effectLst/>
                <a:latin typeface="Arial" panose="020B0604020202020204" pitchFamily="34" charset="0"/>
              </a:rPr>
              <a:t>early adulthood</a:t>
            </a:r>
            <a:r>
              <a:rPr kumimoji="0" lang="en-US" altLang="en-US" sz="12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It is </a:t>
            </a:r>
            <a:r>
              <a:rPr kumimoji="0" lang="en-US" altLang="en-US" sz="1200" b="1" i="0" u="none" strike="noStrike" cap="none" normalizeH="0" baseline="0" dirty="0">
                <a:ln>
                  <a:noFill/>
                </a:ln>
                <a:solidFill>
                  <a:schemeClr val="tx1"/>
                </a:solidFill>
                <a:effectLst/>
                <a:latin typeface="Arial" panose="020B0604020202020204" pitchFamily="34" charset="0"/>
              </a:rPr>
              <a:t>rare in childhood</a:t>
            </a:r>
            <a:r>
              <a:rPr kumimoji="0" lang="en-US" altLang="en-US" sz="1200" b="0" i="0" u="none" strike="noStrike" cap="none" normalizeH="0" baseline="0" dirty="0">
                <a:ln>
                  <a:noFill/>
                </a:ln>
                <a:solidFill>
                  <a:schemeClr val="tx1"/>
                </a:solidFill>
                <a:effectLst/>
                <a:latin typeface="Arial" panose="020B0604020202020204" pitchFamily="34" charset="0"/>
              </a:rPr>
              <a:t> and less common for first onset after age 45.</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Lifetime prevalence is approximately </a:t>
            </a:r>
            <a:r>
              <a:rPr kumimoji="0" lang="en-US" altLang="en-US" sz="1200" b="1" i="0" u="none" strike="noStrike" cap="none" normalizeH="0" baseline="0" dirty="0">
                <a:ln>
                  <a:noFill/>
                </a:ln>
                <a:solidFill>
                  <a:schemeClr val="tx1"/>
                </a:solidFill>
                <a:effectLst/>
                <a:latin typeface="Arial" panose="020B0604020202020204" pitchFamily="34" charset="0"/>
              </a:rPr>
              <a:t>3–5%</a:t>
            </a:r>
            <a:r>
              <a:rPr kumimoji="0" lang="en-US" altLang="en-US" sz="1200" b="0" i="0" u="none" strike="noStrike" cap="none" normalizeH="0" baseline="0" dirty="0">
                <a:ln>
                  <a:noFill/>
                </a:ln>
                <a:solidFill>
                  <a:schemeClr val="tx1"/>
                </a:solidFill>
                <a:effectLst/>
                <a:latin typeface="Arial" panose="020B0604020202020204" pitchFamily="34" charset="0"/>
              </a:rPr>
              <a:t> of the population (Kessler et al., 2006).</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The condition is often </a:t>
            </a:r>
            <a:r>
              <a:rPr kumimoji="0" lang="en-US" altLang="en-US" sz="1200" b="1" i="0" u="none" strike="noStrike" cap="none" normalizeH="0" baseline="0" dirty="0">
                <a:ln>
                  <a:noFill/>
                </a:ln>
                <a:solidFill>
                  <a:schemeClr val="tx1"/>
                </a:solidFill>
                <a:effectLst/>
                <a:latin typeface="Arial" panose="020B0604020202020204" pitchFamily="34" charset="0"/>
              </a:rPr>
              <a:t>underdiagnosed in primary care</a:t>
            </a:r>
            <a:r>
              <a:rPr kumimoji="0" lang="en-US" altLang="en-US" sz="1200" b="0" i="0" u="none" strike="noStrike" cap="none" normalizeH="0" baseline="0" dirty="0">
                <a:ln>
                  <a:noFill/>
                </a:ln>
                <a:solidFill>
                  <a:schemeClr val="tx1"/>
                </a:solidFill>
                <a:effectLst/>
                <a:latin typeface="Arial" panose="020B0604020202020204" pitchFamily="34" charset="0"/>
              </a:rPr>
              <a:t>, despite its impact on functioning (National Health Service, 2024).</a:t>
            </a:r>
          </a:p>
        </p:txBody>
      </p:sp>
      <p:sp>
        <p:nvSpPr>
          <p:cNvPr id="29" name="AutoShape 8" descr="Uploaded image">
            <a:extLst>
              <a:ext uri="{FF2B5EF4-FFF2-40B4-BE49-F238E27FC236}">
                <a16:creationId xmlns:a16="http://schemas.microsoft.com/office/drawing/2014/main" id="{CF19806B-2FCF-8DD2-E6BD-8BFE9267425E}"/>
              </a:ext>
            </a:extLst>
          </p:cNvPr>
          <p:cNvSpPr>
            <a:spLocks noChangeAspect="1" noChangeArrowheads="1"/>
          </p:cNvSpPr>
          <p:nvPr/>
        </p:nvSpPr>
        <p:spPr bwMode="auto">
          <a:xfrm>
            <a:off x="7404100" y="105346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0" name="AutoShape 10" descr="Uploaded image">
            <a:extLst>
              <a:ext uri="{FF2B5EF4-FFF2-40B4-BE49-F238E27FC236}">
                <a16:creationId xmlns:a16="http://schemas.microsoft.com/office/drawing/2014/main" id="{D52F6E32-1741-7C91-E293-6CE485695E88}"/>
              </a:ext>
            </a:extLst>
          </p:cNvPr>
          <p:cNvSpPr>
            <a:spLocks noChangeAspect="1" noChangeArrowheads="1"/>
          </p:cNvSpPr>
          <p:nvPr/>
        </p:nvSpPr>
        <p:spPr bwMode="auto">
          <a:xfrm>
            <a:off x="7556500" y="106870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6" name="Picture 35">
            <a:extLst>
              <a:ext uri="{FF2B5EF4-FFF2-40B4-BE49-F238E27FC236}">
                <a16:creationId xmlns:a16="http://schemas.microsoft.com/office/drawing/2014/main" id="{A27A1DA3-7DA7-55CC-E877-DC8F146FDD7B}"/>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262155" y="6495978"/>
            <a:ext cx="3543284" cy="2007861"/>
          </a:xfrm>
          <a:prstGeom prst="rect">
            <a:avLst/>
          </a:prstGeom>
        </p:spPr>
      </p:pic>
      <p:sp>
        <p:nvSpPr>
          <p:cNvPr id="38" name="TextBox 37">
            <a:extLst>
              <a:ext uri="{FF2B5EF4-FFF2-40B4-BE49-F238E27FC236}">
                <a16:creationId xmlns:a16="http://schemas.microsoft.com/office/drawing/2014/main" id="{00DE58E4-907D-9578-4077-C9A7848A279C}"/>
              </a:ext>
            </a:extLst>
          </p:cNvPr>
          <p:cNvSpPr txBox="1"/>
          <p:nvPr/>
        </p:nvSpPr>
        <p:spPr>
          <a:xfrm>
            <a:off x="343051" y="7555079"/>
            <a:ext cx="2412849" cy="987130"/>
          </a:xfrm>
          <a:prstGeom prst="rect">
            <a:avLst/>
          </a:prstGeom>
          <a:noFill/>
        </p:spPr>
        <p:txBody>
          <a:bodyPr wrap="square">
            <a:spAutoFit/>
          </a:bodyPr>
          <a:lstStyle/>
          <a:p>
            <a:pPr>
              <a:lnSpc>
                <a:spcPct val="150000"/>
              </a:lnSpc>
            </a:pPr>
            <a:r>
              <a:rPr lang="en-GB" sz="1000" dirty="0">
                <a:latin typeface="Arial" panose="020B0604020202020204" pitchFamily="34" charset="0"/>
                <a:cs typeface="Arial" panose="020B0604020202020204" pitchFamily="34" charset="0"/>
              </a:rPr>
              <a:t>Figure 1. Twelve-month and lifetime prevalence of panic disorder </a:t>
            </a:r>
          </a:p>
          <a:p>
            <a:pPr>
              <a:lnSpc>
                <a:spcPct val="150000"/>
              </a:lnSpc>
            </a:pPr>
            <a:r>
              <a:rPr lang="en-GB" sz="1000" dirty="0">
                <a:latin typeface="Arial" panose="020B0604020202020204" pitchFamily="34" charset="0"/>
                <a:cs typeface="Arial" panose="020B0604020202020204" pitchFamily="34" charset="0"/>
              </a:rPr>
              <a:t>by sex  (adapted from McLean et al., 2011).</a:t>
            </a:r>
          </a:p>
        </p:txBody>
      </p:sp>
      <p:sp>
        <p:nvSpPr>
          <p:cNvPr id="41" name="TextBox 40">
            <a:extLst>
              <a:ext uri="{FF2B5EF4-FFF2-40B4-BE49-F238E27FC236}">
                <a16:creationId xmlns:a16="http://schemas.microsoft.com/office/drawing/2014/main" id="{D8FC171F-0F21-C7E0-028E-E5BF94740800}"/>
              </a:ext>
            </a:extLst>
          </p:cNvPr>
          <p:cNvSpPr txBox="1"/>
          <p:nvPr/>
        </p:nvSpPr>
        <p:spPr>
          <a:xfrm>
            <a:off x="7038091" y="2415349"/>
            <a:ext cx="7799634" cy="6258829"/>
          </a:xfrm>
          <a:prstGeom prst="rect">
            <a:avLst/>
          </a:prstGeom>
          <a:noFill/>
        </p:spPr>
        <p:txBody>
          <a:bodyPr wrap="square">
            <a:spAutoFit/>
          </a:bodyPr>
          <a:lstStyle/>
          <a:p>
            <a:pPr>
              <a:lnSpc>
                <a:spcPct val="150000"/>
              </a:lnSpc>
              <a:buNone/>
            </a:pPr>
            <a:r>
              <a:rPr lang="en-GB" sz="1200" b="1" dirty="0">
                <a:solidFill>
                  <a:schemeClr val="accent2">
                    <a:lumMod val="75000"/>
                  </a:schemeClr>
                </a:solidFill>
                <a:latin typeface="Arial" panose="020B0604020202020204" pitchFamily="34" charset="0"/>
                <a:cs typeface="Arial" panose="020B0604020202020204" pitchFamily="34" charset="0"/>
              </a:rPr>
              <a:t>Causes:</a:t>
            </a:r>
            <a:r>
              <a:rPr lang="en-GB" sz="105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Panic disorder is understood as a </a:t>
            </a:r>
            <a:r>
              <a:rPr lang="en-GB" sz="1100" b="1" dirty="0">
                <a:latin typeface="Arial" panose="020B0604020202020204" pitchFamily="34" charset="0"/>
                <a:cs typeface="Arial" panose="020B0604020202020204" pitchFamily="34" charset="0"/>
              </a:rPr>
              <a:t>multifactorial condition</a:t>
            </a:r>
            <a:r>
              <a:rPr lang="en-GB" sz="1100" dirty="0">
                <a:latin typeface="Arial" panose="020B0604020202020204" pitchFamily="34" charset="0"/>
                <a:cs typeface="Arial" panose="020B0604020202020204" pitchFamily="34" charset="0"/>
              </a:rPr>
              <a:t> arising from the interaction of biological, psychological and environmental influences (World Health Organization, 2019; National Health Service, 2024). Key contributory factors include:</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Genetic vulnerability</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Neurochemical dysregulation, particularly involving serotonin and noradrenaline</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Stressful life events or trauma</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Catastrophic misinterpretation of bodily sensations, which may intensify fear and trigger panic response</a:t>
            </a:r>
          </a:p>
          <a:p>
            <a:pPr>
              <a:lnSpc>
                <a:spcPct val="150000"/>
              </a:lnSpc>
              <a:buNone/>
            </a:pPr>
            <a:r>
              <a:rPr lang="en-GB" sz="1200" b="1" dirty="0">
                <a:solidFill>
                  <a:schemeClr val="accent2">
                    <a:lumMod val="75000"/>
                  </a:schemeClr>
                </a:solidFill>
                <a:latin typeface="Arial" panose="020B0604020202020204" pitchFamily="34" charset="0"/>
                <a:cs typeface="Arial" panose="020B0604020202020204" pitchFamily="34" charset="0"/>
              </a:rPr>
              <a:t>Symptoms</a:t>
            </a:r>
            <a:r>
              <a:rPr lang="en-GB" sz="1400" b="1" dirty="0">
                <a:solidFill>
                  <a:schemeClr val="accent2">
                    <a:lumMod val="75000"/>
                  </a:schemeClr>
                </a:solidFill>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Panic attacks are characterised by sudden episodes of intense fear accompanied by prominent physical and</a:t>
            </a:r>
          </a:p>
          <a:p>
            <a:pPr>
              <a:lnSpc>
                <a:spcPct val="150000"/>
              </a:lnSpc>
              <a:buNone/>
            </a:pPr>
            <a:r>
              <a:rPr lang="en-GB" sz="1100" dirty="0">
                <a:latin typeface="Arial" panose="020B0604020202020204" pitchFamily="34" charset="0"/>
                <a:cs typeface="Arial" panose="020B0604020202020204" pitchFamily="34" charset="0"/>
              </a:rPr>
              <a:t> cognitive symptoms, including:</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Palpitations or rapid heart rate</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Sweating</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Trembling</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Shortness of breath</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Chest discomfort                                                           </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Dizziness</a:t>
            </a:r>
          </a:p>
          <a:p>
            <a:pPr>
              <a:lnSpc>
                <a:spcPct val="150000"/>
              </a:lnSpc>
              <a:buFont typeface="Arial" panose="020B0604020202020204" pitchFamily="34" charset="0"/>
              <a:buChar char="•"/>
            </a:pPr>
            <a:r>
              <a:rPr lang="en-GB" sz="1050" dirty="0">
                <a:latin typeface="Arial" panose="020B0604020202020204" pitchFamily="34" charset="0"/>
                <a:cs typeface="Arial" panose="020B0604020202020204" pitchFamily="34" charset="0"/>
              </a:rPr>
              <a:t>Fear of losing control     </a:t>
            </a:r>
            <a:r>
              <a:rPr lang="en-GB" sz="1050" dirty="0">
                <a:solidFill>
                  <a:schemeClr val="accent2">
                    <a:lumMod val="75000"/>
                  </a:schemeClr>
                </a:solidFill>
                <a:latin typeface="Arial" panose="020B0604020202020204" pitchFamily="34" charset="0"/>
                <a:cs typeface="Arial" panose="020B0604020202020204" pitchFamily="34" charset="0"/>
              </a:rPr>
              <a:t>                                                                                     </a:t>
            </a:r>
            <a:r>
              <a:rPr lang="en-GB" sz="800" dirty="0">
                <a:solidFill>
                  <a:schemeClr val="accent2">
                    <a:lumMod val="75000"/>
                  </a:schemeClr>
                </a:solidFill>
                <a:latin typeface="Arial" panose="020B0604020202020204" pitchFamily="34" charset="0"/>
                <a:cs typeface="Arial" panose="020B0604020202020204" pitchFamily="34" charset="0"/>
              </a:rPr>
              <a:t>Figure 2. Panic attack symptoms (Sour</a:t>
            </a:r>
            <a:r>
              <a:rPr lang="en-GB" sz="800" dirty="0">
                <a:solidFill>
                  <a:schemeClr val="accent2">
                    <a:lumMod val="75000"/>
                  </a:schemeClr>
                </a:solidFill>
              </a:rPr>
              <a:t>ce: </a:t>
            </a:r>
            <a:r>
              <a:rPr lang="en-GB" sz="800" dirty="0" err="1">
                <a:solidFill>
                  <a:schemeClr val="accent2">
                    <a:lumMod val="75000"/>
                  </a:schemeClr>
                </a:solidFill>
              </a:rPr>
              <a:t>Drlogy</a:t>
            </a:r>
            <a:r>
              <a:rPr lang="en-GB" sz="800" dirty="0">
                <a:solidFill>
                  <a:schemeClr val="accent2">
                    <a:lumMod val="75000"/>
                  </a:schemeClr>
                </a:solidFill>
              </a:rPr>
              <a:t>, 2023)</a:t>
            </a:r>
            <a:endParaRPr lang="en-GB" sz="1050" dirty="0">
              <a:solidFill>
                <a:schemeClr val="accent2">
                  <a:lumMod val="75000"/>
                </a:schemeClr>
              </a:solidFill>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Fear of dying</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(National Health Service, 2024</a:t>
            </a:r>
            <a:r>
              <a:rPr lang="en-GB" sz="1100" dirty="0">
                <a:solidFill>
                  <a:schemeClr val="accent2">
                    <a:lumMod val="75000"/>
                  </a:schemeClr>
                </a:solidFill>
                <a:latin typeface="Arial" panose="020B0604020202020204" pitchFamily="34" charset="0"/>
                <a:cs typeface="Arial" panose="020B0604020202020204" pitchFamily="34" charset="0"/>
              </a:rPr>
              <a:t>)</a:t>
            </a:r>
          </a:p>
          <a:p>
            <a:pPr>
              <a:lnSpc>
                <a:spcPct val="150000"/>
              </a:lnSpc>
              <a:buNone/>
            </a:pPr>
            <a:r>
              <a:rPr lang="en-GB" sz="1200" b="1" dirty="0">
                <a:solidFill>
                  <a:schemeClr val="accent2">
                    <a:lumMod val="75000"/>
                  </a:schemeClr>
                </a:solidFill>
                <a:latin typeface="Arial" panose="020B0604020202020204" pitchFamily="34" charset="0"/>
                <a:cs typeface="Arial" panose="020B0604020202020204" pitchFamily="34" charset="0"/>
              </a:rPr>
              <a:t>Diagnosis:</a:t>
            </a:r>
            <a:r>
              <a:rPr lang="en-GB" sz="1100" dirty="0">
                <a:latin typeface="Arial" panose="020B0604020202020204" pitchFamily="34" charset="0"/>
                <a:cs typeface="Arial" panose="020B0604020202020204" pitchFamily="34" charset="0"/>
              </a:rPr>
              <a:t> Diagnosis is based on clinical assessment and requires:</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Recurrent, unexpected panic attacks</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Persistent concern about additional attacks or their consequences</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Behavioural change or avoidance related to the attacks</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Symptoms that are not better explained by another mental disorder, substance use or a medical condition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(World Health Organization, 2019)</a:t>
            </a:r>
          </a:p>
        </p:txBody>
      </p:sp>
      <p:sp>
        <p:nvSpPr>
          <p:cNvPr id="44" name="TextBox 43">
            <a:extLst>
              <a:ext uri="{FF2B5EF4-FFF2-40B4-BE49-F238E27FC236}">
                <a16:creationId xmlns:a16="http://schemas.microsoft.com/office/drawing/2014/main" id="{CB09E810-8E8B-3556-DAE6-52272A85CD9C}"/>
              </a:ext>
            </a:extLst>
          </p:cNvPr>
          <p:cNvSpPr txBox="1"/>
          <p:nvPr/>
        </p:nvSpPr>
        <p:spPr>
          <a:xfrm>
            <a:off x="7789723" y="8573005"/>
            <a:ext cx="4110178" cy="4001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Figure3. Illustration related to panic disorder (Boise Ketamine Clinic, 2023).</a:t>
            </a:r>
          </a:p>
        </p:txBody>
      </p:sp>
      <p:sp>
        <p:nvSpPr>
          <p:cNvPr id="45" name="TextBox 44">
            <a:extLst>
              <a:ext uri="{FF2B5EF4-FFF2-40B4-BE49-F238E27FC236}">
                <a16:creationId xmlns:a16="http://schemas.microsoft.com/office/drawing/2014/main" id="{0C9B1ACD-E536-D1E5-FC95-D4781991A70B}"/>
              </a:ext>
            </a:extLst>
          </p:cNvPr>
          <p:cNvSpPr txBox="1"/>
          <p:nvPr/>
        </p:nvSpPr>
        <p:spPr>
          <a:xfrm>
            <a:off x="12732312" y="20451201"/>
            <a:ext cx="3657600"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Figur4. picture taken from Google</a:t>
            </a:r>
          </a:p>
        </p:txBody>
      </p:sp>
      <p:sp>
        <p:nvSpPr>
          <p:cNvPr id="46" name="Rectangle 11">
            <a:extLst>
              <a:ext uri="{FF2B5EF4-FFF2-40B4-BE49-F238E27FC236}">
                <a16:creationId xmlns:a16="http://schemas.microsoft.com/office/drawing/2014/main" id="{D0D85A79-493E-635D-3CF0-198235237E51}"/>
              </a:ext>
            </a:extLst>
          </p:cNvPr>
          <p:cNvSpPr>
            <a:spLocks noChangeArrowheads="1"/>
          </p:cNvSpPr>
          <p:nvPr/>
        </p:nvSpPr>
        <p:spPr bwMode="auto">
          <a:xfrm>
            <a:off x="525698" y="13599946"/>
            <a:ext cx="3777411" cy="71216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endParaRPr lang="en-US" altLang="en-US" sz="1400" b="1" dirty="0">
              <a:solidFill>
                <a:schemeClr val="accent6">
                  <a:lumMod val="75000"/>
                </a:schemeClr>
              </a:solidFill>
              <a:latin typeface="Arial" panose="020B0604020202020204" pitchFamily="34" charset="0"/>
            </a:endParaRPr>
          </a:p>
          <a:p>
            <a:pPr defTabSz="914400" eaLnBrk="0" fontAlgn="base" hangingPunct="0">
              <a:lnSpc>
                <a:spcPct val="150000"/>
              </a:lnSpc>
              <a:spcBef>
                <a:spcPct val="0"/>
              </a:spcBef>
              <a:spcAft>
                <a:spcPct val="0"/>
              </a:spcAft>
            </a:pPr>
            <a:endParaRPr lang="en-US" altLang="en-US" sz="1400" b="1" dirty="0">
              <a:solidFill>
                <a:schemeClr val="accent6">
                  <a:lumMod val="75000"/>
                </a:schemeClr>
              </a:solidFill>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tabLst/>
            </a:pPr>
            <a:endParaRPr lang="en-US" altLang="en-US" sz="1400" b="1" dirty="0">
              <a:solidFill>
                <a:schemeClr val="accent6">
                  <a:lumMod val="75000"/>
                </a:schemeClr>
              </a:solidFill>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1" i="0" u="none" strike="noStrike" cap="none" normalizeH="0" baseline="0" dirty="0">
                <a:ln>
                  <a:noFill/>
                </a:ln>
                <a:solidFill>
                  <a:schemeClr val="accent6">
                    <a:lumMod val="75000"/>
                  </a:schemeClr>
                </a:solidFill>
                <a:effectLst/>
                <a:latin typeface="Arial" panose="020B0604020202020204" pitchFamily="34" charset="0"/>
              </a:rPr>
              <a:t>Primary Care (GP)</a:t>
            </a:r>
            <a:endParaRPr kumimoji="0" lang="en-US" altLang="en-US" sz="1400" i="0" u="none" strike="noStrike" cap="none" normalizeH="0" baseline="0" dirty="0">
              <a:ln>
                <a:noFill/>
              </a:ln>
              <a:solidFill>
                <a:schemeClr val="accent6">
                  <a:lumMod val="75000"/>
                </a:schemeClr>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i="0" u="none" strike="noStrike" cap="none" normalizeH="0" baseline="0" dirty="0">
                <a:ln>
                  <a:noFill/>
                </a:ln>
                <a:solidFill>
                  <a:schemeClr val="accent6">
                    <a:lumMod val="75000"/>
                  </a:schemeClr>
                </a:solidFill>
                <a:effectLst/>
                <a:latin typeface="Arial" panose="020B0604020202020204" pitchFamily="34" charset="0"/>
              </a:rPr>
              <a:t> </a:t>
            </a:r>
            <a:r>
              <a:rPr kumimoji="0" lang="en-US" altLang="en-US" sz="1200" i="0" u="none" strike="noStrike" cap="none" normalizeH="0" baseline="0" dirty="0">
                <a:ln>
                  <a:noFill/>
                </a:ln>
                <a:solidFill>
                  <a:schemeClr val="tx1"/>
                </a:solidFill>
                <a:effectLst/>
                <a:latin typeface="Arial" panose="020B0604020202020204" pitchFamily="34" charset="0"/>
              </a:rPr>
              <a:t>initial assessment, exclusion of physical causes, and referral to appropriate mental health support (NHS, 2024; NICE, 2011).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1" i="0" u="none" strike="noStrike" cap="none" normalizeH="0" baseline="0" dirty="0">
                <a:ln>
                  <a:noFill/>
                </a:ln>
                <a:solidFill>
                  <a:schemeClr val="accent6">
                    <a:lumMod val="75000"/>
                  </a:schemeClr>
                </a:solidFill>
                <a:effectLst/>
                <a:latin typeface="Arial" panose="020B0604020202020204" pitchFamily="34" charset="0"/>
              </a:rPr>
              <a:t>NHS Talking Therapies</a:t>
            </a:r>
            <a:r>
              <a:rPr kumimoji="0" lang="en-US" altLang="en-US" sz="1400" b="1" i="0" u="none" strike="noStrike" cap="none" normalizeH="0" baseline="0" dirty="0">
                <a:ln>
                  <a:noFill/>
                </a:ln>
                <a:solidFill>
                  <a:schemeClr val="tx1"/>
                </a:solidFill>
                <a:effectLst/>
                <a:latin typeface="Arial" panose="020B0604020202020204" pitchFamily="34" charset="0"/>
              </a:rPr>
              <a:t>:</a:t>
            </a:r>
            <a:r>
              <a:rPr kumimoji="0" lang="en-US" altLang="en-US" sz="14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latin typeface="Arial" panose="020B0604020202020204" pitchFamily="34" charset="0"/>
              </a:rPr>
              <a:t>adults can access free NHS talking therapies, including CBT, guided self-help and other NICE-recommended interventions; self-referral is available in many areas (NHS England, 2025; NHS, 2025).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1" i="0" u="none" strike="noStrike" cap="none" normalizeH="0" baseline="0" dirty="0">
                <a:ln>
                  <a:noFill/>
                </a:ln>
                <a:solidFill>
                  <a:schemeClr val="accent6">
                    <a:lumMod val="75000"/>
                  </a:schemeClr>
                </a:solidFill>
                <a:effectLst/>
                <a:latin typeface="Arial" panose="020B0604020202020204" pitchFamily="34" charset="0"/>
              </a:rPr>
              <a:t>For</a:t>
            </a:r>
            <a:r>
              <a:rPr kumimoji="0" lang="en-US" altLang="en-US" sz="1400" b="0" i="0" u="none" strike="noStrike" cap="none" normalizeH="0" baseline="0" dirty="0">
                <a:ln>
                  <a:noFill/>
                </a:ln>
                <a:solidFill>
                  <a:schemeClr val="accent6">
                    <a:lumMod val="75000"/>
                  </a:schemeClr>
                </a:solidFill>
                <a:effectLst/>
                <a:latin typeface="Arial" panose="020B0604020202020204" pitchFamily="34" charset="0"/>
              </a:rPr>
              <a:t> </a:t>
            </a:r>
            <a:r>
              <a:rPr kumimoji="0" lang="en-US" altLang="en-US" sz="1400" b="1" i="0" u="none" strike="noStrike" cap="none" normalizeH="0" baseline="0" dirty="0">
                <a:ln>
                  <a:noFill/>
                </a:ln>
                <a:solidFill>
                  <a:schemeClr val="accent6">
                    <a:lumMod val="75000"/>
                  </a:schemeClr>
                </a:solidFill>
                <a:effectLst/>
                <a:latin typeface="Arial" panose="020B0604020202020204" pitchFamily="34" charset="0"/>
              </a:rPr>
              <a:t>mild to moderate panic disorder</a:t>
            </a:r>
            <a:r>
              <a:rPr kumimoji="0" lang="en-US" altLang="en-US" sz="1200" b="0" i="0" u="none" strike="noStrike" cap="none" normalizeH="0" baseline="0" dirty="0">
                <a:ln>
                  <a:noFill/>
                </a:ln>
                <a:solidFill>
                  <a:schemeClr val="accent6">
                    <a:lumMod val="75000"/>
                  </a:schemeClr>
                </a:solidFill>
                <a:effectLst/>
                <a:latin typeface="Arial" panose="020B0604020202020204" pitchFamily="34" charset="0"/>
              </a:rPr>
              <a:t>, </a:t>
            </a:r>
            <a:r>
              <a:rPr kumimoji="0" lang="en-US" altLang="en-US" sz="1200" b="0" i="0" u="none" strike="noStrike" cap="none" normalizeH="0" baseline="0" dirty="0">
                <a:ln>
                  <a:noFill/>
                </a:ln>
                <a:solidFill>
                  <a:schemeClr val="tx1"/>
                </a:solidFill>
                <a:effectLst/>
                <a:latin typeface="Arial" panose="020B0604020202020204" pitchFamily="34" charset="0"/>
              </a:rPr>
              <a:t>NICE recommends </a:t>
            </a:r>
            <a:r>
              <a:rPr kumimoji="0" lang="en-US" altLang="en-US" sz="1200" i="0" u="none" strike="noStrike" cap="none" normalizeH="0" baseline="0" dirty="0">
                <a:ln>
                  <a:noFill/>
                </a:ln>
                <a:solidFill>
                  <a:schemeClr val="tx1"/>
                </a:solidFill>
                <a:effectLst/>
                <a:latin typeface="Arial" panose="020B0604020202020204" pitchFamily="34" charset="0"/>
              </a:rPr>
              <a:t>low-intensity interventions such as guided or non-facilitated self-help; for moderate to severe panic disorder, NICE recommends CBT and considers antidepressants where appropriate (NICE, 2011/updated surveillance 2020). </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b="1" i="0" u="none" strike="noStrike" cap="none" normalizeH="0" baseline="0" dirty="0">
                <a:ln>
                  <a:noFill/>
                </a:ln>
                <a:solidFill>
                  <a:schemeClr val="accent6">
                    <a:lumMod val="75000"/>
                  </a:schemeClr>
                </a:solidFill>
                <a:effectLst/>
                <a:latin typeface="Arial" panose="020B0604020202020204" pitchFamily="34" charset="0"/>
              </a:rPr>
              <a:t>Community Mental Health Teams (CMHTs)</a:t>
            </a:r>
            <a:r>
              <a:rPr kumimoji="0" lang="en-US" altLang="en-US" sz="1400" b="1" i="0" u="none" strike="noStrike" cap="none" normalizeH="0" baseline="0" dirty="0">
                <a:ln>
                  <a:noFill/>
                </a:ln>
                <a:solidFill>
                  <a:schemeClr val="tx1"/>
                </a:solidFill>
                <a:effectLst/>
                <a:latin typeface="Arial" panose="020B0604020202020204" pitchFamily="34" charset="0"/>
              </a:rPr>
              <a:t>: </a:t>
            </a:r>
            <a:r>
              <a:rPr kumimoji="0" lang="en-US" altLang="en-US" sz="1200" i="0" u="none" strike="noStrike" cap="none" normalizeH="0" baseline="0" dirty="0">
                <a:ln>
                  <a:noFill/>
                </a:ln>
                <a:solidFill>
                  <a:schemeClr val="tx1"/>
                </a:solidFill>
                <a:effectLst/>
                <a:latin typeface="Arial" panose="020B0604020202020204" pitchFamily="34" charset="0"/>
              </a:rPr>
              <a:t>more complex or severe cases may require multidisciplinary input, particularly where symptoms are persistent, comorbid, or associated with significant risk. This is consistent with NHS stepped-care pathways and service escalation</a:t>
            </a:r>
            <a:r>
              <a:rPr kumimoji="0" lang="en-US" altLang="en-US" sz="1200" b="0" i="0" u="none" strike="noStrike" cap="none" normalizeH="0" baseline="0" dirty="0">
                <a:ln>
                  <a:noFill/>
                </a:ln>
                <a:solidFill>
                  <a:schemeClr val="tx1"/>
                </a:solidFill>
                <a:effectLst/>
                <a:latin typeface="Arial" panose="020B0604020202020204" pitchFamily="34" charset="0"/>
              </a:rPr>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2BB5B-0744-1AAB-ED46-617155D6563F}"/>
              </a:ext>
            </a:extLst>
          </p:cNvPr>
          <p:cNvSpPr>
            <a:spLocks noGrp="1"/>
          </p:cNvSpPr>
          <p:nvPr>
            <p:ph type="title"/>
          </p:nvPr>
        </p:nvSpPr>
        <p:spPr>
          <a:xfrm>
            <a:off x="774700" y="1018126"/>
            <a:ext cx="1828800" cy="457200"/>
          </a:xfrm>
        </p:spPr>
        <p:txBody>
          <a:bodyPr>
            <a:noAutofit/>
          </a:bodyPr>
          <a:lstStyle/>
          <a:p>
            <a:pPr>
              <a:lnSpc>
                <a:spcPct val="150000"/>
              </a:lnSpc>
            </a:pPr>
            <a:r>
              <a:rPr lang="en-GB" sz="1200" b="1" dirty="0">
                <a:solidFill>
                  <a:schemeClr val="accent6">
                    <a:lumMod val="75000"/>
                  </a:schemeClr>
                </a:solidFill>
                <a:latin typeface="Arial" panose="020B0604020202020204" pitchFamily="34" charset="0"/>
                <a:cs typeface="Arial" panose="020B0604020202020204" pitchFamily="34" charset="0"/>
              </a:rPr>
              <a:t>Conclusion</a:t>
            </a:r>
            <a:br>
              <a:rPr lang="en-GB" sz="1200" b="1" dirty="0">
                <a:solidFill>
                  <a:schemeClr val="accent6">
                    <a:lumMod val="75000"/>
                  </a:schemeClr>
                </a:solidFill>
                <a:latin typeface="Arial" panose="020B0604020202020204" pitchFamily="34" charset="0"/>
                <a:cs typeface="Arial" panose="020B0604020202020204" pitchFamily="34" charset="0"/>
              </a:rPr>
            </a:br>
            <a:br>
              <a:rPr lang="en-GB" sz="1200" b="1" dirty="0">
                <a:solidFill>
                  <a:schemeClr val="accent6">
                    <a:lumMod val="75000"/>
                  </a:schemeClr>
                </a:solidFill>
                <a:latin typeface="Arial" panose="020B0604020202020204" pitchFamily="34" charset="0"/>
                <a:cs typeface="Arial" panose="020B0604020202020204" pitchFamily="34" charset="0"/>
              </a:rPr>
            </a:br>
            <a:br>
              <a:rPr lang="en-GB" sz="1200" b="1" dirty="0">
                <a:solidFill>
                  <a:schemeClr val="accent6">
                    <a:lumMod val="75000"/>
                  </a:schemeClr>
                </a:solidFill>
                <a:latin typeface="Arial" panose="020B0604020202020204" pitchFamily="34" charset="0"/>
                <a:cs typeface="Arial" panose="020B0604020202020204" pitchFamily="34" charset="0"/>
              </a:rPr>
            </a:br>
            <a:br>
              <a:rPr lang="en-GB" sz="1200" b="1" dirty="0">
                <a:solidFill>
                  <a:schemeClr val="accent6">
                    <a:lumMod val="75000"/>
                  </a:schemeClr>
                </a:solidFill>
                <a:latin typeface="Arial" panose="020B0604020202020204" pitchFamily="34" charset="0"/>
                <a:cs typeface="Arial" panose="020B0604020202020204" pitchFamily="34" charset="0"/>
              </a:rPr>
            </a:br>
            <a:br>
              <a:rPr lang="en-GB" sz="1200" b="1" dirty="0">
                <a:solidFill>
                  <a:schemeClr val="accent6">
                    <a:lumMod val="75000"/>
                  </a:schemeClr>
                </a:solidFill>
                <a:latin typeface="Arial" panose="020B0604020202020204" pitchFamily="34" charset="0"/>
                <a:cs typeface="Arial" panose="020B0604020202020204" pitchFamily="34" charset="0"/>
              </a:rPr>
            </a:br>
            <a:br>
              <a:rPr lang="en-GB" sz="1200" b="1" dirty="0">
                <a:solidFill>
                  <a:schemeClr val="bg2">
                    <a:lumMod val="10000"/>
                  </a:schemeClr>
                </a:solidFill>
                <a:latin typeface="Arial" panose="020B0604020202020204" pitchFamily="34" charset="0"/>
                <a:cs typeface="Arial" panose="020B0604020202020204" pitchFamily="34" charset="0"/>
              </a:rPr>
            </a:br>
            <a:br>
              <a:rPr lang="en-GB" sz="1200" b="1" dirty="0">
                <a:latin typeface="Arial" panose="020B0604020202020204" pitchFamily="34" charset="0"/>
                <a:cs typeface="Arial" panose="020B0604020202020204" pitchFamily="34" charset="0"/>
              </a:rPr>
            </a:br>
            <a:br>
              <a:rPr lang="en-GB" sz="1200" b="1" dirty="0">
                <a:latin typeface="Arial" panose="020B0604020202020204" pitchFamily="34" charset="0"/>
                <a:cs typeface="Arial" panose="020B0604020202020204" pitchFamily="34" charset="0"/>
              </a:rPr>
            </a:br>
            <a:endParaRPr lang="en-GB" sz="1200" b="1" dirty="0">
              <a:latin typeface="Arial" panose="020B0604020202020204" pitchFamily="34" charset="0"/>
              <a:cs typeface="Arial" panose="020B0604020202020204" pitchFamily="34" charset="0"/>
            </a:endParaRPr>
          </a:p>
        </p:txBody>
      </p:sp>
      <p:pic>
        <p:nvPicPr>
          <p:cNvPr id="7" name="Graphic 6" descr="Artificial Intelligence outline">
            <a:extLst>
              <a:ext uri="{FF2B5EF4-FFF2-40B4-BE49-F238E27FC236}">
                <a16:creationId xmlns:a16="http://schemas.microsoft.com/office/drawing/2014/main" id="{F0FE55F3-12D7-B5D2-4508-462FFC14A07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32900" y="100551"/>
            <a:ext cx="1447800" cy="1374775"/>
          </a:xfrm>
          <a:prstGeom prst="rect">
            <a:avLst/>
          </a:prstGeom>
        </p:spPr>
      </p:pic>
      <p:sp>
        <p:nvSpPr>
          <p:cNvPr id="12" name="TextBox 11">
            <a:extLst>
              <a:ext uri="{FF2B5EF4-FFF2-40B4-BE49-F238E27FC236}">
                <a16:creationId xmlns:a16="http://schemas.microsoft.com/office/drawing/2014/main" id="{69BCB3FE-0949-A69E-97BF-A77474DAF2EB}"/>
              </a:ext>
            </a:extLst>
          </p:cNvPr>
          <p:cNvSpPr txBox="1"/>
          <p:nvPr/>
        </p:nvSpPr>
        <p:spPr>
          <a:xfrm>
            <a:off x="12052300" y="-2190750"/>
            <a:ext cx="3657600"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Figur4. picture taken from Google</a:t>
            </a:r>
          </a:p>
        </p:txBody>
      </p:sp>
      <p:sp>
        <p:nvSpPr>
          <p:cNvPr id="6" name="TextBox 5">
            <a:extLst>
              <a:ext uri="{FF2B5EF4-FFF2-40B4-BE49-F238E27FC236}">
                <a16:creationId xmlns:a16="http://schemas.microsoft.com/office/drawing/2014/main" id="{4EDABBCB-ABE2-F32F-8BCD-BA3B911BD064}"/>
              </a:ext>
            </a:extLst>
          </p:cNvPr>
          <p:cNvSpPr txBox="1"/>
          <p:nvPr/>
        </p:nvSpPr>
        <p:spPr>
          <a:xfrm>
            <a:off x="774700" y="1543050"/>
            <a:ext cx="9448800" cy="3105145"/>
          </a:xfrm>
          <a:prstGeom prst="rect">
            <a:avLst/>
          </a:prstGeom>
          <a:noFill/>
        </p:spPr>
        <p:txBody>
          <a:bodyPr wrap="square" rtlCol="0">
            <a:spAutoFit/>
          </a:bodyPr>
          <a:lstStyle/>
          <a:p>
            <a:pPr algn="just">
              <a:lnSpc>
                <a:spcPct val="150000"/>
              </a:lnSpc>
            </a:pPr>
            <a:r>
              <a:rPr lang="en-GB" sz="1200" dirty="0">
                <a:solidFill>
                  <a:schemeClr val="bg2">
                    <a:lumMod val="10000"/>
                  </a:schemeClr>
                </a:solidFill>
                <a:latin typeface="Arial" panose="020B0604020202020204" pitchFamily="34" charset="0"/>
                <a:cs typeface="Arial" panose="020B0604020202020204" pitchFamily="34" charset="0"/>
              </a:rPr>
              <a:t>Panic disorder is a recognised anxiety disorder within the ICD-11 classification system. (World Health Organization, 2019).</a:t>
            </a:r>
            <a:br>
              <a:rPr lang="en-GB" sz="1200" dirty="0">
                <a:solidFill>
                  <a:schemeClr val="bg2">
                    <a:lumMod val="10000"/>
                  </a:schemeClr>
                </a:solidFill>
                <a:latin typeface="Arial" panose="020B0604020202020204" pitchFamily="34" charset="0"/>
                <a:cs typeface="Arial" panose="020B0604020202020204" pitchFamily="34" charset="0"/>
              </a:rPr>
            </a:br>
            <a:br>
              <a:rPr lang="en-GB" sz="1200" dirty="0">
                <a:solidFill>
                  <a:schemeClr val="bg2">
                    <a:lumMod val="10000"/>
                  </a:schemeClr>
                </a:solidFill>
                <a:latin typeface="Arial" panose="020B0604020202020204" pitchFamily="34" charset="0"/>
                <a:cs typeface="Arial" panose="020B0604020202020204" pitchFamily="34" charset="0"/>
              </a:rPr>
            </a:br>
            <a:r>
              <a:rPr lang="en-GB" sz="1200" dirty="0">
                <a:solidFill>
                  <a:schemeClr val="bg2">
                    <a:lumMod val="10000"/>
                  </a:schemeClr>
                </a:solidFill>
                <a:latin typeface="Arial" panose="020B0604020202020204" pitchFamily="34" charset="0"/>
                <a:cs typeface="Arial" panose="020B0604020202020204" pitchFamily="34" charset="0"/>
              </a:rPr>
              <a:t>Although panic attacks can be distressing, effective treatments are available. (National Health Service, 2024; National Institute for Health and Care Excellence, </a:t>
            </a:r>
            <a:br>
              <a:rPr lang="en-GB" sz="1200" dirty="0">
                <a:solidFill>
                  <a:schemeClr val="bg2">
                    <a:lumMod val="10000"/>
                  </a:schemeClr>
                </a:solidFill>
                <a:latin typeface="Arial" panose="020B0604020202020204" pitchFamily="34" charset="0"/>
                <a:cs typeface="Arial" panose="020B0604020202020204" pitchFamily="34" charset="0"/>
              </a:rPr>
            </a:br>
            <a:r>
              <a:rPr lang="en-GB" sz="1200" dirty="0">
                <a:solidFill>
                  <a:schemeClr val="bg2">
                    <a:lumMod val="10000"/>
                  </a:schemeClr>
                </a:solidFill>
                <a:latin typeface="Arial" panose="020B0604020202020204" pitchFamily="34" charset="0"/>
                <a:cs typeface="Arial" panose="020B0604020202020204" pitchFamily="34" charset="0"/>
              </a:rPr>
              <a:t>2020).</a:t>
            </a:r>
            <a:br>
              <a:rPr lang="en-GB" sz="1200" dirty="0">
                <a:solidFill>
                  <a:schemeClr val="bg2">
                    <a:lumMod val="10000"/>
                  </a:schemeClr>
                </a:solidFill>
                <a:latin typeface="Arial" panose="020B0604020202020204" pitchFamily="34" charset="0"/>
                <a:cs typeface="Arial" panose="020B0604020202020204" pitchFamily="34" charset="0"/>
              </a:rPr>
            </a:br>
            <a:r>
              <a:rPr lang="en-GB" sz="1200" dirty="0">
                <a:solidFill>
                  <a:schemeClr val="bg2">
                    <a:lumMod val="10000"/>
                  </a:schemeClr>
                </a:solidFill>
                <a:latin typeface="Arial" panose="020B0604020202020204" pitchFamily="34" charset="0"/>
                <a:cs typeface="Arial" panose="020B0604020202020204" pitchFamily="34" charset="0"/>
              </a:rPr>
              <a:t>Evidence from recent literature demonstrates that CBT</a:t>
            </a:r>
            <a:r>
              <a:rPr lang="en-GB" sz="1200" b="1" dirty="0">
                <a:solidFill>
                  <a:schemeClr val="bg2">
                    <a:lumMod val="10000"/>
                  </a:schemeClr>
                </a:solidFill>
                <a:latin typeface="Arial" panose="020B0604020202020204" pitchFamily="34" charset="0"/>
                <a:cs typeface="Arial" panose="020B0604020202020204" pitchFamily="34" charset="0"/>
              </a:rPr>
              <a:t> </a:t>
            </a:r>
            <a:r>
              <a:rPr lang="en-GB" sz="1200" dirty="0">
                <a:solidFill>
                  <a:schemeClr val="bg2">
                    <a:lumMod val="10000"/>
                  </a:schemeClr>
                </a:solidFill>
                <a:latin typeface="Arial" panose="020B0604020202020204" pitchFamily="34" charset="0"/>
                <a:cs typeface="Arial" panose="020B0604020202020204" pitchFamily="34" charset="0"/>
              </a:rPr>
              <a:t>and appropriate pharmacological treatments can significantly improve symptoms. </a:t>
            </a:r>
            <a:r>
              <a:rPr lang="da-DK" sz="1200" dirty="0">
                <a:solidFill>
                  <a:schemeClr val="bg2">
                    <a:lumMod val="10000"/>
                  </a:schemeClr>
                </a:solidFill>
                <a:latin typeface="Arial" panose="020B0604020202020204" pitchFamily="34" charset="0"/>
                <a:cs typeface="Arial" panose="020B0604020202020204" pitchFamily="34" charset="0"/>
              </a:rPr>
              <a:t>(Cuijpers et al., 2023; Baldwin et al., 2022).</a:t>
            </a:r>
            <a:br>
              <a:rPr lang="en-GB" sz="1200" dirty="0">
                <a:solidFill>
                  <a:schemeClr val="bg2">
                    <a:lumMod val="10000"/>
                  </a:schemeClr>
                </a:solidFill>
                <a:latin typeface="Arial" panose="020B0604020202020204" pitchFamily="34" charset="0"/>
                <a:cs typeface="Arial" panose="020B0604020202020204" pitchFamily="34" charset="0"/>
              </a:rPr>
            </a:br>
            <a:r>
              <a:rPr lang="en-GB" sz="1200" dirty="0">
                <a:solidFill>
                  <a:schemeClr val="bg2">
                    <a:lumMod val="10000"/>
                  </a:schemeClr>
                </a:solidFill>
                <a:latin typeface="Arial" panose="020B0604020202020204" pitchFamily="34" charset="0"/>
                <a:cs typeface="Arial" panose="020B0604020202020204" pitchFamily="34" charset="0"/>
              </a:rPr>
              <a:t>In the UK, treatment is delivered through NHS services supported by NICE guidelines and mental health legislation. (National Institute for Health and Care Excellence, 2020; Mental Health Act 1983; Mental Capacity Act 2005).</a:t>
            </a:r>
            <a:br>
              <a:rPr lang="en-GB" sz="1200" dirty="0">
                <a:solidFill>
                  <a:schemeClr val="bg2">
                    <a:lumMod val="10000"/>
                  </a:schemeClr>
                </a:solidFill>
                <a:latin typeface="Arial" panose="020B0604020202020204" pitchFamily="34" charset="0"/>
                <a:cs typeface="Arial" panose="020B0604020202020204" pitchFamily="34" charset="0"/>
              </a:rPr>
            </a:br>
            <a:r>
              <a:rPr lang="en-GB" sz="1200" dirty="0">
                <a:solidFill>
                  <a:schemeClr val="bg2">
                    <a:lumMod val="10000"/>
                  </a:schemeClr>
                </a:solidFill>
                <a:latin typeface="Arial" panose="020B0604020202020204" pitchFamily="34" charset="0"/>
                <a:cs typeface="Arial" panose="020B0604020202020204" pitchFamily="34" charset="0"/>
              </a:rPr>
              <a:t>Improving awareness, early diagnosis and access to evidence-based treatment remains essential for improving outcomes for individuals experiencing panic disorder. (National Health Service, 2024; Cuijpers et al., 2023).</a:t>
            </a:r>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9258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F1F3903-7AA3-1CF5-E18C-FF514A3F8F5E}"/>
              </a:ext>
            </a:extLst>
          </p:cNvPr>
          <p:cNvSpPr txBox="1">
            <a:spLocks noGrp="1"/>
          </p:cNvSpPr>
          <p:nvPr>
            <p:ph idx="1"/>
          </p:nvPr>
        </p:nvSpPr>
        <p:spPr>
          <a:xfrm>
            <a:off x="1155700" y="552450"/>
            <a:ext cx="9748837" cy="14110722"/>
          </a:xfrm>
          <a:prstGeom prst="rect">
            <a:avLst/>
          </a:prstGeom>
          <a:noFill/>
        </p:spPr>
        <p:txBody>
          <a:bodyPr wrap="square" rtlCol="0">
            <a:spAutoFit/>
          </a:bodyPr>
          <a:lstStyle/>
          <a:p>
            <a:pPr marL="0" indent="0">
              <a:buNone/>
            </a:pPr>
            <a:r>
              <a:rPr lang="en-GB" sz="1400" b="1" dirty="0">
                <a:solidFill>
                  <a:schemeClr val="accent6">
                    <a:lumMod val="75000"/>
                  </a:schemeClr>
                </a:solidFill>
                <a:latin typeface="Arial" panose="020B0604020202020204" pitchFamily="34" charset="0"/>
                <a:cs typeface="Arial" panose="020B0604020202020204" pitchFamily="34" charset="0"/>
              </a:rPr>
              <a:t>Reference</a:t>
            </a:r>
          </a:p>
          <a:p>
            <a:pPr marL="0" indent="0" algn="just">
              <a:lnSpc>
                <a:spcPct val="150000"/>
              </a:lnSpc>
              <a:buNone/>
            </a:pPr>
            <a:r>
              <a:rPr lang="en-GB" sz="1200" dirty="0">
                <a:latin typeface="Arial" panose="020B0604020202020204" pitchFamily="34" charset="0"/>
                <a:cs typeface="Arial" panose="020B0604020202020204" pitchFamily="34" charset="0"/>
              </a:rPr>
              <a:t>‌Baldwin, D.S., Waldman, S. and </a:t>
            </a:r>
            <a:r>
              <a:rPr lang="en-GB" sz="1200" dirty="0" err="1">
                <a:latin typeface="Arial" panose="020B0604020202020204" pitchFamily="34" charset="0"/>
                <a:cs typeface="Arial" panose="020B0604020202020204" pitchFamily="34" charset="0"/>
              </a:rPr>
              <a:t>Allgulander</a:t>
            </a:r>
            <a:r>
              <a:rPr lang="en-GB" sz="1200" dirty="0">
                <a:latin typeface="Arial" panose="020B0604020202020204" pitchFamily="34" charset="0"/>
                <a:cs typeface="Arial" panose="020B0604020202020204" pitchFamily="34" charset="0"/>
              </a:rPr>
              <a:t>, C. (2022) ‘Evidence-based pharmacological treatment of anxiety disorders’, </a:t>
            </a:r>
            <a:r>
              <a:rPr lang="en-GB" sz="1200" i="1" dirty="0">
                <a:latin typeface="Arial" panose="020B0604020202020204" pitchFamily="34" charset="0"/>
                <a:cs typeface="Arial" panose="020B0604020202020204" pitchFamily="34" charset="0"/>
              </a:rPr>
              <a:t>International Journal of Neuropsychopharmacology</a:t>
            </a:r>
            <a:r>
              <a:rPr lang="en-GB" sz="1200" dirty="0">
                <a:latin typeface="Arial" panose="020B0604020202020204" pitchFamily="34" charset="0"/>
                <a:cs typeface="Arial" panose="020B0604020202020204" pitchFamily="34" charset="0"/>
              </a:rPr>
              <a:t>, 25(2), pp. 95–110. Available at: https://doi.org/10.1093/ijnp/pyab085  (Accessed: 16 March 2026).</a:t>
            </a:r>
          </a:p>
          <a:p>
            <a:pPr marL="0" indent="0" algn="just">
              <a:lnSpc>
                <a:spcPct val="150000"/>
              </a:lnSpc>
              <a:buNone/>
            </a:pPr>
            <a:r>
              <a:rPr lang="en-GB" sz="1200" dirty="0">
                <a:latin typeface="Arial" panose="020B0604020202020204" pitchFamily="34" charset="0"/>
                <a:cs typeface="Arial" panose="020B0604020202020204" pitchFamily="34" charset="0"/>
              </a:rPr>
              <a:t>Bandelow, B. and Michaelis, S. (2022) ‘Epidemiology of anxiety disorders in the 21st century’, </a:t>
            </a:r>
            <a:r>
              <a:rPr lang="en-GB" sz="1200" i="1" dirty="0">
                <a:latin typeface="Arial" panose="020B0604020202020204" pitchFamily="34" charset="0"/>
                <a:cs typeface="Arial" panose="020B0604020202020204" pitchFamily="34" charset="0"/>
              </a:rPr>
              <a:t>Dialogues in Clinical Neuroscience</a:t>
            </a:r>
            <a:r>
              <a:rPr lang="en-GB" sz="1200" dirty="0">
                <a:latin typeface="Arial" panose="020B0604020202020204" pitchFamily="34" charset="0"/>
                <a:cs typeface="Arial" panose="020B0604020202020204" pitchFamily="34" charset="0"/>
              </a:rPr>
              <a:t>, 24(2), pp. 147–157. Available at:  https://doi.org/10.31887/DCNS.2022.24.2/bbandelow  (Accessed: 3 March 2026).</a:t>
            </a:r>
          </a:p>
          <a:p>
            <a:pPr marL="0" indent="0" algn="just">
              <a:lnSpc>
                <a:spcPct val="150000"/>
              </a:lnSpc>
              <a:buNone/>
            </a:pPr>
            <a:r>
              <a:rPr lang="en-GB" sz="1200" dirty="0">
                <a:latin typeface="Arial" panose="020B0604020202020204" pitchFamily="34" charset="0"/>
                <a:cs typeface="Arial" panose="020B0604020202020204" pitchFamily="34" charset="0"/>
              </a:rPr>
              <a:t>Boise Ketamine Clinic (2023) </a:t>
            </a:r>
            <a:r>
              <a:rPr lang="en-GB" sz="1200" i="1" dirty="0">
                <a:latin typeface="Arial" panose="020B0604020202020204" pitchFamily="34" charset="0"/>
                <a:cs typeface="Arial" panose="020B0604020202020204" pitchFamily="34" charset="0"/>
              </a:rPr>
              <a:t>Website image used in poster</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https://boiseketamineclinic.com</a:t>
            </a:r>
            <a:r>
              <a:rPr lang="en-GB" sz="1200" dirty="0">
                <a:latin typeface="Arial" panose="020B0604020202020204" pitchFamily="34" charset="0"/>
                <a:cs typeface="Arial" panose="020B0604020202020204" pitchFamily="34" charset="0"/>
              </a:rPr>
              <a:t> (Accessed: 1 March 2026).</a:t>
            </a:r>
          </a:p>
          <a:p>
            <a:pPr marL="0" indent="0" algn="just">
              <a:lnSpc>
                <a:spcPct val="150000"/>
              </a:lnSpc>
              <a:buNone/>
            </a:pPr>
            <a:r>
              <a:rPr lang="en-GB" sz="1200" dirty="0">
                <a:latin typeface="Arial" panose="020B0604020202020204" pitchFamily="34" charset="0"/>
                <a:cs typeface="Arial" panose="020B0604020202020204" pitchFamily="34" charset="0"/>
              </a:rPr>
              <a:t>Duffy, S. (2023) ‘NHS Wales: Up to a third of staff absence stress-related’, </a:t>
            </a:r>
            <a:r>
              <a:rPr lang="en-GB" sz="1200" i="1" dirty="0">
                <a:latin typeface="Arial" panose="020B0604020202020204" pitchFamily="34" charset="0"/>
                <a:cs typeface="Arial" panose="020B0604020202020204" pitchFamily="34" charset="0"/>
              </a:rPr>
              <a:t>BBC News</a:t>
            </a:r>
            <a:r>
              <a:rPr lang="en-GB" sz="1200" dirty="0">
                <a:latin typeface="Arial" panose="020B0604020202020204" pitchFamily="34" charset="0"/>
                <a:cs typeface="Arial" panose="020B0604020202020204" pitchFamily="34" charset="0"/>
              </a:rPr>
              <a:t>, 30 December. Available at: </a:t>
            </a:r>
            <a:r>
              <a:rPr lang="en-GB" sz="1200" dirty="0">
                <a:latin typeface="Arial" panose="020B0604020202020204" pitchFamily="34" charset="0"/>
                <a:cs typeface="Arial" panose="020B0604020202020204" pitchFamily="34" charset="0"/>
                <a:hlinkClick r:id="rId3"/>
              </a:rPr>
              <a:t>https://www.bbc.co.uk/news/uk-wales-67719830</a:t>
            </a:r>
            <a:r>
              <a:rPr lang="en-GB" sz="1200" dirty="0">
                <a:latin typeface="Arial" panose="020B0604020202020204" pitchFamily="34" charset="0"/>
                <a:cs typeface="Arial" panose="020B0604020202020204" pitchFamily="34" charset="0"/>
              </a:rPr>
              <a:t> (Accessed  25 Feb 2026).</a:t>
            </a:r>
          </a:p>
          <a:p>
            <a:pPr marL="0" indent="0" algn="just">
              <a:lnSpc>
                <a:spcPct val="150000"/>
              </a:lnSpc>
              <a:buNone/>
            </a:pPr>
            <a:r>
              <a:rPr lang="en-GB" sz="1200" dirty="0" err="1">
                <a:latin typeface="Arial" panose="020B0604020202020204" pitchFamily="34" charset="0"/>
                <a:cs typeface="Arial" panose="020B0604020202020204" pitchFamily="34" charset="0"/>
              </a:rPr>
              <a:t>Heesbeen</a:t>
            </a:r>
            <a:r>
              <a:rPr lang="en-GB" sz="1200" dirty="0">
                <a:latin typeface="Arial" panose="020B0604020202020204" pitchFamily="34" charset="0"/>
                <a:cs typeface="Arial" panose="020B0604020202020204" pitchFamily="34" charset="0"/>
              </a:rPr>
              <a:t>, R., et al. (2023) ‘Pharmacological treatments for panic disorder: A systematic review’, </a:t>
            </a:r>
            <a:r>
              <a:rPr lang="en-GB" sz="1200" i="1" dirty="0">
                <a:latin typeface="Arial" panose="020B0604020202020204" pitchFamily="34" charset="0"/>
                <a:cs typeface="Arial" panose="020B0604020202020204" pitchFamily="34" charset="0"/>
              </a:rPr>
              <a:t>Journal of Affective Disorders</a:t>
            </a:r>
            <a:r>
              <a:rPr lang="en-GB" sz="1200" dirty="0">
                <a:latin typeface="Arial" panose="020B0604020202020204" pitchFamily="34" charset="0"/>
                <a:cs typeface="Arial" panose="020B0604020202020204" pitchFamily="34" charset="0"/>
              </a:rPr>
              <a:t>, 324, pp. 1–10. Available at: https://doi.org/10.1016/j.jad.2023.02.045 (Accessed: 27 Feb 2026).</a:t>
            </a:r>
          </a:p>
          <a:p>
            <a:pPr marL="0" indent="0" algn="just">
              <a:lnSpc>
                <a:spcPct val="150000"/>
              </a:lnSpc>
              <a:buNone/>
            </a:pPr>
            <a:r>
              <a:rPr lang="en-GB" sz="1200" dirty="0">
                <a:latin typeface="Arial" panose="020B0604020202020204" pitchFamily="34" charset="0"/>
                <a:cs typeface="Arial" panose="020B0604020202020204" pitchFamily="34" charset="0"/>
              </a:rPr>
              <a:t>Kessler, R.C., Berglund, P., Demler, O., Jin, R. and Walters, E.E. (2006) ‘Lifetime prevalence and age-of-onset distributions of DSM-IV disorders’, </a:t>
            </a:r>
            <a:r>
              <a:rPr lang="en-GB" sz="1200" i="1" dirty="0">
                <a:latin typeface="Arial" panose="020B0604020202020204" pitchFamily="34" charset="0"/>
                <a:cs typeface="Arial" panose="020B0604020202020204" pitchFamily="34" charset="0"/>
              </a:rPr>
              <a:t>Archives of General Psychiatry</a:t>
            </a:r>
            <a:r>
              <a:rPr lang="en-GB" sz="1200" dirty="0">
                <a:latin typeface="Arial" panose="020B0604020202020204" pitchFamily="34" charset="0"/>
                <a:cs typeface="Arial" panose="020B0604020202020204" pitchFamily="34" charset="0"/>
              </a:rPr>
              <a:t>, 62(6), pp. 593–602. Available at: </a:t>
            </a:r>
            <a:r>
              <a:rPr lang="en-GB" sz="1200" dirty="0">
                <a:latin typeface="Arial" panose="020B0604020202020204" pitchFamily="34" charset="0"/>
                <a:cs typeface="Arial" panose="020B0604020202020204" pitchFamily="34" charset="0"/>
                <a:hlinkClick r:id="rId4"/>
              </a:rPr>
              <a:t>https://doi.org/10.1001/archpsyc.62.6.593</a:t>
            </a:r>
            <a:r>
              <a:rPr lang="en-GB" sz="1200" dirty="0">
                <a:latin typeface="Arial" panose="020B0604020202020204" pitchFamily="34" charset="0"/>
                <a:cs typeface="Arial" panose="020B0604020202020204" pitchFamily="34" charset="0"/>
              </a:rPr>
              <a:t> (Accessed: 3 March 2026).</a:t>
            </a:r>
          </a:p>
          <a:p>
            <a:pPr marL="0" indent="0" algn="just">
              <a:lnSpc>
                <a:spcPct val="150000"/>
              </a:lnSpc>
              <a:buNone/>
            </a:pPr>
            <a:r>
              <a:rPr lang="en-GB" sz="1200" dirty="0">
                <a:latin typeface="Arial" panose="020B0604020202020204" pitchFamily="34" charset="0"/>
                <a:cs typeface="Arial" panose="020B0604020202020204" pitchFamily="34" charset="0"/>
              </a:rPr>
              <a:t>McLean, C.P., </a:t>
            </a:r>
            <a:r>
              <a:rPr lang="en-GB" sz="1200" dirty="0" err="1">
                <a:latin typeface="Arial" panose="020B0604020202020204" pitchFamily="34" charset="0"/>
                <a:cs typeface="Arial" panose="020B0604020202020204" pitchFamily="34" charset="0"/>
              </a:rPr>
              <a:t>Asnaani</a:t>
            </a:r>
            <a:r>
              <a:rPr lang="en-GB" sz="1200" dirty="0">
                <a:latin typeface="Arial" panose="020B0604020202020204" pitchFamily="34" charset="0"/>
                <a:cs typeface="Arial" panose="020B0604020202020204" pitchFamily="34" charset="0"/>
              </a:rPr>
              <a:t>, A., Litz, B.T. and Hofmann, S.G. (2011) ‘Gender differences in anxiety disorders: prevalence, course of  illness, comorbidity and burden of illness’, </a:t>
            </a:r>
            <a:r>
              <a:rPr lang="en-GB" sz="1200" i="1" dirty="0">
                <a:latin typeface="Arial" panose="020B0604020202020204" pitchFamily="34" charset="0"/>
                <a:cs typeface="Arial" panose="020B0604020202020204" pitchFamily="34" charset="0"/>
              </a:rPr>
              <a:t>Journal of Psychiatric Research</a:t>
            </a:r>
            <a:r>
              <a:rPr lang="en-GB" sz="1200" dirty="0">
                <a:latin typeface="Arial" panose="020B0604020202020204" pitchFamily="34" charset="0"/>
                <a:cs typeface="Arial" panose="020B0604020202020204" pitchFamily="34" charset="0"/>
              </a:rPr>
              <a:t>, 45(8), pp. 1027–1035. Available at: </a:t>
            </a:r>
            <a:r>
              <a:rPr lang="en-GB" sz="1200" dirty="0">
                <a:latin typeface="Arial" panose="020B0604020202020204" pitchFamily="34" charset="0"/>
                <a:cs typeface="Arial" panose="020B0604020202020204" pitchFamily="34" charset="0"/>
                <a:hlinkClick r:id="rId5"/>
              </a:rPr>
              <a:t>https://doi.org/10.1016/j.jpsychires.2011.03.006</a:t>
            </a:r>
            <a:r>
              <a:rPr lang="en-GB" sz="1200" dirty="0">
                <a:latin typeface="Arial" panose="020B0604020202020204" pitchFamily="34" charset="0"/>
                <a:cs typeface="Arial" panose="020B0604020202020204" pitchFamily="34" charset="0"/>
              </a:rPr>
              <a:t> (Accessed: 5 March 2026).</a:t>
            </a:r>
          </a:p>
          <a:p>
            <a:pPr marL="0" indent="0" algn="just">
              <a:lnSpc>
                <a:spcPct val="150000"/>
              </a:lnSpc>
              <a:buNone/>
            </a:pPr>
            <a:r>
              <a:rPr lang="en-GB" sz="1200" dirty="0">
                <a:latin typeface="Arial" panose="020B0604020202020204" pitchFamily="34" charset="0"/>
                <a:cs typeface="Arial" panose="020B0604020202020204" pitchFamily="34" charset="0"/>
              </a:rPr>
              <a:t>Mental Health Foundation (2021) </a:t>
            </a:r>
            <a:r>
              <a:rPr lang="en-GB" sz="1200" i="1" dirty="0">
                <a:latin typeface="Arial" panose="020B0604020202020204" pitchFamily="34" charset="0"/>
                <a:cs typeface="Arial" panose="020B0604020202020204" pitchFamily="34" charset="0"/>
              </a:rPr>
              <a:t>Stigma and discrimination</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https://www.mentalhealth.org.uk/explore-mental-health/a-z-topics/stigma-and-discrimination</a:t>
            </a:r>
            <a:r>
              <a:rPr lang="en-GB" sz="1200" dirty="0">
                <a:latin typeface="Arial" panose="020B0604020202020204" pitchFamily="34" charset="0"/>
                <a:cs typeface="Arial" panose="020B0604020202020204" pitchFamily="34" charset="0"/>
              </a:rPr>
              <a:t> (Accessed: 16 March 2026).</a:t>
            </a:r>
          </a:p>
          <a:p>
            <a:pPr marL="0" indent="0" algn="just">
              <a:lnSpc>
                <a:spcPct val="150000"/>
              </a:lnSpc>
              <a:buNone/>
            </a:pPr>
            <a:r>
              <a:rPr lang="en-GB" sz="1200" dirty="0">
                <a:latin typeface="Arial" panose="020B0604020202020204" pitchFamily="34" charset="0"/>
                <a:cs typeface="Arial" panose="020B0604020202020204" pitchFamily="34" charset="0"/>
              </a:rPr>
              <a:t>Mental Health Foundation (2024) </a:t>
            </a:r>
            <a:r>
              <a:rPr lang="en-GB" sz="1200" i="1" dirty="0">
                <a:latin typeface="Arial" panose="020B0604020202020204" pitchFamily="34" charset="0"/>
                <a:cs typeface="Arial" panose="020B0604020202020204" pitchFamily="34" charset="0"/>
              </a:rPr>
              <a:t>Poverty, stigma and mental health</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7"/>
              </a:rPr>
              <a:t>https://www.mentalhealth.org.uk</a:t>
            </a:r>
            <a:r>
              <a:rPr lang="en-GB" sz="1200" dirty="0">
                <a:latin typeface="Arial" panose="020B0604020202020204" pitchFamily="34" charset="0"/>
                <a:cs typeface="Arial" panose="020B0604020202020204" pitchFamily="34" charset="0"/>
              </a:rPr>
              <a:t> (Accessed 7 March 2026).</a:t>
            </a:r>
          </a:p>
          <a:p>
            <a:pPr marL="0" indent="0" algn="just">
              <a:lnSpc>
                <a:spcPct val="150000"/>
              </a:lnSpc>
              <a:buNone/>
            </a:pPr>
            <a:r>
              <a:rPr lang="en-GB" sz="1200" dirty="0">
                <a:latin typeface="Arial" panose="020B0604020202020204" pitchFamily="34" charset="0"/>
                <a:cs typeface="Arial" panose="020B0604020202020204" pitchFamily="34" charset="0"/>
              </a:rPr>
              <a:t>National Health Service (2024) </a:t>
            </a:r>
            <a:r>
              <a:rPr lang="en-GB" sz="1200" i="1" dirty="0">
                <a:latin typeface="Arial" panose="020B0604020202020204" pitchFamily="34" charset="0"/>
                <a:cs typeface="Arial" panose="020B0604020202020204" pitchFamily="34" charset="0"/>
              </a:rPr>
              <a:t>Panic disorder</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8"/>
              </a:rPr>
              <a:t>https://www.nhs.uk/mental-health/conditions/panic-disorder/</a:t>
            </a:r>
            <a:r>
              <a:rPr lang="en-GB" sz="1200" dirty="0">
                <a:latin typeface="Arial" panose="020B0604020202020204" pitchFamily="34" charset="0"/>
                <a:cs typeface="Arial" panose="020B0604020202020204" pitchFamily="34" charset="0"/>
              </a:rPr>
              <a:t> (Accessed: 7 March 2026).</a:t>
            </a:r>
          </a:p>
          <a:p>
            <a:pPr marL="0" indent="0" algn="just">
              <a:lnSpc>
                <a:spcPct val="150000"/>
              </a:lnSpc>
              <a:buNone/>
            </a:pPr>
            <a:r>
              <a:rPr lang="en-GB" sz="1200" dirty="0">
                <a:latin typeface="Arial" panose="020B0604020202020204" pitchFamily="34" charset="0"/>
                <a:cs typeface="Arial" panose="020B0604020202020204" pitchFamily="34" charset="0"/>
              </a:rPr>
              <a:t>NHS England (2025) </a:t>
            </a:r>
            <a:r>
              <a:rPr lang="en-GB" sz="1200" i="1" dirty="0">
                <a:latin typeface="Arial" panose="020B0604020202020204" pitchFamily="34" charset="0"/>
                <a:cs typeface="Arial" panose="020B0604020202020204" pitchFamily="34" charset="0"/>
              </a:rPr>
              <a:t>NHS Talking Therapies for anxiety and depression</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9"/>
              </a:rPr>
              <a:t>https://www.england.nhs.uk/mental-health/adults/nhs-talking-therapies/</a:t>
            </a:r>
            <a:r>
              <a:rPr lang="en-GB" sz="1200" dirty="0">
                <a:latin typeface="Arial" panose="020B0604020202020204" pitchFamily="34" charset="0"/>
                <a:cs typeface="Arial" panose="020B0604020202020204" pitchFamily="34" charset="0"/>
              </a:rPr>
              <a:t> (Accessed: 16 March 2026).</a:t>
            </a:r>
          </a:p>
          <a:p>
            <a:pPr marL="0" indent="0" algn="just">
              <a:lnSpc>
                <a:spcPct val="150000"/>
              </a:lnSpc>
              <a:buNone/>
            </a:pPr>
            <a:r>
              <a:rPr lang="en-GB" sz="1200" dirty="0">
                <a:latin typeface="Arial" panose="020B0604020202020204" pitchFamily="34" charset="0"/>
                <a:cs typeface="Arial" panose="020B0604020202020204" pitchFamily="34" charset="0"/>
              </a:rPr>
              <a:t>National Institute for Health and Care Excellence (2011) </a:t>
            </a:r>
            <a:r>
              <a:rPr lang="en-GB" sz="1200" i="1" dirty="0">
                <a:latin typeface="Arial" panose="020B0604020202020204" pitchFamily="34" charset="0"/>
                <a:cs typeface="Arial" panose="020B0604020202020204" pitchFamily="34" charset="0"/>
              </a:rPr>
              <a:t>Generalised anxiety disorder and panic disorder in adults: management (CG113)</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0"/>
              </a:rPr>
              <a:t>https://www.nice.org.uk/guidance/cg113</a:t>
            </a:r>
            <a:r>
              <a:rPr lang="en-GB" sz="1200" dirty="0">
                <a:latin typeface="Arial" panose="020B0604020202020204" pitchFamily="34" charset="0"/>
                <a:cs typeface="Arial" panose="020B0604020202020204" pitchFamily="34" charset="0"/>
              </a:rPr>
              <a:t> (Accessed: 16 March 2026).</a:t>
            </a:r>
          </a:p>
          <a:p>
            <a:pPr marL="0" indent="0" algn="just">
              <a:lnSpc>
                <a:spcPct val="150000"/>
              </a:lnSpc>
              <a:buNone/>
            </a:pPr>
            <a:r>
              <a:rPr lang="en-GB" sz="1200" dirty="0">
                <a:latin typeface="Arial" panose="020B0604020202020204" pitchFamily="34" charset="0"/>
                <a:cs typeface="Arial" panose="020B0604020202020204" pitchFamily="34" charset="0"/>
              </a:rPr>
              <a:t>National Institute for Health and Care Excellence (2020) </a:t>
            </a:r>
            <a:r>
              <a:rPr lang="en-GB" sz="1200" i="1" dirty="0">
                <a:latin typeface="Arial" panose="020B0604020202020204" pitchFamily="34" charset="0"/>
                <a:cs typeface="Arial" panose="020B0604020202020204" pitchFamily="34" charset="0"/>
              </a:rPr>
              <a:t>Surveillance of generalised anxiety disorder and panic disorder (CG113)</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1"/>
              </a:rPr>
              <a:t>https://www.nice.org.uk</a:t>
            </a:r>
            <a:r>
              <a:rPr lang="en-GB" sz="1200" dirty="0">
                <a:latin typeface="Arial" panose="020B0604020202020204" pitchFamily="34" charset="0"/>
                <a:cs typeface="Arial" panose="020B0604020202020204" pitchFamily="34" charset="0"/>
              </a:rPr>
              <a:t> (Accessed: 9 March 2026).</a:t>
            </a:r>
          </a:p>
          <a:p>
            <a:pPr marL="0" indent="0" algn="just">
              <a:lnSpc>
                <a:spcPct val="150000"/>
              </a:lnSpc>
              <a:buNone/>
            </a:pPr>
            <a:r>
              <a:rPr lang="en-GB" sz="1200" dirty="0">
                <a:latin typeface="Arial" panose="020B0604020202020204" pitchFamily="34" charset="0"/>
                <a:cs typeface="Arial" panose="020B0604020202020204" pitchFamily="34" charset="0"/>
              </a:rPr>
              <a:t>Papola, D., et al. (2023) ‘Psychological therapies for panic disorder: A systematic review and meta-analysis’, </a:t>
            </a:r>
            <a:r>
              <a:rPr lang="en-GB" sz="1200" i="1" dirty="0">
                <a:latin typeface="Arial" panose="020B0604020202020204" pitchFamily="34" charset="0"/>
                <a:cs typeface="Arial" panose="020B0604020202020204" pitchFamily="34" charset="0"/>
              </a:rPr>
              <a:t>The Lancet Psychiatry</a:t>
            </a:r>
            <a:r>
              <a:rPr lang="en-GB" sz="1200" dirty="0">
                <a:latin typeface="Arial" panose="020B0604020202020204" pitchFamily="34" charset="0"/>
                <a:cs typeface="Arial" panose="020B0604020202020204" pitchFamily="34" charset="0"/>
              </a:rPr>
              <a:t>, 10(5), pp. 354–366. Available at: </a:t>
            </a:r>
            <a:r>
              <a:rPr lang="en-GB" sz="1200" dirty="0">
                <a:latin typeface="Arial" panose="020B0604020202020204" pitchFamily="34" charset="0"/>
                <a:cs typeface="Arial" panose="020B0604020202020204" pitchFamily="34" charset="0"/>
                <a:hlinkClick r:id="rId12"/>
              </a:rPr>
              <a:t>https://doi.org/10.1016/S2215-0366(23)00044-5</a:t>
            </a:r>
            <a:r>
              <a:rPr lang="en-GB" sz="1200" dirty="0">
                <a:latin typeface="Arial" panose="020B0604020202020204" pitchFamily="34" charset="0"/>
                <a:cs typeface="Arial" panose="020B0604020202020204" pitchFamily="34" charset="0"/>
              </a:rPr>
              <a:t>  (Accessed: 11 March 2026).</a:t>
            </a:r>
          </a:p>
          <a:p>
            <a:pPr marL="0" indent="0" algn="just">
              <a:lnSpc>
                <a:spcPct val="150000"/>
              </a:lnSpc>
              <a:buNone/>
            </a:pPr>
            <a:r>
              <a:rPr lang="en-GB" sz="1200" dirty="0">
                <a:latin typeface="Arial" panose="020B0604020202020204" pitchFamily="34" charset="0"/>
                <a:cs typeface="Arial" panose="020B0604020202020204" pitchFamily="34" charset="0"/>
              </a:rPr>
              <a:t>World Health Organization (2019) </a:t>
            </a:r>
            <a:r>
              <a:rPr lang="en-GB" sz="1200" i="1" dirty="0">
                <a:latin typeface="Arial" panose="020B0604020202020204" pitchFamily="34" charset="0"/>
                <a:cs typeface="Arial" panose="020B0604020202020204" pitchFamily="34" charset="0"/>
              </a:rPr>
              <a:t>International Classification of Diseases 11th Revision (ICD-11)</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3"/>
              </a:rPr>
              <a:t>https://icd.who.int</a:t>
            </a:r>
            <a:r>
              <a:rPr lang="en-GB" sz="1200" dirty="0">
                <a:latin typeface="Arial" panose="020B0604020202020204" pitchFamily="34" charset="0"/>
                <a:cs typeface="Arial" panose="020B0604020202020204" pitchFamily="34" charset="0"/>
              </a:rPr>
              <a:t> (Accessed: 11 March 2026).</a:t>
            </a:r>
          </a:p>
          <a:p>
            <a:pPr marL="0" indent="0" algn="just">
              <a:lnSpc>
                <a:spcPct val="150000"/>
              </a:lnSpc>
              <a:buNone/>
            </a:pPr>
            <a:r>
              <a:rPr lang="en-GB" sz="1200" dirty="0">
                <a:latin typeface="Arial" panose="020B0604020202020204" pitchFamily="34" charset="0"/>
                <a:cs typeface="Arial" panose="020B0604020202020204" pitchFamily="34" charset="0"/>
              </a:rPr>
              <a:t>UK Government (1983) </a:t>
            </a:r>
            <a:r>
              <a:rPr lang="en-GB" sz="1200" i="1" dirty="0">
                <a:latin typeface="Arial" panose="020B0604020202020204" pitchFamily="34" charset="0"/>
                <a:cs typeface="Arial" panose="020B0604020202020204" pitchFamily="34" charset="0"/>
              </a:rPr>
              <a:t>Mental Health Act 1983</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4"/>
              </a:rPr>
              <a:t>https://www.legislation.gov.uk/ukpga/1983/20</a:t>
            </a:r>
            <a:r>
              <a:rPr lang="en-GB" sz="1200" dirty="0">
                <a:latin typeface="Arial" panose="020B0604020202020204" pitchFamily="34" charset="0"/>
                <a:cs typeface="Arial" panose="020B0604020202020204" pitchFamily="34" charset="0"/>
              </a:rPr>
              <a:t> (Accessed: 19 March 2026).</a:t>
            </a:r>
          </a:p>
          <a:p>
            <a:pPr marL="0" indent="0" algn="just">
              <a:lnSpc>
                <a:spcPct val="150000"/>
              </a:lnSpc>
              <a:buNone/>
            </a:pPr>
            <a:r>
              <a:rPr lang="en-GB" sz="1200" dirty="0">
                <a:latin typeface="Arial" panose="020B0604020202020204" pitchFamily="34" charset="0"/>
                <a:cs typeface="Arial" panose="020B0604020202020204" pitchFamily="34" charset="0"/>
              </a:rPr>
              <a:t>UK Government (2005) </a:t>
            </a:r>
            <a:r>
              <a:rPr lang="en-GB" sz="1200" i="1" dirty="0">
                <a:latin typeface="Arial" panose="020B0604020202020204" pitchFamily="34" charset="0"/>
                <a:cs typeface="Arial" panose="020B0604020202020204" pitchFamily="34" charset="0"/>
              </a:rPr>
              <a:t>Mental Capacity Act 2005</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5"/>
              </a:rPr>
              <a:t>https://www.legislation.gov.uk/ukpga/2005/9</a:t>
            </a:r>
            <a:r>
              <a:rPr lang="en-GB" sz="1200" dirty="0">
                <a:latin typeface="Arial" panose="020B0604020202020204" pitchFamily="34" charset="0"/>
                <a:cs typeface="Arial" panose="020B0604020202020204" pitchFamily="34" charset="0"/>
              </a:rPr>
              <a:t> (Accessed: 19 March 2026).</a:t>
            </a:r>
          </a:p>
          <a:p>
            <a:pPr marL="0" indent="0" algn="just">
              <a:lnSpc>
                <a:spcPct val="150000"/>
              </a:lnSpc>
              <a:buNone/>
            </a:pPr>
            <a:r>
              <a:rPr lang="en-GB" sz="1200" dirty="0">
                <a:latin typeface="Arial" panose="020B0604020202020204" pitchFamily="34" charset="0"/>
                <a:cs typeface="Arial" panose="020B0604020202020204" pitchFamily="34" charset="0"/>
              </a:rPr>
              <a:t>World Health Organization (2022) </a:t>
            </a:r>
            <a:r>
              <a:rPr lang="en-GB" sz="1200" i="1" dirty="0">
                <a:latin typeface="Arial" panose="020B0604020202020204" pitchFamily="34" charset="0"/>
                <a:cs typeface="Arial" panose="020B0604020202020204" pitchFamily="34" charset="0"/>
              </a:rPr>
              <a:t>World mental health report: Transforming mental health for all</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6"/>
              </a:rPr>
              <a:t>https://www.who.int/publications/i/item/9789240049338</a:t>
            </a:r>
            <a:r>
              <a:rPr lang="en-GB" sz="1200" dirty="0">
                <a:latin typeface="Arial" panose="020B0604020202020204" pitchFamily="34" charset="0"/>
                <a:cs typeface="Arial" panose="020B0604020202020204" pitchFamily="34" charset="0"/>
              </a:rPr>
              <a:t> (Accessed: 17 March 2026).</a:t>
            </a:r>
          </a:p>
          <a:p>
            <a:pPr algn="just">
              <a:lnSpc>
                <a:spcPct val="150000"/>
              </a:lnSpc>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02529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797</TotalTime>
  <Words>2455</Words>
  <Application>Microsoft Office PowerPoint</Application>
  <PresentationFormat>Custom</PresentationFormat>
  <Paragraphs>159</Paragraphs>
  <Slides>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vt:i4>
      </vt:variant>
    </vt:vector>
  </HeadingPairs>
  <TitlesOfParts>
    <vt:vector size="12" baseType="lpstr">
      <vt:lpstr>Arial</vt:lpstr>
      <vt:lpstr>Wingdings 3</vt:lpstr>
      <vt:lpstr>Arial Nova Bold</vt:lpstr>
      <vt:lpstr>Wingdings</vt:lpstr>
      <vt:lpstr>Aptos</vt:lpstr>
      <vt:lpstr>Arial Bold</vt:lpstr>
      <vt:lpstr>Trebuchet MS</vt:lpstr>
      <vt:lpstr>Facet</vt:lpstr>
      <vt:lpstr>PowerPoint Presentation</vt:lpstr>
      <vt:lpstr>PowerPoint Presentation</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Brown Organic Hand-drawn Mental Health Infographic Poster</dc:title>
  <dc:creator>user</dc:creator>
  <cp:lastModifiedBy>butterfiy razye</cp:lastModifiedBy>
  <cp:revision>4</cp:revision>
  <dcterms:created xsi:type="dcterms:W3CDTF">2006-08-16T00:00:00Z</dcterms:created>
  <dcterms:modified xsi:type="dcterms:W3CDTF">2026-03-24T09:33:21Z</dcterms:modified>
  <dc:identifier>DAHC4TTnK0I</dc:identifier>
</cp:coreProperties>
</file>