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9" r:id="rId1"/>
  </p:sldMasterIdLst>
  <p:sldIdLst>
    <p:sldId id="256" r:id="rId2"/>
    <p:sldId id="257" r:id="rId3"/>
    <p:sldId id="258" r:id="rId4"/>
    <p:sldId id="259" r:id="rId5"/>
    <p:sldId id="265" r:id="rId6"/>
    <p:sldId id="264" r:id="rId7"/>
    <p:sldId id="260" r:id="rId8"/>
    <p:sldId id="261"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7" d="100"/>
          <a:sy n="67" d="100"/>
        </p:scale>
        <p:origin x="124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76BB65-62DE-4CD3-B1AD-96E3DC17A21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74C4789-2F5B-4067-AB81-CC2C6684E0C7}">
      <dgm:prSet/>
      <dgm:spPr/>
      <dgm:t>
        <a:bodyPr/>
        <a:lstStyle/>
        <a:p>
          <a:r>
            <a:rPr lang="en-GB" baseline="0"/>
            <a:t>5.⭐⭐⭐⭐⭐ Excellent	</a:t>
          </a:r>
          <a:endParaRPr lang="en-US"/>
        </a:p>
      </dgm:t>
    </dgm:pt>
    <dgm:pt modelId="{D338232A-8E3A-412B-B0AD-6C6255A3E42F}" type="parTrans" cxnId="{6C55BAFA-E244-4172-B4E2-42C041EB221F}">
      <dgm:prSet/>
      <dgm:spPr/>
      <dgm:t>
        <a:bodyPr/>
        <a:lstStyle/>
        <a:p>
          <a:endParaRPr lang="en-US"/>
        </a:p>
      </dgm:t>
    </dgm:pt>
    <dgm:pt modelId="{EC3A0076-F226-40C8-96E3-816E21ED9D64}" type="sibTrans" cxnId="{6C55BAFA-E244-4172-B4E2-42C041EB221F}">
      <dgm:prSet/>
      <dgm:spPr/>
      <dgm:t>
        <a:bodyPr/>
        <a:lstStyle/>
        <a:p>
          <a:endParaRPr lang="en-US"/>
        </a:p>
      </dgm:t>
    </dgm:pt>
    <dgm:pt modelId="{5E377D24-89E0-47A5-9527-E47DB43ACC77}">
      <dgm:prSet/>
      <dgm:spPr/>
      <dgm:t>
        <a:bodyPr/>
        <a:lstStyle/>
        <a:p>
          <a:r>
            <a:rPr lang="en-GB" baseline="0"/>
            <a:t>4.⭐⭐⭐⭐ Good	</a:t>
          </a:r>
          <a:endParaRPr lang="en-US"/>
        </a:p>
      </dgm:t>
    </dgm:pt>
    <dgm:pt modelId="{AFD1B1F2-0235-4EB1-9614-385430A0D1A4}" type="parTrans" cxnId="{A54BF86A-2D13-427F-BE02-5AC3B66FB6E1}">
      <dgm:prSet/>
      <dgm:spPr/>
      <dgm:t>
        <a:bodyPr/>
        <a:lstStyle/>
        <a:p>
          <a:endParaRPr lang="en-US"/>
        </a:p>
      </dgm:t>
    </dgm:pt>
    <dgm:pt modelId="{B42A80E7-17B6-49C8-BFB5-373071959A0A}" type="sibTrans" cxnId="{A54BF86A-2D13-427F-BE02-5AC3B66FB6E1}">
      <dgm:prSet/>
      <dgm:spPr/>
      <dgm:t>
        <a:bodyPr/>
        <a:lstStyle/>
        <a:p>
          <a:endParaRPr lang="en-US"/>
        </a:p>
      </dgm:t>
    </dgm:pt>
    <dgm:pt modelId="{8861DD8B-77C0-4FA2-8711-1F98C6EB51AD}">
      <dgm:prSet/>
      <dgm:spPr/>
      <dgm:t>
        <a:bodyPr/>
        <a:lstStyle/>
        <a:p>
          <a:r>
            <a:rPr lang="en-GB" baseline="0"/>
            <a:t>3.⭐⭐⭐ Satisfactory	</a:t>
          </a:r>
          <a:endParaRPr lang="en-US"/>
        </a:p>
      </dgm:t>
    </dgm:pt>
    <dgm:pt modelId="{F0E0ED7F-203F-4D6D-8875-548A15BB9F82}" type="parTrans" cxnId="{FE4568DF-32AB-4A35-8148-2FC20E83EC6B}">
      <dgm:prSet/>
      <dgm:spPr/>
      <dgm:t>
        <a:bodyPr/>
        <a:lstStyle/>
        <a:p>
          <a:endParaRPr lang="en-US"/>
        </a:p>
      </dgm:t>
    </dgm:pt>
    <dgm:pt modelId="{DB2A5A46-39B6-4DDB-91B2-B97DB4B484F6}" type="sibTrans" cxnId="{FE4568DF-32AB-4A35-8148-2FC20E83EC6B}">
      <dgm:prSet/>
      <dgm:spPr/>
      <dgm:t>
        <a:bodyPr/>
        <a:lstStyle/>
        <a:p>
          <a:endParaRPr lang="en-US"/>
        </a:p>
      </dgm:t>
    </dgm:pt>
    <dgm:pt modelId="{B6866255-805E-423F-8391-3279C307F80C}">
      <dgm:prSet/>
      <dgm:spPr/>
      <dgm:t>
        <a:bodyPr/>
        <a:lstStyle/>
        <a:p>
          <a:r>
            <a:rPr lang="en-GB" baseline="0"/>
            <a:t>2.⭐⭐ Needs Improvement	</a:t>
          </a:r>
          <a:endParaRPr lang="en-US"/>
        </a:p>
      </dgm:t>
    </dgm:pt>
    <dgm:pt modelId="{BD70DDC6-561C-4BE6-9326-E5F247556A6B}" type="parTrans" cxnId="{E4E58F02-01C1-4D8C-9D86-DC93A6CB6119}">
      <dgm:prSet/>
      <dgm:spPr/>
      <dgm:t>
        <a:bodyPr/>
        <a:lstStyle/>
        <a:p>
          <a:endParaRPr lang="en-US"/>
        </a:p>
      </dgm:t>
    </dgm:pt>
    <dgm:pt modelId="{50E7443A-A27D-4113-B5D8-AE6C670F2387}" type="sibTrans" cxnId="{E4E58F02-01C1-4D8C-9D86-DC93A6CB6119}">
      <dgm:prSet/>
      <dgm:spPr/>
      <dgm:t>
        <a:bodyPr/>
        <a:lstStyle/>
        <a:p>
          <a:endParaRPr lang="en-US"/>
        </a:p>
      </dgm:t>
    </dgm:pt>
    <dgm:pt modelId="{DA8EBC12-661C-4829-B6C5-C2477FD6FAAE}">
      <dgm:prSet/>
      <dgm:spPr/>
      <dgm:t>
        <a:bodyPr/>
        <a:lstStyle/>
        <a:p>
          <a:r>
            <a:rPr lang="en-GB" baseline="0"/>
            <a:t>1.⭐ Poor</a:t>
          </a:r>
          <a:endParaRPr lang="en-US"/>
        </a:p>
      </dgm:t>
    </dgm:pt>
    <dgm:pt modelId="{2DDF9217-512B-49EF-8EDB-0A9A5B9082B5}" type="parTrans" cxnId="{EAED0C95-54E9-4518-A656-EE1A3074CCB2}">
      <dgm:prSet/>
      <dgm:spPr/>
      <dgm:t>
        <a:bodyPr/>
        <a:lstStyle/>
        <a:p>
          <a:endParaRPr lang="en-US"/>
        </a:p>
      </dgm:t>
    </dgm:pt>
    <dgm:pt modelId="{6B3FED92-925C-4DD0-BB28-94022DF5A527}" type="sibTrans" cxnId="{EAED0C95-54E9-4518-A656-EE1A3074CCB2}">
      <dgm:prSet/>
      <dgm:spPr/>
      <dgm:t>
        <a:bodyPr/>
        <a:lstStyle/>
        <a:p>
          <a:endParaRPr lang="en-US"/>
        </a:p>
      </dgm:t>
    </dgm:pt>
    <dgm:pt modelId="{AE52259F-D8FD-41AA-94A5-7ABE5E07FD4C}" type="pres">
      <dgm:prSet presAssocID="{EB76BB65-62DE-4CD3-B1AD-96E3DC17A213}" presName="linear" presStyleCnt="0">
        <dgm:presLayoutVars>
          <dgm:animLvl val="lvl"/>
          <dgm:resizeHandles val="exact"/>
        </dgm:presLayoutVars>
      </dgm:prSet>
      <dgm:spPr/>
    </dgm:pt>
    <dgm:pt modelId="{0196EC46-0ABD-47F9-8EDC-21EB573A6A85}" type="pres">
      <dgm:prSet presAssocID="{C74C4789-2F5B-4067-AB81-CC2C6684E0C7}" presName="parentText" presStyleLbl="node1" presStyleIdx="0" presStyleCnt="5">
        <dgm:presLayoutVars>
          <dgm:chMax val="0"/>
          <dgm:bulletEnabled val="1"/>
        </dgm:presLayoutVars>
      </dgm:prSet>
      <dgm:spPr/>
    </dgm:pt>
    <dgm:pt modelId="{B8C815B0-2CF5-44EE-AC3A-B416B34D4622}" type="pres">
      <dgm:prSet presAssocID="{EC3A0076-F226-40C8-96E3-816E21ED9D64}" presName="spacer" presStyleCnt="0"/>
      <dgm:spPr/>
    </dgm:pt>
    <dgm:pt modelId="{DA61C03B-973E-4A01-BBB8-D0F8650F0569}" type="pres">
      <dgm:prSet presAssocID="{5E377D24-89E0-47A5-9527-E47DB43ACC77}" presName="parentText" presStyleLbl="node1" presStyleIdx="1" presStyleCnt="5">
        <dgm:presLayoutVars>
          <dgm:chMax val="0"/>
          <dgm:bulletEnabled val="1"/>
        </dgm:presLayoutVars>
      </dgm:prSet>
      <dgm:spPr/>
    </dgm:pt>
    <dgm:pt modelId="{4EE71735-9286-46D6-9A67-24E4CBF0816C}" type="pres">
      <dgm:prSet presAssocID="{B42A80E7-17B6-49C8-BFB5-373071959A0A}" presName="spacer" presStyleCnt="0"/>
      <dgm:spPr/>
    </dgm:pt>
    <dgm:pt modelId="{6EEBEFE5-9191-44C0-B01D-D627E16471A3}" type="pres">
      <dgm:prSet presAssocID="{8861DD8B-77C0-4FA2-8711-1F98C6EB51AD}" presName="parentText" presStyleLbl="node1" presStyleIdx="2" presStyleCnt="5">
        <dgm:presLayoutVars>
          <dgm:chMax val="0"/>
          <dgm:bulletEnabled val="1"/>
        </dgm:presLayoutVars>
      </dgm:prSet>
      <dgm:spPr/>
    </dgm:pt>
    <dgm:pt modelId="{868F9784-CAC2-46E9-BF0E-08249D179042}" type="pres">
      <dgm:prSet presAssocID="{DB2A5A46-39B6-4DDB-91B2-B97DB4B484F6}" presName="spacer" presStyleCnt="0"/>
      <dgm:spPr/>
    </dgm:pt>
    <dgm:pt modelId="{AB8B807E-830C-4079-8AF8-9AFE200C28A1}" type="pres">
      <dgm:prSet presAssocID="{B6866255-805E-423F-8391-3279C307F80C}" presName="parentText" presStyleLbl="node1" presStyleIdx="3" presStyleCnt="5">
        <dgm:presLayoutVars>
          <dgm:chMax val="0"/>
          <dgm:bulletEnabled val="1"/>
        </dgm:presLayoutVars>
      </dgm:prSet>
      <dgm:spPr/>
    </dgm:pt>
    <dgm:pt modelId="{85E79636-D3B6-4EB9-AD95-23F45932CEC1}" type="pres">
      <dgm:prSet presAssocID="{50E7443A-A27D-4113-B5D8-AE6C670F2387}" presName="spacer" presStyleCnt="0"/>
      <dgm:spPr/>
    </dgm:pt>
    <dgm:pt modelId="{E7E7BE6F-A8F8-47F7-9377-B84DEA9BC702}" type="pres">
      <dgm:prSet presAssocID="{DA8EBC12-661C-4829-B6C5-C2477FD6FAAE}" presName="parentText" presStyleLbl="node1" presStyleIdx="4" presStyleCnt="5">
        <dgm:presLayoutVars>
          <dgm:chMax val="0"/>
          <dgm:bulletEnabled val="1"/>
        </dgm:presLayoutVars>
      </dgm:prSet>
      <dgm:spPr/>
    </dgm:pt>
  </dgm:ptLst>
  <dgm:cxnLst>
    <dgm:cxn modelId="{E4E58F02-01C1-4D8C-9D86-DC93A6CB6119}" srcId="{EB76BB65-62DE-4CD3-B1AD-96E3DC17A213}" destId="{B6866255-805E-423F-8391-3279C307F80C}" srcOrd="3" destOrd="0" parTransId="{BD70DDC6-561C-4BE6-9326-E5F247556A6B}" sibTransId="{50E7443A-A27D-4113-B5D8-AE6C670F2387}"/>
    <dgm:cxn modelId="{2E6DFC0F-F521-4395-BBC8-A9E484AC3EB4}" type="presOf" srcId="{DA8EBC12-661C-4829-B6C5-C2477FD6FAAE}" destId="{E7E7BE6F-A8F8-47F7-9377-B84DEA9BC702}" srcOrd="0" destOrd="0" presId="urn:microsoft.com/office/officeart/2005/8/layout/vList2"/>
    <dgm:cxn modelId="{EC54522C-8BF4-4B69-92AA-09DF14035BC7}" type="presOf" srcId="{C74C4789-2F5B-4067-AB81-CC2C6684E0C7}" destId="{0196EC46-0ABD-47F9-8EDC-21EB573A6A85}" srcOrd="0" destOrd="0" presId="urn:microsoft.com/office/officeart/2005/8/layout/vList2"/>
    <dgm:cxn modelId="{A54BF86A-2D13-427F-BE02-5AC3B66FB6E1}" srcId="{EB76BB65-62DE-4CD3-B1AD-96E3DC17A213}" destId="{5E377D24-89E0-47A5-9527-E47DB43ACC77}" srcOrd="1" destOrd="0" parTransId="{AFD1B1F2-0235-4EB1-9614-385430A0D1A4}" sibTransId="{B42A80E7-17B6-49C8-BFB5-373071959A0A}"/>
    <dgm:cxn modelId="{BDFCC56F-9387-4BAA-9E7C-B15722C32DCF}" type="presOf" srcId="{EB76BB65-62DE-4CD3-B1AD-96E3DC17A213}" destId="{AE52259F-D8FD-41AA-94A5-7ABE5E07FD4C}" srcOrd="0" destOrd="0" presId="urn:microsoft.com/office/officeart/2005/8/layout/vList2"/>
    <dgm:cxn modelId="{2F5D9659-72BA-4A0B-B154-5D5F6902FD52}" type="presOf" srcId="{B6866255-805E-423F-8391-3279C307F80C}" destId="{AB8B807E-830C-4079-8AF8-9AFE200C28A1}" srcOrd="0" destOrd="0" presId="urn:microsoft.com/office/officeart/2005/8/layout/vList2"/>
    <dgm:cxn modelId="{0016A282-A256-4DB2-8ED5-8F6A5DA57B11}" type="presOf" srcId="{5E377D24-89E0-47A5-9527-E47DB43ACC77}" destId="{DA61C03B-973E-4A01-BBB8-D0F8650F0569}" srcOrd="0" destOrd="0" presId="urn:microsoft.com/office/officeart/2005/8/layout/vList2"/>
    <dgm:cxn modelId="{EAED0C95-54E9-4518-A656-EE1A3074CCB2}" srcId="{EB76BB65-62DE-4CD3-B1AD-96E3DC17A213}" destId="{DA8EBC12-661C-4829-B6C5-C2477FD6FAAE}" srcOrd="4" destOrd="0" parTransId="{2DDF9217-512B-49EF-8EDB-0A9A5B9082B5}" sibTransId="{6B3FED92-925C-4DD0-BB28-94022DF5A527}"/>
    <dgm:cxn modelId="{AD8826DE-F068-4FF9-9EDD-97127105C7C2}" type="presOf" srcId="{8861DD8B-77C0-4FA2-8711-1F98C6EB51AD}" destId="{6EEBEFE5-9191-44C0-B01D-D627E16471A3}" srcOrd="0" destOrd="0" presId="urn:microsoft.com/office/officeart/2005/8/layout/vList2"/>
    <dgm:cxn modelId="{FE4568DF-32AB-4A35-8148-2FC20E83EC6B}" srcId="{EB76BB65-62DE-4CD3-B1AD-96E3DC17A213}" destId="{8861DD8B-77C0-4FA2-8711-1F98C6EB51AD}" srcOrd="2" destOrd="0" parTransId="{F0E0ED7F-203F-4D6D-8875-548A15BB9F82}" sibTransId="{DB2A5A46-39B6-4DDB-91B2-B97DB4B484F6}"/>
    <dgm:cxn modelId="{6C55BAFA-E244-4172-B4E2-42C041EB221F}" srcId="{EB76BB65-62DE-4CD3-B1AD-96E3DC17A213}" destId="{C74C4789-2F5B-4067-AB81-CC2C6684E0C7}" srcOrd="0" destOrd="0" parTransId="{D338232A-8E3A-412B-B0AD-6C6255A3E42F}" sibTransId="{EC3A0076-F226-40C8-96E3-816E21ED9D64}"/>
    <dgm:cxn modelId="{919637BB-FFDB-47AE-93E5-DF63BD938C2B}" type="presParOf" srcId="{AE52259F-D8FD-41AA-94A5-7ABE5E07FD4C}" destId="{0196EC46-0ABD-47F9-8EDC-21EB573A6A85}" srcOrd="0" destOrd="0" presId="urn:microsoft.com/office/officeart/2005/8/layout/vList2"/>
    <dgm:cxn modelId="{20F4B626-6EA4-42E9-8905-C33AB16AE6E5}" type="presParOf" srcId="{AE52259F-D8FD-41AA-94A5-7ABE5E07FD4C}" destId="{B8C815B0-2CF5-44EE-AC3A-B416B34D4622}" srcOrd="1" destOrd="0" presId="urn:microsoft.com/office/officeart/2005/8/layout/vList2"/>
    <dgm:cxn modelId="{EED56D9B-AE07-43FA-8806-B55842F581C0}" type="presParOf" srcId="{AE52259F-D8FD-41AA-94A5-7ABE5E07FD4C}" destId="{DA61C03B-973E-4A01-BBB8-D0F8650F0569}" srcOrd="2" destOrd="0" presId="urn:microsoft.com/office/officeart/2005/8/layout/vList2"/>
    <dgm:cxn modelId="{FE8125A4-62ED-479D-8A15-4C0A6E161523}" type="presParOf" srcId="{AE52259F-D8FD-41AA-94A5-7ABE5E07FD4C}" destId="{4EE71735-9286-46D6-9A67-24E4CBF0816C}" srcOrd="3" destOrd="0" presId="urn:microsoft.com/office/officeart/2005/8/layout/vList2"/>
    <dgm:cxn modelId="{CBC71417-F21B-4587-863B-E7B289E2ABE8}" type="presParOf" srcId="{AE52259F-D8FD-41AA-94A5-7ABE5E07FD4C}" destId="{6EEBEFE5-9191-44C0-B01D-D627E16471A3}" srcOrd="4" destOrd="0" presId="urn:microsoft.com/office/officeart/2005/8/layout/vList2"/>
    <dgm:cxn modelId="{1A694626-6925-4D06-B4F5-1947814B8F0F}" type="presParOf" srcId="{AE52259F-D8FD-41AA-94A5-7ABE5E07FD4C}" destId="{868F9784-CAC2-46E9-BF0E-08249D179042}" srcOrd="5" destOrd="0" presId="urn:microsoft.com/office/officeart/2005/8/layout/vList2"/>
    <dgm:cxn modelId="{A46B2ADB-0207-4CD6-8B23-133B489C0752}" type="presParOf" srcId="{AE52259F-D8FD-41AA-94A5-7ABE5E07FD4C}" destId="{AB8B807E-830C-4079-8AF8-9AFE200C28A1}" srcOrd="6" destOrd="0" presId="urn:microsoft.com/office/officeart/2005/8/layout/vList2"/>
    <dgm:cxn modelId="{1894B34D-254C-4C7B-9251-21C8C6BAB176}" type="presParOf" srcId="{AE52259F-D8FD-41AA-94A5-7ABE5E07FD4C}" destId="{85E79636-D3B6-4EB9-AD95-23F45932CEC1}" srcOrd="7" destOrd="0" presId="urn:microsoft.com/office/officeart/2005/8/layout/vList2"/>
    <dgm:cxn modelId="{5C02AE8D-A7DC-48B4-BB21-B248F64CD4C0}" type="presParOf" srcId="{AE52259F-D8FD-41AA-94A5-7ABE5E07FD4C}" destId="{E7E7BE6F-A8F8-47F7-9377-B84DEA9BC702}"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6EC46-0ABD-47F9-8EDC-21EB573A6A85}">
      <dsp:nvSpPr>
        <dsp:cNvPr id="0" name=""/>
        <dsp:cNvSpPr/>
      </dsp:nvSpPr>
      <dsp:spPr>
        <a:xfrm>
          <a:off x="0" y="59942"/>
          <a:ext cx="6683374" cy="823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baseline="0"/>
            <a:t>5.⭐⭐⭐⭐⭐ Excellent	</a:t>
          </a:r>
          <a:endParaRPr lang="en-US" sz="3200" kern="1200"/>
        </a:p>
      </dsp:txBody>
      <dsp:txXfrm>
        <a:off x="40209" y="100151"/>
        <a:ext cx="6602956" cy="743262"/>
      </dsp:txXfrm>
    </dsp:sp>
    <dsp:sp modelId="{DA61C03B-973E-4A01-BBB8-D0F8650F0569}">
      <dsp:nvSpPr>
        <dsp:cNvPr id="0" name=""/>
        <dsp:cNvSpPr/>
      </dsp:nvSpPr>
      <dsp:spPr>
        <a:xfrm>
          <a:off x="0" y="975782"/>
          <a:ext cx="6683374" cy="823680"/>
        </a:xfrm>
        <a:prstGeom prst="roundRect">
          <a:avLst/>
        </a:prstGeom>
        <a:gradFill rotWithShape="0">
          <a:gsLst>
            <a:gs pos="0">
              <a:schemeClr val="accent2">
                <a:hueOff val="-590236"/>
                <a:satOff val="-5383"/>
                <a:lumOff val="-980"/>
                <a:alphaOff val="0"/>
                <a:tint val="94000"/>
                <a:satMod val="100000"/>
                <a:lumMod val="108000"/>
              </a:schemeClr>
            </a:gs>
            <a:gs pos="50000">
              <a:schemeClr val="accent2">
                <a:hueOff val="-590236"/>
                <a:satOff val="-5383"/>
                <a:lumOff val="-980"/>
                <a:alphaOff val="0"/>
                <a:tint val="98000"/>
                <a:shade val="100000"/>
                <a:satMod val="100000"/>
                <a:lumMod val="100000"/>
              </a:schemeClr>
            </a:gs>
            <a:gs pos="100000">
              <a:schemeClr val="accent2">
                <a:hueOff val="-590236"/>
                <a:satOff val="-5383"/>
                <a:lumOff val="-98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baseline="0"/>
            <a:t>4.⭐⭐⭐⭐ Good	</a:t>
          </a:r>
          <a:endParaRPr lang="en-US" sz="3200" kern="1200"/>
        </a:p>
      </dsp:txBody>
      <dsp:txXfrm>
        <a:off x="40209" y="1015991"/>
        <a:ext cx="6602956" cy="743262"/>
      </dsp:txXfrm>
    </dsp:sp>
    <dsp:sp modelId="{6EEBEFE5-9191-44C0-B01D-D627E16471A3}">
      <dsp:nvSpPr>
        <dsp:cNvPr id="0" name=""/>
        <dsp:cNvSpPr/>
      </dsp:nvSpPr>
      <dsp:spPr>
        <a:xfrm>
          <a:off x="0" y="1891622"/>
          <a:ext cx="6683374" cy="823680"/>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baseline="0"/>
            <a:t>3.⭐⭐⭐ Satisfactory	</a:t>
          </a:r>
          <a:endParaRPr lang="en-US" sz="3200" kern="1200"/>
        </a:p>
      </dsp:txBody>
      <dsp:txXfrm>
        <a:off x="40209" y="1931831"/>
        <a:ext cx="6602956" cy="743262"/>
      </dsp:txXfrm>
    </dsp:sp>
    <dsp:sp modelId="{AB8B807E-830C-4079-8AF8-9AFE200C28A1}">
      <dsp:nvSpPr>
        <dsp:cNvPr id="0" name=""/>
        <dsp:cNvSpPr/>
      </dsp:nvSpPr>
      <dsp:spPr>
        <a:xfrm>
          <a:off x="0" y="2807462"/>
          <a:ext cx="6683374" cy="823680"/>
        </a:xfrm>
        <a:prstGeom prst="roundRect">
          <a:avLst/>
        </a:prstGeom>
        <a:gradFill rotWithShape="0">
          <a:gsLst>
            <a:gs pos="0">
              <a:schemeClr val="accent2">
                <a:hueOff val="-1770708"/>
                <a:satOff val="-16148"/>
                <a:lumOff val="-2941"/>
                <a:alphaOff val="0"/>
                <a:tint val="94000"/>
                <a:satMod val="100000"/>
                <a:lumMod val="108000"/>
              </a:schemeClr>
            </a:gs>
            <a:gs pos="50000">
              <a:schemeClr val="accent2">
                <a:hueOff val="-1770708"/>
                <a:satOff val="-16148"/>
                <a:lumOff val="-2941"/>
                <a:alphaOff val="0"/>
                <a:tint val="98000"/>
                <a:shade val="100000"/>
                <a:satMod val="100000"/>
                <a:lumMod val="100000"/>
              </a:schemeClr>
            </a:gs>
            <a:gs pos="100000">
              <a:schemeClr val="accent2">
                <a:hueOff val="-1770708"/>
                <a:satOff val="-16148"/>
                <a:lumOff val="-294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baseline="0"/>
            <a:t>2.⭐⭐ Needs Improvement	</a:t>
          </a:r>
          <a:endParaRPr lang="en-US" sz="3200" kern="1200"/>
        </a:p>
      </dsp:txBody>
      <dsp:txXfrm>
        <a:off x="40209" y="2847671"/>
        <a:ext cx="6602956" cy="743262"/>
      </dsp:txXfrm>
    </dsp:sp>
    <dsp:sp modelId="{E7E7BE6F-A8F8-47F7-9377-B84DEA9BC702}">
      <dsp:nvSpPr>
        <dsp:cNvPr id="0" name=""/>
        <dsp:cNvSpPr/>
      </dsp:nvSpPr>
      <dsp:spPr>
        <a:xfrm>
          <a:off x="0" y="3723302"/>
          <a:ext cx="6683374" cy="82368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baseline="0"/>
            <a:t>1.⭐ Poor</a:t>
          </a:r>
          <a:endParaRPr lang="en-US" sz="3200" kern="1200"/>
        </a:p>
      </dsp:txBody>
      <dsp:txXfrm>
        <a:off x="40209" y="3763511"/>
        <a:ext cx="6602956" cy="7432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85EA591-A0E9-4AF0-AF79-E826496557F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1947597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EA591-A0E9-4AF0-AF79-E826496557F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4152927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5EA591-A0E9-4AF0-AF79-E826496557F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2578803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85EA591-A0E9-4AF0-AF79-E826496557F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1525109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5EA591-A0E9-4AF0-AF79-E826496557FB}"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1926505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85EA591-A0E9-4AF0-AF79-E826496557FB}"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1953257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85EA591-A0E9-4AF0-AF79-E826496557FB}"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291044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5EA591-A0E9-4AF0-AF79-E826496557F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1030998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5EA591-A0E9-4AF0-AF79-E826496557F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9245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5EA591-A0E9-4AF0-AF79-E826496557F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2259567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5EA591-A0E9-4AF0-AF79-E826496557F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2216103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5EA591-A0E9-4AF0-AF79-E826496557F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E25B8-84F3-4AD6-8571-6AE3799B025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91209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5EA591-A0E9-4AF0-AF79-E826496557FB}"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2268750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85EA591-A0E9-4AF0-AF79-E826496557FB}"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471957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85EA591-A0E9-4AF0-AF79-E826496557FB}"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8144685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EA591-A0E9-4AF0-AF79-E826496557F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36328183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EA591-A0E9-4AF0-AF79-E826496557FB}"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1272973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86C5-E536-44F4-AE30-5388533B63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64C790A-D482-784F-21EC-8B67FA5D029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7FEEBD6-989D-DBD4-13E4-4A734A1B1336}"/>
              </a:ext>
            </a:extLst>
          </p:cNvPr>
          <p:cNvSpPr>
            <a:spLocks noGrp="1"/>
          </p:cNvSpPr>
          <p:nvPr>
            <p:ph type="dt" sz="half" idx="10"/>
          </p:nvPr>
        </p:nvSpPr>
        <p:spPr/>
        <p:txBody>
          <a:bodyPr/>
          <a:lstStyle/>
          <a:p>
            <a:fld id="{D85EA591-A0E9-4AF0-AF79-E826496557FB}" type="datetimeFigureOut">
              <a:rPr lang="en-GB" smtClean="0"/>
              <a:t>15/10/2025</a:t>
            </a:fld>
            <a:endParaRPr lang="en-GB"/>
          </a:p>
        </p:txBody>
      </p:sp>
      <p:sp>
        <p:nvSpPr>
          <p:cNvPr id="5" name="Footer Placeholder 4">
            <a:extLst>
              <a:ext uri="{FF2B5EF4-FFF2-40B4-BE49-F238E27FC236}">
                <a16:creationId xmlns:a16="http://schemas.microsoft.com/office/drawing/2014/main" id="{E394414F-CE83-62B5-D5BA-0311498F7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AC4213-CB1B-6D08-5596-D8FA11B64BA3}"/>
              </a:ext>
            </a:extLst>
          </p:cNvPr>
          <p:cNvSpPr>
            <a:spLocks noGrp="1"/>
          </p:cNvSpPr>
          <p:nvPr>
            <p:ph type="sldNum" sz="quarter" idx="12"/>
          </p:nvPr>
        </p:nvSpPr>
        <p:spPr/>
        <p:txBody>
          <a:bodyPr/>
          <a:lstStyle/>
          <a:p>
            <a:fld id="{05FE25B8-84F3-4AD6-8571-6AE3799B0252}" type="slidenum">
              <a:rPr lang="en-GB" smtClean="0"/>
              <a:t>‹#›</a:t>
            </a:fld>
            <a:endParaRPr lang="en-GB"/>
          </a:p>
        </p:txBody>
      </p:sp>
    </p:spTree>
    <p:extLst>
      <p:ext uri="{BB962C8B-B14F-4D97-AF65-F5344CB8AC3E}">
        <p14:creationId xmlns:p14="http://schemas.microsoft.com/office/powerpoint/2010/main" val="1412602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85EA591-A0E9-4AF0-AF79-E826496557FB}" type="datetimeFigureOut">
              <a:rPr lang="en-GB" smtClean="0"/>
              <a:t>15/10/2025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5FE25B8-84F3-4AD6-8571-6AE3799B0252}" type="slidenum">
              <a:rPr lang="en-GB" smtClean="0"/>
              <a:t>‹#›</a:t>
            </a:fld>
            <a:endParaRPr lang="en-GB"/>
          </a:p>
        </p:txBody>
      </p:sp>
    </p:spTree>
    <p:extLst>
      <p:ext uri="{BB962C8B-B14F-4D97-AF65-F5344CB8AC3E}">
        <p14:creationId xmlns:p14="http://schemas.microsoft.com/office/powerpoint/2010/main" val="7848200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jpe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flickr.com/photos/danielygo/8533065400" TargetMode="External"/><Relationship Id="rId5" Type="http://schemas.openxmlformats.org/officeDocument/2006/relationships/image" Target="../media/image5.jpeg"/><Relationship Id="rId4" Type="http://schemas.openxmlformats.org/officeDocument/2006/relationships/hyperlink" Target="https://pxhere.com/ko/photo/763811" TargetMode="External"/><Relationship Id="rId9"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4.png"/><Relationship Id="rId7" Type="http://schemas.openxmlformats.org/officeDocument/2006/relationships/diagramColors" Target="../diagrams/colors1.xml"/><Relationship Id="rId2" Type="http://schemas.openxmlformats.org/officeDocument/2006/relationships/image" Target="../media/image13.png"/><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0E7C277-4F47-4383-BC8F-9583A20E09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a:extLst>
              <a:ext uri="{FF2B5EF4-FFF2-40B4-BE49-F238E27FC236}">
                <a16:creationId xmlns:a16="http://schemas.microsoft.com/office/drawing/2014/main" id="{40320530-E4BF-4A5B-BFCA-F88584FE1E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bell and keys next to a sign">
            <a:extLst>
              <a:ext uri="{FF2B5EF4-FFF2-40B4-BE49-F238E27FC236}">
                <a16:creationId xmlns:a16="http://schemas.microsoft.com/office/drawing/2014/main" id="{408D8CE4-F928-3B17-B20B-A84177A0BA6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p:blipFill>
        <p:spPr>
          <a:xfrm>
            <a:off x="1057495" y="957486"/>
            <a:ext cx="4781109" cy="32853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3" name="Picture 12" descr="A large lobby with plants and a ceiling">
            <a:extLst>
              <a:ext uri="{FF2B5EF4-FFF2-40B4-BE49-F238E27FC236}">
                <a16:creationId xmlns:a16="http://schemas.microsoft.com/office/drawing/2014/main" id="{0135C8FB-A1A3-137F-16B3-E879ED8740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a:stretch>
        </p:blipFill>
        <p:spPr>
          <a:xfrm>
            <a:off x="6375304" y="957486"/>
            <a:ext cx="4783637" cy="32853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72E4AF62-8131-4B46-8671-17D73A87FC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2607" y="0"/>
            <a:ext cx="12192000" cy="3053351"/>
          </a:xfrm>
          <a:prstGeom prst="rect">
            <a:avLst/>
          </a:prstGeom>
        </p:spPr>
      </p:pic>
      <p:pic>
        <p:nvPicPr>
          <p:cNvPr id="20" name="Picture 19">
            <a:extLst>
              <a:ext uri="{FF2B5EF4-FFF2-40B4-BE49-F238E27FC236}">
                <a16:creationId xmlns:a16="http://schemas.microsoft.com/office/drawing/2014/main" id="{CD17BF54-2E9B-41F3-9B8A-21D9AE9980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a:stretch/>
        </p:blipFill>
        <p:spPr>
          <a:xfrm>
            <a:off x="8500434" y="3191932"/>
            <a:ext cx="3686351" cy="3666067"/>
          </a:xfrm>
          <a:prstGeom prst="rect">
            <a:avLst/>
          </a:prstGeom>
        </p:spPr>
      </p:pic>
      <p:sp>
        <p:nvSpPr>
          <p:cNvPr id="2" name="Title 1">
            <a:extLst>
              <a:ext uri="{FF2B5EF4-FFF2-40B4-BE49-F238E27FC236}">
                <a16:creationId xmlns:a16="http://schemas.microsoft.com/office/drawing/2014/main" id="{F828CEB1-5C05-0D74-C567-464837CF90F9}"/>
              </a:ext>
            </a:extLst>
          </p:cNvPr>
          <p:cNvSpPr>
            <a:spLocks noGrp="1"/>
          </p:cNvSpPr>
          <p:nvPr>
            <p:ph type="ctrTitle"/>
          </p:nvPr>
        </p:nvSpPr>
        <p:spPr>
          <a:xfrm>
            <a:off x="635211" y="4562855"/>
            <a:ext cx="10916365" cy="1137554"/>
          </a:xfrm>
        </p:spPr>
        <p:txBody>
          <a:bodyPr>
            <a:normAutofit/>
          </a:bodyPr>
          <a:lstStyle/>
          <a:p>
            <a:r>
              <a:rPr lang="en-GB" sz="1900">
                <a:latin typeface="Times New Roman" panose="02020603050405020304" pitchFamily="18" charset="0"/>
                <a:cs typeface="Times New Roman" panose="02020603050405020304" pitchFamily="18" charset="0"/>
              </a:rPr>
              <a:t>STUDENT NAME : RALUCA IOANA SERBAN </a:t>
            </a:r>
            <a:br>
              <a:rPr lang="en-GB" sz="1900">
                <a:latin typeface="Times New Roman" panose="02020603050405020304" pitchFamily="18" charset="0"/>
                <a:cs typeface="Times New Roman" panose="02020603050405020304" pitchFamily="18" charset="0"/>
              </a:rPr>
            </a:br>
            <a:r>
              <a:rPr lang="en-GB" sz="1900">
                <a:latin typeface="Times New Roman" panose="02020603050405020304" pitchFamily="18" charset="0"/>
                <a:cs typeface="Times New Roman" panose="02020603050405020304" pitchFamily="18" charset="0"/>
              </a:rPr>
              <a:t>STUDENT ID : 2213917</a:t>
            </a:r>
            <a:br>
              <a:rPr lang="en-GB" sz="1900">
                <a:latin typeface="Times New Roman" panose="02020603050405020304" pitchFamily="18" charset="0"/>
                <a:cs typeface="Times New Roman" panose="02020603050405020304" pitchFamily="18" charset="0"/>
              </a:rPr>
            </a:br>
            <a:r>
              <a:rPr lang="en-GB" sz="1900">
                <a:latin typeface="Times New Roman" panose="02020603050405020304" pitchFamily="18" charset="0"/>
                <a:cs typeface="Times New Roman" panose="02020603050405020304" pitchFamily="18" charset="0"/>
              </a:rPr>
              <a:t>MODULE CODE : LCBB5012</a:t>
            </a:r>
            <a:br>
              <a:rPr lang="en-GB" sz="1900">
                <a:latin typeface="Times New Roman" panose="02020603050405020304" pitchFamily="18" charset="0"/>
                <a:cs typeface="Times New Roman" panose="02020603050405020304" pitchFamily="18" charset="0"/>
              </a:rPr>
            </a:br>
            <a:r>
              <a:rPr lang="en-GB" sz="1900">
                <a:latin typeface="Times New Roman" panose="02020603050405020304" pitchFamily="18" charset="0"/>
                <a:cs typeface="Times New Roman" panose="02020603050405020304" pitchFamily="18" charset="0"/>
              </a:rPr>
              <a:t>LECTURE NAME : LIYANAGE RODRIGO </a:t>
            </a:r>
          </a:p>
        </p:txBody>
      </p:sp>
      <p:sp>
        <p:nvSpPr>
          <p:cNvPr id="3" name="Subtitle 2">
            <a:extLst>
              <a:ext uri="{FF2B5EF4-FFF2-40B4-BE49-F238E27FC236}">
                <a16:creationId xmlns:a16="http://schemas.microsoft.com/office/drawing/2014/main" id="{E3D3DEDF-0CC7-CB79-E26C-A5395F2ECDF9}"/>
              </a:ext>
            </a:extLst>
          </p:cNvPr>
          <p:cNvSpPr>
            <a:spLocks noGrp="1"/>
          </p:cNvSpPr>
          <p:nvPr>
            <p:ph type="subTitle" idx="1"/>
          </p:nvPr>
        </p:nvSpPr>
        <p:spPr>
          <a:xfrm>
            <a:off x="635211" y="5700410"/>
            <a:ext cx="10916365" cy="515834"/>
          </a:xfrm>
        </p:spPr>
        <p:txBody>
          <a:bodyPr>
            <a:normAutofit/>
          </a:bodyPr>
          <a:lstStyle/>
          <a:p>
            <a:r>
              <a:rPr lang="en-GB">
                <a:solidFill>
                  <a:schemeClr val="tx1">
                    <a:lumMod val="65000"/>
                    <a:lumOff val="35000"/>
                  </a:schemeClr>
                </a:solidFill>
              </a:rPr>
              <a:t>HOTEL RECEPTIONIST </a:t>
            </a:r>
          </a:p>
        </p:txBody>
      </p:sp>
      <p:sp>
        <p:nvSpPr>
          <p:cNvPr id="14" name="TextBox 13">
            <a:extLst>
              <a:ext uri="{FF2B5EF4-FFF2-40B4-BE49-F238E27FC236}">
                <a16:creationId xmlns:a16="http://schemas.microsoft.com/office/drawing/2014/main" id="{67AFF6D3-8A7D-C873-F90D-C03D28BAB0A4}"/>
              </a:ext>
            </a:extLst>
          </p:cNvPr>
          <p:cNvSpPr txBox="1"/>
          <p:nvPr/>
        </p:nvSpPr>
        <p:spPr>
          <a:xfrm>
            <a:off x="8895181" y="4042761"/>
            <a:ext cx="22637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flickr.com/photos/danielygo/853306540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611045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780CC-B6EE-885F-0F3F-13A3E8870484}"/>
              </a:ext>
            </a:extLst>
          </p:cNvPr>
          <p:cNvSpPr>
            <a:spLocks noGrp="1"/>
          </p:cNvSpPr>
          <p:nvPr>
            <p:ph type="title"/>
          </p:nvPr>
        </p:nvSpPr>
        <p:spPr>
          <a:xfrm>
            <a:off x="781695" y="140997"/>
            <a:ext cx="10364451" cy="1276323"/>
          </a:xfrm>
        </p:spPr>
        <p:txBody>
          <a:bodyPr>
            <a:normAutofit/>
          </a:bodyPr>
          <a:lstStyle/>
          <a:p>
            <a:r>
              <a:rPr lang="en-GB" dirty="0"/>
              <a:t>RECEPTIONIST  FOR HOTEL </a:t>
            </a:r>
          </a:p>
        </p:txBody>
      </p:sp>
      <p:sp>
        <p:nvSpPr>
          <p:cNvPr id="3" name="Content Placeholder 2">
            <a:extLst>
              <a:ext uri="{FF2B5EF4-FFF2-40B4-BE49-F238E27FC236}">
                <a16:creationId xmlns:a16="http://schemas.microsoft.com/office/drawing/2014/main" id="{C6E3620A-33BA-AA63-DD8A-6E94FDC9A338}"/>
              </a:ext>
            </a:extLst>
          </p:cNvPr>
          <p:cNvSpPr>
            <a:spLocks noGrp="1"/>
          </p:cNvSpPr>
          <p:nvPr>
            <p:ph idx="1"/>
          </p:nvPr>
        </p:nvSpPr>
        <p:spPr>
          <a:xfrm>
            <a:off x="283854" y="1417320"/>
            <a:ext cx="6096626" cy="4759960"/>
          </a:xfrm>
        </p:spPr>
        <p:txBody>
          <a:bodyPr>
            <a:normAutofit/>
          </a:bodyPr>
          <a:lstStyle/>
          <a:p>
            <a:pPr>
              <a:lnSpc>
                <a:spcPct val="110000"/>
              </a:lnSpc>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Hotel receptionists play a crucial role in shaping guests’ first impressions and overall experiences. </a:t>
            </a:r>
            <a:endParaRPr lang="ro-RO" sz="18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endParaRPr lang="ro-RO" sz="18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Their responsibilities extend beyond check-in and check-out procedures to include handling reservations, providing information, managing complaints, and coordinating with other departments to ensure seamless service delivery (Baum, 2015).</a:t>
            </a:r>
            <a:endParaRPr lang="ro-RO" sz="18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endParaRPr lang="en-GB" sz="18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As frontline employees, they embody the hotel’s brand image through communication skills, professionalism, and cultural awareness (</a:t>
            </a:r>
            <a:r>
              <a:rPr lang="en-GB" sz="1800" cap="none" dirty="0" err="1">
                <a:latin typeface="Times New Roman" panose="02020603050405020304" pitchFamily="18" charset="0"/>
                <a:cs typeface="Times New Roman" panose="02020603050405020304" pitchFamily="18" charset="0"/>
              </a:rPr>
              <a:t>kandampully</a:t>
            </a:r>
            <a:r>
              <a:rPr lang="en-GB" sz="1800" cap="none" dirty="0">
                <a:latin typeface="Times New Roman" panose="02020603050405020304" pitchFamily="18" charset="0"/>
                <a:cs typeface="Times New Roman" panose="02020603050405020304" pitchFamily="18" charset="0"/>
              </a:rPr>
              <a:t>, Zhang &amp; </a:t>
            </a:r>
            <a:r>
              <a:rPr lang="en-GB" sz="1800" cap="none" dirty="0" err="1">
                <a:latin typeface="Times New Roman" panose="02020603050405020304" pitchFamily="18" charset="0"/>
                <a:cs typeface="Times New Roman" panose="02020603050405020304" pitchFamily="18" charset="0"/>
              </a:rPr>
              <a:t>Bilgihan</a:t>
            </a:r>
            <a:r>
              <a:rPr lang="en-GB" sz="1800" cap="none" dirty="0">
                <a:latin typeface="Times New Roman" panose="02020603050405020304" pitchFamily="18" charset="0"/>
                <a:cs typeface="Times New Roman" panose="02020603050405020304" pitchFamily="18" charset="0"/>
              </a:rPr>
              <a:t>, 2015). </a:t>
            </a:r>
          </a:p>
        </p:txBody>
      </p:sp>
      <p:pic>
        <p:nvPicPr>
          <p:cNvPr id="7" name="Picture 6" descr="A person handing flowers to a person at a counter">
            <a:extLst>
              <a:ext uri="{FF2B5EF4-FFF2-40B4-BE49-F238E27FC236}">
                <a16:creationId xmlns:a16="http://schemas.microsoft.com/office/drawing/2014/main" id="{3B3C490C-F91C-40D0-38C0-01F0947CCD8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943258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AD017-8B04-6C75-EA42-403F90197E4C}"/>
              </a:ext>
            </a:extLst>
          </p:cNvPr>
          <p:cNvSpPr>
            <a:spLocks noGrp="1"/>
          </p:cNvSpPr>
          <p:nvPr>
            <p:ph type="title"/>
          </p:nvPr>
        </p:nvSpPr>
        <p:spPr>
          <a:xfrm>
            <a:off x="3648173" y="-191056"/>
            <a:ext cx="7319128" cy="1325563"/>
          </a:xfrm>
        </p:spPr>
        <p:txBody>
          <a:bodyPr>
            <a:normAutofit/>
          </a:bodyPr>
          <a:lstStyle/>
          <a:p>
            <a:r>
              <a:rPr lang="en-GB" sz="2400" dirty="0">
                <a:latin typeface="Times New Roman" panose="02020603050405020304" pitchFamily="18" charset="0"/>
                <a:cs typeface="Times New Roman" panose="02020603050405020304" pitchFamily="18" charset="0"/>
              </a:rPr>
              <a:t>JOB DESCRIPTION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JOB TITLE : HOTEL RECEPTIONIST</a:t>
            </a:r>
          </a:p>
        </p:txBody>
      </p:sp>
      <p:sp>
        <p:nvSpPr>
          <p:cNvPr id="3" name="Content Placeholder 2">
            <a:extLst>
              <a:ext uri="{FF2B5EF4-FFF2-40B4-BE49-F238E27FC236}">
                <a16:creationId xmlns:a16="http://schemas.microsoft.com/office/drawing/2014/main" id="{15ED4E4F-0222-0DA9-ED8F-01A1D71CB2F2}"/>
              </a:ext>
            </a:extLst>
          </p:cNvPr>
          <p:cNvSpPr>
            <a:spLocks noGrp="1"/>
          </p:cNvSpPr>
          <p:nvPr>
            <p:ph idx="1"/>
          </p:nvPr>
        </p:nvSpPr>
        <p:spPr>
          <a:xfrm>
            <a:off x="282019" y="1134507"/>
            <a:ext cx="6556637" cy="4351338"/>
          </a:xfrm>
        </p:spPr>
        <p:txBody>
          <a:bodyPr>
            <a:noAutofit/>
          </a:bodyPr>
          <a:lstStyle/>
          <a:p>
            <a:pPr>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The hotel receptionist is responsible for delivering excellent front desk service and ensuring a positive guest experience. Key duties include welcoming guests, managing check-in and check-out procedures, processing reservations and payments, and handling inquiries regarding hotel services and local attractions.</a:t>
            </a:r>
          </a:p>
          <a:p>
            <a:pPr>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 Receptionists must maintain professionalism, resolve complaints effectively, and provide accurate information to support guest satisfaction. </a:t>
            </a:r>
            <a:endParaRPr lang="ro-RO" sz="1800" cap="none"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Requirements:	</a:t>
            </a:r>
          </a:p>
          <a:p>
            <a:pPr>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	excellent communication and interpersonal skills	</a:t>
            </a:r>
          </a:p>
          <a:p>
            <a:pPr>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	strong organizational and multitasking abilities	</a:t>
            </a:r>
          </a:p>
          <a:p>
            <a:pPr>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	professional appearance and customer-focused attitude</a:t>
            </a:r>
          </a:p>
        </p:txBody>
      </p:sp>
      <p:pic>
        <p:nvPicPr>
          <p:cNvPr id="5" name="Picture 4" descr="A person standing at a desk&#10;&#10;AI-generated content may be incorrect.">
            <a:extLst>
              <a:ext uri="{FF2B5EF4-FFF2-40B4-BE49-F238E27FC236}">
                <a16:creationId xmlns:a16="http://schemas.microsoft.com/office/drawing/2014/main" id="{8DDCCB37-6F84-EA9B-9347-6015477486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7514" y="1581149"/>
            <a:ext cx="4062226" cy="2943225"/>
          </a:xfrm>
          <a:prstGeom prst="rect">
            <a:avLst/>
          </a:prstGeom>
        </p:spPr>
      </p:pic>
    </p:spTree>
    <p:extLst>
      <p:ext uri="{BB962C8B-B14F-4D97-AF65-F5344CB8AC3E}">
        <p14:creationId xmlns:p14="http://schemas.microsoft.com/office/powerpoint/2010/main" val="2920839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53A19-A8F3-FBC5-AE59-96EF6DE1AD07}"/>
              </a:ext>
            </a:extLst>
          </p:cNvPr>
          <p:cNvSpPr>
            <a:spLocks noGrp="1"/>
          </p:cNvSpPr>
          <p:nvPr>
            <p:ph type="title"/>
          </p:nvPr>
        </p:nvSpPr>
        <p:spPr>
          <a:xfrm>
            <a:off x="913774" y="309674"/>
            <a:ext cx="10364451" cy="1107646"/>
          </a:xfrm>
        </p:spPr>
        <p:txBody>
          <a:bodyPr>
            <a:normAutofit/>
          </a:bodyPr>
          <a:lstStyle/>
          <a:p>
            <a:r>
              <a:rPr lang="en-GB" dirty="0">
                <a:latin typeface="Times New Roman" panose="02020603050405020304" pitchFamily="18" charset="0"/>
                <a:cs typeface="Times New Roman" panose="02020603050405020304" pitchFamily="18" charset="0"/>
              </a:rPr>
              <a:t>PERFORMANCE MANAGEMENT AND PROCESS OF RECEPTIONIST HOTEL</a:t>
            </a:r>
          </a:p>
        </p:txBody>
      </p:sp>
      <p:sp>
        <p:nvSpPr>
          <p:cNvPr id="3" name="Content Placeholder 2">
            <a:extLst>
              <a:ext uri="{FF2B5EF4-FFF2-40B4-BE49-F238E27FC236}">
                <a16:creationId xmlns:a16="http://schemas.microsoft.com/office/drawing/2014/main" id="{68F1FE02-190E-FDF9-6124-33561A96EDE3}"/>
              </a:ext>
            </a:extLst>
          </p:cNvPr>
          <p:cNvSpPr>
            <a:spLocks noGrp="1"/>
          </p:cNvSpPr>
          <p:nvPr>
            <p:ph idx="1"/>
          </p:nvPr>
        </p:nvSpPr>
        <p:spPr>
          <a:xfrm>
            <a:off x="913774" y="1562980"/>
            <a:ext cx="6096626" cy="4809827"/>
          </a:xfrm>
        </p:spPr>
        <p:txBody>
          <a:bodyPr>
            <a:noAutofit/>
          </a:bodyPr>
          <a:lstStyle/>
          <a:p>
            <a:pPr>
              <a:lnSpc>
                <a:spcPct val="110000"/>
              </a:lnSpc>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Performance management for the receptionist focused on reviewing and improving their contribution to customer service and office efficiency. Key performance indicators included accuracy in handling calls, scheduling meetings, and managing visitors. </a:t>
            </a:r>
            <a:endParaRPr lang="ro-RO" sz="18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The process involved setting clear goals, providing regular feedback, and offering training to enhance skills and professionalism. Continuous monitoring and performance reviews ensured alignment with company standards.</a:t>
            </a:r>
            <a:endParaRPr lang="ro-RO" sz="18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800" cap="none" dirty="0">
                <a:latin typeface="Times New Roman" panose="02020603050405020304" pitchFamily="18" charset="0"/>
                <a:cs typeface="Times New Roman" panose="02020603050405020304" pitchFamily="18" charset="0"/>
              </a:rPr>
              <a:t> Feedback and coaching helped address challenges and improve communication and problem-solving abilities. Effective performance management not only improved daily operations but also strengthened teamwork and contributed to a positive and professional workplace environment.</a:t>
            </a:r>
          </a:p>
        </p:txBody>
      </p:sp>
      <p:pic>
        <p:nvPicPr>
          <p:cNvPr id="12" name="Picture 11" descr="A pie chart of a hotel">
            <a:extLst>
              <a:ext uri="{FF2B5EF4-FFF2-40B4-BE49-F238E27FC236}">
                <a16:creationId xmlns:a16="http://schemas.microsoft.com/office/drawing/2014/main" id="{38CCBE23-A770-BFC0-F390-A34BF486C70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314929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89EB8-C7B9-41CD-9B95-DCCECF1EB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9523DF8-9928-4EF3-8A60-071169D974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EF1890D-B222-A78E-0B87-A840A826229B}"/>
              </a:ext>
            </a:extLst>
          </p:cNvPr>
          <p:cNvPicPr>
            <a:picLocks noChangeAspect="1"/>
          </p:cNvPicPr>
          <p:nvPr/>
        </p:nvPicPr>
        <p:blipFill>
          <a:blip r:embed="rId3"/>
          <a:srcRect l="22327" r="44286"/>
          <a:stretch>
            <a:fillRect/>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DBE017B-E5E7-4BF1-81B6-346D7281AB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DEB1BF00-63DB-ACF2-EFB7-557340DB9254}"/>
              </a:ext>
            </a:extLst>
          </p:cNvPr>
          <p:cNvSpPr>
            <a:spLocks noGrp="1"/>
          </p:cNvSpPr>
          <p:nvPr>
            <p:ph idx="1"/>
          </p:nvPr>
        </p:nvSpPr>
        <p:spPr>
          <a:xfrm>
            <a:off x="4808350" y="274039"/>
            <a:ext cx="6672887" cy="6266720"/>
          </a:xfrm>
        </p:spPr>
        <p:txBody>
          <a:bodyPr>
            <a:noAutofit/>
          </a:bodyPr>
          <a:lstStyle/>
          <a:p>
            <a:pPr>
              <a:lnSpc>
                <a:spcPct val="110000"/>
              </a:lnSpc>
              <a:buFont typeface="Wingdings" panose="05000000000000000000" pitchFamily="2" charset="2"/>
              <a:buChar char="Ø"/>
            </a:pPr>
            <a:r>
              <a:rPr lang="en-GB" sz="1400" dirty="0">
                <a:latin typeface="Times New Roman" panose="02020603050405020304" pitchFamily="18" charset="0"/>
                <a:cs typeface="Times New Roman" panose="02020603050405020304" pitchFamily="18" charset="0"/>
              </a:rPr>
              <a:t> </a:t>
            </a:r>
            <a:r>
              <a:rPr lang="en-GB" sz="3600" cap="none" dirty="0">
                <a:latin typeface="Times New Roman" panose="02020603050405020304" pitchFamily="18" charset="0"/>
                <a:cs typeface="Times New Roman" panose="02020603050405020304" pitchFamily="18" charset="0"/>
              </a:rPr>
              <a:t>Responsibilities:</a:t>
            </a: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Served as the first point of contact for guests, managing check-ins, check-outs, reservations, payments, and complaints.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Ensured smooth daily operations and a welcoming experience for all guests.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Used key skills such as communication, problem-solving, time management, and professionalism to deliver quality service.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Managers measured performance through </a:t>
            </a:r>
            <a:r>
              <a:rPr lang="en-GB" sz="1400" cap="none" dirty="0" err="1">
                <a:latin typeface="Times New Roman" panose="02020603050405020304" pitchFamily="18" charset="0"/>
                <a:cs typeface="Times New Roman" panose="02020603050405020304" pitchFamily="18" charset="0"/>
              </a:rPr>
              <a:t>kpis</a:t>
            </a:r>
            <a:r>
              <a:rPr lang="en-GB" sz="1400" cap="none" dirty="0">
                <a:latin typeface="Times New Roman" panose="02020603050405020304" pitchFamily="18" charset="0"/>
                <a:cs typeface="Times New Roman" panose="02020603050405020304" pitchFamily="18" charset="0"/>
              </a:rPr>
              <a:t> including: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guest satisfaction and feedback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accuracy in reservations and billing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speed of complaint resolution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efficiency during check-in/check-out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good performance led to: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happy guests and positive reviews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customer loyalty and repeat bookings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smooth coordination with other departments	</a:t>
            </a:r>
            <a:endParaRPr lang="ro-RO" sz="1400" cap="none"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400" cap="none" dirty="0">
                <a:latin typeface="Times New Roman" panose="02020603050405020304" pitchFamily="18" charset="0"/>
                <a:cs typeface="Times New Roman" panose="02020603050405020304" pitchFamily="18" charset="0"/>
              </a:rPr>
              <a:t>	A stronger hotel reputation</a:t>
            </a:r>
          </a:p>
        </p:txBody>
      </p:sp>
      <p:cxnSp>
        <p:nvCxnSpPr>
          <p:cNvPr id="15" name="Straight Connector 14">
            <a:extLst>
              <a:ext uri="{FF2B5EF4-FFF2-40B4-BE49-F238E27FC236}">
                <a16:creationId xmlns:a16="http://schemas.microsoft.com/office/drawing/2014/main" id="{C1A230AA-FCCE-4008-A77C-D74AB0F513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7279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BCC4D5-E795-4C27-A59A-C83C97FC8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AB6A6811-9498-4BC1-A514-B7ACB315B6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6D4F9DE-15AB-4183-58F4-E440E2D1E77B}"/>
              </a:ext>
            </a:extLst>
          </p:cNvPr>
          <p:cNvSpPr txBox="1"/>
          <p:nvPr/>
        </p:nvSpPr>
        <p:spPr>
          <a:xfrm>
            <a:off x="7972888" y="751652"/>
            <a:ext cx="3352128" cy="3881309"/>
          </a:xfrm>
          <a:prstGeom prst="rect">
            <a:avLst/>
          </a:prstGeom>
        </p:spPr>
        <p:txBody>
          <a:bodyPr vert="horz" lIns="91440" tIns="45720" rIns="91440" bIns="45720" rtlCol="0">
            <a:normAutofit/>
          </a:bodyPr>
          <a:lstStyle/>
          <a:p>
            <a:pPr indent="-228600" defTabSz="914400">
              <a:lnSpc>
                <a:spcPct val="120000"/>
              </a:lnSpc>
              <a:spcAft>
                <a:spcPts val="600"/>
              </a:spcAft>
              <a:buClr>
                <a:schemeClr val="tx1"/>
              </a:buClr>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Here’s a visual framework for a hotel receptionist showing four key parts:	</a:t>
            </a:r>
          </a:p>
          <a:p>
            <a:pPr defTabSz="914400">
              <a:lnSpc>
                <a:spcPct val="120000"/>
              </a:lnSpc>
              <a:spcAft>
                <a:spcPts val="600"/>
              </a:spcAft>
              <a:buClr>
                <a:schemeClr val="tx1"/>
              </a:buClr>
            </a:pPr>
            <a:r>
              <a:rPr lang="en-US" sz="2000" dirty="0">
                <a:latin typeface="Times New Roman" panose="02020603050405020304" pitchFamily="18" charset="0"/>
                <a:cs typeface="Times New Roman" panose="02020603050405020304" pitchFamily="18" charset="0"/>
              </a:rPr>
              <a:t>Core responsibilities	</a:t>
            </a:r>
          </a:p>
          <a:p>
            <a:pPr defTabSz="914400">
              <a:lnSpc>
                <a:spcPct val="120000"/>
              </a:lnSpc>
              <a:spcAft>
                <a:spcPts val="600"/>
              </a:spcAft>
              <a:buClr>
                <a:schemeClr val="tx1"/>
              </a:buClr>
            </a:pPr>
            <a:r>
              <a:rPr lang="en-US" sz="2000" dirty="0">
                <a:latin typeface="Times New Roman" panose="02020603050405020304" pitchFamily="18" charset="0"/>
                <a:cs typeface="Times New Roman" panose="02020603050405020304" pitchFamily="18" charset="0"/>
              </a:rPr>
              <a:t>Key skills	</a:t>
            </a:r>
          </a:p>
          <a:p>
            <a:pPr defTabSz="914400">
              <a:lnSpc>
                <a:spcPct val="120000"/>
              </a:lnSpc>
              <a:spcAft>
                <a:spcPts val="600"/>
              </a:spcAft>
              <a:buClr>
                <a:schemeClr val="tx1"/>
              </a:buClr>
            </a:pPr>
            <a:r>
              <a:rPr lang="en-US" sz="2000" dirty="0">
                <a:latin typeface="Times New Roman" panose="02020603050405020304" pitchFamily="18" charset="0"/>
                <a:cs typeface="Times New Roman" panose="02020603050405020304" pitchFamily="18" charset="0"/>
              </a:rPr>
              <a:t>Performance indicators </a:t>
            </a:r>
            <a:r>
              <a:rPr lang="en-US" sz="2000" dirty="0" err="1">
                <a:latin typeface="Times New Roman" panose="02020603050405020304" pitchFamily="18" charset="0"/>
                <a:cs typeface="Times New Roman" panose="02020603050405020304" pitchFamily="18" charset="0"/>
              </a:rPr>
              <a:t>kPIs</a:t>
            </a:r>
            <a:endParaRPr lang="en-US" sz="2000" dirty="0">
              <a:latin typeface="Times New Roman" panose="02020603050405020304" pitchFamily="18" charset="0"/>
              <a:cs typeface="Times New Roman" panose="02020603050405020304" pitchFamily="18" charset="0"/>
            </a:endParaRPr>
          </a:p>
        </p:txBody>
      </p:sp>
      <p:pic>
        <p:nvPicPr>
          <p:cNvPr id="22" name="Picture 21">
            <a:extLst>
              <a:ext uri="{FF2B5EF4-FFF2-40B4-BE49-F238E27FC236}">
                <a16:creationId xmlns:a16="http://schemas.microsoft.com/office/drawing/2014/main" id="{D29A925F-0B65-4C0C-901C-04FBEBDD5D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Content Placeholder 4" descr="A diagram of a hotel receptionist framework">
            <a:extLst>
              <a:ext uri="{FF2B5EF4-FFF2-40B4-BE49-F238E27FC236}">
                <a16:creationId xmlns:a16="http://schemas.microsoft.com/office/drawing/2014/main" id="{C8BC460D-8762-D326-72BF-008BC18ABFEF}"/>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43465" y="1472894"/>
            <a:ext cx="6909479" cy="3921129"/>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019432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5C9E9-E96B-5C9B-26D9-09CDD0EB83C0}"/>
              </a:ext>
            </a:extLst>
          </p:cNvPr>
          <p:cNvSpPr>
            <a:spLocks noGrp="1"/>
          </p:cNvSpPr>
          <p:nvPr>
            <p:ph type="title"/>
          </p:nvPr>
        </p:nvSpPr>
        <p:spPr>
          <a:xfrm>
            <a:off x="641074" y="1314450"/>
            <a:ext cx="2844002" cy="3680244"/>
          </a:xfrm>
        </p:spPr>
        <p:txBody>
          <a:bodyPr>
            <a:normAutofit/>
          </a:bodyPr>
          <a:lstStyle/>
          <a:p>
            <a:pPr algn="l"/>
            <a:r>
              <a:rPr lang="en-GB" sz="4400"/>
              <a:t>RATING SCALE:</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221EE42C-B941-5C3F-5465-754CF5643723}"/>
              </a:ext>
            </a:extLst>
          </p:cNvPr>
          <p:cNvGraphicFramePr>
            <a:graphicFrameLocks noGrp="1"/>
          </p:cNvGraphicFramePr>
          <p:nvPr>
            <p:ph idx="1"/>
            <p:extLst>
              <p:ext uri="{D42A27DB-BD31-4B8C-83A1-F6EECF244321}">
                <p14:modId xmlns:p14="http://schemas.microsoft.com/office/powerpoint/2010/main" val="374077605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1810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hotel receptionist performance appraisal form">
            <a:extLst>
              <a:ext uri="{FF2B5EF4-FFF2-40B4-BE49-F238E27FC236}">
                <a16:creationId xmlns:a16="http://schemas.microsoft.com/office/drawing/2014/main" id="{8627DA06-C7CF-60D7-8292-310231CF3E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1056" y="382554"/>
            <a:ext cx="5740458" cy="5290165"/>
          </a:xfrm>
        </p:spPr>
      </p:pic>
      <p:sp>
        <p:nvSpPr>
          <p:cNvPr id="2" name="TextBox 1">
            <a:extLst>
              <a:ext uri="{FF2B5EF4-FFF2-40B4-BE49-F238E27FC236}">
                <a16:creationId xmlns:a16="http://schemas.microsoft.com/office/drawing/2014/main" id="{B27D8A7A-A49A-F577-4B98-45E5FF80BA55}"/>
              </a:ext>
            </a:extLst>
          </p:cNvPr>
          <p:cNvSpPr txBox="1"/>
          <p:nvPr/>
        </p:nvSpPr>
        <p:spPr>
          <a:xfrm>
            <a:off x="7231225" y="102637"/>
            <a:ext cx="4627983" cy="10895290"/>
          </a:xfrm>
          <a:prstGeom prst="rect">
            <a:avLst/>
          </a:prstGeom>
          <a:noFill/>
        </p:spPr>
        <p:txBody>
          <a:bodyPr wrap="square" rtlCol="0">
            <a:spAutoFit/>
          </a:bodyPr>
          <a:lstStyle/>
          <a:p>
            <a:endParaRPr lang="ro-RO" dirty="0"/>
          </a:p>
          <a:p>
            <a:pPr marL="285750" indent="-285750">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Communication skills (5): always speaks clearly and politely with guests and coworkers; handles phone calls professionally.</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a:t>
            </a:r>
            <a:endParaRPr lang="ro-RO"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	Customer service (5): provides excellent support to guests, solves problems quickly, and makes them feel welcome.	</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	Time management (5): manages tasks efficiently, stays organized during busy periods, and meets deadlines.	</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	Organization skills (5): keeps the reception area neat and ensures records and bookings are accurate.	</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	Problem solving (4): handles most issues well but can improve in dealing with complex guest complaints.	</a:t>
            </a:r>
            <a:endParaRPr lang="ro-RO"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	Professionalism (4): maintains a positive attitude and appearance; could work on confidence during stressful moments.</a:t>
            </a:r>
            <a:endParaRPr lang="ro-RO"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endParaRPr lang="ro-RO" dirty="0">
              <a:latin typeface="Times New Roman" panose="02020603050405020304" pitchFamily="18" charset="0"/>
              <a:cs typeface="Times New Roman" panose="02020603050405020304" pitchFamily="18" charset="0"/>
            </a:endParaRPr>
          </a:p>
          <a:p>
            <a:endParaRPr lang="ro-RO" dirty="0"/>
          </a:p>
          <a:p>
            <a:endParaRPr lang="ro-RO" dirty="0"/>
          </a:p>
          <a:p>
            <a:endParaRPr lang="ro-RO" dirty="0"/>
          </a:p>
          <a:p>
            <a:endParaRPr lang="ro-RO" dirty="0"/>
          </a:p>
          <a:p>
            <a:endParaRPr lang="ro-RO" dirty="0"/>
          </a:p>
          <a:p>
            <a:endParaRPr lang="ro-RO" dirty="0"/>
          </a:p>
          <a:p>
            <a:endParaRPr lang="ro-RO" dirty="0"/>
          </a:p>
          <a:p>
            <a:endParaRPr lang="ro-RO" dirty="0"/>
          </a:p>
          <a:p>
            <a:endParaRPr lang="ro-RO" dirty="0"/>
          </a:p>
          <a:p>
            <a:endParaRPr lang="ro-RO" dirty="0"/>
          </a:p>
          <a:p>
            <a:endParaRPr lang="ro-RO" dirty="0"/>
          </a:p>
          <a:p>
            <a:endParaRPr lang="ro-RO" dirty="0"/>
          </a:p>
          <a:p>
            <a:endParaRPr lang="en-GB" dirty="0"/>
          </a:p>
        </p:txBody>
      </p:sp>
    </p:spTree>
    <p:extLst>
      <p:ext uri="{BB962C8B-B14F-4D97-AF65-F5344CB8AC3E}">
        <p14:creationId xmlns:p14="http://schemas.microsoft.com/office/powerpoint/2010/main" val="2576204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4789EB8-C7B9-41CD-9B95-DCCECF1EB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a:extLst>
              <a:ext uri="{FF2B5EF4-FFF2-40B4-BE49-F238E27FC236}">
                <a16:creationId xmlns:a16="http://schemas.microsoft.com/office/drawing/2014/main" id="{09523DF8-9928-4EF3-8A60-071169D974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AEEE49B4-F2E1-D5DB-188A-79814DEE375A}"/>
              </a:ext>
            </a:extLst>
          </p:cNvPr>
          <p:cNvPicPr>
            <a:picLocks noChangeAspect="1"/>
          </p:cNvPicPr>
          <p:nvPr/>
        </p:nvPicPr>
        <p:blipFill>
          <a:blip r:embed="rId3"/>
          <a:srcRect l="8643" r="57970"/>
          <a:stretch>
            <a:fillRect/>
          </a:stretch>
        </p:blipFill>
        <p:spPr>
          <a:xfrm>
            <a:off x="20" y="10"/>
            <a:ext cx="4070535" cy="6857990"/>
          </a:xfrm>
          <a:prstGeom prst="rect">
            <a:avLst/>
          </a:prstGeom>
        </p:spPr>
      </p:pic>
      <p:pic>
        <p:nvPicPr>
          <p:cNvPr id="20" name="Picture 19">
            <a:extLst>
              <a:ext uri="{FF2B5EF4-FFF2-40B4-BE49-F238E27FC236}">
                <a16:creationId xmlns:a16="http://schemas.microsoft.com/office/drawing/2014/main" id="{0DBE017B-E5E7-4BF1-81B6-346D7281AB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4DAE5E-25FB-33CE-7D06-3258160003EC}"/>
              </a:ext>
            </a:extLst>
          </p:cNvPr>
          <p:cNvSpPr>
            <a:spLocks noGrp="1"/>
          </p:cNvSpPr>
          <p:nvPr>
            <p:ph type="title"/>
          </p:nvPr>
        </p:nvSpPr>
        <p:spPr>
          <a:xfrm>
            <a:off x="4465050" y="618517"/>
            <a:ext cx="6672886" cy="1596177"/>
          </a:xfrm>
        </p:spPr>
        <p:txBody>
          <a:bodyPr>
            <a:normAutofit/>
          </a:bodyPr>
          <a:lstStyle/>
          <a:p>
            <a:r>
              <a:rPr lang="en-GB" dirty="0"/>
              <a:t>QUESTIONS ?</a:t>
            </a:r>
          </a:p>
        </p:txBody>
      </p:sp>
      <p:sp>
        <p:nvSpPr>
          <p:cNvPr id="3" name="Content Placeholder 2">
            <a:extLst>
              <a:ext uri="{FF2B5EF4-FFF2-40B4-BE49-F238E27FC236}">
                <a16:creationId xmlns:a16="http://schemas.microsoft.com/office/drawing/2014/main" id="{8EF7CC19-95D2-C9AE-C6DE-9FE60A47E092}"/>
              </a:ext>
            </a:extLst>
          </p:cNvPr>
          <p:cNvSpPr>
            <a:spLocks noGrp="1"/>
          </p:cNvSpPr>
          <p:nvPr>
            <p:ph idx="1"/>
          </p:nvPr>
        </p:nvSpPr>
        <p:spPr>
          <a:xfrm>
            <a:off x="4362411" y="1891231"/>
            <a:ext cx="6672887" cy="3424107"/>
          </a:xfrm>
        </p:spPr>
        <p:txBody>
          <a:bodyPr>
            <a:normAutofit lnSpcReduction="10000"/>
          </a:bodyPr>
          <a:lstStyle/>
          <a:p>
            <a:pPr marL="342900" indent="-342900">
              <a:lnSpc>
                <a:spcPct val="110000"/>
              </a:lnSpc>
              <a:buAutoNum type="arabicPeriod"/>
            </a:pPr>
            <a:r>
              <a:rPr lang="en-GB" sz="1700" dirty="0"/>
              <a:t>How do you stay calm and professional during busy times at the front desk?	</a:t>
            </a:r>
            <a:endParaRPr lang="ro-RO" sz="1700" dirty="0"/>
          </a:p>
          <a:p>
            <a:pPr marL="0" indent="0">
              <a:lnSpc>
                <a:spcPct val="110000"/>
              </a:lnSpc>
              <a:buNone/>
            </a:pPr>
            <a:r>
              <a:rPr lang="en-GB" sz="1700" dirty="0"/>
              <a:t>2.	What steps do you take to make guests feel welcome and comfortable?	</a:t>
            </a:r>
            <a:endParaRPr lang="ro-RO" sz="1700" dirty="0"/>
          </a:p>
          <a:p>
            <a:pPr marL="0" indent="0">
              <a:lnSpc>
                <a:spcPct val="110000"/>
              </a:lnSpc>
              <a:buNone/>
            </a:pPr>
            <a:r>
              <a:rPr lang="en-GB" sz="1700" dirty="0"/>
              <a:t>3.	How do you handle mistakes with reservations or billing?	</a:t>
            </a:r>
            <a:endParaRPr lang="ro-RO" sz="1700" dirty="0"/>
          </a:p>
          <a:p>
            <a:pPr marL="0" indent="0">
              <a:lnSpc>
                <a:spcPct val="110000"/>
              </a:lnSpc>
              <a:buNone/>
            </a:pPr>
            <a:r>
              <a:rPr lang="en-GB" sz="1700" dirty="0"/>
              <a:t>4.	What do you do to keep good communication with other hotel departments?	</a:t>
            </a:r>
            <a:endParaRPr lang="ro-RO" sz="1700" dirty="0"/>
          </a:p>
          <a:p>
            <a:pPr marL="0" indent="0">
              <a:lnSpc>
                <a:spcPct val="110000"/>
              </a:lnSpc>
              <a:buNone/>
            </a:pPr>
            <a:r>
              <a:rPr lang="en-GB" sz="1700" dirty="0"/>
              <a:t>5.	How do you make sure guests leave the hotel satisfied with their stay?	</a:t>
            </a:r>
            <a:endParaRPr lang="en-GB" cap="none" dirty="0">
              <a:latin typeface="Times New Roman" panose="02020603050405020304" pitchFamily="18" charset="0"/>
              <a:cs typeface="Times New Roman" panose="02020603050405020304" pitchFamily="18" charset="0"/>
            </a:endParaRPr>
          </a:p>
        </p:txBody>
      </p:sp>
      <p:cxnSp>
        <p:nvCxnSpPr>
          <p:cNvPr id="21" name="Straight Connector 20">
            <a:extLst>
              <a:ext uri="{FF2B5EF4-FFF2-40B4-BE49-F238E27FC236}">
                <a16:creationId xmlns:a16="http://schemas.microsoft.com/office/drawing/2014/main" id="{C1A230AA-FCCE-4008-A77C-D74AB0F513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5297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82EA-2AF9-73CC-4271-18CEA949DD7A}"/>
              </a:ext>
            </a:extLst>
          </p:cNvPr>
          <p:cNvSpPr>
            <a:spLocks noGrp="1"/>
          </p:cNvSpPr>
          <p:nvPr>
            <p:ph type="title"/>
          </p:nvPr>
        </p:nvSpPr>
        <p:spPr>
          <a:xfrm>
            <a:off x="2971800" y="107950"/>
            <a:ext cx="5286080" cy="787789"/>
          </a:xfrm>
        </p:spPr>
        <p:txBody>
          <a:bodyPr/>
          <a:lstStyle/>
          <a:p>
            <a:r>
              <a:rPr lang="en-GB" dirty="0"/>
              <a:t>REFERENCES:</a:t>
            </a:r>
          </a:p>
        </p:txBody>
      </p:sp>
      <p:sp>
        <p:nvSpPr>
          <p:cNvPr id="3" name="Content Placeholder 2">
            <a:extLst>
              <a:ext uri="{FF2B5EF4-FFF2-40B4-BE49-F238E27FC236}">
                <a16:creationId xmlns:a16="http://schemas.microsoft.com/office/drawing/2014/main" id="{9B859E7A-5CE7-2300-1DD1-EA9EE53CC145}"/>
              </a:ext>
            </a:extLst>
          </p:cNvPr>
          <p:cNvSpPr>
            <a:spLocks noGrp="1"/>
          </p:cNvSpPr>
          <p:nvPr>
            <p:ph idx="1"/>
          </p:nvPr>
        </p:nvSpPr>
        <p:spPr>
          <a:xfrm>
            <a:off x="663135" y="895739"/>
            <a:ext cx="10515600" cy="5316537"/>
          </a:xfrm>
        </p:spPr>
        <p:txBody>
          <a:bodyPr>
            <a:normAutofit fontScale="92500" lnSpcReduction="20000"/>
          </a:bodyPr>
          <a:lstStyle/>
          <a:p>
            <a:pPr>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	</a:t>
            </a:r>
            <a:r>
              <a:rPr lang="en-GB" cap="none" dirty="0">
                <a:latin typeface="Times New Roman" panose="02020603050405020304" pitchFamily="18" charset="0"/>
                <a:cs typeface="Times New Roman" panose="02020603050405020304" pitchFamily="18" charset="0"/>
              </a:rPr>
              <a:t>Armstrong, M. (2017) Armstrong’s handbook of performance management: an evidence-based guide to delivering high performance. 6th </a:t>
            </a:r>
            <a:r>
              <a:rPr lang="en-GB" cap="none" dirty="0" err="1">
                <a:latin typeface="Times New Roman" panose="02020603050405020304" pitchFamily="18" charset="0"/>
                <a:cs typeface="Times New Roman" panose="02020603050405020304" pitchFamily="18" charset="0"/>
              </a:rPr>
              <a:t>edn</a:t>
            </a:r>
            <a:r>
              <a:rPr lang="en-GB" cap="none" dirty="0">
                <a:latin typeface="Times New Roman" panose="02020603050405020304" pitchFamily="18" charset="0"/>
                <a:cs typeface="Times New Roman" panose="02020603050405020304" pitchFamily="18" charset="0"/>
              </a:rPr>
              <a:t>. London: </a:t>
            </a:r>
            <a:r>
              <a:rPr lang="en-GB" cap="none" dirty="0" err="1">
                <a:latin typeface="Times New Roman" panose="02020603050405020304" pitchFamily="18" charset="0"/>
                <a:cs typeface="Times New Roman" panose="02020603050405020304" pitchFamily="18" charset="0"/>
              </a:rPr>
              <a:t>kogan</a:t>
            </a:r>
            <a:r>
              <a:rPr lang="en-GB" cap="none" dirty="0">
                <a:latin typeface="Times New Roman" panose="02020603050405020304" pitchFamily="18" charset="0"/>
                <a:cs typeface="Times New Roman" panose="02020603050405020304" pitchFamily="18" charset="0"/>
              </a:rPr>
              <a:t> page.	</a:t>
            </a:r>
          </a:p>
          <a:p>
            <a:pPr>
              <a:buFont typeface="Wingdings" panose="05000000000000000000" pitchFamily="2" charset="2"/>
              <a:buChar char="q"/>
            </a:pPr>
            <a:r>
              <a:rPr lang="en-GB" cap="none" dirty="0">
                <a:latin typeface="Times New Roman" panose="02020603050405020304" pitchFamily="18" charset="0"/>
                <a:cs typeface="Times New Roman" panose="02020603050405020304" pitchFamily="18" charset="0"/>
              </a:rPr>
              <a:t>	Baum, t. (2015) ‘human resource management for tourism, hospitality and leisure: an international perspective’, tourism management, 46, pp. 1–8.	</a:t>
            </a:r>
          </a:p>
          <a:p>
            <a:pPr>
              <a:buFont typeface="Wingdings" panose="05000000000000000000" pitchFamily="2" charset="2"/>
              <a:buChar char="q"/>
            </a:pPr>
            <a:r>
              <a:rPr lang="en-GB" cap="none" dirty="0">
                <a:latin typeface="Times New Roman" panose="02020603050405020304" pitchFamily="18" charset="0"/>
                <a:cs typeface="Times New Roman" panose="02020603050405020304" pitchFamily="18" charset="0"/>
              </a:rPr>
              <a:t>	</a:t>
            </a:r>
            <a:r>
              <a:rPr lang="en-GB" cap="none" dirty="0" err="1">
                <a:latin typeface="Times New Roman" panose="02020603050405020304" pitchFamily="18" charset="0"/>
                <a:cs typeface="Times New Roman" panose="02020603050405020304" pitchFamily="18" charset="0"/>
              </a:rPr>
              <a:t>Kandampully</a:t>
            </a:r>
            <a:r>
              <a:rPr lang="en-GB" cap="none" dirty="0">
                <a:latin typeface="Times New Roman" panose="02020603050405020304" pitchFamily="18" charset="0"/>
                <a:cs typeface="Times New Roman" panose="02020603050405020304" pitchFamily="18" charset="0"/>
              </a:rPr>
              <a:t>, j., Zhang, T. And </a:t>
            </a:r>
            <a:r>
              <a:rPr lang="en-GB" cap="none" dirty="0" err="1">
                <a:latin typeface="Times New Roman" panose="02020603050405020304" pitchFamily="18" charset="0"/>
                <a:cs typeface="Times New Roman" panose="02020603050405020304" pitchFamily="18" charset="0"/>
              </a:rPr>
              <a:t>Bilgihan</a:t>
            </a:r>
            <a:r>
              <a:rPr lang="en-GB" cap="none" dirty="0">
                <a:latin typeface="Times New Roman" panose="02020603050405020304" pitchFamily="18" charset="0"/>
                <a:cs typeface="Times New Roman" panose="02020603050405020304" pitchFamily="18" charset="0"/>
              </a:rPr>
              <a:t>, A. (2015) ‘customer loyalty: A review and future directions with a special focus on the hospitality industry’, international journal of contemporary hospitality management, 27(3), pp. 379–414</a:t>
            </a:r>
          </a:p>
          <a:p>
            <a:pPr>
              <a:buFont typeface="Wingdings" panose="05000000000000000000" pitchFamily="2" charset="2"/>
              <a:buChar char="q"/>
            </a:pPr>
            <a:r>
              <a:rPr lang="en-GB" cap="none" dirty="0">
                <a:latin typeface="Times New Roman" panose="02020603050405020304" pitchFamily="18" charset="0"/>
                <a:cs typeface="Times New Roman" panose="02020603050405020304" pitchFamily="18" charset="0"/>
              </a:rPr>
              <a:t>	</a:t>
            </a:r>
            <a:r>
              <a:rPr lang="en-GB" cap="none" dirty="0" err="1">
                <a:latin typeface="Times New Roman" panose="02020603050405020304" pitchFamily="18" charset="0"/>
                <a:cs typeface="Times New Roman" panose="02020603050405020304" pitchFamily="18" charset="0"/>
              </a:rPr>
              <a:t>Ladkin</a:t>
            </a:r>
            <a:r>
              <a:rPr lang="en-GB" cap="none" dirty="0">
                <a:latin typeface="Times New Roman" panose="02020603050405020304" pitchFamily="18" charset="0"/>
                <a:cs typeface="Times New Roman" panose="02020603050405020304" pitchFamily="18" charset="0"/>
              </a:rPr>
              <a:t>, A. (2011) ‘exploring tourism labour, annals of tourism research, 38(3), pp. 1135–1155.	</a:t>
            </a:r>
          </a:p>
          <a:p>
            <a:pPr>
              <a:buFont typeface="Wingdings" panose="05000000000000000000" pitchFamily="2" charset="2"/>
              <a:buChar char="q"/>
            </a:pPr>
            <a:r>
              <a:rPr lang="en-GB" cap="none" dirty="0">
                <a:latin typeface="Times New Roman" panose="02020603050405020304" pitchFamily="18" charset="0"/>
                <a:cs typeface="Times New Roman" panose="02020603050405020304" pitchFamily="18" charset="0"/>
              </a:rPr>
              <a:t>	Lucas, r. (2004) employment relations in the hospitality and tourism industries. London: Routledge.	</a:t>
            </a:r>
          </a:p>
          <a:p>
            <a:pPr>
              <a:buFont typeface="Wingdings" panose="05000000000000000000" pitchFamily="2" charset="2"/>
              <a:buChar char="q"/>
            </a:pPr>
            <a:r>
              <a:rPr lang="en-GB" cap="none" dirty="0">
                <a:latin typeface="Times New Roman" panose="02020603050405020304" pitchFamily="18" charset="0"/>
                <a:cs typeface="Times New Roman" panose="02020603050405020304" pitchFamily="18" charset="0"/>
              </a:rPr>
              <a:t>	Nickson, d. (2013) human resource management for the hospitality and tourism industries. 2nd </a:t>
            </a:r>
            <a:r>
              <a:rPr lang="en-GB" cap="none" dirty="0" err="1">
                <a:latin typeface="Times New Roman" panose="02020603050405020304" pitchFamily="18" charset="0"/>
                <a:cs typeface="Times New Roman" panose="02020603050405020304" pitchFamily="18" charset="0"/>
              </a:rPr>
              <a:t>edn</a:t>
            </a:r>
            <a:r>
              <a:rPr lang="en-GB" cap="none" dirty="0">
                <a:latin typeface="Times New Roman" panose="02020603050405020304" pitchFamily="18" charset="0"/>
                <a:cs typeface="Times New Roman" panose="02020603050405020304" pitchFamily="18" charset="0"/>
              </a:rPr>
              <a:t>. London: Routledge.	</a:t>
            </a:r>
          </a:p>
          <a:p>
            <a:pPr>
              <a:buFont typeface="Wingdings" panose="05000000000000000000" pitchFamily="2" charset="2"/>
              <a:buChar char="q"/>
            </a:pPr>
            <a:r>
              <a:rPr lang="en-GB" cap="none" dirty="0">
                <a:latin typeface="Times New Roman" panose="02020603050405020304" pitchFamily="18" charset="0"/>
                <a:cs typeface="Times New Roman" panose="02020603050405020304" pitchFamily="18" charset="0"/>
              </a:rPr>
              <a:t>	Wang, c. And hung, K. (2015) ‘employee service behaviour in the hotel industry: the role of self-efficacy and work engagement’, international journal of hospitality management, 51, pp. 91–98.</a:t>
            </a:r>
          </a:p>
        </p:txBody>
      </p:sp>
    </p:spTree>
    <p:extLst>
      <p:ext uri="{BB962C8B-B14F-4D97-AF65-F5344CB8AC3E}">
        <p14:creationId xmlns:p14="http://schemas.microsoft.com/office/powerpoint/2010/main" val="199909577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0</TotalTime>
  <Words>940</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Times New Roman</vt:lpstr>
      <vt:lpstr>Tw Cen MT</vt:lpstr>
      <vt:lpstr>Wingdings</vt:lpstr>
      <vt:lpstr>Droplet</vt:lpstr>
      <vt:lpstr>STUDENT NAME : RALUCA IOANA SERBAN  STUDENT ID : 2213917 MODULE CODE : LCBB5012 LECTURE NAME : LIYANAGE RODRIGO </vt:lpstr>
      <vt:lpstr>RECEPTIONIST  FOR HOTEL </vt:lpstr>
      <vt:lpstr>JOB DESCRIPTION  JOB TITLE : HOTEL RECEPTIONIST</vt:lpstr>
      <vt:lpstr>PERFORMANCE MANAGEMENT AND PROCESS OF RECEPTIONIST HOTEL</vt:lpstr>
      <vt:lpstr>PowerPoint Presentation</vt:lpstr>
      <vt:lpstr>PowerPoint Presentation</vt:lpstr>
      <vt:lpstr>RATING SCALE:</vt:lpstr>
      <vt:lpstr>PowerPoint Presentation</vt:lpstr>
      <vt:lpstr>QUESTIONS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2025-10-15T18:35:03Z</dcterms:created>
  <dcterms:modified xsi:type="dcterms:W3CDTF">2025-10-15T18:35:11Z</dcterms:modified>
</cp:coreProperties>
</file>