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2" r:id="rId5"/>
    <p:sldId id="259" r:id="rId6"/>
    <p:sldId id="267" r:id="rId7"/>
    <p:sldId id="263" r:id="rId8"/>
    <p:sldId id="266" r:id="rId9"/>
  </p:sldIdLst>
  <p:sldSz cx="18288000" cy="10287000"/>
  <p:notesSz cx="6858000" cy="9144000"/>
  <p:embeddedFontLst>
    <p:embeddedFont>
      <p:font typeface="Arimo Bold" panose="020B0704020202020204" pitchFamily="34" charset="0"/>
      <p:regular r:id="rId11"/>
      <p:bold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14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6105" autoAdjust="0"/>
  </p:normalViewPr>
  <p:slideViewPr>
    <p:cSldViewPr>
      <p:cViewPr varScale="1">
        <p:scale>
          <a:sx n="75" d="100"/>
          <a:sy n="75" d="100"/>
        </p:scale>
        <p:origin x="35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7AFD6D-A1F8-284F-B3AF-CC492F3AF239}" type="datetimeFigureOut">
              <a:rPr lang="ru-GB" smtClean="0"/>
              <a:t>23/03/2026</a:t>
            </a:fld>
            <a:endParaRPr lang="ru-GB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GB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1037C6-26B9-E548-84ED-A1DE6A125754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384333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morning, my name is Svitlana Osiptsova, and today I will present my work on the life course approach to health and wellbeing.</a:t>
            </a:r>
          </a:p>
          <a:p>
            <a:r>
              <a:rPr lang="en-GB" dirty="0"/>
              <a:t>This presentation explores the life course approach to health and wellbeing.</a:t>
            </a:r>
          </a:p>
          <a:p>
            <a:endParaRPr lang="ru-GB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1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770480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focuses on how health is shaped over time by biological, social and environmental factors.</a:t>
            </a:r>
          </a:p>
          <a:p>
            <a:r>
              <a:rPr lang="en-GB" dirty="0"/>
              <a:t>To illustrate this, I will use the case of David, a 46-year-old man with type 2 diabetes.</a:t>
            </a:r>
          </a:p>
          <a:p>
            <a:r>
              <a:rPr lang="en-GB" dirty="0"/>
              <a:t>I will apply key life course concepts to analyse his health across different stages of life and consider possible interventions.</a:t>
            </a:r>
          </a:p>
          <a:p>
            <a:r>
              <a:rPr lang="en-GB" dirty="0"/>
              <a:t>To begin with, it is important to understand what the life course approach means.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2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4158394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life course approach looks at health and wellbeing over time, across different stages of life.</a:t>
            </a:r>
          </a:p>
          <a:p>
            <a:r>
              <a:rPr lang="en-GB" dirty="0"/>
              <a:t>It focuses on stages, transitions and the timing of life events, showing that health follows a trajectory.</a:t>
            </a:r>
          </a:p>
          <a:p>
            <a:r>
              <a:rPr lang="en-GB" dirty="0"/>
              <a:t>This means that health is dynamic and influenced by biological, social and environmental factors.</a:t>
            </a:r>
          </a:p>
          <a:p>
            <a:r>
              <a:rPr lang="en-GB" dirty="0"/>
              <a:t>Importantly, what happens earlier in life can have a long-term impact on health outcomes later.</a:t>
            </a:r>
          </a:p>
          <a:p>
            <a:r>
              <a:rPr lang="en-GB" dirty="0"/>
              <a:t>To apply this theory in practice, I will now look at David’s case across the life course.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3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105098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early life, factors such as family background and possible genetic risk may have influenced his health trajectory.</a:t>
            </a:r>
          </a:p>
          <a:p>
            <a:r>
              <a:rPr lang="en-GB" dirty="0"/>
              <a:t>As he moved through life, key transitions, such as divorce and work-related stress, may have negatively affected his health and wellbeing.</a:t>
            </a:r>
          </a:p>
          <a:p>
            <a:r>
              <a:rPr lang="en-GB" dirty="0"/>
              <a:t>Over time, these factors accumulate, contributing to his current condition.</a:t>
            </a:r>
          </a:p>
          <a:p>
            <a:r>
              <a:rPr lang="en-GB" dirty="0"/>
              <a:t>His diagnosis of type 2 diabetes reflects this accumulation of risk across the life course.</a:t>
            </a:r>
          </a:p>
          <a:p>
            <a:r>
              <a:rPr lang="en-GB" dirty="0"/>
              <a:t>If no intervention takes place, his health is likely to worsen over time.</a:t>
            </a:r>
          </a:p>
          <a:p>
            <a:r>
              <a:rPr lang="en-GB" dirty="0"/>
              <a:t>However, with appropriate support and lifestyle changes, his health outcomes may improve.</a:t>
            </a:r>
          </a:p>
          <a:p>
            <a:r>
              <a:rPr lang="en-GB" dirty="0"/>
              <a:t>To understand this in more detail, it is important to examine the wider determinants of health in his case.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4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720727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understand David’s condition more fully, it is important to consider the wider determinants of health.</a:t>
            </a:r>
          </a:p>
          <a:p>
            <a:r>
              <a:rPr lang="en-GB" dirty="0"/>
              <a:t>This model shows that health is influenced by multiple layers of determinants, including individual, social and environmental factors.</a:t>
            </a:r>
          </a:p>
          <a:p>
            <a:r>
              <a:rPr lang="en-GB" dirty="0"/>
              <a:t>In David’s case, individual factors include diet, physical activity and weight.</a:t>
            </a:r>
          </a:p>
          <a:p>
            <a:r>
              <a:rPr lang="en-GB" dirty="0"/>
              <a:t>Social factors may include limited support following his divorce, which may increase stress.</a:t>
            </a:r>
          </a:p>
          <a:p>
            <a:r>
              <a:rPr lang="en-GB" dirty="0"/>
              <a:t>His working conditions, such as a sedentary job and work-related stress, also play an important role.</a:t>
            </a:r>
          </a:p>
          <a:p>
            <a:r>
              <a:rPr lang="en-GB" dirty="0"/>
              <a:t>Importantly, these determinants are interlinked and do not act independently.</a:t>
            </a:r>
          </a:p>
          <a:p>
            <a:r>
              <a:rPr lang="en-GB" dirty="0"/>
              <a:t>This suggests that David’s condition is not only the result of individual choices, but is shaped by wider social and environmental conditions.</a:t>
            </a:r>
          </a:p>
          <a:p>
            <a:r>
              <a:rPr lang="en-GB" dirty="0"/>
              <a:t>Without support, his health is likely to decline due to ongoing risk factors.</a:t>
            </a:r>
          </a:p>
          <a:p>
            <a:r>
              <a:rPr lang="en-GB" dirty="0"/>
              <a:t>However, with appropriate support and access to services, his health outcomes may improve.</a:t>
            </a:r>
          </a:p>
          <a:p>
            <a:r>
              <a:rPr lang="en-GB" dirty="0"/>
              <a:t>To further illustrate this, I will now apply the Life Course Health Development model.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5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8309342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further develop this analysis, I will now apply the Life Course Health Development model to David’s case.</a:t>
            </a:r>
          </a:p>
          <a:p>
            <a:r>
              <a:rPr lang="en-GB" dirty="0"/>
              <a:t>This model shows how health and wellbeing develop over time across the life course.</a:t>
            </a:r>
          </a:p>
          <a:p>
            <a:r>
              <a:rPr lang="en-GB" dirty="0"/>
              <a:t>It illustrates David’s health trajectory and how different factors influence his health at different stages of life.</a:t>
            </a:r>
          </a:p>
          <a:p>
            <a:r>
              <a:rPr lang="en-GB" dirty="0"/>
              <a:t>We can see how risk factors accumulate over time, including poor diet, low physical activity and stress.</a:t>
            </a:r>
          </a:p>
          <a:p>
            <a:r>
              <a:rPr lang="en-GB" dirty="0"/>
              <a:t>This shows that health is dynamic and continually changing.</a:t>
            </a:r>
          </a:p>
          <a:p>
            <a:r>
              <a:rPr lang="en-GB" dirty="0"/>
              <a:t>Importantly, there is a point where intervention can change his trajectory.</a:t>
            </a:r>
          </a:p>
          <a:p>
            <a:r>
              <a:rPr lang="en-GB" dirty="0"/>
              <a:t>If we intervene, his health outcomes may improve over time.</a:t>
            </a:r>
          </a:p>
          <a:p>
            <a:r>
              <a:rPr lang="en-GB" dirty="0"/>
              <a:t>If we do not intervene, his condition is likely to worsen.</a:t>
            </a:r>
          </a:p>
          <a:p>
            <a:r>
              <a:rPr lang="en-GB" dirty="0"/>
              <a:t>This highlights the importance of early and ongoing interventions across the life course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6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20610683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conclusion, the life course approach provides a useful way to understand health and wellbeing.</a:t>
            </a:r>
          </a:p>
          <a:p>
            <a:r>
              <a:rPr lang="en-GB" dirty="0"/>
              <a:t>It shows that health is shaped over time across different stages and transitions.</a:t>
            </a:r>
          </a:p>
          <a:p>
            <a:r>
              <a:rPr lang="en-GB" dirty="0"/>
              <a:t>David’s case demonstrates that his condition is not caused by a single factor, but by the accumulation of multiple interlinked influences across the life course.</a:t>
            </a:r>
          </a:p>
          <a:p>
            <a:r>
              <a:rPr lang="en-GB" dirty="0"/>
              <a:t>It also highlights that health is not just about individual behaviour, but is shaped by wider social and environmental conditions.</a:t>
            </a:r>
          </a:p>
          <a:p>
            <a:r>
              <a:rPr lang="en-GB" dirty="0"/>
              <a:t>Therefore, improving health requires interventions at individual, community and societal levels.</a:t>
            </a:r>
          </a:p>
          <a:p>
            <a:r>
              <a:rPr lang="en-GB" dirty="0"/>
              <a:t>Health is not static — it changes over time.</a:t>
            </a:r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7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6892958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37C6-26B9-E548-84ED-A1DE6A125754}" type="slidenum">
              <a:rPr lang="ru-GB" smtClean="0"/>
              <a:t>8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572234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9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jpe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Группа 1">
            <a:extLst>
              <a:ext uri="{FF2B5EF4-FFF2-40B4-BE49-F238E27FC236}">
                <a16:creationId xmlns:a16="http://schemas.microsoft.com/office/drawing/2014/main" id="{B6F218AE-AE6E-EC33-DA81-E4DDD8FE5C91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019735" y="251865"/>
            <a:ext cx="17268265" cy="10035135"/>
            <a:chOff x="1019735" y="251865"/>
            <a:chExt cx="17268265" cy="10035135"/>
          </a:xfrm>
        </p:grpSpPr>
        <p:grpSp>
          <p:nvGrpSpPr>
            <p:cNvPr id="6" name="Group 6"/>
            <p:cNvGrpSpPr>
              <a:grpSpLocks noGrp="1" noUngrp="1" noRot="1" noMove="1" noResize="1"/>
            </p:cNvGrpSpPr>
            <p:nvPr/>
          </p:nvGrpSpPr>
          <p:grpSpPr>
            <a:xfrm>
              <a:off x="13156387" y="2552700"/>
              <a:ext cx="5131593" cy="7734300"/>
              <a:chOff x="2" y="-2956743"/>
              <a:chExt cx="9143964" cy="16672743"/>
            </a:xfrm>
          </p:grpSpPr>
          <p:sp>
            <p:nvSpPr>
              <p:cNvPr id="7" name="Freeform 7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2" y="-2956743"/>
                <a:ext cx="9143964" cy="16672743"/>
              </a:xfrm>
              <a:custGeom>
                <a:avLst/>
                <a:gdLst/>
                <a:ahLst/>
                <a:cxnLst/>
                <a:rect l="l" t="t" r="r" b="b"/>
                <a:pathLst>
                  <a:path w="9144000" h="13716000">
                    <a:moveTo>
                      <a:pt x="7955280" y="0"/>
                    </a:moveTo>
                    <a:lnTo>
                      <a:pt x="9144000" y="0"/>
                    </a:lnTo>
                    <a:lnTo>
                      <a:pt x="9144000" y="13716000"/>
                    </a:lnTo>
                    <a:lnTo>
                      <a:pt x="0" y="13716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68000"/>
                    </a:srgbClr>
                  </a:gs>
                  <a:gs pos="100000">
                    <a:srgbClr val="950303">
                      <a:alpha val="68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 dirty="0"/>
              </a:p>
            </p:txBody>
          </p:sp>
        </p:grpSp>
        <p:pic>
          <p:nvPicPr>
            <p:cNvPr id="19" name="Picture 2" descr="Fields of expertise WHO CC on Life Course and Health | RIVM">
              <a:extLst>
                <a:ext uri="{FF2B5EF4-FFF2-40B4-BE49-F238E27FC236}">
                  <a16:creationId xmlns:a16="http://schemas.microsoft.com/office/drawing/2014/main" id="{6F855140-E48D-E42C-1DDF-54B3DA54B5E0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02798" y="309326"/>
              <a:ext cx="11585202" cy="37534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8" name="Group 8"/>
            <p:cNvGrpSpPr>
              <a:grpSpLocks noGrp="1" noUngrp="1" noRot="1" noMove="1" noResize="1"/>
            </p:cNvGrpSpPr>
            <p:nvPr/>
          </p:nvGrpSpPr>
          <p:grpSpPr>
            <a:xfrm>
              <a:off x="13156386" y="5837215"/>
              <a:ext cx="5131614" cy="4423806"/>
              <a:chOff x="0" y="0"/>
              <a:chExt cx="6842152" cy="5898408"/>
            </a:xfrm>
          </p:grpSpPr>
          <p:sp>
            <p:nvSpPr>
              <p:cNvPr id="9" name="Freeform 9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6842125" cy="5898388"/>
              </a:xfrm>
              <a:custGeom>
                <a:avLst/>
                <a:gdLst/>
                <a:ahLst/>
                <a:cxnLst/>
                <a:rect l="l" t="t" r="r" b="b"/>
                <a:pathLst>
                  <a:path w="6842125" h="5898388">
                    <a:moveTo>
                      <a:pt x="0" y="5898388"/>
                    </a:moveTo>
                    <a:lnTo>
                      <a:pt x="3421126" y="0"/>
                    </a:lnTo>
                    <a:lnTo>
                      <a:pt x="6842125" y="5898388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11" name="TextBox 11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019735" y="5817945"/>
              <a:ext cx="13677900" cy="61555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US" sz="4000" b="1" dirty="0">
                  <a:solidFill>
                    <a:srgbClr val="C31413"/>
                  </a:solidFill>
                </a:rPr>
                <a:t>Course</a:t>
              </a:r>
              <a:r>
                <a:rPr lang="uk-UA" sz="4000" b="1" dirty="0">
                  <a:solidFill>
                    <a:srgbClr val="C31413"/>
                  </a:solidFill>
                </a:rPr>
                <a:t>: «</a:t>
              </a:r>
              <a:r>
                <a:rPr lang="en-GB" sz="4000" b="1" dirty="0">
                  <a:solidFill>
                    <a:srgbClr val="C31413"/>
                  </a:solidFill>
                </a:rPr>
                <a:t>A Life course approach to Health and Wellbeing</a:t>
              </a:r>
              <a:r>
                <a:rPr lang="uk-UA" sz="4000" b="1" dirty="0">
                  <a:solidFill>
                    <a:srgbClr val="C31413"/>
                  </a:solidFill>
                </a:rPr>
                <a:t>»</a:t>
              </a:r>
              <a:endParaRPr lang="en-GB" sz="4000" b="1" dirty="0">
                <a:solidFill>
                  <a:srgbClr val="C31413"/>
                </a:solidFill>
              </a:endParaRPr>
            </a:p>
          </p:txBody>
        </p:sp>
        <p:sp>
          <p:nvSpPr>
            <p:cNvPr id="12" name="TextBox 1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019735" y="7934997"/>
              <a:ext cx="8343900" cy="9848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32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Student:</a:t>
              </a:r>
              <a:r>
                <a:rPr lang="en-GB" sz="32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Svitlana Osiptsova</a:t>
              </a:r>
            </a:p>
            <a:p>
              <a:r>
                <a:rPr lang="en-GB" sz="32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Student ID:</a:t>
              </a:r>
              <a:r>
                <a:rPr lang="en-GB" sz="32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2510348</a:t>
              </a:r>
            </a:p>
          </p:txBody>
        </p:sp>
        <p:pic>
          <p:nvPicPr>
            <p:cNvPr id="15" name="Рисунок 14" descr="Изображение выглядит как текст, Шрифт, Графика, белый&#10;&#10;Содержимое, созданное искусственным интеллектом, может быть неверным.">
              <a:extLst>
                <a:ext uri="{FF2B5EF4-FFF2-40B4-BE49-F238E27FC236}">
                  <a16:creationId xmlns:a16="http://schemas.microsoft.com/office/drawing/2014/main" id="{163BE63E-9510-221B-DF20-A85F9164CA9F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01800" y="8953500"/>
              <a:ext cx="2857500" cy="939800"/>
            </a:xfrm>
            <a:prstGeom prst="rect">
              <a:avLst/>
            </a:prstGeom>
          </p:spPr>
        </p:pic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2CE62C7B-C913-D463-651E-C3DFB295CCA3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469169" y="251865"/>
              <a:ext cx="3488400" cy="3488400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5">
                <a:alphaModFix amt="15000"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CD9D4E6-FE85-31D7-62F0-07377F416EC0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944471" y="3693459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ru-GB" dirty="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08E9FE60-2DF2-04EE-5FEE-22FC4A05FEAC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019735" y="9728770"/>
              <a:ext cx="9144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</a:rPr>
                <a:t>(Duxbury, 2026, slide 5)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698E3074-41CF-A8A8-197F-5BD57FD18D12}"/>
              </a:ext>
            </a:extLst>
          </p:cNvPr>
          <p:cNvSpPr txBox="1"/>
          <p:nvPr/>
        </p:nvSpPr>
        <p:spPr>
          <a:xfrm>
            <a:off x="7391400" y="8214391"/>
            <a:ext cx="13030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.AppleSystemUIFont"/>
              </a:rPr>
              <a:t>World Health Organization (2021) </a:t>
            </a:r>
            <a:r>
              <a:rPr lang="en-GB" i="1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.AppleSystemUIFont"/>
              </a:rPr>
              <a:t>Life course approach to health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.AppleSystemUIFont"/>
              </a:rPr>
              <a:t>.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Duxbury, B. (2026) </a:t>
            </a:r>
            <a:r>
              <a:rPr lang="en-GB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Living well: A life course approach to health and wellbeing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[PowerPoint lecture slides]. UWTSD.</a:t>
            </a:r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id="{FE79ECBF-6351-2C50-87FD-F7B2010CA95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0" y="0"/>
            <a:ext cx="18282138" cy="10287000"/>
            <a:chOff x="0" y="0"/>
            <a:chExt cx="18282138" cy="10287000"/>
          </a:xfrm>
        </p:grpSpPr>
        <p:pic>
          <p:nvPicPr>
            <p:cNvPr id="22" name="Рисунок 21" descr="Изображение выглядит как автобус, транспортное средство, Наземный транспорт, Вид транспорта&#10;&#10;Содержимое, созданное искусственным интеллектом, может быть неверным.">
              <a:extLst>
                <a:ext uri="{FF2B5EF4-FFF2-40B4-BE49-F238E27FC236}">
                  <a16:creationId xmlns:a16="http://schemas.microsoft.com/office/drawing/2014/main" id="{FD1E5D8B-48B0-3172-96D4-5A0D7A4FCFB5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557" t="10000" r="11297" b="13749"/>
            <a:stretch>
              <a:fillRect/>
            </a:stretch>
          </p:blipFill>
          <p:spPr>
            <a:xfrm>
              <a:off x="0" y="0"/>
              <a:ext cx="7035084" cy="10287000"/>
            </a:xfrm>
            <a:prstGeom prst="rect">
              <a:avLst/>
            </a:prstGeom>
          </p:spPr>
        </p:pic>
        <p:sp>
          <p:nvSpPr>
            <p:cNvPr id="8" name="TextBox 8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523350" y="518335"/>
              <a:ext cx="7759788" cy="738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en-GB" sz="4800" b="1" dirty="0"/>
                <a:t>Introduction</a:t>
              </a:r>
              <a:endParaRPr lang="en-GB" sz="4800" dirty="0"/>
            </a:p>
          </p:txBody>
        </p:sp>
        <p:sp>
          <p:nvSpPr>
            <p:cNvPr id="9" name="TextBox 9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523350" y="1942623"/>
              <a:ext cx="10536050" cy="59093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3200" dirty="0"/>
                <a:t>This presentation explores the life course approach to health and wellbeing.</a:t>
              </a:r>
            </a:p>
            <a:p>
              <a:endParaRPr lang="en-GB" sz="3200" dirty="0"/>
            </a:p>
            <a:p>
              <a:r>
                <a:rPr lang="en-GB" sz="3200" dirty="0"/>
                <a:t>It explains how health is shaped over time by biological, social and environmental factors</a:t>
              </a:r>
              <a:r>
                <a:rPr lang="uk-UA" sz="3200" dirty="0"/>
                <a:t> </a:t>
              </a:r>
              <a:r>
                <a:rPr lang="en-GB" sz="3200" b="1" i="1" dirty="0"/>
                <a:t>(World Health Organization, 2021).</a:t>
              </a:r>
              <a:endParaRPr lang="en-GB" sz="3200" i="1" dirty="0"/>
            </a:p>
            <a:p>
              <a:endParaRPr lang="en-GB" sz="3200" dirty="0"/>
            </a:p>
            <a:p>
              <a:r>
                <a:rPr lang="en-GB" sz="3200" dirty="0"/>
                <a:t>The case</a:t>
              </a:r>
              <a:r>
                <a:rPr lang="uk-UA" sz="3200" dirty="0"/>
                <a:t> </a:t>
              </a:r>
              <a:r>
                <a:rPr lang="en-GB" sz="3200" dirty="0"/>
                <a:t>of </a:t>
              </a:r>
              <a:r>
                <a:rPr lang="en-GB" sz="3200" b="1" i="1" dirty="0"/>
                <a:t>David (46, type 2 diabetes) </a:t>
              </a:r>
              <a:r>
                <a:rPr lang="en-GB" sz="3200" dirty="0"/>
                <a:t>is used to apply key concepts and identify possible interventions.</a:t>
              </a:r>
            </a:p>
            <a:p>
              <a:endParaRPr lang="en-GB" sz="3200" dirty="0"/>
            </a:p>
            <a:p>
              <a:r>
                <a:rPr lang="en-GB" sz="3200" dirty="0"/>
                <a:t>The life course approach focuses on the whole life, not just current health.</a:t>
              </a:r>
            </a:p>
            <a:p>
              <a:endParaRPr lang="en-GB" sz="3200" dirty="0"/>
            </a:p>
          </p:txBody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DE2F55B8-0931-5E45-3530-1B6BD256A14F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3668638" y="190500"/>
              <a:ext cx="4390762" cy="4174476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4">
                <a:alphaModFix amt="15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  <p:grpSp>
          <p:nvGrpSpPr>
            <p:cNvPr id="24" name="Group 2">
              <a:extLst>
                <a:ext uri="{FF2B5EF4-FFF2-40B4-BE49-F238E27FC236}">
                  <a16:creationId xmlns:a16="http://schemas.microsoft.com/office/drawing/2014/main" id="{2B0F767E-9CDB-BBAA-3DA2-8BA4306CD3AF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 rot="16200000">
              <a:off x="16170757" y="8175619"/>
              <a:ext cx="1942623" cy="2280138"/>
              <a:chOff x="0" y="0"/>
              <a:chExt cx="5409166" cy="6858000"/>
            </a:xfrm>
          </p:grpSpPr>
          <p:sp>
            <p:nvSpPr>
              <p:cNvPr id="25" name="Freeform 3">
                <a:extLst>
                  <a:ext uri="{FF2B5EF4-FFF2-40B4-BE49-F238E27FC236}">
                    <a16:creationId xmlns:a16="http://schemas.microsoft.com/office/drawing/2014/main" id="{AB7C2B69-BCB4-4E0D-CBE2-B9283F2DD8F6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5409184" cy="6858000"/>
              </a:xfrm>
              <a:custGeom>
                <a:avLst/>
                <a:gdLst/>
                <a:ahLst/>
                <a:cxnLst/>
                <a:rect l="l" t="t" r="r" b="b"/>
                <a:pathLst>
                  <a:path w="5409184" h="6858000">
                    <a:moveTo>
                      <a:pt x="0" y="0"/>
                    </a:moveTo>
                    <a:lnTo>
                      <a:pt x="1431544" y="0"/>
                    </a:lnTo>
                    <a:lnTo>
                      <a:pt x="3994150" y="4418457"/>
                    </a:lnTo>
                    <a:lnTo>
                      <a:pt x="540918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Группа 15">
            <a:extLst>
              <a:ext uri="{FF2B5EF4-FFF2-40B4-BE49-F238E27FC236}">
                <a16:creationId xmlns:a16="http://schemas.microsoft.com/office/drawing/2014/main" id="{08498826-6C15-01F2-A201-26CF2F1C9ED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990600" y="303233"/>
            <a:ext cx="16459200" cy="9659729"/>
            <a:chOff x="990600" y="303233"/>
            <a:chExt cx="16459200" cy="9659729"/>
          </a:xfrm>
        </p:grpSpPr>
        <p:grpSp>
          <p:nvGrpSpPr>
            <p:cNvPr id="2" name="Group 2"/>
            <p:cNvGrpSpPr>
              <a:grpSpLocks noGrp="1" noUngrp="1" noRot="1" noMove="1" noResize="1"/>
            </p:cNvGrpSpPr>
            <p:nvPr/>
          </p:nvGrpSpPr>
          <p:grpSpPr>
            <a:xfrm>
              <a:off x="1234438" y="4262441"/>
              <a:ext cx="7186612" cy="98930"/>
              <a:chOff x="0" y="0"/>
              <a:chExt cx="9582150" cy="131906"/>
            </a:xfrm>
          </p:grpSpPr>
          <p:sp>
            <p:nvSpPr>
              <p:cNvPr id="3" name="Freeform 3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9582150" cy="131953"/>
              </a:xfrm>
              <a:custGeom>
                <a:avLst/>
                <a:gdLst/>
                <a:ahLst/>
                <a:cxnLst/>
                <a:rect l="l" t="t" r="r" b="b"/>
                <a:pathLst>
                  <a:path w="9582150" h="131953">
                    <a:moveTo>
                      <a:pt x="0" y="0"/>
                    </a:moveTo>
                    <a:lnTo>
                      <a:pt x="9582150" y="0"/>
                    </a:lnTo>
                    <a:lnTo>
                      <a:pt x="9582150" y="131953"/>
                    </a:lnTo>
                    <a:lnTo>
                      <a:pt x="0" y="13195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4" name="TextBox 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224745" y="2933700"/>
              <a:ext cx="5196306" cy="1107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ru-GB" sz="2400" dirty="0"/>
                <a:t>Health develops over time across different stages of life </a:t>
              </a:r>
              <a:r>
                <a:rPr lang="ru-GB" sz="2400" b="1" i="1" dirty="0"/>
                <a:t>(Ben-Shlomo and Kuh, 2002)</a:t>
              </a:r>
            </a:p>
          </p:txBody>
        </p:sp>
        <p:sp>
          <p:nvSpPr>
            <p:cNvPr id="5" name="TextBox 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224745" y="2105897"/>
              <a:ext cx="5196306" cy="5992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ru-GB" sz="3600" b="1" dirty="0">
                  <a:solidFill>
                    <a:srgbClr val="000000"/>
                  </a:solidFill>
                  <a:latin typeface="+mj-lt"/>
                  <a:ea typeface="Arimo Bold"/>
                  <a:cs typeface="Arimo Bold"/>
                </a:rPr>
                <a:t>Health over time</a:t>
              </a:r>
              <a:r>
                <a:rPr lang="ru-GB" sz="3600" dirty="0">
                  <a:latin typeface="+mj-lt"/>
                </a:rPr>
                <a:t> </a:t>
              </a:r>
              <a:endParaRPr lang="en-US" sz="3600" b="1" dirty="0">
                <a:solidFill>
                  <a:srgbClr val="000000"/>
                </a:solidFill>
                <a:latin typeface="+mj-lt"/>
                <a:ea typeface="Arimo Bold"/>
                <a:cs typeface="Arimo Bold"/>
                <a:sym typeface="Arimo Bold"/>
              </a:endParaRPr>
            </a:p>
          </p:txBody>
        </p:sp>
        <p:grpSp>
          <p:nvGrpSpPr>
            <p:cNvPr id="6" name="Group 6"/>
            <p:cNvGrpSpPr>
              <a:grpSpLocks noGrp="1" noUngrp="1" noRot="1" noMove="1" noResize="1"/>
            </p:cNvGrpSpPr>
            <p:nvPr/>
          </p:nvGrpSpPr>
          <p:grpSpPr>
            <a:xfrm>
              <a:off x="1234438" y="8448616"/>
              <a:ext cx="7186612" cy="98930"/>
              <a:chOff x="0" y="0"/>
              <a:chExt cx="9582150" cy="131906"/>
            </a:xfrm>
          </p:grpSpPr>
          <p:sp>
            <p:nvSpPr>
              <p:cNvPr id="7" name="Freeform 7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9582150" cy="131953"/>
              </a:xfrm>
              <a:custGeom>
                <a:avLst/>
                <a:gdLst/>
                <a:ahLst/>
                <a:cxnLst/>
                <a:rect l="l" t="t" r="r" b="b"/>
                <a:pathLst>
                  <a:path w="9582150" h="131953">
                    <a:moveTo>
                      <a:pt x="0" y="0"/>
                    </a:moveTo>
                    <a:lnTo>
                      <a:pt x="9582150" y="0"/>
                    </a:lnTo>
                    <a:lnTo>
                      <a:pt x="9582150" y="131953"/>
                    </a:lnTo>
                    <a:lnTo>
                      <a:pt x="0" y="13195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8" name="TextBox 8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224745" y="6799122"/>
              <a:ext cx="5196306" cy="1107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ru-GB" sz="2400" dirty="0"/>
                <a:t>Health is dynamic and influenced by biological, social, and environmental factors</a:t>
              </a:r>
            </a:p>
          </p:txBody>
        </p:sp>
        <p:sp>
          <p:nvSpPr>
            <p:cNvPr id="9" name="TextBox 9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224745" y="5830380"/>
              <a:ext cx="5196306" cy="6027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ru-GB" sz="3600" b="1" dirty="0">
                  <a:latin typeface="+mj-lt"/>
                </a:rPr>
                <a:t>Multifactorial Influences</a:t>
              </a:r>
            </a:p>
          </p:txBody>
        </p:sp>
        <p:grpSp>
          <p:nvGrpSpPr>
            <p:cNvPr id="10" name="Group 10"/>
            <p:cNvGrpSpPr>
              <a:grpSpLocks noGrp="1" noUngrp="1" noRot="1" noMove="1" noResize="1"/>
            </p:cNvGrpSpPr>
            <p:nvPr/>
          </p:nvGrpSpPr>
          <p:grpSpPr>
            <a:xfrm>
              <a:off x="10072688" y="4262441"/>
              <a:ext cx="7186612" cy="98930"/>
              <a:chOff x="0" y="0"/>
              <a:chExt cx="9582150" cy="131906"/>
            </a:xfrm>
          </p:grpSpPr>
          <p:sp>
            <p:nvSpPr>
              <p:cNvPr id="11" name="Freeform 11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9582150" cy="131953"/>
              </a:xfrm>
              <a:custGeom>
                <a:avLst/>
                <a:gdLst/>
                <a:ahLst/>
                <a:cxnLst/>
                <a:rect l="l" t="t" r="r" b="b"/>
                <a:pathLst>
                  <a:path w="9582150" h="131953">
                    <a:moveTo>
                      <a:pt x="0" y="0"/>
                    </a:moveTo>
                    <a:lnTo>
                      <a:pt x="9582150" y="0"/>
                    </a:lnTo>
                    <a:lnTo>
                      <a:pt x="9582150" y="131953"/>
                    </a:lnTo>
                    <a:lnTo>
                      <a:pt x="0" y="13195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12" name="TextBox 1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2062994" y="2874998"/>
              <a:ext cx="5386806" cy="138499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ru-GB" sz="2400" dirty="0"/>
                <a:t>Health is shaped by transitions, timing, and life events, following a trajectory </a:t>
              </a:r>
              <a:r>
                <a:rPr lang="en-GB" sz="2400" b="1" i="1" dirty="0"/>
                <a:t>(Duxbury, 2026, Lecture 2,</a:t>
              </a:r>
              <a:r>
                <a:rPr lang="uk-UA" sz="2400" b="1" i="1" dirty="0"/>
                <a:t> </a:t>
              </a:r>
              <a:r>
                <a:rPr lang="en-US" sz="2400" b="1" i="1" dirty="0"/>
                <a:t>Key</a:t>
              </a:r>
              <a:r>
                <a:rPr lang="en-GB" sz="2400" b="1" i="1" dirty="0"/>
                <a:t> concepts slide)</a:t>
              </a:r>
            </a:p>
            <a:p>
              <a:endParaRPr lang="ru-GB" dirty="0"/>
            </a:p>
          </p:txBody>
        </p:sp>
        <p:sp>
          <p:nvSpPr>
            <p:cNvPr id="13" name="TextBox 1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2062994" y="2101530"/>
              <a:ext cx="5196306" cy="553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ru-GB" sz="3600" b="1" dirty="0">
                  <a:latin typeface="+mj-lt"/>
                </a:rPr>
                <a:t>Stages and Transitions</a:t>
              </a:r>
            </a:p>
          </p:txBody>
        </p:sp>
        <p:grpSp>
          <p:nvGrpSpPr>
            <p:cNvPr id="14" name="Group 14"/>
            <p:cNvGrpSpPr>
              <a:grpSpLocks noGrp="1" noUngrp="1" noRot="1" noMove="1" noResize="1"/>
            </p:cNvGrpSpPr>
            <p:nvPr/>
          </p:nvGrpSpPr>
          <p:grpSpPr>
            <a:xfrm>
              <a:off x="10072688" y="8448616"/>
              <a:ext cx="7186612" cy="98930"/>
              <a:chOff x="0" y="0"/>
              <a:chExt cx="9582150" cy="131906"/>
            </a:xfrm>
          </p:grpSpPr>
          <p:sp>
            <p:nvSpPr>
              <p:cNvPr id="15" name="Freeform 15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9582150" cy="131953"/>
              </a:xfrm>
              <a:custGeom>
                <a:avLst/>
                <a:gdLst/>
                <a:ahLst/>
                <a:cxnLst/>
                <a:rect l="l" t="t" r="r" b="b"/>
                <a:pathLst>
                  <a:path w="9582150" h="131953">
                    <a:moveTo>
                      <a:pt x="0" y="0"/>
                    </a:moveTo>
                    <a:lnTo>
                      <a:pt x="9582150" y="0"/>
                    </a:lnTo>
                    <a:lnTo>
                      <a:pt x="9582150" y="131953"/>
                    </a:lnTo>
                    <a:lnTo>
                      <a:pt x="0" y="13195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24" name="TextBox 2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2062994" y="6786981"/>
              <a:ext cx="5196306" cy="1107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ru-GB" sz="2400" dirty="0"/>
                <a:t>Early life experiences can increase the risk of long-term health outcomes later in life</a:t>
              </a:r>
            </a:p>
            <a:p>
              <a:r>
                <a:rPr lang="ru-GB" sz="2400" b="1" i="1" dirty="0"/>
                <a:t>(Marmot, 2010)</a:t>
              </a:r>
            </a:p>
          </p:txBody>
        </p:sp>
        <p:sp>
          <p:nvSpPr>
            <p:cNvPr id="25" name="TextBox 2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2062994" y="5830380"/>
              <a:ext cx="5196306" cy="553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ru-GB" sz="3600" b="1" dirty="0">
                  <a:latin typeface="+mj-lt"/>
                </a:rPr>
                <a:t>Long-term Impact </a:t>
              </a:r>
              <a:endParaRPr lang="ru-GB" sz="3600" dirty="0">
                <a:latin typeface="+mj-lt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5115F75-5178-C345-5E1A-11811F93D80D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553200" y="303233"/>
              <a:ext cx="9144000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sz="4800" b="1" dirty="0"/>
                <a:t>Life Course Approach</a:t>
              </a:r>
              <a:endParaRPr lang="en-GB" sz="4800" dirty="0"/>
            </a:p>
          </p:txBody>
        </p:sp>
        <p:grpSp>
          <p:nvGrpSpPr>
            <p:cNvPr id="31" name="Группа 30">
              <a:extLst>
                <a:ext uri="{FF2B5EF4-FFF2-40B4-BE49-F238E27FC236}">
                  <a16:creationId xmlns:a16="http://schemas.microsoft.com/office/drawing/2014/main" id="{DDACDA73-0627-9AF6-FE8D-D150C6C4ECDA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250677" y="2605031"/>
              <a:ext cx="1510100" cy="1510100"/>
              <a:chOff x="8388950" y="1366051"/>
              <a:chExt cx="1510100" cy="1510100"/>
            </a:xfrm>
          </p:grpSpPr>
          <p:grpSp>
            <p:nvGrpSpPr>
              <p:cNvPr id="32" name="Group 6">
                <a:extLst>
                  <a:ext uri="{FF2B5EF4-FFF2-40B4-BE49-F238E27FC236}">
                    <a16:creationId xmlns:a16="http://schemas.microsoft.com/office/drawing/2014/main" id="{0A9052C5-D4A9-FF89-18C9-5D41451B6575}"/>
                  </a:ext>
                </a:extLst>
              </p:cNvPr>
              <p:cNvGrpSpPr>
                <a:grpSpLocks noGrp="1" noUngrp="1" noRot="1" noMove="1" noResize="1"/>
              </p:cNvGrpSpPr>
              <p:nvPr/>
            </p:nvGrpSpPr>
            <p:grpSpPr>
              <a:xfrm>
                <a:off x="8388950" y="1366051"/>
                <a:ext cx="1510100" cy="1510100"/>
                <a:chOff x="0" y="0"/>
                <a:chExt cx="1717964" cy="1717964"/>
              </a:xfrm>
            </p:grpSpPr>
            <p:sp>
              <p:nvSpPr>
                <p:cNvPr id="34" name="Freeform 7">
                  <a:extLst>
                    <a:ext uri="{FF2B5EF4-FFF2-40B4-BE49-F238E27FC236}">
                      <a16:creationId xmlns:a16="http://schemas.microsoft.com/office/drawing/2014/main" id="{B44AEF46-0950-6A86-2BDC-5C2F80E8BA3F}"/>
                    </a:ext>
                  </a:extLst>
                </p:cNvPr>
                <p:cNvSpPr>
                  <a:spLocks noGrp="1" noRot="1" noMove="1" noResize="1" noEditPoints="1" noAdjustHandles="1" noChangeArrowheads="1" noChangeShapeType="1"/>
                </p:cNvSpPr>
                <p:nvPr/>
              </p:nvSpPr>
              <p:spPr>
                <a:xfrm>
                  <a:off x="0" y="0"/>
                  <a:ext cx="1718056" cy="1718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8056" h="1718056">
                      <a:moveTo>
                        <a:pt x="0" y="859028"/>
                      </a:moveTo>
                      <a:cubicBezTo>
                        <a:pt x="0" y="384556"/>
                        <a:pt x="384556" y="0"/>
                        <a:pt x="859028" y="0"/>
                      </a:cubicBezTo>
                      <a:cubicBezTo>
                        <a:pt x="1333500" y="0"/>
                        <a:pt x="1718056" y="384556"/>
                        <a:pt x="1718056" y="859028"/>
                      </a:cubicBezTo>
                      <a:cubicBezTo>
                        <a:pt x="1718056" y="1333500"/>
                        <a:pt x="1333500" y="1718056"/>
                        <a:pt x="859028" y="1718056"/>
                      </a:cubicBezTo>
                      <a:cubicBezTo>
                        <a:pt x="384556" y="1718056"/>
                        <a:pt x="0" y="1333373"/>
                        <a:pt x="0" y="85902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D61B1B">
                        <a:alpha val="100000"/>
                      </a:srgbClr>
                    </a:gs>
                    <a:gs pos="100000">
                      <a:srgbClr val="950303">
                        <a:alpha val="100000"/>
                      </a:srgbClr>
                    </a:gs>
                  </a:gsLst>
                  <a:path path="circle">
                    <a:fillToRect r="100000" b="100000"/>
                  </a:path>
                  <a:tileRect l="-100000" t="-100000"/>
                </a:gradFill>
              </p:spPr>
              <p:txBody>
                <a:bodyPr/>
                <a:lstStyle/>
                <a:p>
                  <a:endParaRPr lang="ru-GB"/>
                </a:p>
              </p:txBody>
            </p:sp>
          </p:grpSp>
          <p:sp>
            <p:nvSpPr>
              <p:cNvPr id="33" name="Freeform 11">
                <a:extLst>
                  <a:ext uri="{FF2B5EF4-FFF2-40B4-BE49-F238E27FC236}">
                    <a16:creationId xmlns:a16="http://schemas.microsoft.com/office/drawing/2014/main" id="{D5BE1D11-DC9E-2B9A-0DE2-3302C1934F61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8687022" y="1664123"/>
                <a:ext cx="913956" cy="913956"/>
              </a:xfrm>
              <a:custGeom>
                <a:avLst/>
                <a:gdLst/>
                <a:ahLst/>
                <a:cxnLst/>
                <a:rect l="l" t="t" r="r" b="b"/>
                <a:pathLst>
                  <a:path w="913956" h="913956">
                    <a:moveTo>
                      <a:pt x="0" y="0"/>
                    </a:moveTo>
                    <a:lnTo>
                      <a:pt x="913956" y="0"/>
                    </a:lnTo>
                    <a:lnTo>
                      <a:pt x="913956" y="913956"/>
                    </a:lnTo>
                    <a:lnTo>
                      <a:pt x="0" y="91395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35" name="Группа 34">
              <a:extLst>
                <a:ext uri="{FF2B5EF4-FFF2-40B4-BE49-F238E27FC236}">
                  <a16:creationId xmlns:a16="http://schemas.microsoft.com/office/drawing/2014/main" id="{6FE911E6-359D-6197-B56D-1DF6299CCAEF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0092566" y="2605031"/>
              <a:ext cx="1510100" cy="1510100"/>
              <a:chOff x="8388950" y="1366051"/>
              <a:chExt cx="1510100" cy="1510100"/>
            </a:xfrm>
          </p:grpSpPr>
          <p:grpSp>
            <p:nvGrpSpPr>
              <p:cNvPr id="36" name="Group 6">
                <a:extLst>
                  <a:ext uri="{FF2B5EF4-FFF2-40B4-BE49-F238E27FC236}">
                    <a16:creationId xmlns:a16="http://schemas.microsoft.com/office/drawing/2014/main" id="{45DFA0F3-E9F6-5D46-BC57-D0F4B4B14C4E}"/>
                  </a:ext>
                </a:extLst>
              </p:cNvPr>
              <p:cNvGrpSpPr>
                <a:grpSpLocks noGrp="1" noUngrp="1" noRot="1" noMove="1" noResize="1"/>
              </p:cNvGrpSpPr>
              <p:nvPr/>
            </p:nvGrpSpPr>
            <p:grpSpPr>
              <a:xfrm>
                <a:off x="8388950" y="1366051"/>
                <a:ext cx="1510100" cy="1510100"/>
                <a:chOff x="0" y="0"/>
                <a:chExt cx="1717964" cy="1717964"/>
              </a:xfrm>
            </p:grpSpPr>
            <p:sp>
              <p:nvSpPr>
                <p:cNvPr id="38" name="Freeform 7">
                  <a:extLst>
                    <a:ext uri="{FF2B5EF4-FFF2-40B4-BE49-F238E27FC236}">
                      <a16:creationId xmlns:a16="http://schemas.microsoft.com/office/drawing/2014/main" id="{F4E4D4C5-32F9-4826-E4B7-E795F5BC3354}"/>
                    </a:ext>
                  </a:extLst>
                </p:cNvPr>
                <p:cNvSpPr>
                  <a:spLocks noGrp="1" noRot="1" noMove="1" noResize="1" noEditPoints="1" noAdjustHandles="1" noChangeArrowheads="1" noChangeShapeType="1"/>
                </p:cNvSpPr>
                <p:nvPr/>
              </p:nvSpPr>
              <p:spPr>
                <a:xfrm>
                  <a:off x="0" y="0"/>
                  <a:ext cx="1718056" cy="1718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8056" h="1718056">
                      <a:moveTo>
                        <a:pt x="0" y="859028"/>
                      </a:moveTo>
                      <a:cubicBezTo>
                        <a:pt x="0" y="384556"/>
                        <a:pt x="384556" y="0"/>
                        <a:pt x="859028" y="0"/>
                      </a:cubicBezTo>
                      <a:cubicBezTo>
                        <a:pt x="1333500" y="0"/>
                        <a:pt x="1718056" y="384556"/>
                        <a:pt x="1718056" y="859028"/>
                      </a:cubicBezTo>
                      <a:cubicBezTo>
                        <a:pt x="1718056" y="1333500"/>
                        <a:pt x="1333500" y="1718056"/>
                        <a:pt x="859028" y="1718056"/>
                      </a:cubicBezTo>
                      <a:cubicBezTo>
                        <a:pt x="384556" y="1718056"/>
                        <a:pt x="0" y="1333373"/>
                        <a:pt x="0" y="85902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D61B1B">
                        <a:alpha val="100000"/>
                      </a:srgbClr>
                    </a:gs>
                    <a:gs pos="100000">
                      <a:srgbClr val="950303">
                        <a:alpha val="100000"/>
                      </a:srgbClr>
                    </a:gs>
                  </a:gsLst>
                  <a:path path="circle">
                    <a:fillToRect r="100000" b="100000"/>
                  </a:path>
                  <a:tileRect l="-100000" t="-100000"/>
                </a:gradFill>
              </p:spPr>
              <p:txBody>
                <a:bodyPr/>
                <a:lstStyle/>
                <a:p>
                  <a:endParaRPr lang="ru-GB"/>
                </a:p>
              </p:txBody>
            </p:sp>
          </p:grpSp>
          <p:sp>
            <p:nvSpPr>
              <p:cNvPr id="37" name="Freeform 11">
                <a:extLst>
                  <a:ext uri="{FF2B5EF4-FFF2-40B4-BE49-F238E27FC236}">
                    <a16:creationId xmlns:a16="http://schemas.microsoft.com/office/drawing/2014/main" id="{D20C1860-2952-C710-94A6-969A4DF208B7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8687022" y="1664123"/>
                <a:ext cx="913956" cy="913956"/>
              </a:xfrm>
              <a:custGeom>
                <a:avLst/>
                <a:gdLst/>
                <a:ahLst/>
                <a:cxnLst/>
                <a:rect l="l" t="t" r="r" b="b"/>
                <a:pathLst>
                  <a:path w="913956" h="913956">
                    <a:moveTo>
                      <a:pt x="0" y="0"/>
                    </a:moveTo>
                    <a:lnTo>
                      <a:pt x="913956" y="0"/>
                    </a:lnTo>
                    <a:lnTo>
                      <a:pt x="913956" y="913956"/>
                    </a:lnTo>
                    <a:lnTo>
                      <a:pt x="0" y="91395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39" name="Группа 38">
              <a:extLst>
                <a:ext uri="{FF2B5EF4-FFF2-40B4-BE49-F238E27FC236}">
                  <a16:creationId xmlns:a16="http://schemas.microsoft.com/office/drawing/2014/main" id="{7EB75F8A-66A0-6513-18B0-DD6E2E72C49A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234438" y="6750758"/>
              <a:ext cx="1510100" cy="1510100"/>
              <a:chOff x="8388950" y="1366051"/>
              <a:chExt cx="1510100" cy="1510100"/>
            </a:xfrm>
          </p:grpSpPr>
          <p:grpSp>
            <p:nvGrpSpPr>
              <p:cNvPr id="40" name="Group 6">
                <a:extLst>
                  <a:ext uri="{FF2B5EF4-FFF2-40B4-BE49-F238E27FC236}">
                    <a16:creationId xmlns:a16="http://schemas.microsoft.com/office/drawing/2014/main" id="{D547B0C1-428E-419A-5B3C-FDE286ECA6A2}"/>
                  </a:ext>
                </a:extLst>
              </p:cNvPr>
              <p:cNvGrpSpPr>
                <a:grpSpLocks noGrp="1" noUngrp="1" noRot="1" noMove="1" noResize="1"/>
              </p:cNvGrpSpPr>
              <p:nvPr/>
            </p:nvGrpSpPr>
            <p:grpSpPr>
              <a:xfrm>
                <a:off x="8388950" y="1366051"/>
                <a:ext cx="1510100" cy="1510100"/>
                <a:chOff x="0" y="0"/>
                <a:chExt cx="1717964" cy="1717964"/>
              </a:xfrm>
            </p:grpSpPr>
            <p:sp>
              <p:nvSpPr>
                <p:cNvPr id="42" name="Freeform 7">
                  <a:extLst>
                    <a:ext uri="{FF2B5EF4-FFF2-40B4-BE49-F238E27FC236}">
                      <a16:creationId xmlns:a16="http://schemas.microsoft.com/office/drawing/2014/main" id="{37BA9BE7-A890-798C-FD11-1BB67EE49FE8}"/>
                    </a:ext>
                  </a:extLst>
                </p:cNvPr>
                <p:cNvSpPr>
                  <a:spLocks noGrp="1" noRot="1" noMove="1" noResize="1" noEditPoints="1" noAdjustHandles="1" noChangeArrowheads="1" noChangeShapeType="1"/>
                </p:cNvSpPr>
                <p:nvPr/>
              </p:nvSpPr>
              <p:spPr>
                <a:xfrm>
                  <a:off x="0" y="0"/>
                  <a:ext cx="1718056" cy="1718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8056" h="1718056">
                      <a:moveTo>
                        <a:pt x="0" y="859028"/>
                      </a:moveTo>
                      <a:cubicBezTo>
                        <a:pt x="0" y="384556"/>
                        <a:pt x="384556" y="0"/>
                        <a:pt x="859028" y="0"/>
                      </a:cubicBezTo>
                      <a:cubicBezTo>
                        <a:pt x="1333500" y="0"/>
                        <a:pt x="1718056" y="384556"/>
                        <a:pt x="1718056" y="859028"/>
                      </a:cubicBezTo>
                      <a:cubicBezTo>
                        <a:pt x="1718056" y="1333500"/>
                        <a:pt x="1333500" y="1718056"/>
                        <a:pt x="859028" y="1718056"/>
                      </a:cubicBezTo>
                      <a:cubicBezTo>
                        <a:pt x="384556" y="1718056"/>
                        <a:pt x="0" y="1333373"/>
                        <a:pt x="0" y="85902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D61B1B">
                        <a:alpha val="100000"/>
                      </a:srgbClr>
                    </a:gs>
                    <a:gs pos="100000">
                      <a:srgbClr val="950303">
                        <a:alpha val="100000"/>
                      </a:srgbClr>
                    </a:gs>
                  </a:gsLst>
                  <a:path path="circle">
                    <a:fillToRect r="100000" b="100000"/>
                  </a:path>
                  <a:tileRect l="-100000" t="-100000"/>
                </a:gradFill>
              </p:spPr>
              <p:txBody>
                <a:bodyPr/>
                <a:lstStyle/>
                <a:p>
                  <a:endParaRPr lang="ru-GB"/>
                </a:p>
              </p:txBody>
            </p:sp>
          </p:grpSp>
          <p:sp>
            <p:nvSpPr>
              <p:cNvPr id="41" name="Freeform 11">
                <a:extLst>
                  <a:ext uri="{FF2B5EF4-FFF2-40B4-BE49-F238E27FC236}">
                    <a16:creationId xmlns:a16="http://schemas.microsoft.com/office/drawing/2014/main" id="{E49284B8-1148-6208-5B84-1B8942AE04A3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8687022" y="1664123"/>
                <a:ext cx="913956" cy="913956"/>
              </a:xfrm>
              <a:custGeom>
                <a:avLst/>
                <a:gdLst/>
                <a:ahLst/>
                <a:cxnLst/>
                <a:rect l="l" t="t" r="r" b="b"/>
                <a:pathLst>
                  <a:path w="913956" h="913956">
                    <a:moveTo>
                      <a:pt x="0" y="0"/>
                    </a:moveTo>
                    <a:lnTo>
                      <a:pt x="913956" y="0"/>
                    </a:lnTo>
                    <a:lnTo>
                      <a:pt x="913956" y="913956"/>
                    </a:lnTo>
                    <a:lnTo>
                      <a:pt x="0" y="91395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43" name="Группа 42">
              <a:extLst>
                <a:ext uri="{FF2B5EF4-FFF2-40B4-BE49-F238E27FC236}">
                  <a16:creationId xmlns:a16="http://schemas.microsoft.com/office/drawing/2014/main" id="{E4C1B4A5-6095-4C44-88CC-2C7785EBDD3C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0072688" y="6750839"/>
              <a:ext cx="1510100" cy="1510100"/>
              <a:chOff x="8388950" y="1366051"/>
              <a:chExt cx="1510100" cy="1510100"/>
            </a:xfrm>
          </p:grpSpPr>
          <p:grpSp>
            <p:nvGrpSpPr>
              <p:cNvPr id="44" name="Group 6">
                <a:extLst>
                  <a:ext uri="{FF2B5EF4-FFF2-40B4-BE49-F238E27FC236}">
                    <a16:creationId xmlns:a16="http://schemas.microsoft.com/office/drawing/2014/main" id="{DA89DFB7-2854-E470-0134-7772C0E4C5F0}"/>
                  </a:ext>
                </a:extLst>
              </p:cNvPr>
              <p:cNvGrpSpPr>
                <a:grpSpLocks noGrp="1" noUngrp="1" noRot="1" noMove="1" noResize="1"/>
              </p:cNvGrpSpPr>
              <p:nvPr/>
            </p:nvGrpSpPr>
            <p:grpSpPr>
              <a:xfrm>
                <a:off x="8388950" y="1366051"/>
                <a:ext cx="1510100" cy="1510100"/>
                <a:chOff x="0" y="0"/>
                <a:chExt cx="1717964" cy="1717964"/>
              </a:xfrm>
            </p:grpSpPr>
            <p:sp>
              <p:nvSpPr>
                <p:cNvPr id="46" name="Freeform 7">
                  <a:extLst>
                    <a:ext uri="{FF2B5EF4-FFF2-40B4-BE49-F238E27FC236}">
                      <a16:creationId xmlns:a16="http://schemas.microsoft.com/office/drawing/2014/main" id="{2A9E2627-5202-2EBD-BA48-DBA2251162CD}"/>
                    </a:ext>
                  </a:extLst>
                </p:cNvPr>
                <p:cNvSpPr>
                  <a:spLocks noGrp="1" noRot="1" noMove="1" noResize="1" noEditPoints="1" noAdjustHandles="1" noChangeArrowheads="1" noChangeShapeType="1"/>
                </p:cNvSpPr>
                <p:nvPr/>
              </p:nvSpPr>
              <p:spPr>
                <a:xfrm>
                  <a:off x="0" y="0"/>
                  <a:ext cx="1718056" cy="1718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8056" h="1718056">
                      <a:moveTo>
                        <a:pt x="0" y="859028"/>
                      </a:moveTo>
                      <a:cubicBezTo>
                        <a:pt x="0" y="384556"/>
                        <a:pt x="384556" y="0"/>
                        <a:pt x="859028" y="0"/>
                      </a:cubicBezTo>
                      <a:cubicBezTo>
                        <a:pt x="1333500" y="0"/>
                        <a:pt x="1718056" y="384556"/>
                        <a:pt x="1718056" y="859028"/>
                      </a:cubicBezTo>
                      <a:cubicBezTo>
                        <a:pt x="1718056" y="1333500"/>
                        <a:pt x="1333500" y="1718056"/>
                        <a:pt x="859028" y="1718056"/>
                      </a:cubicBezTo>
                      <a:cubicBezTo>
                        <a:pt x="384556" y="1718056"/>
                        <a:pt x="0" y="1333373"/>
                        <a:pt x="0" y="85902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D61B1B">
                        <a:alpha val="100000"/>
                      </a:srgbClr>
                    </a:gs>
                    <a:gs pos="100000">
                      <a:srgbClr val="950303">
                        <a:alpha val="100000"/>
                      </a:srgbClr>
                    </a:gs>
                  </a:gsLst>
                  <a:path path="circle">
                    <a:fillToRect r="100000" b="100000"/>
                  </a:path>
                  <a:tileRect l="-100000" t="-100000"/>
                </a:gradFill>
              </p:spPr>
              <p:txBody>
                <a:bodyPr/>
                <a:lstStyle/>
                <a:p>
                  <a:endParaRPr lang="ru-GB"/>
                </a:p>
              </p:txBody>
            </p:sp>
          </p:grpSp>
          <p:sp>
            <p:nvSpPr>
              <p:cNvPr id="45" name="Freeform 11">
                <a:extLst>
                  <a:ext uri="{FF2B5EF4-FFF2-40B4-BE49-F238E27FC236}">
                    <a16:creationId xmlns:a16="http://schemas.microsoft.com/office/drawing/2014/main" id="{858F1FC4-2FC4-61EE-455E-BDFF30E50DA3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8687022" y="1664123"/>
                <a:ext cx="913956" cy="913956"/>
              </a:xfrm>
              <a:custGeom>
                <a:avLst/>
                <a:gdLst/>
                <a:ahLst/>
                <a:cxnLst/>
                <a:rect l="l" t="t" r="r" b="b"/>
                <a:pathLst>
                  <a:path w="913956" h="913956">
                    <a:moveTo>
                      <a:pt x="0" y="0"/>
                    </a:moveTo>
                    <a:lnTo>
                      <a:pt x="913956" y="0"/>
                    </a:lnTo>
                    <a:lnTo>
                      <a:pt x="913956" y="913956"/>
                    </a:lnTo>
                    <a:lnTo>
                      <a:pt x="0" y="91395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10A698EE-7119-3608-47A6-F25AC4C9A5EA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990600" y="9039632"/>
              <a:ext cx="13258800" cy="92333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ru-GB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Ben-Shlomo, Y. and Kuh, D. (2002) A life course approach to chronic disease epidemiology.</a:t>
              </a:r>
            </a:p>
            <a:p>
              <a:r>
                <a:rPr lang="ru-GB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Duxbury, B. (2026) Living well: A life course approach to health and wellbeing. Lecture 2</a:t>
              </a: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[PowerPoint lecture slides].</a:t>
              </a:r>
              <a:r>
                <a:rPr lang="ru-GB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UWTSD.</a:t>
              </a:r>
            </a:p>
            <a:p>
              <a:r>
                <a:rPr lang="ru-GB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Marmot, M. (2010) Fair Society, Healthy Lives.</a:t>
              </a: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632A7089-28A0-B5D5-679A-1141091A3CC3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682206" y="1072277"/>
              <a:ext cx="5509794" cy="4921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15000"/>
                </a:lnSpc>
                <a:spcAft>
                  <a:spcPts val="800"/>
                </a:spcAft>
                <a:buNone/>
              </a:pPr>
              <a:r>
                <a:rPr lang="ru-GB" sz="2400" kern="100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  <a:ea typeface="Aptos" panose="020B0004020202020204" pitchFamily="34" charset="0"/>
                  <a:cs typeface="Times New Roman" panose="02020603050405020304" pitchFamily="18" charset="0"/>
                </a:rPr>
                <a:t>Health is not static </a:t>
              </a:r>
              <a:r>
                <a:rPr lang="en-US" sz="2400" kern="100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  <a:ea typeface="Aptos" panose="020B0004020202020204" pitchFamily="34" charset="0"/>
                  <a:cs typeface="Times New Roman" panose="02020603050405020304" pitchFamily="18" charset="0"/>
                </a:rPr>
                <a:t>-</a:t>
              </a:r>
              <a:r>
                <a:rPr lang="ru-GB" sz="2400" kern="100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  <a:ea typeface="Aptos" panose="020B0004020202020204" pitchFamily="34" charset="0"/>
                  <a:cs typeface="Times New Roman" panose="02020603050405020304" pitchFamily="18" charset="0"/>
                </a:rPr>
                <a:t> it changes over time</a:t>
              </a:r>
              <a:r>
                <a:rPr lang="ru-GB" sz="1800" kern="100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  <a:ea typeface="Aptos" panose="020B0004020202020204" pitchFamily="34" charset="0"/>
                  <a:cs typeface="Times New Roman" panose="02020603050405020304" pitchFamily="18" charset="0"/>
                </a:rPr>
                <a:t>.</a:t>
              </a:r>
              <a:endParaRPr lang="ru-GB" sz="1400" kern="1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91A67DC8-DAA2-9538-9E27-D3D2F1031FA4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010174" y="3194112"/>
              <a:ext cx="4390762" cy="4174476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5">
                <a:alphaModFix amt="15000"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4"/>
          <p:cNvSpPr txBox="1"/>
          <p:nvPr/>
        </p:nvSpPr>
        <p:spPr>
          <a:xfrm>
            <a:off x="13716000" y="2126686"/>
            <a:ext cx="5257800" cy="12380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3600" b="1" dirty="0">
                <a:latin typeface="+mj-lt"/>
              </a:rPr>
              <a:t>3.</a:t>
            </a:r>
            <a:r>
              <a:rPr lang="en-GB" sz="3600" b="1" dirty="0"/>
              <a:t>Accumulation of Risk</a:t>
            </a:r>
          </a:p>
          <a:p>
            <a:pPr algn="ctr">
              <a:lnSpc>
                <a:spcPts val="5040"/>
              </a:lnSpc>
            </a:pPr>
            <a:endParaRPr lang="en-US" sz="6000" b="1" dirty="0">
              <a:solidFill>
                <a:srgbClr val="000000"/>
              </a:solidFill>
              <a:latin typeface="+mj-lt"/>
              <a:ea typeface="Arimo Bold"/>
              <a:cs typeface="Arimo Bold"/>
              <a:sym typeface="Arimo Bold"/>
            </a:endParaRPr>
          </a:p>
        </p:txBody>
      </p:sp>
      <p:grpSp>
        <p:nvGrpSpPr>
          <p:cNvPr id="2" name="Группа 1">
            <a:extLst>
              <a:ext uri="{FF2B5EF4-FFF2-40B4-BE49-F238E27FC236}">
                <a16:creationId xmlns:a16="http://schemas.microsoft.com/office/drawing/2014/main" id="{7F3CAE7B-B49C-9EC4-DB5F-516B4AA9BB64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-279604" y="0"/>
            <a:ext cx="18567604" cy="10287000"/>
            <a:chOff x="-279604" y="0"/>
            <a:chExt cx="18567604" cy="10287000"/>
          </a:xfrm>
        </p:grpSpPr>
        <p:sp>
          <p:nvSpPr>
            <p:cNvPr id="10" name="TextBox 10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-279604" y="2087640"/>
              <a:ext cx="5046891" cy="6780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40"/>
                </a:lnSpc>
              </a:pPr>
              <a:r>
                <a:rPr lang="ru-GB" sz="3600" b="1" dirty="0">
                  <a:latin typeface="+mj-lt"/>
                </a:rPr>
                <a:t>1</a:t>
              </a:r>
              <a:r>
                <a:rPr lang="en-US" sz="3600" b="1" dirty="0">
                  <a:latin typeface="+mj-lt"/>
                </a:rPr>
                <a:t>. </a:t>
              </a:r>
              <a:r>
                <a:rPr lang="ru-GB" sz="3600" b="1" dirty="0">
                  <a:latin typeface="+mj-lt"/>
                </a:rPr>
                <a:t>Early Life (</a:t>
              </a:r>
              <a:r>
                <a:rPr lang="en-US" sz="3600" b="1" dirty="0">
                  <a:latin typeface="+mj-lt"/>
                </a:rPr>
                <a:t>Past)</a:t>
              </a:r>
              <a:r>
                <a:rPr lang="ru-GB" sz="6000" dirty="0">
                  <a:latin typeface="+mj-lt"/>
                </a:rPr>
                <a:t> </a:t>
              </a:r>
              <a:endParaRPr lang="en-US" sz="6000" b="1" dirty="0">
                <a:solidFill>
                  <a:srgbClr val="000000"/>
                </a:solidFill>
                <a:latin typeface="+mj-lt"/>
                <a:ea typeface="Arimo Bold"/>
                <a:cs typeface="Arimo Bold"/>
                <a:sym typeface="Arimo Bold"/>
              </a:endParaRPr>
            </a:p>
          </p:txBody>
        </p:sp>
        <p:sp>
          <p:nvSpPr>
            <p:cNvPr id="11" name="TextBox 11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33401" y="2765711"/>
              <a:ext cx="3657600" cy="307776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ru-GB" sz="2800" dirty="0"/>
                <a:t>Early experiences and possible family history </a:t>
              </a:r>
              <a:r>
                <a:rPr lang="en-GB" sz="2800" dirty="0"/>
                <a:t>may influence his health trajectory</a:t>
              </a:r>
            </a:p>
            <a:p>
              <a:r>
                <a:rPr lang="en-GB" sz="2800" b="1" i="1" dirty="0"/>
                <a:t>(Duxbury, 2026; Ben-Shlomo and Kuh, 2002)</a:t>
              </a:r>
              <a:endParaRPr lang="en-GB" sz="2800" i="1" dirty="0"/>
            </a:p>
            <a:p>
              <a:pPr algn="ctr"/>
              <a:endParaRPr lang="ru-GB" sz="3200" dirty="0"/>
            </a:p>
          </p:txBody>
        </p:sp>
        <p:sp>
          <p:nvSpPr>
            <p:cNvPr id="12" name="TextBox 1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57200" y="6210961"/>
              <a:ext cx="3429000" cy="115320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US" sz="3600" b="1" dirty="0">
                  <a:latin typeface="+mj-lt"/>
                </a:rPr>
                <a:t>2. </a:t>
              </a:r>
              <a:r>
                <a:rPr lang="en-GB" sz="3600" b="1" dirty="0"/>
                <a:t>Life Transitions</a:t>
              </a:r>
            </a:p>
            <a:p>
              <a:pPr algn="ctr">
                <a:lnSpc>
                  <a:spcPts val="5040"/>
                </a:lnSpc>
              </a:pPr>
              <a:r>
                <a:rPr lang="ru-GB" sz="3600" dirty="0"/>
                <a:t> </a:t>
              </a:r>
              <a:endParaRPr lang="en-US" sz="3600" b="1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endParaRPr>
            </a:p>
          </p:txBody>
        </p:sp>
        <p:sp>
          <p:nvSpPr>
            <p:cNvPr id="13" name="TextBox 1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57200" y="6963081"/>
              <a:ext cx="3657600" cy="264687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2800" dirty="0"/>
                <a:t>Key life transitions, such as divorce and work stress, may affect health and wellbeing over time</a:t>
              </a:r>
              <a:r>
                <a:rPr lang="uk-UA" sz="2800" dirty="0"/>
                <a:t> </a:t>
              </a:r>
              <a:r>
                <a:rPr lang="en-GB" sz="2800" b="1" i="1" dirty="0"/>
                <a:t>(Duxbury, 2026)</a:t>
              </a:r>
              <a:endParaRPr lang="en-GB" sz="2800" i="1" dirty="0"/>
            </a:p>
            <a:p>
              <a:pPr algn="ctr"/>
              <a:endParaRPr lang="ru-GB" sz="3200" dirty="0"/>
            </a:p>
          </p:txBody>
        </p:sp>
        <p:sp>
          <p:nvSpPr>
            <p:cNvPr id="15" name="TextBox 1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3700312" y="2884054"/>
              <a:ext cx="3771900" cy="215443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ru-GB" sz="2800" dirty="0"/>
                <a:t>His current condition reflects the accumulation of risk factors over time </a:t>
              </a:r>
              <a:r>
                <a:rPr lang="en-GB" sz="2800" b="1" i="1" dirty="0"/>
                <a:t>(Duxbury, 2026; </a:t>
              </a:r>
              <a:r>
                <a:rPr lang="en-GB" sz="2800" b="1" dirty="0"/>
                <a:t>Ben-Shlomo and Kuh, 2002)</a:t>
              </a:r>
              <a:endParaRPr lang="en-GB" sz="2800" dirty="0"/>
            </a:p>
          </p:txBody>
        </p:sp>
        <p:sp>
          <p:nvSpPr>
            <p:cNvPr id="16" name="TextBox 16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2877800" y="6130959"/>
              <a:ext cx="5046891" cy="13252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040"/>
                </a:lnSpc>
              </a:pPr>
              <a:r>
                <a:rPr lang="en-US" sz="3600" b="1" dirty="0">
                  <a:latin typeface="+mj-lt"/>
                </a:rPr>
                <a:t> </a:t>
              </a:r>
              <a:r>
                <a:rPr lang="uk-UA" sz="3600" b="1" dirty="0">
                  <a:latin typeface="+mj-lt"/>
                </a:rPr>
                <a:t>4.</a:t>
              </a:r>
              <a:r>
                <a:rPr lang="en-GB" sz="3600" b="1" dirty="0"/>
                <a:t>Future Outcomes</a:t>
              </a:r>
            </a:p>
            <a:p>
              <a:pPr algn="ctr">
                <a:lnSpc>
                  <a:spcPts val="5040"/>
                </a:lnSpc>
              </a:pPr>
              <a:endParaRPr lang="en-US" sz="6000" b="1" dirty="0">
                <a:solidFill>
                  <a:srgbClr val="000000"/>
                </a:solidFill>
                <a:latin typeface="+mj-lt"/>
                <a:ea typeface="Arimo Bold"/>
                <a:cs typeface="Arimo Bold"/>
                <a:sym typeface="Arimo Bold"/>
              </a:endParaRPr>
            </a:p>
          </p:txBody>
        </p:sp>
        <p:sp>
          <p:nvSpPr>
            <p:cNvPr id="17" name="TextBox 17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3677900" y="6718522"/>
              <a:ext cx="3771900" cy="22159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ru-GB" sz="2800" dirty="0"/>
                <a:t>Without intervention, his health trajectory may worsen, increasing future risks </a:t>
              </a:r>
              <a:r>
                <a:rPr lang="en-GB" sz="2800" b="1" i="1" dirty="0"/>
                <a:t>(Duxbury, 2026)</a:t>
              </a:r>
              <a:endParaRPr lang="en-GB" sz="2800" i="1" dirty="0"/>
            </a:p>
            <a:p>
              <a:pPr algn="ctr"/>
              <a:endParaRPr lang="ru-GB" sz="32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30FC694-20EC-4F79-1B1F-C6CE49944723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553200" y="431185"/>
              <a:ext cx="9144000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sz="3600" b="1" dirty="0"/>
                <a:t>David Across the Life Course</a:t>
              </a:r>
              <a:endParaRPr lang="en-GB" sz="3600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43EE41E-4901-417B-5E5B-76E4573E9F6D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876800" y="1181081"/>
              <a:ext cx="914400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This slide shows how health develops over time across the life course</a:t>
              </a:r>
              <a:r>
                <a:rPr lang="en-GB" sz="2400" b="1" dirty="0"/>
                <a:t>.</a:t>
              </a:r>
              <a:endParaRPr lang="ru-GB" sz="1400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81C7AD6-CC27-DF1E-7F7C-F1C0F48A9F7D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42900" y="9380785"/>
              <a:ext cx="13335000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</a:rPr>
                <a:t>Duxbury, B. (2026) </a:t>
              </a:r>
              <a:r>
                <a:rPr lang="en-GB" i="1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</a:rPr>
                <a:t>Living well: A life course approach to health and wellbeing</a:t>
              </a: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</a:rPr>
                <a:t> </a:t>
              </a: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[PowerPoint lecture slides]</a:t>
              </a: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</a:rPr>
                <a:t>. UWTSD.</a:t>
              </a:r>
            </a:p>
            <a:p>
              <a:pPr>
                <a:buNone/>
              </a:pP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</a:rPr>
                <a:t>Ben-Shlomo, Y. and Kuh, D. (2002) </a:t>
              </a:r>
              <a:r>
                <a:rPr lang="en-GB" i="1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</a:rPr>
                <a:t>A life course approach to chronic disease epidemiology</a:t>
              </a: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</a:rPr>
                <a:t>.</a:t>
              </a:r>
            </a:p>
          </p:txBody>
        </p:sp>
        <p:pic>
          <p:nvPicPr>
            <p:cNvPr id="29" name="Рисунок 28" descr="Изображение выглядит как текст, круг&#10;&#10;Содержимое, созданное искусственным интеллектом, может быть неверным.">
              <a:extLst>
                <a:ext uri="{FF2B5EF4-FFF2-40B4-BE49-F238E27FC236}">
                  <a16:creationId xmlns:a16="http://schemas.microsoft.com/office/drawing/2014/main" id="{8E6069EB-4385-B70A-E94C-9C2F947AB7B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30482" y="2663772"/>
              <a:ext cx="9465035" cy="5162745"/>
            </a:xfrm>
            <a:prstGeom prst="rect">
              <a:avLst/>
            </a:prstGeom>
          </p:spPr>
        </p:pic>
        <p:grpSp>
          <p:nvGrpSpPr>
            <p:cNvPr id="30" name="Group 10">
              <a:extLst>
                <a:ext uri="{FF2B5EF4-FFF2-40B4-BE49-F238E27FC236}">
                  <a16:creationId xmlns:a16="http://schemas.microsoft.com/office/drawing/2014/main" id="{25D00DD3-B528-567E-5FD5-8D05758AF122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4301665" y="7777052"/>
              <a:ext cx="8901344" cy="49465"/>
              <a:chOff x="0" y="0"/>
              <a:chExt cx="9582150" cy="131906"/>
            </a:xfrm>
          </p:grpSpPr>
          <p:sp>
            <p:nvSpPr>
              <p:cNvPr id="31" name="Freeform 11">
                <a:extLst>
                  <a:ext uri="{FF2B5EF4-FFF2-40B4-BE49-F238E27FC236}">
                    <a16:creationId xmlns:a16="http://schemas.microsoft.com/office/drawing/2014/main" id="{2FC96C80-984C-C523-A88C-DF5485581A0E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9582150" cy="131953"/>
              </a:xfrm>
              <a:custGeom>
                <a:avLst/>
                <a:gdLst/>
                <a:ahLst/>
                <a:cxnLst/>
                <a:rect l="l" t="t" r="r" b="b"/>
                <a:pathLst>
                  <a:path w="9582150" h="131953">
                    <a:moveTo>
                      <a:pt x="0" y="0"/>
                    </a:moveTo>
                    <a:lnTo>
                      <a:pt x="9582150" y="0"/>
                    </a:lnTo>
                    <a:lnTo>
                      <a:pt x="9582150" y="131953"/>
                    </a:lnTo>
                    <a:lnTo>
                      <a:pt x="0" y="13195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32" name="Group 10">
              <a:extLst>
                <a:ext uri="{FF2B5EF4-FFF2-40B4-BE49-F238E27FC236}">
                  <a16:creationId xmlns:a16="http://schemas.microsoft.com/office/drawing/2014/main" id="{351DA643-94C5-DB83-51FE-9EB9D2707554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5562600" y="1114158"/>
              <a:ext cx="7511821" cy="66942"/>
              <a:chOff x="0" y="0"/>
              <a:chExt cx="9582150" cy="131906"/>
            </a:xfrm>
          </p:grpSpPr>
          <p:sp>
            <p:nvSpPr>
              <p:cNvPr id="33" name="Freeform 11">
                <a:extLst>
                  <a:ext uri="{FF2B5EF4-FFF2-40B4-BE49-F238E27FC236}">
                    <a16:creationId xmlns:a16="http://schemas.microsoft.com/office/drawing/2014/main" id="{E86C68BF-A7AE-BC41-B38E-5C63C60FBEFC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9582150" cy="131953"/>
              </a:xfrm>
              <a:custGeom>
                <a:avLst/>
                <a:gdLst/>
                <a:ahLst/>
                <a:cxnLst/>
                <a:rect l="l" t="t" r="r" b="b"/>
                <a:pathLst>
                  <a:path w="9582150" h="131953">
                    <a:moveTo>
                      <a:pt x="0" y="0"/>
                    </a:moveTo>
                    <a:lnTo>
                      <a:pt x="9582150" y="0"/>
                    </a:lnTo>
                    <a:lnTo>
                      <a:pt x="9582150" y="131953"/>
                    </a:lnTo>
                    <a:lnTo>
                      <a:pt x="0" y="13195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66D121A5-30B1-1B1E-63E0-85A35357494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017019" y="6406365"/>
              <a:ext cx="1470636" cy="1349045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4">
                <a:alphaModFix amt="15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  <p:grpSp>
          <p:nvGrpSpPr>
            <p:cNvPr id="35" name="Group 2">
              <a:extLst>
                <a:ext uri="{FF2B5EF4-FFF2-40B4-BE49-F238E27FC236}">
                  <a16:creationId xmlns:a16="http://schemas.microsoft.com/office/drawing/2014/main" id="{9778B473-43F7-7D7D-290B-C94F6D8E82CD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 rot="16200000">
              <a:off x="15697200" y="7696200"/>
              <a:ext cx="2324100" cy="2857500"/>
              <a:chOff x="0" y="0"/>
              <a:chExt cx="5409166" cy="6858000"/>
            </a:xfrm>
          </p:grpSpPr>
          <p:sp>
            <p:nvSpPr>
              <p:cNvPr id="36" name="Freeform 3">
                <a:extLst>
                  <a:ext uri="{FF2B5EF4-FFF2-40B4-BE49-F238E27FC236}">
                    <a16:creationId xmlns:a16="http://schemas.microsoft.com/office/drawing/2014/main" id="{B5C81469-88DB-01C9-270C-7F630B0C7495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5409184" cy="6858000"/>
              </a:xfrm>
              <a:custGeom>
                <a:avLst/>
                <a:gdLst/>
                <a:ahLst/>
                <a:cxnLst/>
                <a:rect l="l" t="t" r="r" b="b"/>
                <a:pathLst>
                  <a:path w="5409184" h="6858000">
                    <a:moveTo>
                      <a:pt x="0" y="0"/>
                    </a:moveTo>
                    <a:lnTo>
                      <a:pt x="1431544" y="0"/>
                    </a:lnTo>
                    <a:lnTo>
                      <a:pt x="3994150" y="4418457"/>
                    </a:lnTo>
                    <a:lnTo>
                      <a:pt x="540918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37" name="Group 2">
              <a:extLst>
                <a:ext uri="{FF2B5EF4-FFF2-40B4-BE49-F238E27FC236}">
                  <a16:creationId xmlns:a16="http://schemas.microsoft.com/office/drawing/2014/main" id="{C924D8AA-8C41-2146-0805-0C34A1984961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 rot="5400000">
              <a:off x="247650" y="-247650"/>
              <a:ext cx="2362200" cy="2857500"/>
              <a:chOff x="0" y="0"/>
              <a:chExt cx="5409166" cy="6858000"/>
            </a:xfrm>
          </p:grpSpPr>
          <p:sp>
            <p:nvSpPr>
              <p:cNvPr id="38" name="Freeform 3">
                <a:extLst>
                  <a:ext uri="{FF2B5EF4-FFF2-40B4-BE49-F238E27FC236}">
                    <a16:creationId xmlns:a16="http://schemas.microsoft.com/office/drawing/2014/main" id="{E704669F-8767-123E-6C98-EEBBD8AD23AA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5409184" cy="6858000"/>
              </a:xfrm>
              <a:custGeom>
                <a:avLst/>
                <a:gdLst/>
                <a:ahLst/>
                <a:cxnLst/>
                <a:rect l="l" t="t" r="r" b="b"/>
                <a:pathLst>
                  <a:path w="5409184" h="6858000">
                    <a:moveTo>
                      <a:pt x="0" y="0"/>
                    </a:moveTo>
                    <a:lnTo>
                      <a:pt x="1431544" y="0"/>
                    </a:lnTo>
                    <a:lnTo>
                      <a:pt x="3994150" y="4418457"/>
                    </a:lnTo>
                    <a:lnTo>
                      <a:pt x="540918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Группа 17">
            <a:extLst>
              <a:ext uri="{FF2B5EF4-FFF2-40B4-BE49-F238E27FC236}">
                <a16:creationId xmlns:a16="http://schemas.microsoft.com/office/drawing/2014/main" id="{7FD1F31D-3542-94A4-7011-574681469826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0" y="0"/>
            <a:ext cx="18288001" cy="10287000"/>
            <a:chOff x="0" y="0"/>
            <a:chExt cx="18288001" cy="10287000"/>
          </a:xfrm>
        </p:grpSpPr>
        <p:grpSp>
          <p:nvGrpSpPr>
            <p:cNvPr id="2" name="Group 2"/>
            <p:cNvGrpSpPr>
              <a:grpSpLocks noGrp="1" noUngrp="1" noRot="1" noMove="1" noResize="1"/>
            </p:cNvGrpSpPr>
            <p:nvPr/>
          </p:nvGrpSpPr>
          <p:grpSpPr>
            <a:xfrm>
              <a:off x="0" y="5143500"/>
              <a:ext cx="4056874" cy="5143500"/>
              <a:chOff x="0" y="0"/>
              <a:chExt cx="5409166" cy="6858000"/>
            </a:xfrm>
          </p:grpSpPr>
          <p:sp>
            <p:nvSpPr>
              <p:cNvPr id="3" name="Freeform 3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5409184" cy="6858000"/>
              </a:xfrm>
              <a:custGeom>
                <a:avLst/>
                <a:gdLst/>
                <a:ahLst/>
                <a:cxnLst/>
                <a:rect l="l" t="t" r="r" b="b"/>
                <a:pathLst>
                  <a:path w="5409184" h="6858000">
                    <a:moveTo>
                      <a:pt x="0" y="0"/>
                    </a:moveTo>
                    <a:lnTo>
                      <a:pt x="1431544" y="0"/>
                    </a:lnTo>
                    <a:lnTo>
                      <a:pt x="3994150" y="4418457"/>
                    </a:lnTo>
                    <a:lnTo>
                      <a:pt x="540918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4" name="Group 4"/>
            <p:cNvGrpSpPr>
              <a:grpSpLocks noGrp="1" noUngrp="1" noRot="1" noMove="1" noResize="1"/>
            </p:cNvGrpSpPr>
            <p:nvPr/>
          </p:nvGrpSpPr>
          <p:grpSpPr>
            <a:xfrm rot="-10800000">
              <a:off x="14231126" y="0"/>
              <a:ext cx="4056875" cy="5143500"/>
              <a:chOff x="0" y="0"/>
              <a:chExt cx="5409166" cy="6858000"/>
            </a:xfrm>
          </p:grpSpPr>
          <p:sp>
            <p:nvSpPr>
              <p:cNvPr id="5" name="Freeform 5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5409184" cy="6858000"/>
              </a:xfrm>
              <a:custGeom>
                <a:avLst/>
                <a:gdLst/>
                <a:ahLst/>
                <a:cxnLst/>
                <a:rect l="l" t="t" r="r" b="b"/>
                <a:pathLst>
                  <a:path w="5409184" h="6858000">
                    <a:moveTo>
                      <a:pt x="0" y="0"/>
                    </a:moveTo>
                    <a:lnTo>
                      <a:pt x="1431544" y="0"/>
                    </a:lnTo>
                    <a:lnTo>
                      <a:pt x="3994150" y="4418457"/>
                    </a:lnTo>
                    <a:lnTo>
                      <a:pt x="540918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17" name="Группа 16">
              <a:extLst>
                <a:ext uri="{FF2B5EF4-FFF2-40B4-BE49-F238E27FC236}">
                  <a16:creationId xmlns:a16="http://schemas.microsoft.com/office/drawing/2014/main" id="{F7393026-5D00-8D8B-B316-FA1667917E2D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2511663" y="5056613"/>
              <a:ext cx="1510100" cy="1510100"/>
              <a:chOff x="8388950" y="5355298"/>
              <a:chExt cx="1510100" cy="1510100"/>
            </a:xfrm>
          </p:grpSpPr>
          <p:grpSp>
            <p:nvGrpSpPr>
              <p:cNvPr id="8" name="Group 8"/>
              <p:cNvGrpSpPr>
                <a:grpSpLocks noGrp="1" noUngrp="1" noRot="1" noMove="1" noResize="1"/>
              </p:cNvGrpSpPr>
              <p:nvPr/>
            </p:nvGrpSpPr>
            <p:grpSpPr>
              <a:xfrm>
                <a:off x="8388950" y="5355298"/>
                <a:ext cx="1510100" cy="1510100"/>
                <a:chOff x="0" y="0"/>
                <a:chExt cx="1717964" cy="1717964"/>
              </a:xfrm>
            </p:grpSpPr>
            <p:sp>
              <p:nvSpPr>
                <p:cNvPr id="9" name="Freeform 9"/>
                <p:cNvSpPr>
                  <a:spLocks noGrp="1" noRot="1" noMove="1" noResize="1" noEditPoints="1" noAdjustHandles="1" noChangeArrowheads="1" noChangeShapeType="1"/>
                </p:cNvSpPr>
                <p:nvPr/>
              </p:nvSpPr>
              <p:spPr>
                <a:xfrm>
                  <a:off x="0" y="0"/>
                  <a:ext cx="1718056" cy="1718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8056" h="1718056">
                      <a:moveTo>
                        <a:pt x="0" y="859028"/>
                      </a:moveTo>
                      <a:cubicBezTo>
                        <a:pt x="0" y="384556"/>
                        <a:pt x="384556" y="0"/>
                        <a:pt x="859028" y="0"/>
                      </a:cubicBezTo>
                      <a:cubicBezTo>
                        <a:pt x="1333500" y="0"/>
                        <a:pt x="1718056" y="384556"/>
                        <a:pt x="1718056" y="859028"/>
                      </a:cubicBezTo>
                      <a:cubicBezTo>
                        <a:pt x="1718056" y="1333500"/>
                        <a:pt x="1333500" y="1718056"/>
                        <a:pt x="859028" y="1718056"/>
                      </a:cubicBezTo>
                      <a:cubicBezTo>
                        <a:pt x="384556" y="1718056"/>
                        <a:pt x="0" y="1333373"/>
                        <a:pt x="0" y="85902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D61B1B">
                        <a:alpha val="100000"/>
                      </a:srgbClr>
                    </a:gs>
                    <a:gs pos="100000">
                      <a:srgbClr val="950303">
                        <a:alpha val="100000"/>
                      </a:srgbClr>
                    </a:gs>
                  </a:gsLst>
                  <a:path path="circle">
                    <a:fillToRect r="100000" b="100000"/>
                  </a:path>
                  <a:tileRect l="-100000" t="-100000"/>
                </a:gradFill>
              </p:spPr>
              <p:txBody>
                <a:bodyPr/>
                <a:lstStyle/>
                <a:p>
                  <a:endParaRPr lang="ru-GB"/>
                </a:p>
              </p:txBody>
            </p:sp>
          </p:grpSp>
          <p:sp>
            <p:nvSpPr>
              <p:cNvPr id="10" name="Freeform 10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8687022" y="5653370"/>
                <a:ext cx="913956" cy="913956"/>
              </a:xfrm>
              <a:custGeom>
                <a:avLst/>
                <a:gdLst/>
                <a:ahLst/>
                <a:cxnLst/>
                <a:rect l="l" t="t" r="r" b="b"/>
                <a:pathLst>
                  <a:path w="913956" h="913956">
                    <a:moveTo>
                      <a:pt x="0" y="0"/>
                    </a:moveTo>
                    <a:lnTo>
                      <a:pt x="913956" y="0"/>
                    </a:lnTo>
                    <a:lnTo>
                      <a:pt x="913956" y="913956"/>
                    </a:lnTo>
                    <a:lnTo>
                      <a:pt x="0" y="91395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16" name="Группа 15">
              <a:extLst>
                <a:ext uri="{FF2B5EF4-FFF2-40B4-BE49-F238E27FC236}">
                  <a16:creationId xmlns:a16="http://schemas.microsoft.com/office/drawing/2014/main" id="{B8753896-2DCB-8522-7467-C9FBF5A6A6A6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696784" y="419100"/>
              <a:ext cx="1510100" cy="1510100"/>
              <a:chOff x="8388950" y="1366051"/>
              <a:chExt cx="1510100" cy="1510100"/>
            </a:xfrm>
          </p:grpSpPr>
          <p:grpSp>
            <p:nvGrpSpPr>
              <p:cNvPr id="6" name="Group 6"/>
              <p:cNvGrpSpPr>
                <a:grpSpLocks noGrp="1" noUngrp="1" noRot="1" noMove="1" noResize="1"/>
              </p:cNvGrpSpPr>
              <p:nvPr/>
            </p:nvGrpSpPr>
            <p:grpSpPr>
              <a:xfrm>
                <a:off x="8388950" y="1366051"/>
                <a:ext cx="1510100" cy="1510100"/>
                <a:chOff x="0" y="0"/>
                <a:chExt cx="1717964" cy="1717964"/>
              </a:xfrm>
            </p:grpSpPr>
            <p:sp>
              <p:nvSpPr>
                <p:cNvPr id="7" name="Freeform 7"/>
                <p:cNvSpPr>
                  <a:spLocks noGrp="1" noRot="1" noMove="1" noResize="1" noEditPoints="1" noAdjustHandles="1" noChangeArrowheads="1" noChangeShapeType="1"/>
                </p:cNvSpPr>
                <p:nvPr/>
              </p:nvSpPr>
              <p:spPr>
                <a:xfrm>
                  <a:off x="0" y="0"/>
                  <a:ext cx="1718056" cy="1718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8056" h="1718056">
                      <a:moveTo>
                        <a:pt x="0" y="859028"/>
                      </a:moveTo>
                      <a:cubicBezTo>
                        <a:pt x="0" y="384556"/>
                        <a:pt x="384556" y="0"/>
                        <a:pt x="859028" y="0"/>
                      </a:cubicBezTo>
                      <a:cubicBezTo>
                        <a:pt x="1333500" y="0"/>
                        <a:pt x="1718056" y="384556"/>
                        <a:pt x="1718056" y="859028"/>
                      </a:cubicBezTo>
                      <a:cubicBezTo>
                        <a:pt x="1718056" y="1333500"/>
                        <a:pt x="1333500" y="1718056"/>
                        <a:pt x="859028" y="1718056"/>
                      </a:cubicBezTo>
                      <a:cubicBezTo>
                        <a:pt x="384556" y="1718056"/>
                        <a:pt x="0" y="1333373"/>
                        <a:pt x="0" y="859028"/>
                      </a:cubicBezTo>
                      <a:close/>
                    </a:path>
                  </a:pathLst>
                </a:custGeom>
                <a:gradFill rotWithShape="1">
                  <a:gsLst>
                    <a:gs pos="0">
                      <a:srgbClr val="D61B1B">
                        <a:alpha val="100000"/>
                      </a:srgbClr>
                    </a:gs>
                    <a:gs pos="100000">
                      <a:srgbClr val="950303">
                        <a:alpha val="100000"/>
                      </a:srgbClr>
                    </a:gs>
                  </a:gsLst>
                  <a:path path="circle">
                    <a:fillToRect r="100000" b="100000"/>
                  </a:path>
                  <a:tileRect l="-100000" t="-100000"/>
                </a:gradFill>
              </p:spPr>
              <p:txBody>
                <a:bodyPr/>
                <a:lstStyle/>
                <a:p>
                  <a:endParaRPr lang="ru-GB"/>
                </a:p>
              </p:txBody>
            </p:sp>
          </p:grpSp>
          <p:sp>
            <p:nvSpPr>
              <p:cNvPr id="11" name="Freeform 11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8687022" y="1664123"/>
                <a:ext cx="913956" cy="913956"/>
              </a:xfrm>
              <a:custGeom>
                <a:avLst/>
                <a:gdLst/>
                <a:ahLst/>
                <a:cxnLst/>
                <a:rect l="l" t="t" r="r" b="b"/>
                <a:pathLst>
                  <a:path w="913956" h="913956">
                    <a:moveTo>
                      <a:pt x="0" y="0"/>
                    </a:moveTo>
                    <a:lnTo>
                      <a:pt x="913956" y="0"/>
                    </a:lnTo>
                    <a:lnTo>
                      <a:pt x="913956" y="913956"/>
                    </a:lnTo>
                    <a:lnTo>
                      <a:pt x="0" y="91395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12" name="TextBox 12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511663" y="1573954"/>
              <a:ext cx="12575937" cy="22159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2400" b="1" dirty="0"/>
                <a:t>Determinants of health</a:t>
              </a:r>
              <a:endParaRPr lang="en-GB" sz="2400" dirty="0"/>
            </a:p>
            <a:p>
              <a:r>
                <a:rPr lang="en-GB" sz="2400" dirty="0"/>
                <a:t>Health is influenced by multiple layers of determinants, including individual, social and wider </a:t>
              </a:r>
              <a:br>
                <a:rPr lang="uk-UA" sz="2400" dirty="0"/>
              </a:br>
              <a:r>
                <a:rPr lang="en-GB" sz="2400" dirty="0"/>
                <a:t>environmental factors </a:t>
              </a:r>
              <a:r>
                <a:rPr lang="en-GB" sz="2400" b="1" i="1" dirty="0"/>
                <a:t>(Dahlgren and Whitehead, 2006)</a:t>
              </a:r>
            </a:p>
            <a:p>
              <a:endParaRPr lang="ru-GB" sz="2400" b="1" dirty="0"/>
            </a:p>
            <a:p>
              <a:r>
                <a:rPr lang="en-GB" sz="2400" b="1" dirty="0"/>
                <a:t>Application to David</a:t>
              </a:r>
              <a:endParaRPr lang="en-GB" sz="2400" dirty="0"/>
            </a:p>
            <a:p>
              <a:r>
                <a:rPr lang="en-GB" sz="2400" dirty="0"/>
                <a:t>These factors interact across the life course to shape his health trajectory</a:t>
              </a:r>
            </a:p>
          </p:txBody>
        </p:sp>
        <p:sp>
          <p:nvSpPr>
            <p:cNvPr id="13" name="TextBox 13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505037" y="934312"/>
              <a:ext cx="8494414" cy="55399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3600" b="1" dirty="0"/>
                <a:t>Determinants of Health: David’s Case</a:t>
              </a:r>
              <a:endParaRPr lang="en-GB" sz="3600" dirty="0"/>
            </a:p>
          </p:txBody>
        </p:sp>
        <p:sp>
          <p:nvSpPr>
            <p:cNvPr id="14" name="TextBox 14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354959" y="6268641"/>
              <a:ext cx="9990854" cy="18466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en-GB" sz="2400" b="1" dirty="0"/>
                <a:t>Without support</a:t>
              </a:r>
              <a:br>
                <a:rPr lang="uk-UA" sz="2400" b="1" dirty="0"/>
              </a:br>
              <a:r>
                <a:rPr lang="en-GB" sz="2400" dirty="0"/>
                <a:t>health is likely to decline due to ongoing risk factors</a:t>
              </a:r>
            </a:p>
            <a:p>
              <a:endParaRPr lang="en-GB" sz="2400" dirty="0"/>
            </a:p>
            <a:p>
              <a:r>
                <a:rPr lang="en-GB" sz="2400" b="1" dirty="0"/>
                <a:t>With appropriate support</a:t>
              </a:r>
              <a:endParaRPr lang="en-GB" sz="2400" dirty="0"/>
            </a:p>
            <a:p>
              <a:r>
                <a:rPr lang="en-GB" sz="2400" dirty="0"/>
                <a:t>Health outcomes may improve with lifestyle changes and access to services</a:t>
              </a:r>
            </a:p>
          </p:txBody>
        </p:sp>
        <p:sp>
          <p:nvSpPr>
            <p:cNvPr id="15" name="TextBox 15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354959" y="5490670"/>
              <a:ext cx="8522841" cy="55399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3600" b="1" dirty="0"/>
                <a:t>Critical perspective</a:t>
              </a:r>
              <a:r>
                <a:rPr lang="uk-UA" sz="3600" b="1" dirty="0"/>
                <a:t> </a:t>
              </a:r>
              <a:r>
                <a:rPr lang="en-US" sz="3600" b="1" dirty="0"/>
                <a:t>and  </a:t>
              </a:r>
              <a:r>
                <a:rPr lang="uk-UA" sz="3600" b="1" dirty="0"/>
                <a:t>р</a:t>
              </a:r>
              <a:r>
                <a:rPr lang="en-GB" sz="3600" b="1" dirty="0" err="1"/>
                <a:t>ossible</a:t>
              </a:r>
              <a:r>
                <a:rPr lang="en-GB" sz="3600" b="1" dirty="0"/>
                <a:t> outcomes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BD573FD-0BEE-B998-831B-1C11AA511655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341707" y="9486900"/>
              <a:ext cx="1120433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</a:rPr>
                <a:t>Dahlgren, G. and Whitehead, M. (2006) </a:t>
              </a:r>
              <a:r>
                <a:rPr lang="en-GB" i="1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</a:rPr>
                <a:t>Policies and strategies to promote social equity in health</a:t>
              </a:r>
              <a:r>
                <a:rPr lang="en-GB" dirty="0">
                  <a:solidFill>
                    <a:srgbClr val="0E0E0E"/>
                  </a:solidFill>
                  <a:effectLst/>
                  <a:latin typeface=".AppleSystemUIFont"/>
                </a:rPr>
                <a:t>.</a:t>
              </a:r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4F4A5C2F-3A1F-EC80-3BB6-384CCF66BB95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3852414" y="6028062"/>
              <a:ext cx="4390762" cy="4174476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7">
                <a:alphaModFix amt="15000"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219422-5E7F-9B0F-BB60-B1F0F5F9B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Группа 1">
            <a:extLst>
              <a:ext uri="{FF2B5EF4-FFF2-40B4-BE49-F238E27FC236}">
                <a16:creationId xmlns:a16="http://schemas.microsoft.com/office/drawing/2014/main" id="{D5CBD0CC-0E1E-421C-4375-DF9258EB94A0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4A4E34B-C3A5-445E-E309-32A41FC0DFE2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99536" y="419614"/>
              <a:ext cx="14879673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3600" b="1" dirty="0"/>
                <a:t>Life Course Health Development (LCHD) Model: David Across the Life Course</a:t>
              </a:r>
              <a:endParaRPr lang="en-GB" sz="3600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02FC1BF-1880-8576-165B-C780A4806714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483659" y="1065945"/>
              <a:ext cx="1397762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This model shows how health and wellbeing develop over time across the life course</a:t>
              </a:r>
              <a:r>
                <a:rPr lang="uk-UA" sz="24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</a:t>
              </a:r>
              <a:r>
                <a:rPr lang="en-GB" sz="24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(Halfon et al., 2022)</a:t>
              </a:r>
              <a:endPara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grpSp>
          <p:nvGrpSpPr>
            <p:cNvPr id="26" name="Group 4">
              <a:extLst>
                <a:ext uri="{FF2B5EF4-FFF2-40B4-BE49-F238E27FC236}">
                  <a16:creationId xmlns:a16="http://schemas.microsoft.com/office/drawing/2014/main" id="{B895BD1B-47C3-0B7D-A5B4-F5D2A6535E59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 rot="-10800000">
              <a:off x="14858999" y="0"/>
              <a:ext cx="3429001" cy="4610100"/>
              <a:chOff x="0" y="0"/>
              <a:chExt cx="5409166" cy="6858000"/>
            </a:xfrm>
          </p:grpSpPr>
          <p:sp>
            <p:nvSpPr>
              <p:cNvPr id="28" name="Freeform 5">
                <a:extLst>
                  <a:ext uri="{FF2B5EF4-FFF2-40B4-BE49-F238E27FC236}">
                    <a16:creationId xmlns:a16="http://schemas.microsoft.com/office/drawing/2014/main" id="{14CE7880-4AFF-EDFE-AE7D-D45BED1BB147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5409184" cy="6858000"/>
              </a:xfrm>
              <a:custGeom>
                <a:avLst/>
                <a:gdLst/>
                <a:ahLst/>
                <a:cxnLst/>
                <a:rect l="l" t="t" r="r" b="b"/>
                <a:pathLst>
                  <a:path w="5409184" h="6858000">
                    <a:moveTo>
                      <a:pt x="0" y="0"/>
                    </a:moveTo>
                    <a:lnTo>
                      <a:pt x="1431544" y="0"/>
                    </a:lnTo>
                    <a:lnTo>
                      <a:pt x="3994150" y="4418457"/>
                    </a:lnTo>
                    <a:lnTo>
                      <a:pt x="540918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grpSp>
          <p:nvGrpSpPr>
            <p:cNvPr id="29" name="Group 2">
              <a:extLst>
                <a:ext uri="{FF2B5EF4-FFF2-40B4-BE49-F238E27FC236}">
                  <a16:creationId xmlns:a16="http://schemas.microsoft.com/office/drawing/2014/main" id="{80A2A65F-2332-D532-4901-226192991917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0" y="7429500"/>
              <a:ext cx="2362200" cy="2857500"/>
              <a:chOff x="0" y="0"/>
              <a:chExt cx="5409166" cy="6858000"/>
            </a:xfrm>
          </p:grpSpPr>
          <p:sp>
            <p:nvSpPr>
              <p:cNvPr id="30" name="Freeform 3">
                <a:extLst>
                  <a:ext uri="{FF2B5EF4-FFF2-40B4-BE49-F238E27FC236}">
                    <a16:creationId xmlns:a16="http://schemas.microsoft.com/office/drawing/2014/main" id="{6F5329D1-7D12-95C2-B2FB-2312CCE8D896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5409184" cy="6858000"/>
              </a:xfrm>
              <a:custGeom>
                <a:avLst/>
                <a:gdLst/>
                <a:ahLst/>
                <a:cxnLst/>
                <a:rect l="l" t="t" r="r" b="b"/>
                <a:pathLst>
                  <a:path w="5409184" h="6858000">
                    <a:moveTo>
                      <a:pt x="0" y="0"/>
                    </a:moveTo>
                    <a:lnTo>
                      <a:pt x="1431544" y="0"/>
                    </a:lnTo>
                    <a:lnTo>
                      <a:pt x="3994150" y="4418457"/>
                    </a:lnTo>
                    <a:lnTo>
                      <a:pt x="540918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61526AE-9009-B4D2-E409-55CFF603D0C4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953000" y="9670569"/>
              <a:ext cx="9144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buNone/>
              </a:pP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</a:rPr>
                <a:t>Halfon, N. et al. (2022) </a:t>
              </a:r>
              <a:r>
                <a:rPr lang="en-GB" i="1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</a:rPr>
                <a:t>Handbook of Life Course Health Development</a:t>
              </a:r>
              <a:r>
                <a:rPr lang="en-GB" dirty="0"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latin typeface=".AppleSystemUIFont"/>
                </a:rPr>
                <a:t>. Cham: Springer</a:t>
              </a:r>
              <a:r>
                <a:rPr lang="en-GB" dirty="0">
                  <a:solidFill>
                    <a:srgbClr val="0E0E0E"/>
                  </a:solidFill>
                  <a:effectLst/>
                  <a:latin typeface=".AppleSystemUIFont"/>
                </a:rPr>
                <a:t>.</a:t>
              </a:r>
            </a:p>
          </p:txBody>
        </p:sp>
        <p:pic>
          <p:nvPicPr>
            <p:cNvPr id="35" name="Рисунок 34" descr="Изображение выглядит как текст, снимок экрана, Шрифт, линия&#10;&#10;Содержимое, созданное искусственным интеллектом, может быть неверным.">
              <a:extLst>
                <a:ext uri="{FF2B5EF4-FFF2-40B4-BE49-F238E27FC236}">
                  <a16:creationId xmlns:a16="http://schemas.microsoft.com/office/drawing/2014/main" id="{942FB144-16A4-01DD-F9EE-6CFA2F16E810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05000" y="1878688"/>
              <a:ext cx="13596621" cy="7409171"/>
            </a:xfrm>
            <a:prstGeom prst="roundRect">
              <a:avLst/>
            </a:prstGeom>
          </p:spPr>
        </p:pic>
        <p:sp>
          <p:nvSpPr>
            <p:cNvPr id="37" name="Freeform 10">
              <a:extLst>
                <a:ext uri="{FF2B5EF4-FFF2-40B4-BE49-F238E27FC236}">
                  <a16:creationId xmlns:a16="http://schemas.microsoft.com/office/drawing/2014/main" id="{C3707297-2C67-F7C6-5E6A-7B98035CA87F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6001993" y="7938688"/>
              <a:ext cx="2090420" cy="2014304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4">
                <a:alphaModFix amt="15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72715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35AF9548-7AF2-5F87-CF15-7F2ED73652C2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266700" y="190500"/>
            <a:ext cx="18021300" cy="10096501"/>
            <a:chOff x="266700" y="190500"/>
            <a:chExt cx="18021300" cy="10096501"/>
          </a:xfrm>
        </p:grpSpPr>
        <p:sp>
          <p:nvSpPr>
            <p:cNvPr id="8" name="TextBox 8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9635067" y="2469139"/>
              <a:ext cx="6925784" cy="553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r>
                <a:rPr lang="en-GB" sz="3600" b="1" dirty="0">
                  <a:latin typeface="+mj-lt"/>
                </a:rPr>
                <a:t>Conclusion</a:t>
              </a:r>
              <a:endParaRPr lang="en-GB" sz="3600" dirty="0">
                <a:latin typeface="+mj-lt"/>
              </a:endParaRPr>
            </a:p>
          </p:txBody>
        </p:sp>
        <p:sp>
          <p:nvSpPr>
            <p:cNvPr id="9" name="TextBox 9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9677400" y="3890278"/>
              <a:ext cx="8343900" cy="443198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3200" dirty="0"/>
                <a:t>The life course approach shows how health and wellbeing are shaped over time.</a:t>
              </a:r>
            </a:p>
            <a:p>
              <a:endParaRPr lang="en-GB" sz="3200" dirty="0"/>
            </a:p>
            <a:p>
              <a:r>
                <a:rPr lang="en-GB" sz="3200" dirty="0"/>
                <a:t>David’s case highlights how health is influenced by multiple interlinked factors across different stages of life.</a:t>
              </a:r>
            </a:p>
            <a:p>
              <a:endParaRPr lang="en-GB" sz="3200" dirty="0"/>
            </a:p>
            <a:p>
              <a:r>
                <a:rPr lang="en-GB" sz="3200" dirty="0"/>
                <a:t>Improving health requires interventions at</a:t>
              </a:r>
              <a:r>
                <a:rPr lang="uk-UA" sz="3200" dirty="0"/>
                <a:t> </a:t>
              </a:r>
              <a:r>
                <a:rPr lang="en-GB" sz="3200" dirty="0"/>
                <a:t>different levels across the life course.</a:t>
              </a:r>
            </a:p>
          </p:txBody>
        </p:sp>
        <p:pic>
          <p:nvPicPr>
            <p:cNvPr id="15" name="Рисунок 14" descr="Изображение выглядит как текст, снимок экрана, Шрифт, линия&#10;&#10;Содержимое, созданное искусственным интеллектом, может быть неверным.">
              <a:extLst>
                <a:ext uri="{FF2B5EF4-FFF2-40B4-BE49-F238E27FC236}">
                  <a16:creationId xmlns:a16="http://schemas.microsoft.com/office/drawing/2014/main" id="{E910AE2C-3D4A-277E-9CED-17C78948048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3273" y="2567354"/>
              <a:ext cx="9204127" cy="7077832"/>
            </a:xfrm>
            <a:prstGeom prst="rect">
              <a:avLst/>
            </a:prstGeom>
          </p:spPr>
        </p:pic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8F1FF3B7-EAEF-555A-129A-6B94162768AF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66700" y="190500"/>
              <a:ext cx="4390762" cy="4174476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4">
                <a:alphaModFix amt="15000"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EB968871-C9D4-2286-0071-74391E4D7375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14318273" y="6317275"/>
              <a:ext cx="3162299" cy="4777154"/>
            </a:xfrm>
            <a:custGeom>
              <a:avLst/>
              <a:gdLst/>
              <a:ahLst/>
              <a:cxnLst/>
              <a:rect l="l" t="t" r="r" b="b"/>
              <a:pathLst>
                <a:path w="8691753" h="9777095">
                  <a:moveTo>
                    <a:pt x="0" y="0"/>
                  </a:moveTo>
                  <a:lnTo>
                    <a:pt x="8691753" y="0"/>
                  </a:lnTo>
                  <a:lnTo>
                    <a:pt x="8691753" y="9777095"/>
                  </a:lnTo>
                  <a:lnTo>
                    <a:pt x="5670677" y="9777095"/>
                  </a:lnTo>
                  <a:close/>
                </a:path>
              </a:pathLst>
            </a:custGeom>
            <a:gradFill rotWithShape="1">
              <a:gsLst>
                <a:gs pos="0">
                  <a:srgbClr val="D61B1B">
                    <a:alpha val="80000"/>
                  </a:srgbClr>
                </a:gs>
                <a:gs pos="100000">
                  <a:srgbClr val="950303">
                    <a:alpha val="8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ru-GB"/>
            </a:p>
          </p:txBody>
        </p:sp>
        <p:pic>
          <p:nvPicPr>
            <p:cNvPr id="18" name="Picture 2" descr="Fields of expertise WHO CC on Life Course and Health | RIVM">
              <a:extLst>
                <a:ext uri="{FF2B5EF4-FFF2-40B4-BE49-F238E27FC236}">
                  <a16:creationId xmlns:a16="http://schemas.microsoft.com/office/drawing/2014/main" id="{7E755D04-5B2B-2F35-DFBA-D0997B03891D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91980" y="266700"/>
              <a:ext cx="6096000" cy="19750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B7A6C0C-3CD3-21AC-00CD-4AFC10A9F117}"/>
              </a:ext>
            </a:extLst>
          </p:cNvPr>
          <p:cNvSpPr txBox="1"/>
          <p:nvPr/>
        </p:nvSpPr>
        <p:spPr>
          <a:xfrm>
            <a:off x="9601200" y="3106698"/>
            <a:ext cx="916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Health is not static </a:t>
            </a:r>
            <a:r>
              <a:rPr lang="uk-UA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- </a:t>
            </a:r>
            <a:r>
              <a: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it changes over time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447DD-9A39-59B1-2BA7-53874B7A5F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9F767F75-F948-91F8-C3DA-84452EDD6C57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944978" y="309326"/>
            <a:ext cx="17343022" cy="9977674"/>
            <a:chOff x="944978" y="309326"/>
            <a:chExt cx="17343022" cy="9977674"/>
          </a:xfrm>
        </p:grpSpPr>
        <p:grpSp>
          <p:nvGrpSpPr>
            <p:cNvPr id="6" name="Group 6">
              <a:extLst>
                <a:ext uri="{FF2B5EF4-FFF2-40B4-BE49-F238E27FC236}">
                  <a16:creationId xmlns:a16="http://schemas.microsoft.com/office/drawing/2014/main" id="{32BA3431-188E-85F7-5E0A-FAD510B17B09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3156387" y="2552700"/>
              <a:ext cx="5131593" cy="7734300"/>
              <a:chOff x="2" y="-2956743"/>
              <a:chExt cx="9143964" cy="16672743"/>
            </a:xfrm>
          </p:grpSpPr>
          <p:sp>
            <p:nvSpPr>
              <p:cNvPr id="7" name="Freeform 7">
                <a:extLst>
                  <a:ext uri="{FF2B5EF4-FFF2-40B4-BE49-F238E27FC236}">
                    <a16:creationId xmlns:a16="http://schemas.microsoft.com/office/drawing/2014/main" id="{3878C112-47AA-6EB0-F040-CCB036139B50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2" y="-2956743"/>
                <a:ext cx="9143964" cy="16672743"/>
              </a:xfrm>
              <a:custGeom>
                <a:avLst/>
                <a:gdLst/>
                <a:ahLst/>
                <a:cxnLst/>
                <a:rect l="l" t="t" r="r" b="b"/>
                <a:pathLst>
                  <a:path w="9144000" h="13716000">
                    <a:moveTo>
                      <a:pt x="7955280" y="0"/>
                    </a:moveTo>
                    <a:lnTo>
                      <a:pt x="9144000" y="0"/>
                    </a:lnTo>
                    <a:lnTo>
                      <a:pt x="9144000" y="13716000"/>
                    </a:lnTo>
                    <a:lnTo>
                      <a:pt x="0" y="137160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68000"/>
                    </a:srgbClr>
                  </a:gs>
                  <a:gs pos="100000">
                    <a:srgbClr val="950303">
                      <a:alpha val="68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 dirty="0"/>
              </a:p>
            </p:txBody>
          </p:sp>
        </p:grpSp>
        <p:pic>
          <p:nvPicPr>
            <p:cNvPr id="19" name="Picture 2" descr="Fields of expertise WHO CC on Life Course and Health | RIVM">
              <a:extLst>
                <a:ext uri="{FF2B5EF4-FFF2-40B4-BE49-F238E27FC236}">
                  <a16:creationId xmlns:a16="http://schemas.microsoft.com/office/drawing/2014/main" id="{EE633D47-A079-CE0B-2DFB-D1385383F19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02798" y="309326"/>
              <a:ext cx="11585202" cy="37534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8" name="Group 8">
              <a:extLst>
                <a:ext uri="{FF2B5EF4-FFF2-40B4-BE49-F238E27FC236}">
                  <a16:creationId xmlns:a16="http://schemas.microsoft.com/office/drawing/2014/main" id="{3A715979-3800-9D28-0286-C349C2A291E0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3156386" y="5837215"/>
              <a:ext cx="5131614" cy="4423806"/>
              <a:chOff x="0" y="0"/>
              <a:chExt cx="6842152" cy="5898408"/>
            </a:xfrm>
          </p:grpSpPr>
          <p:sp>
            <p:nvSpPr>
              <p:cNvPr id="9" name="Freeform 9">
                <a:extLst>
                  <a:ext uri="{FF2B5EF4-FFF2-40B4-BE49-F238E27FC236}">
                    <a16:creationId xmlns:a16="http://schemas.microsoft.com/office/drawing/2014/main" id="{8E1A87FD-9897-E302-D004-03E1F8C99A73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6842125" cy="5898388"/>
              </a:xfrm>
              <a:custGeom>
                <a:avLst/>
                <a:gdLst/>
                <a:ahLst/>
                <a:cxnLst/>
                <a:rect l="l" t="t" r="r" b="b"/>
                <a:pathLst>
                  <a:path w="6842125" h="5898388">
                    <a:moveTo>
                      <a:pt x="0" y="5898388"/>
                    </a:moveTo>
                    <a:lnTo>
                      <a:pt x="3421126" y="0"/>
                    </a:lnTo>
                    <a:lnTo>
                      <a:pt x="6842125" y="5898388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D61B1B">
                      <a:alpha val="100000"/>
                    </a:srgbClr>
                  </a:gs>
                  <a:gs pos="100000">
                    <a:srgbClr val="950303">
                      <a:alpha val="100000"/>
                    </a:srgbClr>
                  </a:gs>
                </a:gsLst>
                <a:lin ang="0"/>
              </a:gradFill>
            </p:spPr>
            <p:txBody>
              <a:bodyPr/>
              <a:lstStyle/>
              <a:p>
                <a:endParaRPr lang="ru-GB"/>
              </a:p>
            </p:txBody>
          </p:sp>
        </p:grpSp>
        <p:pic>
          <p:nvPicPr>
            <p:cNvPr id="15" name="Рисунок 14" descr="Изображение выглядит как текст, Шрифт, Графика, белый&#10;&#10;Содержимое, созданное искусственным интеллектом, может быть неверным.">
              <a:extLst>
                <a:ext uri="{FF2B5EF4-FFF2-40B4-BE49-F238E27FC236}">
                  <a16:creationId xmlns:a16="http://schemas.microsoft.com/office/drawing/2014/main" id="{DA48F300-7DF9-7E9F-B264-3771C318147A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01800" y="8953500"/>
              <a:ext cx="2857500" cy="939800"/>
            </a:xfrm>
            <a:prstGeom prst="rect">
              <a:avLst/>
            </a:prstGeom>
          </p:spPr>
        </p:pic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ACB4B45E-4DAD-C621-F133-0035D8CA3275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944978" y="574391"/>
              <a:ext cx="3488400" cy="3488400"/>
            </a:xfrm>
            <a:custGeom>
              <a:avLst/>
              <a:gdLst/>
              <a:ahLst/>
              <a:cxnLst/>
              <a:rect l="l" t="t" r="r" b="b"/>
              <a:pathLst>
                <a:path w="968214" h="962933">
                  <a:moveTo>
                    <a:pt x="0" y="0"/>
                  </a:moveTo>
                  <a:lnTo>
                    <a:pt x="968214" y="0"/>
                  </a:lnTo>
                  <a:lnTo>
                    <a:pt x="968214" y="962933"/>
                  </a:lnTo>
                  <a:lnTo>
                    <a:pt x="0" y="962933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1">
              <a:blip r:embed="rId5">
                <a:alphaModFix amt="15000"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</p:spPr>
          <p:txBody>
            <a:bodyPr/>
            <a:lstStyle/>
            <a:p>
              <a:endParaRPr lang="ru-GB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DCE7E8F-CA59-07A1-D352-A92D41477F3E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944471" y="3693459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ru-GB" dirty="0"/>
            </a:p>
          </p:txBody>
        </p:sp>
        <p:sp>
          <p:nvSpPr>
            <p:cNvPr id="2" name="TextBox 13">
              <a:extLst>
                <a:ext uri="{FF2B5EF4-FFF2-40B4-BE49-F238E27FC236}">
                  <a16:creationId xmlns:a16="http://schemas.microsoft.com/office/drawing/2014/main" id="{430BB1FC-3D6A-FEC7-DDA1-70AC9D24DB67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019735" y="5200761"/>
              <a:ext cx="7597811" cy="23431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9119"/>
                </a:lnSpc>
              </a:pPr>
              <a:r>
                <a:rPr lang="en-US" sz="7599" b="1" dirty="0">
                  <a:solidFill>
                    <a:srgbClr val="C31413"/>
                  </a:solidFill>
                  <a:latin typeface="Arimo Bold"/>
                  <a:ea typeface="Arimo Bold"/>
                  <a:cs typeface="Arimo Bold"/>
                  <a:sym typeface="Arimo Bold"/>
                </a:rPr>
                <a:t>THANK</a:t>
              </a:r>
            </a:p>
            <a:p>
              <a:pPr algn="l">
                <a:lnSpc>
                  <a:spcPts val="9119"/>
                </a:lnSpc>
              </a:pPr>
              <a:r>
                <a:rPr lang="en-US" sz="7599" b="1" dirty="0">
                  <a:solidFill>
                    <a:srgbClr val="C31413"/>
                  </a:solidFill>
                  <a:latin typeface="Arimo Bold"/>
                  <a:ea typeface="Arimo Bold"/>
                  <a:cs typeface="Arimo Bold"/>
                  <a:sym typeface="Arimo Bold"/>
                </a:rPr>
                <a:t>YOU</a:t>
              </a:r>
            </a:p>
          </p:txBody>
        </p:sp>
        <p:sp>
          <p:nvSpPr>
            <p:cNvPr id="3" name="TextBox 12">
              <a:extLst>
                <a:ext uri="{FF2B5EF4-FFF2-40B4-BE49-F238E27FC236}">
                  <a16:creationId xmlns:a16="http://schemas.microsoft.com/office/drawing/2014/main" id="{0ADE57F4-6861-895A-002C-F309F3C9B065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019735" y="8438515"/>
              <a:ext cx="8343900" cy="9848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GB" sz="32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Student:</a:t>
              </a:r>
              <a:r>
                <a:rPr lang="en-GB" sz="32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Svitlana Osiptsova</a:t>
              </a:r>
            </a:p>
            <a:p>
              <a:r>
                <a:rPr lang="en-GB" sz="3200" b="1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Student ID:</a:t>
              </a:r>
              <a:r>
                <a:rPr lang="en-GB" sz="3200" dirty="0">
                  <a:solidFill>
                    <a:schemeClr val="tx1">
                      <a:lumMod val="50000"/>
                      <a:lumOff val="50000"/>
                    </a:schemeClr>
                  </a:solidFill>
                </a:rPr>
                <a:t> 2510348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66971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1434</Words>
  <Application>Microsoft Macintosh PowerPoint</Application>
  <PresentationFormat>Произвольный</PresentationFormat>
  <Paragraphs>119</Paragraphs>
  <Slides>8</Slides>
  <Notes>8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8</vt:i4>
      </vt:variant>
    </vt:vector>
  </HeadingPairs>
  <TitlesOfParts>
    <vt:vector size="15" baseType="lpstr">
      <vt:lpstr>Arial</vt:lpstr>
      <vt:lpstr>Aptos</vt:lpstr>
      <vt:lpstr>Calibri</vt:lpstr>
      <vt:lpstr>Arimo Bold</vt:lpstr>
      <vt:lpstr>Times New Roman</vt:lpstr>
      <vt:lpstr>.AppleSystemUIFont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OSI21866823 (Svitlena Osiptsova)</cp:lastModifiedBy>
  <cp:revision>15</cp:revision>
  <dcterms:created xsi:type="dcterms:W3CDTF">2006-08-16T00:00:00Z</dcterms:created>
  <dcterms:modified xsi:type="dcterms:W3CDTF">2026-03-23T21:46:42Z</dcterms:modified>
  <dc:identifier>DAHEr1lIs3Q</dc:identifier>
</cp:coreProperties>
</file>