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Lst>
  <p:sldSz cy="6858000" cx="12192000"/>
  <p:notesSz cx="6858000" cy="9144000"/>
  <p:embeddedFontLst>
    <p:embeddedFont>
      <p:font typeface="Arial Black"/>
      <p:regular r:id="rId9"/>
    </p:embeddedFont>
    <p:embeddedFont>
      <p:font typeface="Stardos Stencil"/>
      <p:regular r:id="rId10"/>
      <p:bold r:id="rId1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2" roundtripDataSignature="AMtx7mit83M1MR3uabyrVwugyPh9c7Fvq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11" Type="http://schemas.openxmlformats.org/officeDocument/2006/relationships/font" Target="fonts/StardosStencil-bold.fntdata"/><Relationship Id="rId10" Type="http://schemas.openxmlformats.org/officeDocument/2006/relationships/font" Target="fonts/StardosStencil-regular.fntdata"/><Relationship Id="rId12" Type="http://customschemas.google.com/relationships/presentationmetadata" Target="metadata"/><Relationship Id="rId9" Type="http://schemas.openxmlformats.org/officeDocument/2006/relationships/font" Target="fonts/ArialBlack-regular.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6" name="Google Shape;86;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1F3864"/>
              </a:buClr>
              <a:buSzPts val="1200"/>
              <a:buFont typeface="Calibri"/>
              <a:buNone/>
            </a:pPr>
            <a:r>
              <a:rPr lang="en-US" sz="1200">
                <a:solidFill>
                  <a:srgbClr val="1F3864"/>
                </a:solidFill>
              </a:rPr>
              <a:t>According to the Centres for Disease Control and Prevention, autism spectrum disorder (ASD) affects individuals of all racial and ethnic origins as well as those from higher and lower socioeconomic levels; the predicted prevalence in the US is 1 in 36 children (CDC, 2023).   Looking at autism from its historical conception as well as the current approaches to diagnosis, treatment, and social inclusion can help us make sense of the illness.</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Whilst Kanner drew attention to "early infantile autism," Asperger outlined Asperger's syndrome, which manifested itself in similarly behaving yet cognitively normal newborns.   Kanner claims that children with autism tend to be more introverted and hesitant to try new things.</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  Some characteristics of the initial concepts were a lack of understanding and a propensity to critique parenting styles.   Bruno Bettelheim popularised the "refrigerator mother" theory in the 1950s; this theory incorrectly linked autistic symptoms to mothers' emotional distancing from their children.   This viewpoint retarded research into the neurological and molecular components of ASD and stigmatised families as a whole (Ashrafun et al., 2025).</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87" name="Google Shape;87;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1" name="Google Shape;10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imes New Roman"/>
              <a:buNone/>
            </a:pPr>
            <a:r>
              <a:rPr lang="en-US">
                <a:latin typeface="Times New Roman"/>
                <a:ea typeface="Times New Roman"/>
                <a:cs typeface="Times New Roman"/>
                <a:sym typeface="Times New Roman"/>
              </a:rPr>
              <a:t>This change happened because autism was no longer perceived as a group of separate disorders, but rather as a complex spectrum disorder (ASD) (Bagale et al., 2025).</a:t>
            </a:r>
            <a:endParaRPr>
              <a:latin typeface="Times New Roman"/>
              <a:ea typeface="Times New Roman"/>
              <a:cs typeface="Times New Roman"/>
              <a:sym typeface="Times New Roman"/>
            </a:endParaRPr>
          </a:p>
          <a:p>
            <a:pPr indent="457200" lvl="0" marL="0" rtl="0" algn="just">
              <a:lnSpc>
                <a:spcPct val="150000"/>
              </a:lnSpc>
              <a:spcBef>
                <a:spcPts val="0"/>
              </a:spcBef>
              <a:spcAft>
                <a:spcPts val="0"/>
              </a:spcAft>
              <a:buNone/>
            </a:pPr>
            <a:r>
              <a:rPr lang="en-US">
                <a:latin typeface="Times New Roman"/>
                <a:ea typeface="Times New Roman"/>
                <a:cs typeface="Times New Roman"/>
                <a:sym typeface="Times New Roman"/>
              </a:rPr>
              <a:t>Moreover, brain imaging has revealed oddities in the connection between neurons, especially those of social cognition (Syriopoulou-Delli, 2025).</a:t>
            </a:r>
            <a:endParaRPr>
              <a:latin typeface="Times New Roman"/>
              <a:ea typeface="Times New Roman"/>
              <a:cs typeface="Times New Roman"/>
              <a:sym typeface="Times New Roman"/>
            </a:endParaRPr>
          </a:p>
          <a:p>
            <a:pPr indent="457200" lvl="0" marL="0" marR="0" rtl="0" algn="just">
              <a:lnSpc>
                <a:spcPct val="150000"/>
              </a:lnSpc>
              <a:spcBef>
                <a:spcPts val="0"/>
              </a:spcBef>
              <a:spcAft>
                <a:spcPts val="0"/>
              </a:spcAft>
              <a:buClr>
                <a:schemeClr val="dk1"/>
              </a:buClr>
              <a:buSzPts val="1200"/>
              <a:buFont typeface="Times New Roman"/>
              <a:buNone/>
            </a:pPr>
            <a:r>
              <a:rPr lang="en-US">
                <a:latin typeface="Times New Roman"/>
                <a:ea typeface="Times New Roman"/>
                <a:cs typeface="Times New Roman"/>
                <a:sym typeface="Times New Roman"/>
              </a:rPr>
              <a:t>Regardless of the gains that have been achieved, the discussion on autism still focuses on whether such a disorder ought to be perceived as some disability that needs to be aided or as a part of human diversity. As opposed to placing the blame on the physical disability in the individual, the social model of disability assumes that it is the unfriendly or unpleasant environment that is the fault. This discussion affects education, research, and policy objectives on an international level (Zakrocka et al., 2025). Due to this view, there is increasing pressure on autistic individuals to be accommodated and incorporated into the society and their abilities, including their creativity, concentration, and their excellent intelligence, to be realised and valued (Ashrafun et al., 2025). </a:t>
            </a:r>
            <a:r>
              <a:rPr lang="en-US" sz="1200">
                <a:solidFill>
                  <a:srgbClr val="DDEAF6"/>
                </a:solidFill>
                <a:latin typeface="Times New Roman"/>
                <a:ea typeface="Times New Roman"/>
                <a:cs typeface="Times New Roman"/>
                <a:sym typeface="Times New Roman"/>
              </a:rPr>
              <a:t>It proposes that neurological abnormalities such as autism should not be regarded as something that can be treated, but something that is natural in the human diversity. </a:t>
            </a:r>
            <a:endParaRPr>
              <a:latin typeface="Times New Roman"/>
              <a:ea typeface="Times New Roman"/>
              <a:cs typeface="Times New Roman"/>
              <a:sym typeface="Times New Roman"/>
            </a:endParaRPr>
          </a:p>
          <a:p>
            <a:pPr indent="457200" lvl="0" marL="0" rtl="0" algn="just">
              <a:lnSpc>
                <a:spcPct val="150000"/>
              </a:lnSpc>
              <a:spcBef>
                <a:spcPts val="0"/>
              </a:spcBef>
              <a:spcAft>
                <a:spcPts val="0"/>
              </a:spcAft>
              <a:buNone/>
            </a:pPr>
            <a:r>
              <a:t/>
            </a:r>
            <a:endParaRPr>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02" name="Google Shape;102;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5" name="Google Shape;115;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imes New Roman"/>
              <a:buNone/>
            </a:pPr>
            <a:r>
              <a:rPr lang="en-US" sz="1200">
                <a:latin typeface="Times New Roman"/>
                <a:ea typeface="Times New Roman"/>
                <a:cs typeface="Times New Roman"/>
                <a:sym typeface="Times New Roman"/>
              </a:rPr>
              <a:t>The National Institute for Health and Care Excellence is one of the health bodies that has backed ABA due to its evidence-based nature.   However, there are those who believe it goes too far in trying to mould autistic persons into neurotypical behaviours, and thereby disrespects neurodiversity (Rebecchi, 2025).</a:t>
            </a:r>
            <a:endParaRPr/>
          </a:p>
          <a:p>
            <a:pPr indent="0" lvl="0" marL="0" marR="0" rtl="0" algn="l">
              <a:lnSpc>
                <a:spcPct val="100000"/>
              </a:lnSpc>
              <a:spcBef>
                <a:spcPts val="0"/>
              </a:spcBef>
              <a:spcAft>
                <a:spcPts val="0"/>
              </a:spcAft>
              <a:buClr>
                <a:schemeClr val="dk1"/>
              </a:buClr>
              <a:buSzPts val="1200"/>
              <a:buFont typeface="Calibri"/>
              <a:buNone/>
            </a:pPr>
            <a:r>
              <a:rPr lang="en-US"/>
              <a:t>Peer mentoring, assisted employment programs, and social skills training are assisting autistic adolescents and adults in achieving academic and occupational success.   These programs take a more non-traditional approach by promoting autonomy, self-determination, and the development of genuine relationships (Guzel, 2025).</a:t>
            </a:r>
            <a:endParaRPr/>
          </a:p>
          <a:p>
            <a:pPr indent="0" lvl="0" marL="0" marR="0" rtl="0" algn="l">
              <a:lnSpc>
                <a:spcPct val="100000"/>
              </a:lnSpc>
              <a:spcBef>
                <a:spcPts val="0"/>
              </a:spcBef>
              <a:spcAft>
                <a:spcPts val="0"/>
              </a:spcAft>
              <a:buClr>
                <a:schemeClr val="dk1"/>
              </a:buClr>
              <a:buSzPts val="1200"/>
              <a:buFont typeface="Calibri"/>
              <a:buNone/>
            </a:pPr>
            <a:r>
              <a:rPr lang="en-US" sz="1200"/>
              <a:t> Technological improvements have also had an effect on support systems for people with autism.   People who have difficulty speaking are able to express themselves via the use of augmentative and alternative communication (AAC) devices and voice programs for tablets. </a:t>
            </a:r>
            <a:endParaRPr/>
          </a:p>
          <a:p>
            <a:pPr indent="0" lvl="0" marL="0" marR="0" rtl="0" algn="l">
              <a:lnSpc>
                <a:spcPct val="100000"/>
              </a:lnSpc>
              <a:spcBef>
                <a:spcPts val="0"/>
              </a:spcBef>
              <a:spcAft>
                <a:spcPts val="0"/>
              </a:spcAft>
              <a:buClr>
                <a:schemeClr val="dk1"/>
              </a:buClr>
              <a:buSzPts val="1200"/>
              <a:buFont typeface="Calibri"/>
              <a:buNone/>
            </a:pPr>
            <a:r>
              <a:rPr lang="en-US" sz="1200"/>
              <a:t> One cultural factor that hinders early diagnosis and treatment of developmental disorders is the stigmatisation of persons with such conditions in some cultures. </a:t>
            </a:r>
            <a:endParaRPr sz="12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16" name="Google Shape;116;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3" name="Google Shape;133;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just">
              <a:lnSpc>
                <a:spcPct val="150000"/>
              </a:lnSpc>
              <a:spcBef>
                <a:spcPts val="0"/>
              </a:spcBef>
              <a:spcAft>
                <a:spcPts val="0"/>
              </a:spcAft>
              <a:buNone/>
            </a:pPr>
            <a:r>
              <a:rPr lang="en-US">
                <a:latin typeface="Times New Roman"/>
                <a:ea typeface="Times New Roman"/>
                <a:cs typeface="Times New Roman"/>
                <a:sym typeface="Times New Roman"/>
              </a:rPr>
              <a:t>Practically, acting ethically needs to understand cultural norms, observe individual autonomy and dignity, and informed consent. There should be no demeaning or coercive methods by professionals to patients, and professionals should always respect the autonomy of patients and their beliefs and preferences in the delivery of care (Bodryzlova et al., 2025).</a:t>
            </a:r>
            <a:endParaRPr>
              <a:latin typeface="Times New Roman"/>
              <a:ea typeface="Times New Roman"/>
              <a:cs typeface="Times New Roman"/>
              <a:sym typeface="Times New Roman"/>
            </a:endParaRPr>
          </a:p>
          <a:p>
            <a:pPr indent="457200" lvl="0" marL="0" rtl="0" algn="just">
              <a:lnSpc>
                <a:spcPct val="150000"/>
              </a:lnSpc>
              <a:spcBef>
                <a:spcPts val="0"/>
              </a:spcBef>
              <a:spcAft>
                <a:spcPts val="0"/>
              </a:spcAft>
              <a:buNone/>
            </a:pPr>
            <a:r>
              <a:rPr lang="en-US">
                <a:latin typeface="Times New Roman"/>
                <a:ea typeface="Times New Roman"/>
                <a:cs typeface="Times New Roman"/>
                <a:sym typeface="Times New Roman"/>
              </a:rPr>
              <a:t>The U.K. legislation of the Equality Act 2010 and the Autism Act 2009 is meant to offer inclusive services and legal protection to individuals with autism so that it can fully engage in the society including the health, education and job market. Such models are more and more of a human rights perspective of disability (Ashrafun et al., 2025).</a:t>
            </a:r>
            <a:endParaRPr>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1200"/>
              <a:buFont typeface="Times New Roman"/>
              <a:buNone/>
            </a:pPr>
            <a:r>
              <a:rPr lang="en-US">
                <a:latin typeface="Times New Roman"/>
                <a:ea typeface="Times New Roman"/>
                <a:cs typeface="Times New Roman"/>
                <a:sym typeface="Times New Roman"/>
              </a:rPr>
              <a:t>Although behavioural treatment is the basis, the current treatment is increasingly focusing on person-centred treatment that acknowledges the autonomy and identity of the individual. The issue of inclusion of individuals with the autism spectrum, as well as respecting their personalities and rights, is a problem facing practitioners, educators, and the society in general.</a:t>
            </a:r>
            <a:endParaRPr/>
          </a:p>
          <a:p>
            <a:pPr indent="0" lvl="0" marL="0" rtl="0" algn="l">
              <a:spcBef>
                <a:spcPts val="0"/>
              </a:spcBef>
              <a:spcAft>
                <a:spcPts val="0"/>
              </a:spcAft>
              <a:buNone/>
            </a:pPr>
            <a:r>
              <a:t/>
            </a:r>
            <a:endParaRPr/>
          </a:p>
        </p:txBody>
      </p:sp>
      <p:sp>
        <p:nvSpPr>
          <p:cNvPr id="134" name="Google Shape;134;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6"/>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6"/>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8"/>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8"/>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0" name="Google Shape;30;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9"/>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9"/>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1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1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 name="Google Shape;45;p1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1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3"/>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13"/>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14"/>
          <p:cNvSpPr/>
          <p:nvPr>
            <p:ph idx="2" type="pic"/>
          </p:nvPr>
        </p:nvSpPr>
        <p:spPr>
          <a:xfrm>
            <a:off x="5183188" y="987425"/>
            <a:ext cx="6172200" cy="4873625"/>
          </a:xfrm>
          <a:prstGeom prst="rect">
            <a:avLst/>
          </a:prstGeom>
          <a:noFill/>
          <a:ln>
            <a:noFill/>
          </a:ln>
        </p:spPr>
      </p:sp>
      <p:sp>
        <p:nvSpPr>
          <p:cNvPr id="68" name="Google Shape;68;p14"/>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5"/>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6"/>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16"/>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jpg"/><Relationship Id="rId4" Type="http://schemas.openxmlformats.org/officeDocument/2006/relationships/image" Target="../media/image4.png"/><Relationship Id="rId5"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84B4E0"/>
        </a:solidFill>
      </p:bgPr>
    </p:bg>
    <p:spTree>
      <p:nvGrpSpPr>
        <p:cNvPr id="88" name="Shape 88"/>
        <p:cNvGrpSpPr/>
        <p:nvPr/>
      </p:nvGrpSpPr>
      <p:grpSpPr>
        <a:xfrm>
          <a:off x="0" y="0"/>
          <a:ext cx="0" cy="0"/>
          <a:chOff x="0" y="0"/>
          <a:chExt cx="0" cy="0"/>
        </a:xfrm>
      </p:grpSpPr>
      <p:sp>
        <p:nvSpPr>
          <p:cNvPr id="89" name="Google Shape;89;p1"/>
          <p:cNvSpPr/>
          <p:nvPr/>
        </p:nvSpPr>
        <p:spPr>
          <a:xfrm>
            <a:off x="0" y="0"/>
            <a:ext cx="12192000" cy="1337310"/>
          </a:xfrm>
          <a:prstGeom prst="rect">
            <a:avLst/>
          </a:prstGeom>
          <a:solidFill>
            <a:srgbClr val="D8D8D8"/>
          </a:solidFill>
          <a:ln cap="flat" cmpd="sng" w="12700">
            <a:solidFill>
              <a:srgbClr val="1E4E79"/>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0" name="Google Shape;90;p1"/>
          <p:cNvSpPr/>
          <p:nvPr/>
        </p:nvSpPr>
        <p:spPr>
          <a:xfrm>
            <a:off x="279225" y="119625"/>
            <a:ext cx="10280700" cy="1551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400" u="none" cap="none" strike="noStrike">
                <a:solidFill>
                  <a:schemeClr val="dk1"/>
                </a:solidFill>
                <a:latin typeface="Stardos Stencil"/>
                <a:ea typeface="Stardos Stencil"/>
                <a:cs typeface="Stardos Stencil"/>
                <a:sym typeface="Stardos Stencil"/>
              </a:rPr>
              <a:t>Autism Spectrum Disorder: Historical Perspectives and Contemporary Approaches to Understanding and Treatment</a:t>
            </a:r>
            <a:endParaRPr b="0" i="0" sz="2400" u="none" cap="none" strike="noStrike">
              <a:solidFill>
                <a:schemeClr val="dk1"/>
              </a:solidFill>
              <a:latin typeface="Stardos Stencil"/>
              <a:ea typeface="Stardos Stencil"/>
              <a:cs typeface="Stardos Stencil"/>
              <a:sym typeface="Stardos Stencil"/>
            </a:endParaRPr>
          </a:p>
          <a:p>
            <a:pPr indent="0" lvl="0" marL="0" marR="0" rtl="0" algn="l">
              <a:spcBef>
                <a:spcPts val="0"/>
              </a:spcBef>
              <a:spcAft>
                <a:spcPts val="0"/>
              </a:spcAft>
              <a:buNone/>
            </a:pPr>
            <a:r>
              <a:rPr lang="en-US" sz="2400">
                <a:solidFill>
                  <a:schemeClr val="dk1"/>
                </a:solidFill>
                <a:latin typeface="Stardos Stencil"/>
                <a:ea typeface="Stardos Stencil"/>
                <a:cs typeface="Stardos Stencil"/>
                <a:sym typeface="Stardos Stencil"/>
              </a:rPr>
              <a:t>Name:Yamasanga Mbembo    Modul code:BMHP6029</a:t>
            </a:r>
            <a:endParaRPr sz="2400">
              <a:solidFill>
                <a:schemeClr val="dk1"/>
              </a:solidFill>
              <a:latin typeface="Stardos Stencil"/>
              <a:ea typeface="Stardos Stencil"/>
              <a:cs typeface="Stardos Stencil"/>
              <a:sym typeface="Stardos Stencil"/>
            </a:endParaRPr>
          </a:p>
          <a:p>
            <a:pPr indent="0" lvl="0" marL="0" marR="0" rtl="0" algn="l">
              <a:spcBef>
                <a:spcPts val="0"/>
              </a:spcBef>
              <a:spcAft>
                <a:spcPts val="0"/>
              </a:spcAft>
              <a:buNone/>
            </a:pPr>
            <a:r>
              <a:rPr lang="en-US" sz="2400">
                <a:solidFill>
                  <a:schemeClr val="dk1"/>
                </a:solidFill>
                <a:latin typeface="Stardos Stencil"/>
                <a:ea typeface="Stardos Stencil"/>
                <a:cs typeface="Stardos Stencil"/>
                <a:sym typeface="Stardos Stencil"/>
              </a:rPr>
              <a:t>Student ID:2313662               Assignment title: Presentation</a:t>
            </a:r>
            <a:endParaRPr sz="2400">
              <a:solidFill>
                <a:schemeClr val="dk1"/>
              </a:solidFill>
              <a:latin typeface="Stardos Stencil"/>
              <a:ea typeface="Stardos Stencil"/>
              <a:cs typeface="Stardos Stencil"/>
              <a:sym typeface="Stardos Stencil"/>
            </a:endParaRPr>
          </a:p>
          <a:p>
            <a:pPr indent="0" lvl="0" marL="0" marR="0" rtl="0" algn="l">
              <a:spcBef>
                <a:spcPts val="0"/>
              </a:spcBef>
              <a:spcAft>
                <a:spcPts val="0"/>
              </a:spcAft>
              <a:buNone/>
            </a:pPr>
            <a:r>
              <a:t/>
            </a:r>
            <a:endParaRPr sz="2400">
              <a:solidFill>
                <a:schemeClr val="dk1"/>
              </a:solidFill>
              <a:latin typeface="Stardos Stencil"/>
              <a:ea typeface="Stardos Stencil"/>
              <a:cs typeface="Stardos Stencil"/>
              <a:sym typeface="Stardos Stencil"/>
            </a:endParaRPr>
          </a:p>
        </p:txBody>
      </p:sp>
      <p:pic>
        <p:nvPicPr>
          <p:cNvPr descr="New Research Reveals That About 25% of Teens With Autism Go Undiagnosed" id="91" name="Google Shape;91;p1"/>
          <p:cNvPicPr preferRelativeResize="0"/>
          <p:nvPr/>
        </p:nvPicPr>
        <p:blipFill rotWithShape="1">
          <a:blip r:embed="rId3">
            <a:alphaModFix/>
          </a:blip>
          <a:srcRect b="0" l="0" r="0" t="0"/>
          <a:stretch/>
        </p:blipFill>
        <p:spPr>
          <a:xfrm>
            <a:off x="10022501" y="119614"/>
            <a:ext cx="1647530" cy="1098079"/>
          </a:xfrm>
          <a:prstGeom prst="rect">
            <a:avLst/>
          </a:prstGeom>
          <a:noFill/>
          <a:ln>
            <a:noFill/>
          </a:ln>
        </p:spPr>
      </p:pic>
      <p:sp>
        <p:nvSpPr>
          <p:cNvPr id="92" name="Google Shape;92;p1"/>
          <p:cNvSpPr/>
          <p:nvPr/>
        </p:nvSpPr>
        <p:spPr>
          <a:xfrm>
            <a:off x="788812" y="1671312"/>
            <a:ext cx="7915350" cy="1825906"/>
          </a:xfrm>
          <a:prstGeom prst="rect">
            <a:avLst/>
          </a:prstGeom>
          <a:solidFill>
            <a:srgbClr val="9CC2E5"/>
          </a:solidFill>
          <a:ln cap="flat" cmpd="sng" w="12700">
            <a:solidFill>
              <a:srgbClr val="1E4E79"/>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US" sz="1600" u="sng">
                <a:solidFill>
                  <a:srgbClr val="1F3864"/>
                </a:solidFill>
                <a:latin typeface="Arial Black"/>
                <a:ea typeface="Arial Black"/>
                <a:cs typeface="Arial Black"/>
                <a:sym typeface="Arial Black"/>
              </a:rPr>
              <a:t>Introduction</a:t>
            </a:r>
            <a:endParaRPr b="1" sz="1600" u="sng">
              <a:solidFill>
                <a:srgbClr val="1F3864"/>
              </a:solidFill>
              <a:latin typeface="Arial Black"/>
              <a:ea typeface="Arial Black"/>
              <a:cs typeface="Arial Black"/>
              <a:sym typeface="Arial Black"/>
            </a:endParaRPr>
          </a:p>
          <a:p>
            <a:pPr indent="-285750" lvl="0" marL="285750" marR="0" rtl="0" algn="l">
              <a:spcBef>
                <a:spcPts val="0"/>
              </a:spcBef>
              <a:spcAft>
                <a:spcPts val="0"/>
              </a:spcAft>
              <a:buClr>
                <a:srgbClr val="1F3864"/>
              </a:buClr>
              <a:buSzPts val="1600"/>
              <a:buFont typeface="Noto Sans Symbols"/>
              <a:buChar char="❑"/>
            </a:pPr>
            <a:r>
              <a:rPr lang="en-US" sz="1600">
                <a:solidFill>
                  <a:srgbClr val="1F3864"/>
                </a:solidFill>
                <a:latin typeface="Calibri"/>
                <a:ea typeface="Calibri"/>
                <a:cs typeface="Calibri"/>
                <a:sym typeface="Calibri"/>
              </a:rPr>
              <a:t> Repetitive behaviours, narrow interests, and persistent challenges with social communication are characteristics </a:t>
            </a:r>
            <a:r>
              <a:rPr lang="en-US" sz="1800">
                <a:solidFill>
                  <a:srgbClr val="1F3864"/>
                </a:solidFill>
                <a:latin typeface="Algerian"/>
                <a:ea typeface="Algerian"/>
                <a:cs typeface="Algerian"/>
                <a:sym typeface="Algerian"/>
              </a:rPr>
              <a:t>of Autism Spectrum Disorder (ASD)</a:t>
            </a:r>
            <a:r>
              <a:rPr lang="en-US" sz="1600">
                <a:solidFill>
                  <a:srgbClr val="1F3864"/>
                </a:solidFill>
                <a:latin typeface="Calibri"/>
                <a:ea typeface="Calibri"/>
                <a:cs typeface="Calibri"/>
                <a:sym typeface="Calibri"/>
              </a:rPr>
              <a:t>, as stated by (Caixeta, 2025). </a:t>
            </a:r>
            <a:endParaRPr sz="1600">
              <a:solidFill>
                <a:srgbClr val="1F3864"/>
              </a:solidFill>
              <a:latin typeface="Calibri"/>
              <a:ea typeface="Calibri"/>
              <a:cs typeface="Calibri"/>
              <a:sym typeface="Calibri"/>
            </a:endParaRPr>
          </a:p>
          <a:p>
            <a:pPr indent="-285750" lvl="0" marL="285750" marR="0" rtl="0" algn="l">
              <a:spcBef>
                <a:spcPts val="0"/>
              </a:spcBef>
              <a:spcAft>
                <a:spcPts val="0"/>
              </a:spcAft>
              <a:buClr>
                <a:srgbClr val="1F3864"/>
              </a:buClr>
              <a:buSzPts val="1600"/>
              <a:buFont typeface="Noto Sans Symbols"/>
              <a:buChar char="❑"/>
            </a:pPr>
            <a:r>
              <a:rPr lang="en-US" sz="1600">
                <a:solidFill>
                  <a:srgbClr val="1F3864"/>
                </a:solidFill>
                <a:latin typeface="Calibri"/>
                <a:ea typeface="Calibri"/>
                <a:cs typeface="Calibri"/>
                <a:sym typeface="Calibri"/>
              </a:rPr>
              <a:t>It is referred to as a spectrum since the severity of impairment can vary significantly across individuals. </a:t>
            </a:r>
            <a:endParaRPr/>
          </a:p>
        </p:txBody>
      </p:sp>
      <p:pic>
        <p:nvPicPr>
          <p:cNvPr id="93" name="Google Shape;93;p1"/>
          <p:cNvPicPr preferRelativeResize="0"/>
          <p:nvPr/>
        </p:nvPicPr>
        <p:blipFill rotWithShape="1">
          <a:blip r:embed="rId4">
            <a:alphaModFix/>
          </a:blip>
          <a:srcRect b="0" l="0" r="0" t="0"/>
          <a:stretch/>
        </p:blipFill>
        <p:spPr>
          <a:xfrm>
            <a:off x="9132658" y="1428100"/>
            <a:ext cx="2479399" cy="2312330"/>
          </a:xfrm>
          <a:prstGeom prst="rect">
            <a:avLst/>
          </a:prstGeom>
          <a:noFill/>
          <a:ln>
            <a:noFill/>
          </a:ln>
        </p:spPr>
      </p:pic>
      <p:pic>
        <p:nvPicPr>
          <p:cNvPr id="94" name="Google Shape;94;p1"/>
          <p:cNvPicPr preferRelativeResize="0"/>
          <p:nvPr/>
        </p:nvPicPr>
        <p:blipFill rotWithShape="1">
          <a:blip r:embed="rId5">
            <a:alphaModFix/>
          </a:blip>
          <a:srcRect b="0" l="0" r="0" t="0"/>
          <a:stretch/>
        </p:blipFill>
        <p:spPr>
          <a:xfrm>
            <a:off x="314849" y="4080587"/>
            <a:ext cx="2730600" cy="2533830"/>
          </a:xfrm>
          <a:prstGeom prst="rect">
            <a:avLst/>
          </a:prstGeom>
          <a:noFill/>
          <a:ln>
            <a:noFill/>
          </a:ln>
        </p:spPr>
      </p:pic>
      <p:sp>
        <p:nvSpPr>
          <p:cNvPr id="95" name="Google Shape;95;p1"/>
          <p:cNvSpPr/>
          <p:nvPr/>
        </p:nvSpPr>
        <p:spPr>
          <a:xfrm>
            <a:off x="314849" y="6514389"/>
            <a:ext cx="6096000" cy="20005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700">
                <a:solidFill>
                  <a:schemeClr val="dk1"/>
                </a:solidFill>
                <a:latin typeface="Calibri"/>
                <a:ea typeface="Calibri"/>
                <a:cs typeface="Calibri"/>
                <a:sym typeface="Calibri"/>
              </a:rPr>
              <a:t>https://cannondisability.com/blog/autism-benefits-for-children/</a:t>
            </a:r>
            <a:endParaRPr sz="700">
              <a:solidFill>
                <a:schemeClr val="dk1"/>
              </a:solidFill>
              <a:latin typeface="Calibri"/>
              <a:ea typeface="Calibri"/>
              <a:cs typeface="Calibri"/>
              <a:sym typeface="Calibri"/>
            </a:endParaRPr>
          </a:p>
        </p:txBody>
      </p:sp>
      <p:sp>
        <p:nvSpPr>
          <p:cNvPr id="96" name="Google Shape;96;p1"/>
          <p:cNvSpPr/>
          <p:nvPr/>
        </p:nvSpPr>
        <p:spPr>
          <a:xfrm>
            <a:off x="9177282" y="3665706"/>
            <a:ext cx="2234907" cy="20005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700">
                <a:solidFill>
                  <a:schemeClr val="dk1"/>
                </a:solidFill>
                <a:latin typeface="Calibri"/>
                <a:ea typeface="Calibri"/>
                <a:cs typeface="Calibri"/>
                <a:sym typeface="Calibri"/>
              </a:rPr>
              <a:t>https://www.autismbb.com/what-is-autism/symptoms/</a:t>
            </a:r>
            <a:endParaRPr sz="700">
              <a:solidFill>
                <a:schemeClr val="dk1"/>
              </a:solidFill>
              <a:latin typeface="Calibri"/>
              <a:ea typeface="Calibri"/>
              <a:cs typeface="Calibri"/>
              <a:sym typeface="Calibri"/>
            </a:endParaRPr>
          </a:p>
        </p:txBody>
      </p:sp>
      <p:sp>
        <p:nvSpPr>
          <p:cNvPr id="97" name="Google Shape;97;p1"/>
          <p:cNvSpPr/>
          <p:nvPr/>
        </p:nvSpPr>
        <p:spPr>
          <a:xfrm>
            <a:off x="3413610" y="4130601"/>
            <a:ext cx="8198447" cy="2433802"/>
          </a:xfrm>
          <a:prstGeom prst="bevel">
            <a:avLst>
              <a:gd fmla="val 12500" name="adj"/>
            </a:avLst>
          </a:prstGeom>
          <a:solidFill>
            <a:srgbClr val="BBD6EE"/>
          </a:solidFill>
          <a:ln cap="flat" cmpd="sng" w="12700">
            <a:solidFill>
              <a:srgbClr val="42719B"/>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98" name="Google Shape;98;p1"/>
          <p:cNvSpPr/>
          <p:nvPr/>
        </p:nvSpPr>
        <p:spPr>
          <a:xfrm>
            <a:off x="3785716" y="4439561"/>
            <a:ext cx="7454234" cy="1600438"/>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i="1" lang="en-US" sz="1400">
                <a:solidFill>
                  <a:schemeClr val="dk1"/>
                </a:solidFill>
                <a:latin typeface="Times New Roman"/>
                <a:ea typeface="Times New Roman"/>
                <a:cs typeface="Times New Roman"/>
                <a:sym typeface="Times New Roman"/>
              </a:rPr>
              <a:t>Early Historical Perspectives</a:t>
            </a:r>
            <a:endParaRPr/>
          </a:p>
          <a:p>
            <a:pPr indent="-285750" lvl="0" marL="285750" marR="0" rtl="0" algn="l">
              <a:spcBef>
                <a:spcPts val="0"/>
              </a:spcBef>
              <a:spcAft>
                <a:spcPts val="0"/>
              </a:spcAft>
              <a:buClr>
                <a:schemeClr val="dk1"/>
              </a:buClr>
              <a:buSzPts val="1400"/>
              <a:buFont typeface="Noto Sans Symbols"/>
              <a:buChar char="❑"/>
            </a:pPr>
            <a:r>
              <a:rPr lang="en-US" sz="1400">
                <a:solidFill>
                  <a:schemeClr val="dk1"/>
                </a:solidFill>
                <a:latin typeface="Times New Roman"/>
                <a:ea typeface="Times New Roman"/>
                <a:cs typeface="Times New Roman"/>
                <a:sym typeface="Times New Roman"/>
              </a:rPr>
              <a:t> Autism, derived from the Greek word autos, meaning "self," is said to have originated in English.   </a:t>
            </a:r>
            <a:endParaRPr sz="1400">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400"/>
              <a:buFont typeface="Noto Sans Symbols"/>
              <a:buChar char="❑"/>
            </a:pPr>
            <a:r>
              <a:rPr lang="en-US" sz="1400">
                <a:solidFill>
                  <a:schemeClr val="dk1"/>
                </a:solidFill>
                <a:latin typeface="Times New Roman"/>
                <a:ea typeface="Times New Roman"/>
                <a:cs typeface="Times New Roman"/>
                <a:sym typeface="Times New Roman"/>
              </a:rPr>
              <a:t>The word was first used in 1911 by psychiatrist Eugen Bleuler to describe a symptom of schizophrenia - a propensity to withdraw from the world and fixate on one's own emotions and ideas.   </a:t>
            </a:r>
            <a:endParaRPr sz="1400">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400"/>
              <a:buFont typeface="Noto Sans Symbols"/>
              <a:buChar char="❑"/>
            </a:pPr>
            <a:r>
              <a:rPr lang="en-US" sz="1400">
                <a:solidFill>
                  <a:schemeClr val="dk1"/>
                </a:solidFill>
                <a:latin typeface="Times New Roman"/>
                <a:ea typeface="Times New Roman"/>
                <a:cs typeface="Times New Roman"/>
                <a:sym typeface="Times New Roman"/>
              </a:rPr>
              <a:t>Leo Kanner (1943) and Hans Asperger (1944) were the pioneers in the early 1940s who identified autism as a separate disorder. </a:t>
            </a:r>
            <a:endParaRPr sz="1400">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6F9FC"/>
            </a:gs>
            <a:gs pos="74000">
              <a:srgbClr val="84B4E0"/>
            </a:gs>
            <a:gs pos="83000">
              <a:srgbClr val="84B4E0"/>
            </a:gs>
            <a:gs pos="91143">
              <a:srgbClr val="84B4E0"/>
            </a:gs>
            <a:gs pos="100000">
              <a:srgbClr val="84B4E0"/>
            </a:gs>
          </a:gsLst>
          <a:lin ang="5400000" scaled="0"/>
        </a:gradFill>
      </p:bgPr>
    </p:bg>
    <p:spTree>
      <p:nvGrpSpPr>
        <p:cNvPr id="103" name="Shape 103"/>
        <p:cNvGrpSpPr/>
        <p:nvPr/>
      </p:nvGrpSpPr>
      <p:grpSpPr>
        <a:xfrm>
          <a:off x="0" y="0"/>
          <a:ext cx="0" cy="0"/>
          <a:chOff x="0" y="0"/>
          <a:chExt cx="0" cy="0"/>
        </a:xfrm>
      </p:grpSpPr>
      <p:sp>
        <p:nvSpPr>
          <p:cNvPr id="104" name="Google Shape;104;p2"/>
          <p:cNvSpPr/>
          <p:nvPr/>
        </p:nvSpPr>
        <p:spPr>
          <a:xfrm>
            <a:off x="254642" y="173619"/>
            <a:ext cx="5613721" cy="3171464"/>
          </a:xfrm>
          <a:prstGeom prst="rect">
            <a:avLst/>
          </a:prstGeom>
          <a:solidFill>
            <a:srgbClr val="1E4E79"/>
          </a:solidFill>
          <a:ln cap="flat" cmpd="sng" w="12700">
            <a:solidFill>
              <a:srgbClr val="D8D8D8"/>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05" name="Google Shape;105;p2"/>
          <p:cNvSpPr/>
          <p:nvPr/>
        </p:nvSpPr>
        <p:spPr>
          <a:xfrm>
            <a:off x="6340993" y="173619"/>
            <a:ext cx="5613721" cy="3171464"/>
          </a:xfrm>
          <a:prstGeom prst="rect">
            <a:avLst/>
          </a:prstGeom>
          <a:solidFill>
            <a:srgbClr val="1E4E79"/>
          </a:solidFill>
          <a:ln cap="flat" cmpd="sng" w="12700">
            <a:solidFill>
              <a:srgbClr val="F2F2F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06" name="Google Shape;106;p2"/>
          <p:cNvSpPr/>
          <p:nvPr/>
        </p:nvSpPr>
        <p:spPr>
          <a:xfrm>
            <a:off x="545939" y="282024"/>
            <a:ext cx="5031129" cy="2954655"/>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1" lang="en-US" sz="2000">
                <a:solidFill>
                  <a:srgbClr val="BBD6EE"/>
                </a:solidFill>
                <a:latin typeface="Algerian"/>
                <a:ea typeface="Algerian"/>
                <a:cs typeface="Algerian"/>
                <a:sym typeface="Algerian"/>
              </a:rPr>
              <a:t>Shifts in Diagnostic </a:t>
            </a:r>
            <a:endParaRPr b="1" i="1" sz="2000">
              <a:solidFill>
                <a:srgbClr val="BBD6EE"/>
              </a:solidFill>
              <a:latin typeface="Algerian"/>
              <a:ea typeface="Algerian"/>
              <a:cs typeface="Algerian"/>
              <a:sym typeface="Algerian"/>
            </a:endParaRPr>
          </a:p>
          <a:p>
            <a:pPr indent="0" lvl="0" marL="0" marR="0" rtl="0" algn="ctr">
              <a:lnSpc>
                <a:spcPct val="150000"/>
              </a:lnSpc>
              <a:spcBef>
                <a:spcPts val="0"/>
              </a:spcBef>
              <a:spcAft>
                <a:spcPts val="0"/>
              </a:spcAft>
              <a:buNone/>
            </a:pPr>
            <a:r>
              <a:rPr b="1" i="1" lang="en-US" sz="2000">
                <a:solidFill>
                  <a:srgbClr val="BBD6EE"/>
                </a:solidFill>
                <a:latin typeface="Algerian"/>
                <a:ea typeface="Algerian"/>
                <a:cs typeface="Algerian"/>
                <a:sym typeface="Algerian"/>
              </a:rPr>
              <a:t>Understanding</a:t>
            </a:r>
            <a:endParaRPr/>
          </a:p>
          <a:p>
            <a:pPr indent="-285750" lvl="0" marL="285750" marR="0" rtl="0" algn="just">
              <a:lnSpc>
                <a:spcPct val="150000"/>
              </a:lnSpc>
              <a:spcBef>
                <a:spcPts val="0"/>
              </a:spcBef>
              <a:spcAft>
                <a:spcPts val="0"/>
              </a:spcAft>
              <a:buClr>
                <a:srgbClr val="BBD6EE"/>
              </a:buClr>
              <a:buSzPts val="1200"/>
              <a:buFont typeface="Noto Sans Symbols"/>
              <a:buChar char="❖"/>
            </a:pPr>
            <a:r>
              <a:rPr lang="en-US" sz="1200">
                <a:solidFill>
                  <a:srgbClr val="BBD6EE"/>
                </a:solidFill>
                <a:latin typeface="Times New Roman"/>
                <a:ea typeface="Times New Roman"/>
                <a:cs typeface="Times New Roman"/>
                <a:sym typeface="Times New Roman"/>
              </a:rPr>
              <a:t>When the DSM-III was released in 1980, it marked a turning point in the history of how mental illness was classified. Autism was reclassified as a pervasive developmental disorder rather than a psychosis. </a:t>
            </a:r>
            <a:endParaRPr sz="1200">
              <a:solidFill>
                <a:srgbClr val="BBD6EE"/>
              </a:solidFill>
              <a:latin typeface="Times New Roman"/>
              <a:ea typeface="Times New Roman"/>
              <a:cs typeface="Times New Roman"/>
              <a:sym typeface="Times New Roman"/>
            </a:endParaRPr>
          </a:p>
          <a:p>
            <a:pPr indent="-285750" lvl="0" marL="285750" marR="0" rtl="0" algn="just">
              <a:lnSpc>
                <a:spcPct val="150000"/>
              </a:lnSpc>
              <a:spcBef>
                <a:spcPts val="0"/>
              </a:spcBef>
              <a:spcAft>
                <a:spcPts val="0"/>
              </a:spcAft>
              <a:buClr>
                <a:srgbClr val="BBD6EE"/>
              </a:buClr>
              <a:buSzPts val="1200"/>
              <a:buFont typeface="Noto Sans Symbols"/>
              <a:buChar char="❖"/>
            </a:pPr>
            <a:r>
              <a:rPr lang="en-US" sz="1200">
                <a:solidFill>
                  <a:srgbClr val="BBD6EE"/>
                </a:solidFill>
                <a:latin typeface="Times New Roman"/>
                <a:ea typeface="Times New Roman"/>
                <a:cs typeface="Times New Roman"/>
                <a:sym typeface="Times New Roman"/>
              </a:rPr>
              <a:t>The diagnostic criteria for autism spectrum disorder by merging the subcategories of childhood disintegrative disorder, Asperger's syndrome, and pervasive developmental disorder-not otherwise specified (PDD-NOS). </a:t>
            </a:r>
            <a:endParaRPr sz="1200">
              <a:solidFill>
                <a:srgbClr val="BBD6EE"/>
              </a:solidFill>
              <a:latin typeface="Times New Roman"/>
              <a:ea typeface="Times New Roman"/>
              <a:cs typeface="Times New Roman"/>
              <a:sym typeface="Times New Roman"/>
            </a:endParaRPr>
          </a:p>
        </p:txBody>
      </p:sp>
      <p:sp>
        <p:nvSpPr>
          <p:cNvPr id="107" name="Google Shape;107;p2"/>
          <p:cNvSpPr/>
          <p:nvPr/>
        </p:nvSpPr>
        <p:spPr>
          <a:xfrm>
            <a:off x="545939" y="416688"/>
            <a:ext cx="671332" cy="347241"/>
          </a:xfrm>
          <a:prstGeom prst="rightArrow">
            <a:avLst>
              <a:gd fmla="val 50000" name="adj1"/>
              <a:gd fmla="val 50000" name="adj2"/>
            </a:avLst>
          </a:prstGeom>
          <a:solidFill>
            <a:srgbClr val="C55A11"/>
          </a:solidFill>
          <a:ln cap="flat" cmpd="sng" w="12700">
            <a:solidFill>
              <a:srgbClr val="42719B"/>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08" name="Google Shape;108;p2"/>
          <p:cNvSpPr/>
          <p:nvPr/>
        </p:nvSpPr>
        <p:spPr>
          <a:xfrm>
            <a:off x="6435520" y="416687"/>
            <a:ext cx="671332" cy="347241"/>
          </a:xfrm>
          <a:prstGeom prst="rightArrow">
            <a:avLst>
              <a:gd fmla="val 50000" name="adj1"/>
              <a:gd fmla="val 50000" name="adj2"/>
            </a:avLst>
          </a:prstGeom>
          <a:solidFill>
            <a:srgbClr val="C55A11"/>
          </a:solidFill>
          <a:ln cap="flat" cmpd="sng" w="12700">
            <a:solidFill>
              <a:srgbClr val="42719B"/>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09" name="Google Shape;109;p2"/>
          <p:cNvSpPr/>
          <p:nvPr/>
        </p:nvSpPr>
        <p:spPr>
          <a:xfrm>
            <a:off x="6435520" y="255919"/>
            <a:ext cx="5519194" cy="3139321"/>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1" lang="en-US" sz="1800">
                <a:solidFill>
                  <a:srgbClr val="DDEAF6"/>
                </a:solidFill>
                <a:latin typeface="Algerian"/>
                <a:ea typeface="Algerian"/>
                <a:cs typeface="Algerian"/>
                <a:sym typeface="Algerian"/>
              </a:rPr>
              <a:t>    </a:t>
            </a:r>
            <a:r>
              <a:rPr b="1" i="1" lang="en-US" sz="1800">
                <a:solidFill>
                  <a:srgbClr val="BBD6EE"/>
                </a:solidFill>
                <a:latin typeface="Algerian"/>
                <a:ea typeface="Algerian"/>
                <a:cs typeface="Algerian"/>
                <a:sym typeface="Algerian"/>
              </a:rPr>
              <a:t>Contemporary Understanding and </a:t>
            </a:r>
            <a:endParaRPr b="1" i="1" sz="1800">
              <a:solidFill>
                <a:srgbClr val="BBD6EE"/>
              </a:solidFill>
              <a:latin typeface="Algerian"/>
              <a:ea typeface="Algerian"/>
              <a:cs typeface="Algerian"/>
              <a:sym typeface="Algerian"/>
            </a:endParaRPr>
          </a:p>
          <a:p>
            <a:pPr indent="0" lvl="0" marL="0" marR="0" rtl="0" algn="ctr">
              <a:lnSpc>
                <a:spcPct val="150000"/>
              </a:lnSpc>
              <a:spcBef>
                <a:spcPts val="0"/>
              </a:spcBef>
              <a:spcAft>
                <a:spcPts val="0"/>
              </a:spcAft>
              <a:buNone/>
            </a:pPr>
            <a:r>
              <a:rPr b="1" i="1" lang="en-US" sz="1800">
                <a:solidFill>
                  <a:srgbClr val="BBD6EE"/>
                </a:solidFill>
                <a:latin typeface="Algerian"/>
                <a:ea typeface="Algerian"/>
                <a:cs typeface="Algerian"/>
                <a:sym typeface="Algerian"/>
              </a:rPr>
              <a:t>Neurodiversity Movement</a:t>
            </a:r>
            <a:endParaRPr/>
          </a:p>
          <a:p>
            <a:pPr indent="-285750" lvl="0" marL="285750" marR="0" rtl="0" algn="just">
              <a:lnSpc>
                <a:spcPct val="150000"/>
              </a:lnSpc>
              <a:spcBef>
                <a:spcPts val="0"/>
              </a:spcBef>
              <a:spcAft>
                <a:spcPts val="0"/>
              </a:spcAft>
              <a:buClr>
                <a:srgbClr val="DDEAF6"/>
              </a:buClr>
              <a:buSzPts val="1200"/>
              <a:buFont typeface="Noto Sans Symbols"/>
              <a:buChar char="❖"/>
            </a:pPr>
            <a:r>
              <a:rPr lang="en-US" sz="1200">
                <a:solidFill>
                  <a:srgbClr val="DDEAF6"/>
                </a:solidFill>
                <a:latin typeface="Times New Roman"/>
                <a:ea typeface="Times New Roman"/>
                <a:cs typeface="Times New Roman"/>
                <a:sym typeface="Times New Roman"/>
              </a:rPr>
              <a:t>However, the concept of neurodiversity has in the recent past changed the perception of autism. </a:t>
            </a:r>
            <a:endParaRPr sz="1200">
              <a:solidFill>
                <a:srgbClr val="DDEAF6"/>
              </a:solidFill>
              <a:latin typeface="Times New Roman"/>
              <a:ea typeface="Times New Roman"/>
              <a:cs typeface="Times New Roman"/>
              <a:sym typeface="Times New Roman"/>
            </a:endParaRPr>
          </a:p>
          <a:p>
            <a:pPr indent="-285750" lvl="0" marL="285750" marR="0" rtl="0" algn="just">
              <a:lnSpc>
                <a:spcPct val="150000"/>
              </a:lnSpc>
              <a:spcBef>
                <a:spcPts val="0"/>
              </a:spcBef>
              <a:spcAft>
                <a:spcPts val="0"/>
              </a:spcAft>
              <a:buClr>
                <a:srgbClr val="DDEAF6"/>
              </a:buClr>
              <a:buSzPts val="1200"/>
              <a:buFont typeface="Noto Sans Symbols"/>
              <a:buChar char="❖"/>
            </a:pPr>
            <a:r>
              <a:rPr lang="en-US" sz="1200">
                <a:solidFill>
                  <a:srgbClr val="DDEAF6"/>
                </a:solidFill>
                <a:latin typeface="Times New Roman"/>
                <a:ea typeface="Times New Roman"/>
                <a:cs typeface="Times New Roman"/>
                <a:sym typeface="Times New Roman"/>
              </a:rPr>
              <a:t>The neurodiversity paradigm was first described by sociologist Judy Singer in the late 1990s. Autism has been strongly neurologically inherent due to modern studies which have attributed genetic variations, sensory processing disorders, and malformed brain connectivity to autism. </a:t>
            </a:r>
            <a:endParaRPr sz="1200">
              <a:solidFill>
                <a:srgbClr val="DDEAF6"/>
              </a:solidFill>
              <a:latin typeface="Times New Roman"/>
              <a:ea typeface="Times New Roman"/>
              <a:cs typeface="Times New Roman"/>
              <a:sym typeface="Times New Roman"/>
            </a:endParaRPr>
          </a:p>
          <a:p>
            <a:pPr indent="-285750" lvl="0" marL="285750" marR="0" rtl="0" algn="just">
              <a:lnSpc>
                <a:spcPct val="150000"/>
              </a:lnSpc>
              <a:spcBef>
                <a:spcPts val="0"/>
              </a:spcBef>
              <a:spcAft>
                <a:spcPts val="0"/>
              </a:spcAft>
              <a:buClr>
                <a:srgbClr val="DDEAF6"/>
              </a:buClr>
              <a:buSzPts val="1200"/>
              <a:buFont typeface="Noto Sans Symbols"/>
              <a:buChar char="❖"/>
            </a:pPr>
            <a:r>
              <a:rPr lang="en-US" sz="1200">
                <a:solidFill>
                  <a:srgbClr val="DDEAF6"/>
                </a:solidFill>
                <a:latin typeface="Times New Roman"/>
                <a:ea typeface="Times New Roman"/>
                <a:cs typeface="Times New Roman"/>
                <a:sym typeface="Times New Roman"/>
              </a:rPr>
              <a:t>Research has also indicated that more than a hundred genes are associated with a potential vulnerability to autism spectrum disorder (ASD). </a:t>
            </a:r>
            <a:endParaRPr sz="1400">
              <a:solidFill>
                <a:srgbClr val="DDEAF6"/>
              </a:solidFill>
              <a:latin typeface="Times New Roman"/>
              <a:ea typeface="Times New Roman"/>
              <a:cs typeface="Times New Roman"/>
              <a:sym typeface="Times New Roman"/>
            </a:endParaRPr>
          </a:p>
        </p:txBody>
      </p:sp>
      <p:pic>
        <p:nvPicPr>
          <p:cNvPr id="110" name="Google Shape;110;p2"/>
          <p:cNvPicPr preferRelativeResize="0"/>
          <p:nvPr/>
        </p:nvPicPr>
        <p:blipFill rotWithShape="1">
          <a:blip r:embed="rId3">
            <a:alphaModFix/>
          </a:blip>
          <a:srcRect b="0" l="0" r="0" t="0"/>
          <a:stretch/>
        </p:blipFill>
        <p:spPr>
          <a:xfrm>
            <a:off x="881605" y="3997698"/>
            <a:ext cx="10426856" cy="2680894"/>
          </a:xfrm>
          <a:prstGeom prst="rect">
            <a:avLst/>
          </a:prstGeom>
          <a:noFill/>
          <a:ln>
            <a:noFill/>
          </a:ln>
        </p:spPr>
      </p:pic>
      <p:sp>
        <p:nvSpPr>
          <p:cNvPr id="111" name="Google Shape;111;p2"/>
          <p:cNvSpPr/>
          <p:nvPr/>
        </p:nvSpPr>
        <p:spPr>
          <a:xfrm>
            <a:off x="2300077" y="3511803"/>
            <a:ext cx="7202613" cy="461665"/>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i="1" lang="en-US" sz="2400">
                <a:solidFill>
                  <a:srgbClr val="000000"/>
                </a:solidFill>
                <a:latin typeface="Times New Roman"/>
                <a:ea typeface="Times New Roman"/>
                <a:cs typeface="Times New Roman"/>
                <a:sym typeface="Times New Roman"/>
              </a:rPr>
              <a:t>Historical and Contemporary Understanding of Autism</a:t>
            </a:r>
            <a:endParaRPr b="1" i="1" sz="2400">
              <a:solidFill>
                <a:srgbClr val="000000"/>
              </a:solidFill>
              <a:latin typeface="Times New Roman"/>
              <a:ea typeface="Times New Roman"/>
              <a:cs typeface="Times New Roman"/>
              <a:sym typeface="Times New Roman"/>
            </a:endParaRPr>
          </a:p>
        </p:txBody>
      </p:sp>
      <p:sp>
        <p:nvSpPr>
          <p:cNvPr id="112" name="Google Shape;112;p2"/>
          <p:cNvSpPr/>
          <p:nvPr/>
        </p:nvSpPr>
        <p:spPr>
          <a:xfrm>
            <a:off x="1007954" y="6587406"/>
            <a:ext cx="2820003" cy="2308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900">
                <a:solidFill>
                  <a:schemeClr val="dk1"/>
                </a:solidFill>
                <a:latin typeface="Calibri"/>
                <a:ea typeface="Calibri"/>
                <a:cs typeface="Calibri"/>
                <a:sym typeface="Calibri"/>
              </a:rPr>
              <a:t>https://www.mywellnesshub.in/blog/history-of-autism/</a:t>
            </a:r>
            <a:endParaRPr sz="90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6F9FC"/>
            </a:gs>
            <a:gs pos="74000">
              <a:srgbClr val="84B4E0"/>
            </a:gs>
            <a:gs pos="83000">
              <a:srgbClr val="84B4E0"/>
            </a:gs>
            <a:gs pos="91143">
              <a:srgbClr val="84B4E0"/>
            </a:gs>
            <a:gs pos="100000">
              <a:srgbClr val="84B4E0"/>
            </a:gs>
          </a:gsLst>
          <a:lin ang="5400000" scaled="0"/>
        </a:gradFill>
      </p:bgPr>
    </p:bg>
    <p:spTree>
      <p:nvGrpSpPr>
        <p:cNvPr id="117" name="Shape 117"/>
        <p:cNvGrpSpPr/>
        <p:nvPr/>
      </p:nvGrpSpPr>
      <p:grpSpPr>
        <a:xfrm>
          <a:off x="0" y="0"/>
          <a:ext cx="0" cy="0"/>
          <a:chOff x="0" y="0"/>
          <a:chExt cx="0" cy="0"/>
        </a:xfrm>
      </p:grpSpPr>
      <p:sp>
        <p:nvSpPr>
          <p:cNvPr id="118" name="Google Shape;118;p3"/>
          <p:cNvSpPr/>
          <p:nvPr/>
        </p:nvSpPr>
        <p:spPr>
          <a:xfrm>
            <a:off x="954869" y="0"/>
            <a:ext cx="9958175" cy="742511"/>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1" lang="en-US" sz="3200">
                <a:solidFill>
                  <a:srgbClr val="000000"/>
                </a:solidFill>
                <a:latin typeface="Times New Roman"/>
                <a:ea typeface="Times New Roman"/>
                <a:cs typeface="Times New Roman"/>
                <a:sym typeface="Times New Roman"/>
              </a:rPr>
              <a:t>Contemporary Approaches to Treatment and Intervention</a:t>
            </a:r>
            <a:endParaRPr/>
          </a:p>
        </p:txBody>
      </p:sp>
      <p:sp>
        <p:nvSpPr>
          <p:cNvPr id="119" name="Google Shape;119;p3"/>
          <p:cNvSpPr/>
          <p:nvPr/>
        </p:nvSpPr>
        <p:spPr>
          <a:xfrm>
            <a:off x="393538" y="1088020"/>
            <a:ext cx="2685327" cy="5208608"/>
          </a:xfrm>
          <a:prstGeom prst="rect">
            <a:avLst/>
          </a:prstGeom>
          <a:gradFill>
            <a:gsLst>
              <a:gs pos="0">
                <a:srgbClr val="F6F9FC"/>
              </a:gs>
              <a:gs pos="74000">
                <a:srgbClr val="84B4E0"/>
              </a:gs>
              <a:gs pos="83000">
                <a:srgbClr val="84B4E0"/>
              </a:gs>
              <a:gs pos="91143">
                <a:srgbClr val="84B4E0"/>
              </a:gs>
              <a:gs pos="100000">
                <a:srgbClr val="84B4E0"/>
              </a:gs>
            </a:gsLst>
            <a:lin ang="5400000" scaled="0"/>
          </a:gradFill>
          <a:ln cap="flat" cmpd="sng" w="12700">
            <a:solidFill>
              <a:srgbClr val="1F386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20" name="Google Shape;120;p3"/>
          <p:cNvSpPr/>
          <p:nvPr/>
        </p:nvSpPr>
        <p:spPr>
          <a:xfrm>
            <a:off x="3321089" y="1088020"/>
            <a:ext cx="2685327" cy="5208608"/>
          </a:xfrm>
          <a:prstGeom prst="rect">
            <a:avLst/>
          </a:prstGeom>
          <a:gradFill>
            <a:gsLst>
              <a:gs pos="0">
                <a:srgbClr val="F6F9FC"/>
              </a:gs>
              <a:gs pos="74000">
                <a:srgbClr val="84B4E0"/>
              </a:gs>
              <a:gs pos="83000">
                <a:srgbClr val="84B4E0"/>
              </a:gs>
              <a:gs pos="91143">
                <a:srgbClr val="84B4E0"/>
              </a:gs>
              <a:gs pos="100000">
                <a:srgbClr val="84B4E0"/>
              </a:gs>
            </a:gsLst>
            <a:lin ang="5400000" scaled="0"/>
          </a:gradFill>
          <a:ln cap="flat" cmpd="sng" w="12700">
            <a:solidFill>
              <a:srgbClr val="1F386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21" name="Google Shape;121;p3"/>
          <p:cNvSpPr/>
          <p:nvPr/>
        </p:nvSpPr>
        <p:spPr>
          <a:xfrm>
            <a:off x="6248640" y="1088020"/>
            <a:ext cx="2685327" cy="5208608"/>
          </a:xfrm>
          <a:prstGeom prst="rect">
            <a:avLst/>
          </a:prstGeom>
          <a:gradFill>
            <a:gsLst>
              <a:gs pos="0">
                <a:srgbClr val="F6F9FC"/>
              </a:gs>
              <a:gs pos="74000">
                <a:srgbClr val="84B4E0"/>
              </a:gs>
              <a:gs pos="83000">
                <a:srgbClr val="84B4E0"/>
              </a:gs>
              <a:gs pos="91143">
                <a:srgbClr val="84B4E0"/>
              </a:gs>
              <a:gs pos="100000">
                <a:srgbClr val="84B4E0"/>
              </a:gs>
            </a:gsLst>
            <a:lin ang="5400000" scaled="0"/>
          </a:gradFill>
          <a:ln cap="flat" cmpd="sng" w="12700">
            <a:solidFill>
              <a:srgbClr val="1F386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22" name="Google Shape;122;p3"/>
          <p:cNvSpPr/>
          <p:nvPr/>
        </p:nvSpPr>
        <p:spPr>
          <a:xfrm>
            <a:off x="9207660" y="1088020"/>
            <a:ext cx="2685327" cy="5208608"/>
          </a:xfrm>
          <a:prstGeom prst="rect">
            <a:avLst/>
          </a:prstGeom>
          <a:gradFill>
            <a:gsLst>
              <a:gs pos="0">
                <a:srgbClr val="F6F9FC"/>
              </a:gs>
              <a:gs pos="74000">
                <a:srgbClr val="84B4E0"/>
              </a:gs>
              <a:gs pos="83000">
                <a:srgbClr val="84B4E0"/>
              </a:gs>
              <a:gs pos="91143">
                <a:srgbClr val="84B4E0"/>
              </a:gs>
              <a:gs pos="100000">
                <a:srgbClr val="84B4E0"/>
              </a:gs>
            </a:gsLst>
            <a:lin ang="5400000" scaled="0"/>
          </a:gradFill>
          <a:ln cap="flat" cmpd="sng" w="12700">
            <a:solidFill>
              <a:srgbClr val="1F386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23" name="Google Shape;123;p3"/>
          <p:cNvSpPr/>
          <p:nvPr/>
        </p:nvSpPr>
        <p:spPr>
          <a:xfrm>
            <a:off x="517535" y="1088020"/>
            <a:ext cx="2437334" cy="705193"/>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1" lang="en-US" sz="1400" u="sng">
                <a:solidFill>
                  <a:schemeClr val="dk1"/>
                </a:solidFill>
                <a:latin typeface="Arial Black"/>
                <a:ea typeface="Arial Black"/>
                <a:cs typeface="Arial Black"/>
                <a:sym typeface="Arial Black"/>
              </a:rPr>
              <a:t>Early Intervention and </a:t>
            </a:r>
            <a:endParaRPr b="1" i="1" sz="1400" u="sng">
              <a:solidFill>
                <a:schemeClr val="dk1"/>
              </a:solidFill>
              <a:latin typeface="Arial Black"/>
              <a:ea typeface="Arial Black"/>
              <a:cs typeface="Arial Black"/>
              <a:sym typeface="Arial Black"/>
            </a:endParaRPr>
          </a:p>
          <a:p>
            <a:pPr indent="0" lvl="0" marL="0" marR="0" rtl="0" algn="ctr">
              <a:lnSpc>
                <a:spcPct val="150000"/>
              </a:lnSpc>
              <a:spcBef>
                <a:spcPts val="0"/>
              </a:spcBef>
              <a:spcAft>
                <a:spcPts val="0"/>
              </a:spcAft>
              <a:buNone/>
            </a:pPr>
            <a:r>
              <a:rPr b="1" i="1" lang="en-US" sz="1400" u="sng">
                <a:solidFill>
                  <a:schemeClr val="dk1"/>
                </a:solidFill>
                <a:latin typeface="Arial Black"/>
                <a:ea typeface="Arial Black"/>
                <a:cs typeface="Arial Black"/>
                <a:sym typeface="Arial Black"/>
              </a:rPr>
              <a:t>Behavioral Therapies</a:t>
            </a:r>
            <a:endParaRPr/>
          </a:p>
        </p:txBody>
      </p:sp>
      <p:sp>
        <p:nvSpPr>
          <p:cNvPr id="124" name="Google Shape;124;p3"/>
          <p:cNvSpPr/>
          <p:nvPr/>
        </p:nvSpPr>
        <p:spPr>
          <a:xfrm>
            <a:off x="3506284" y="1179006"/>
            <a:ext cx="2327357"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1" lang="en-US" sz="1400" u="sng">
                <a:solidFill>
                  <a:schemeClr val="dk1"/>
                </a:solidFill>
                <a:latin typeface="Arial Black"/>
                <a:ea typeface="Arial Black"/>
                <a:cs typeface="Arial Black"/>
                <a:sym typeface="Arial Black"/>
              </a:rPr>
              <a:t>Educational and </a:t>
            </a:r>
            <a:endParaRPr b="1" i="1" sz="1400" u="sng">
              <a:solidFill>
                <a:schemeClr val="dk1"/>
              </a:solidFill>
              <a:latin typeface="Arial Black"/>
              <a:ea typeface="Arial Black"/>
              <a:cs typeface="Arial Black"/>
              <a:sym typeface="Arial Black"/>
            </a:endParaRPr>
          </a:p>
          <a:p>
            <a:pPr indent="0" lvl="0" marL="0" marR="0" rtl="0" algn="ctr">
              <a:spcBef>
                <a:spcPts val="0"/>
              </a:spcBef>
              <a:spcAft>
                <a:spcPts val="0"/>
              </a:spcAft>
              <a:buNone/>
            </a:pPr>
            <a:r>
              <a:rPr b="1" i="1" lang="en-US" sz="1400" u="sng">
                <a:solidFill>
                  <a:schemeClr val="dk1"/>
                </a:solidFill>
                <a:latin typeface="Arial Black"/>
                <a:ea typeface="Arial Black"/>
                <a:cs typeface="Arial Black"/>
                <a:sym typeface="Arial Black"/>
              </a:rPr>
              <a:t>Social Interventions</a:t>
            </a:r>
            <a:endParaRPr/>
          </a:p>
        </p:txBody>
      </p:sp>
      <p:sp>
        <p:nvSpPr>
          <p:cNvPr id="125" name="Google Shape;125;p3"/>
          <p:cNvSpPr/>
          <p:nvPr/>
        </p:nvSpPr>
        <p:spPr>
          <a:xfrm>
            <a:off x="6248640" y="1088020"/>
            <a:ext cx="2548120" cy="617605"/>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1" lang="en-US" sz="1200" u="sng">
                <a:solidFill>
                  <a:schemeClr val="dk1"/>
                </a:solidFill>
                <a:latin typeface="Arial Black"/>
                <a:ea typeface="Arial Black"/>
                <a:cs typeface="Arial Black"/>
                <a:sym typeface="Arial Black"/>
              </a:rPr>
              <a:t>Pharmacological and Technological Advances</a:t>
            </a:r>
            <a:endParaRPr/>
          </a:p>
        </p:txBody>
      </p:sp>
      <p:sp>
        <p:nvSpPr>
          <p:cNvPr id="126" name="Google Shape;126;p3"/>
          <p:cNvSpPr/>
          <p:nvPr/>
        </p:nvSpPr>
        <p:spPr>
          <a:xfrm>
            <a:off x="9176191" y="1088020"/>
            <a:ext cx="2568505" cy="617605"/>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1" lang="en-US" sz="1200" u="sng">
                <a:solidFill>
                  <a:schemeClr val="dk1"/>
                </a:solidFill>
                <a:latin typeface="Arial Black"/>
                <a:ea typeface="Arial Black"/>
                <a:cs typeface="Arial Black"/>
                <a:sym typeface="Arial Black"/>
              </a:rPr>
              <a:t>Family and Community-Based Support</a:t>
            </a:r>
            <a:endParaRPr/>
          </a:p>
        </p:txBody>
      </p:sp>
      <p:sp>
        <p:nvSpPr>
          <p:cNvPr id="127" name="Google Shape;127;p3"/>
          <p:cNvSpPr/>
          <p:nvPr/>
        </p:nvSpPr>
        <p:spPr>
          <a:xfrm>
            <a:off x="517535" y="1917325"/>
            <a:ext cx="2409887" cy="3816429"/>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 Early diagnosis and treatment of autism spectrum disorder (ASD) is associated with significantly improved outcomes, according to research.   </a:t>
            </a:r>
            <a:endParaRPr sz="11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A well-known approach that uses reinforcement to teach social, communicative, adaptive, and other abilities is Applied Behaviour Analysis (ABA). </a:t>
            </a:r>
            <a:endParaRPr sz="11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A number of developmental and social-communication programs exist with the goal of assisting young children in enhancing their intrinsic social abilities; one such program is the Early Start Denver Model (ESDM).   </a:t>
            </a:r>
            <a:endParaRPr sz="11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Emotional support, shared attention, and play are at the heart of the behavioural and developmental strategy known as ESDM (NICE, 2021).</a:t>
            </a:r>
            <a:endParaRPr sz="1100">
              <a:solidFill>
                <a:schemeClr val="dk1"/>
              </a:solidFill>
              <a:latin typeface="Calibri"/>
              <a:ea typeface="Calibri"/>
              <a:cs typeface="Calibri"/>
              <a:sym typeface="Calibri"/>
            </a:endParaRPr>
          </a:p>
        </p:txBody>
      </p:sp>
      <p:sp>
        <p:nvSpPr>
          <p:cNvPr id="128" name="Google Shape;128;p3"/>
          <p:cNvSpPr/>
          <p:nvPr/>
        </p:nvSpPr>
        <p:spPr>
          <a:xfrm>
            <a:off x="3461914" y="1917325"/>
            <a:ext cx="2403676" cy="4154984"/>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Educational possibilities are extremely beneficial for those with autism spectrum disorder (ASD).   </a:t>
            </a:r>
            <a:endParaRPr sz="12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Using sensory accommodations, specialist teaching techniques, and individualised education plans (IEPs), students with autism spectrum disorder (ASD) can be effectively enrolled in conventional classrooms.   </a:t>
            </a:r>
            <a:endParaRPr sz="12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Through the Structured Teaching method of the TEACCH program, visual organisation and regular routines help learning. </a:t>
            </a:r>
            <a:endParaRPr sz="12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This, in turn, decreases anxiety and increases independence for children with autism and related communication disabilities (CDC, 2023).</a:t>
            </a:r>
            <a:endParaRPr sz="1200">
              <a:solidFill>
                <a:schemeClr val="dk1"/>
              </a:solidFill>
              <a:latin typeface="Calibri"/>
              <a:ea typeface="Calibri"/>
              <a:cs typeface="Calibri"/>
              <a:sym typeface="Calibri"/>
            </a:endParaRPr>
          </a:p>
        </p:txBody>
      </p:sp>
      <p:sp>
        <p:nvSpPr>
          <p:cNvPr id="129" name="Google Shape;129;p3"/>
          <p:cNvSpPr/>
          <p:nvPr/>
        </p:nvSpPr>
        <p:spPr>
          <a:xfrm>
            <a:off x="6308442" y="1917325"/>
            <a:ext cx="2565722" cy="3600986"/>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Whilst there may not be a medication that will alleviate autism's core symptoms, pharmacological treatments can help with anxiety, ADHD, and irritability.   </a:t>
            </a:r>
            <a:endParaRPr sz="12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Medications such as risperidone and other antipsychotics and SSRIs are commonly prescribed.   </a:t>
            </a:r>
            <a:endParaRPr sz="12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However, with the addition of behavioural and contextual supports, we can obtain a more complete picture (Johnson and Kring, 2025).</a:t>
            </a:r>
            <a:endParaRPr sz="12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Researchers are exploring ways to improve social and emotional development through the use of virtual reality and robot-assisted therapy (CDC, 2023).</a:t>
            </a:r>
            <a:endParaRPr sz="1200">
              <a:solidFill>
                <a:schemeClr val="dk1"/>
              </a:solidFill>
              <a:latin typeface="Calibri"/>
              <a:ea typeface="Calibri"/>
              <a:cs typeface="Calibri"/>
              <a:sym typeface="Calibri"/>
            </a:endParaRPr>
          </a:p>
        </p:txBody>
      </p:sp>
      <p:sp>
        <p:nvSpPr>
          <p:cNvPr id="130" name="Google Shape;130;p3"/>
          <p:cNvSpPr/>
          <p:nvPr/>
        </p:nvSpPr>
        <p:spPr>
          <a:xfrm>
            <a:off x="9226951" y="1917325"/>
            <a:ext cx="2646744" cy="3816429"/>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Help from Family and Neighbours Treatment is most effective when loved ones participate.   </a:t>
            </a:r>
            <a:endParaRPr sz="11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Carers may gain a lot from parent training programs, such as better communication skills, knowledge on how to control their child's conduct, and the confidence to stand up for their child's needs.   </a:t>
            </a:r>
            <a:endParaRPr sz="11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Local organisations and support groups alleviate families' emotional and material needs, which in turn reduces their stress and feelings of isolation (Caixeta, 2025).</a:t>
            </a:r>
            <a:endParaRPr sz="11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World Autism Awareness Day (April 2) and similar public awareness campaigns promote understanding and acceptance of people with autism spectrum disorder, which in turn helps to create more inclusive communities and workplaces (Bodryzlova et al., 2025).</a:t>
            </a:r>
            <a:endParaRPr sz="110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9CC2E5"/>
        </a:solidFill>
      </p:bgPr>
    </p:bg>
    <p:spTree>
      <p:nvGrpSpPr>
        <p:cNvPr id="135" name="Shape 135"/>
        <p:cNvGrpSpPr/>
        <p:nvPr/>
      </p:nvGrpSpPr>
      <p:grpSpPr>
        <a:xfrm>
          <a:off x="0" y="0"/>
          <a:ext cx="0" cy="0"/>
          <a:chOff x="0" y="0"/>
          <a:chExt cx="0" cy="0"/>
        </a:xfrm>
      </p:grpSpPr>
      <p:sp>
        <p:nvSpPr>
          <p:cNvPr id="136" name="Google Shape;136;p4"/>
          <p:cNvSpPr/>
          <p:nvPr/>
        </p:nvSpPr>
        <p:spPr>
          <a:xfrm>
            <a:off x="335665" y="227873"/>
            <a:ext cx="4386805" cy="2974693"/>
          </a:xfrm>
          <a:prstGeom prst="roundRect">
            <a:avLst>
              <a:gd fmla="val 16667" name="adj"/>
            </a:avLst>
          </a:prstGeom>
          <a:gradFill>
            <a:gsLst>
              <a:gs pos="0">
                <a:srgbClr val="F6F9FC"/>
              </a:gs>
              <a:gs pos="74000">
                <a:srgbClr val="84B4E0"/>
              </a:gs>
              <a:gs pos="83000">
                <a:srgbClr val="84B4E0"/>
              </a:gs>
              <a:gs pos="91143">
                <a:srgbClr val="84B4E0"/>
              </a:gs>
              <a:gs pos="100000">
                <a:srgbClr val="84B4E0"/>
              </a:gs>
            </a:gsLst>
            <a:lin ang="5400000" scaled="0"/>
          </a:gradFill>
          <a:ln cap="flat" cmpd="sng" w="12700">
            <a:solidFill>
              <a:srgbClr val="42719B"/>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37" name="Google Shape;137;p4"/>
          <p:cNvSpPr/>
          <p:nvPr/>
        </p:nvSpPr>
        <p:spPr>
          <a:xfrm>
            <a:off x="335665" y="3590081"/>
            <a:ext cx="4386805" cy="2974693"/>
          </a:xfrm>
          <a:prstGeom prst="roundRect">
            <a:avLst>
              <a:gd fmla="val 16667" name="adj"/>
            </a:avLst>
          </a:prstGeom>
          <a:gradFill>
            <a:gsLst>
              <a:gs pos="0">
                <a:srgbClr val="F6F9FC"/>
              </a:gs>
              <a:gs pos="74000">
                <a:srgbClr val="84B4E0"/>
              </a:gs>
              <a:gs pos="83000">
                <a:srgbClr val="84B4E0"/>
              </a:gs>
              <a:gs pos="91143">
                <a:srgbClr val="84B4E0"/>
              </a:gs>
              <a:gs pos="100000">
                <a:srgbClr val="84B4E0"/>
              </a:gs>
            </a:gsLst>
            <a:lin ang="5400000" scaled="0"/>
          </a:gradFill>
          <a:ln cap="flat" cmpd="sng" w="12700">
            <a:solidFill>
              <a:srgbClr val="42719B"/>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38" name="Google Shape;138;p4"/>
          <p:cNvSpPr/>
          <p:nvPr/>
        </p:nvSpPr>
        <p:spPr>
          <a:xfrm>
            <a:off x="917392" y="227873"/>
            <a:ext cx="3435556" cy="507831"/>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1" lang="en-US" sz="1800">
                <a:solidFill>
                  <a:srgbClr val="000000"/>
                </a:solidFill>
                <a:latin typeface="Times New Roman"/>
                <a:ea typeface="Times New Roman"/>
                <a:cs typeface="Times New Roman"/>
                <a:sym typeface="Times New Roman"/>
              </a:rPr>
              <a:t>Ethical and Social Considerations</a:t>
            </a:r>
            <a:endParaRPr/>
          </a:p>
        </p:txBody>
      </p:sp>
      <p:sp>
        <p:nvSpPr>
          <p:cNvPr id="139" name="Google Shape;139;p4"/>
          <p:cNvSpPr/>
          <p:nvPr/>
        </p:nvSpPr>
        <p:spPr>
          <a:xfrm>
            <a:off x="1766322" y="3590081"/>
            <a:ext cx="1274708" cy="507831"/>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1" lang="en-US" sz="1800">
                <a:solidFill>
                  <a:srgbClr val="000000"/>
                </a:solidFill>
                <a:latin typeface="Times New Roman"/>
                <a:ea typeface="Times New Roman"/>
                <a:cs typeface="Times New Roman"/>
                <a:sym typeface="Times New Roman"/>
              </a:rPr>
              <a:t>Conclusion</a:t>
            </a:r>
            <a:endParaRPr/>
          </a:p>
        </p:txBody>
      </p:sp>
      <p:sp>
        <p:nvSpPr>
          <p:cNvPr id="140" name="Google Shape;140;p4"/>
          <p:cNvSpPr/>
          <p:nvPr/>
        </p:nvSpPr>
        <p:spPr>
          <a:xfrm>
            <a:off x="522789" y="735704"/>
            <a:ext cx="4012556" cy="2123658"/>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Ethical debates about autism treatment highlight the tension between neurodiversity and medical perspectives.   Crucially, nobody has yet decided whether autistic people should be treated or just tolerated.   </a:t>
            </a:r>
            <a:endParaRPr sz="1100">
              <a:solidFill>
                <a:schemeClr val="dk1"/>
              </a:solidFill>
              <a:latin typeface="Calibri"/>
              <a:ea typeface="Calibri"/>
              <a:cs typeface="Calibri"/>
              <a:sym typeface="Calibri"/>
            </a:endParaRPr>
          </a:p>
          <a:p>
            <a:pPr indent="-285750" lvl="0" marL="285750" marR="0" rtl="0" algn="just">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These advocates argue that rather than attempting to remove autistic identity, interventions should focus on improving functioning and reducing symptoms.   </a:t>
            </a:r>
            <a:endParaRPr sz="1100">
              <a:solidFill>
                <a:schemeClr val="dk1"/>
              </a:solidFill>
              <a:latin typeface="Calibri"/>
              <a:ea typeface="Calibri"/>
              <a:cs typeface="Calibri"/>
              <a:sym typeface="Calibri"/>
            </a:endParaRPr>
          </a:p>
          <a:p>
            <a:pPr indent="-285750" lvl="0" marL="285750" marR="0" rtl="0" algn="just">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According to the neurodiversity movement philosophy on acceptance, respect and empowerment, persons with autistic spectrum should be capable of exercising their right to self-determination and be part of the decisions that influence their lives (Bagale et al., 2025).</a:t>
            </a:r>
            <a:endParaRPr sz="1100">
              <a:solidFill>
                <a:schemeClr val="dk1"/>
              </a:solidFill>
              <a:latin typeface="Calibri"/>
              <a:ea typeface="Calibri"/>
              <a:cs typeface="Calibri"/>
              <a:sym typeface="Calibri"/>
            </a:endParaRPr>
          </a:p>
        </p:txBody>
      </p:sp>
      <p:sp>
        <p:nvSpPr>
          <p:cNvPr id="141" name="Google Shape;141;p4"/>
          <p:cNvSpPr/>
          <p:nvPr/>
        </p:nvSpPr>
        <p:spPr>
          <a:xfrm>
            <a:off x="522789" y="4097912"/>
            <a:ext cx="4012556" cy="2292935"/>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The Autism Spectrum Disorder is a complex interaction of the environment, genetic and neurological factors. </a:t>
            </a:r>
            <a:endParaRPr sz="1100">
              <a:solidFill>
                <a:schemeClr val="dk1"/>
              </a:solidFill>
              <a:latin typeface="Calibri"/>
              <a:ea typeface="Calibri"/>
              <a:cs typeface="Calibri"/>
              <a:sym typeface="Calibri"/>
            </a:endParaRPr>
          </a:p>
          <a:p>
            <a:pPr indent="-285750" lvl="0" marL="285750" marR="0" rtl="0" algn="just">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Previously a mystery that was stigmatised, autism is now a neurodevelopmental disorder marked by chronic behavioural and cognitive disabilities that may occur at any age to an individual. </a:t>
            </a:r>
            <a:endParaRPr sz="1100">
              <a:solidFill>
                <a:schemeClr val="dk1"/>
              </a:solidFill>
              <a:latin typeface="Calibri"/>
              <a:ea typeface="Calibri"/>
              <a:cs typeface="Calibri"/>
              <a:sym typeface="Calibri"/>
            </a:endParaRPr>
          </a:p>
          <a:p>
            <a:pPr indent="-285750" lvl="0" marL="285750" marR="0" rtl="0" algn="just">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The contemporary literature and research coupled with activism has re-conceptualized autism as a form of neurodiversity, which endorses acceptance, inclusion, and empowerment.</a:t>
            </a:r>
            <a:endParaRPr sz="11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100"/>
              <a:buFont typeface="Noto Sans Symbols"/>
              <a:buChar char="✔"/>
            </a:pPr>
            <a:r>
              <a:rPr lang="en-US" sz="1100">
                <a:solidFill>
                  <a:schemeClr val="dk1"/>
                </a:solidFill>
                <a:latin typeface="Calibri"/>
                <a:ea typeface="Calibri"/>
                <a:cs typeface="Calibri"/>
                <a:sym typeface="Calibri"/>
              </a:rPr>
              <a:t>The modern treatment methods include early issue identification, patient and family education, and utilization of the latest technology in the therapy process. </a:t>
            </a:r>
            <a:endParaRPr sz="1100">
              <a:solidFill>
                <a:schemeClr val="dk1"/>
              </a:solidFill>
              <a:latin typeface="Calibri"/>
              <a:ea typeface="Calibri"/>
              <a:cs typeface="Calibri"/>
              <a:sym typeface="Calibri"/>
            </a:endParaRPr>
          </a:p>
        </p:txBody>
      </p:sp>
      <p:sp>
        <p:nvSpPr>
          <p:cNvPr id="142" name="Google Shape;142;p4"/>
          <p:cNvSpPr/>
          <p:nvPr/>
        </p:nvSpPr>
        <p:spPr>
          <a:xfrm>
            <a:off x="7465670" y="227873"/>
            <a:ext cx="4444679" cy="6336901"/>
          </a:xfrm>
          <a:prstGeom prst="roundRect">
            <a:avLst>
              <a:gd fmla="val 16667" name="adj"/>
            </a:avLst>
          </a:prstGeom>
          <a:gradFill>
            <a:gsLst>
              <a:gs pos="0">
                <a:srgbClr val="9CC2E5"/>
              </a:gs>
              <a:gs pos="74000">
                <a:srgbClr val="1E4E79"/>
              </a:gs>
              <a:gs pos="83000">
                <a:srgbClr val="1E4E79"/>
              </a:gs>
              <a:gs pos="91143">
                <a:srgbClr val="1E4E79"/>
              </a:gs>
              <a:gs pos="100000">
                <a:srgbClr val="1F3864"/>
              </a:gs>
            </a:gsLst>
            <a:lin ang="5400000" scaled="0"/>
          </a:gradFill>
          <a:ln cap="flat" cmpd="sng" w="12700">
            <a:solidFill>
              <a:srgbClr val="42719B"/>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43" name="Google Shape;143;p4"/>
          <p:cNvSpPr/>
          <p:nvPr/>
        </p:nvSpPr>
        <p:spPr>
          <a:xfrm>
            <a:off x="7652794" y="315672"/>
            <a:ext cx="4070430" cy="6093976"/>
          </a:xfrm>
          <a:prstGeom prst="rect">
            <a:avLst/>
          </a:prstGeom>
          <a:noFill/>
          <a:ln>
            <a:noFill/>
          </a:ln>
        </p:spPr>
        <p:txBody>
          <a:bodyPr anchorCtr="0" anchor="t" bIns="45700" lIns="91425" spcFirstLastPara="1" rIns="91425" wrap="square" tIns="45700">
            <a:spAutoFit/>
          </a:bodyPr>
          <a:lstStyle/>
          <a:p>
            <a:pPr indent="457200" lvl="0" marL="0" marR="0" rtl="0" algn="l">
              <a:lnSpc>
                <a:spcPct val="150000"/>
              </a:lnSpc>
              <a:spcBef>
                <a:spcPts val="0"/>
              </a:spcBef>
              <a:spcAft>
                <a:spcPts val="0"/>
              </a:spcAft>
              <a:buNone/>
            </a:pPr>
            <a:r>
              <a:rPr b="1" lang="en-US" sz="2800">
                <a:solidFill>
                  <a:srgbClr val="F2F2F2"/>
                </a:solidFill>
                <a:latin typeface="Times New Roman"/>
                <a:ea typeface="Times New Roman"/>
                <a:cs typeface="Times New Roman"/>
                <a:sym typeface="Times New Roman"/>
              </a:rPr>
              <a:t>Key References </a:t>
            </a:r>
            <a:endParaRPr b="1" sz="2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Ashrafun, L., Uddin, M.J. and Debnath, D., 2025. Caregiver Narratives of Children with Autism Spectrum Disorder: Exploring Symptom Recognition, Diagnosis, and Interventions. </a:t>
            </a:r>
            <a:r>
              <a:rPr i="1" lang="en-US" sz="800">
                <a:solidFill>
                  <a:srgbClr val="F2F2F2"/>
                </a:solidFill>
                <a:latin typeface="Times New Roman"/>
                <a:ea typeface="Times New Roman"/>
                <a:cs typeface="Times New Roman"/>
                <a:sym typeface="Times New Roman"/>
              </a:rPr>
              <a:t>Journal of Autism and Developmental Disorders</a:t>
            </a:r>
            <a:r>
              <a:rPr lang="en-US" sz="800">
                <a:solidFill>
                  <a:srgbClr val="F2F2F2"/>
                </a:solidFill>
                <a:latin typeface="Times New Roman"/>
                <a:ea typeface="Times New Roman"/>
                <a:cs typeface="Times New Roman"/>
                <a:sym typeface="Times New Roman"/>
              </a:rPr>
              <a:t>, </a:t>
            </a:r>
            <a:r>
              <a:rPr i="1" lang="en-US" sz="800">
                <a:solidFill>
                  <a:srgbClr val="F2F2F2"/>
                </a:solidFill>
                <a:latin typeface="Times New Roman"/>
                <a:ea typeface="Times New Roman"/>
                <a:cs typeface="Times New Roman"/>
                <a:sym typeface="Times New Roman"/>
              </a:rPr>
              <a:t>55</a:t>
            </a:r>
            <a:r>
              <a:rPr lang="en-US" sz="800">
                <a:solidFill>
                  <a:srgbClr val="F2F2F2"/>
                </a:solidFill>
                <a:latin typeface="Times New Roman"/>
                <a:ea typeface="Times New Roman"/>
                <a:cs typeface="Times New Roman"/>
                <a:sym typeface="Times New Roman"/>
              </a:rPr>
              <a:t>(9), pp.3314-3327.</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Bagale, A., Lamichhane, M. and Niraula, S., 2025. A theoretical synthesis paper on: impact on parents having a child with autism spectrum disorder.</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Bodryzlova, Y., Lemieux, A.J., Robert-Berger, E., Braconnier, M.J., Pinard, G., Morin, D. and Crocker, A.G., 2025. Clinical management of aggression in people with intellectual disability or autism spectrum disorder in formal care settings: a state-of-the-art review. </a:t>
            </a:r>
            <a:r>
              <a:rPr i="1" lang="en-US" sz="800">
                <a:solidFill>
                  <a:srgbClr val="F2F2F2"/>
                </a:solidFill>
                <a:latin typeface="Times New Roman"/>
                <a:ea typeface="Times New Roman"/>
                <a:cs typeface="Times New Roman"/>
                <a:sym typeface="Times New Roman"/>
              </a:rPr>
              <a:t>Advances in Mental Health and Intellectual Disabilities</a:t>
            </a:r>
            <a:r>
              <a:rPr lang="en-US" sz="800">
                <a:solidFill>
                  <a:srgbClr val="F2F2F2"/>
                </a:solidFill>
                <a:latin typeface="Times New Roman"/>
                <a:ea typeface="Times New Roman"/>
                <a:cs typeface="Times New Roman"/>
                <a:sym typeface="Times New Roman"/>
              </a:rPr>
              <a:t>.</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Caixeta, M., 2025. A General Psychiatry Syndrome: Would There Be a General Psychiatric Disorder that Encompasses Many Others?. </a:t>
            </a:r>
            <a:r>
              <a:rPr i="1" lang="en-US" sz="800">
                <a:solidFill>
                  <a:srgbClr val="F2F2F2"/>
                </a:solidFill>
                <a:latin typeface="Times New Roman"/>
                <a:ea typeface="Times New Roman"/>
                <a:cs typeface="Times New Roman"/>
                <a:sym typeface="Times New Roman"/>
              </a:rPr>
              <a:t>Available at SSRN 5320954</a:t>
            </a:r>
            <a:r>
              <a:rPr lang="en-US" sz="800">
                <a:solidFill>
                  <a:srgbClr val="F2F2F2"/>
                </a:solidFill>
                <a:latin typeface="Times New Roman"/>
                <a:ea typeface="Times New Roman"/>
                <a:cs typeface="Times New Roman"/>
                <a:sym typeface="Times New Roman"/>
              </a:rPr>
              <a:t>.</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Caixeta, M., 2025. A General Psychiatry Syndrome: Would There Be a General Psychiatric Disorder that Encompasses Many Others?. </a:t>
            </a:r>
            <a:r>
              <a:rPr i="1" lang="en-US" sz="800">
                <a:solidFill>
                  <a:srgbClr val="F2F2F2"/>
                </a:solidFill>
                <a:latin typeface="Times New Roman"/>
                <a:ea typeface="Times New Roman"/>
                <a:cs typeface="Times New Roman"/>
                <a:sym typeface="Times New Roman"/>
              </a:rPr>
              <a:t>Available at SSRN 5320954</a:t>
            </a:r>
            <a:r>
              <a:rPr lang="en-US" sz="800">
                <a:solidFill>
                  <a:srgbClr val="F2F2F2"/>
                </a:solidFill>
                <a:latin typeface="Times New Roman"/>
                <a:ea typeface="Times New Roman"/>
                <a:cs typeface="Times New Roman"/>
                <a:sym typeface="Times New Roman"/>
              </a:rPr>
              <a:t>.</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CDC. (2023) </a:t>
            </a:r>
            <a:r>
              <a:rPr i="1" lang="en-US" sz="800">
                <a:solidFill>
                  <a:srgbClr val="F2F2F2"/>
                </a:solidFill>
                <a:latin typeface="Times New Roman"/>
                <a:ea typeface="Times New Roman"/>
                <a:cs typeface="Times New Roman"/>
                <a:sym typeface="Times New Roman"/>
              </a:rPr>
              <a:t>Data &amp; Statistics on Autism Spectrum Disorder</a:t>
            </a:r>
            <a:r>
              <a:rPr lang="en-US" sz="800">
                <a:solidFill>
                  <a:srgbClr val="F2F2F2"/>
                </a:solidFill>
                <a:latin typeface="Times New Roman"/>
                <a:ea typeface="Times New Roman"/>
                <a:cs typeface="Times New Roman"/>
                <a:sym typeface="Times New Roman"/>
              </a:rPr>
              <a:t>. </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Guzel, F., 2025. The lived experiences of Turkish-speaking immigrant mothers of children with autism spectrum disorder in the UK.</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Johnson, S.L. and Kring, A.M., 2025. </a:t>
            </a:r>
            <a:r>
              <a:rPr i="1" lang="en-US" sz="800">
                <a:solidFill>
                  <a:srgbClr val="F2F2F2"/>
                </a:solidFill>
                <a:latin typeface="Times New Roman"/>
                <a:ea typeface="Times New Roman"/>
                <a:cs typeface="Times New Roman"/>
                <a:sym typeface="Times New Roman"/>
              </a:rPr>
              <a:t>Fundamentals of the Science and Treatment of Psychological Disorders, with eBook Access Code</a:t>
            </a:r>
            <a:r>
              <a:rPr lang="en-US" sz="800">
                <a:solidFill>
                  <a:srgbClr val="F2F2F2"/>
                </a:solidFill>
                <a:latin typeface="Times New Roman"/>
                <a:ea typeface="Times New Roman"/>
                <a:cs typeface="Times New Roman"/>
                <a:sym typeface="Times New Roman"/>
              </a:rPr>
              <a:t>. John Wiley &amp; Sons.</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National Institute for Health and Care Excellence (NICE). (2021) </a:t>
            </a:r>
            <a:r>
              <a:rPr i="1" lang="en-US" sz="800">
                <a:solidFill>
                  <a:srgbClr val="F2F2F2"/>
                </a:solidFill>
                <a:latin typeface="Times New Roman"/>
                <a:ea typeface="Times New Roman"/>
                <a:cs typeface="Times New Roman"/>
                <a:sym typeface="Times New Roman"/>
              </a:rPr>
              <a:t>Autism spectrum disorder in under 19s: Support and management</a:t>
            </a:r>
            <a:r>
              <a:rPr lang="en-US" sz="800">
                <a:solidFill>
                  <a:srgbClr val="F2F2F2"/>
                </a:solidFill>
                <a:latin typeface="Times New Roman"/>
                <a:ea typeface="Times New Roman"/>
                <a:cs typeface="Times New Roman"/>
                <a:sym typeface="Times New Roman"/>
              </a:rPr>
              <a:t>.</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Rebecchi, K., 2025. Beyond “autism spectrum disorder”: Toward a redefinition of the conceptual foundations of autism. </a:t>
            </a:r>
            <a:r>
              <a:rPr i="1" lang="en-US" sz="800">
                <a:solidFill>
                  <a:srgbClr val="F2F2F2"/>
                </a:solidFill>
                <a:latin typeface="Times New Roman"/>
                <a:ea typeface="Times New Roman"/>
                <a:cs typeface="Times New Roman"/>
                <a:sym typeface="Times New Roman"/>
              </a:rPr>
              <a:t>AIMS Medical Science</a:t>
            </a:r>
            <a:r>
              <a:rPr lang="en-US" sz="800">
                <a:solidFill>
                  <a:srgbClr val="F2F2F2"/>
                </a:solidFill>
                <a:latin typeface="Times New Roman"/>
                <a:ea typeface="Times New Roman"/>
                <a:cs typeface="Times New Roman"/>
                <a:sym typeface="Times New Roman"/>
              </a:rPr>
              <a:t>, </a:t>
            </a:r>
            <a:r>
              <a:rPr i="1" lang="en-US" sz="800">
                <a:solidFill>
                  <a:srgbClr val="F2F2F2"/>
                </a:solidFill>
                <a:latin typeface="Times New Roman"/>
                <a:ea typeface="Times New Roman"/>
                <a:cs typeface="Times New Roman"/>
                <a:sym typeface="Times New Roman"/>
              </a:rPr>
              <a:t>12</a:t>
            </a:r>
            <a:r>
              <a:rPr lang="en-US" sz="800">
                <a:solidFill>
                  <a:srgbClr val="F2F2F2"/>
                </a:solidFill>
                <a:latin typeface="Times New Roman"/>
                <a:ea typeface="Times New Roman"/>
                <a:cs typeface="Times New Roman"/>
                <a:sym typeface="Times New Roman"/>
              </a:rPr>
              <a:t>(2).</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Syriopoulou-Delli, C.K., 2025. Advances in Autism Spectrum Disorder (ASD) diagnostics: From theoretical frameworks to ai-driven innovations. </a:t>
            </a:r>
            <a:r>
              <a:rPr i="1" lang="en-US" sz="800">
                <a:solidFill>
                  <a:srgbClr val="F2F2F2"/>
                </a:solidFill>
                <a:latin typeface="Times New Roman"/>
                <a:ea typeface="Times New Roman"/>
                <a:cs typeface="Times New Roman"/>
                <a:sym typeface="Times New Roman"/>
              </a:rPr>
              <a:t>Electronics</a:t>
            </a:r>
            <a:r>
              <a:rPr lang="en-US" sz="800">
                <a:solidFill>
                  <a:srgbClr val="F2F2F2"/>
                </a:solidFill>
                <a:latin typeface="Times New Roman"/>
                <a:ea typeface="Times New Roman"/>
                <a:cs typeface="Times New Roman"/>
                <a:sym typeface="Times New Roman"/>
              </a:rPr>
              <a:t>, </a:t>
            </a:r>
            <a:r>
              <a:rPr i="1" lang="en-US" sz="800">
                <a:solidFill>
                  <a:srgbClr val="F2F2F2"/>
                </a:solidFill>
                <a:latin typeface="Times New Roman"/>
                <a:ea typeface="Times New Roman"/>
                <a:cs typeface="Times New Roman"/>
                <a:sym typeface="Times New Roman"/>
              </a:rPr>
              <a:t>14</a:t>
            </a:r>
            <a:r>
              <a:rPr lang="en-US" sz="800">
                <a:solidFill>
                  <a:srgbClr val="F2F2F2"/>
                </a:solidFill>
                <a:latin typeface="Times New Roman"/>
                <a:ea typeface="Times New Roman"/>
                <a:cs typeface="Times New Roman"/>
                <a:sym typeface="Times New Roman"/>
              </a:rPr>
              <a:t>(5), p.951.</a:t>
            </a:r>
            <a:endParaRPr sz="800">
              <a:solidFill>
                <a:srgbClr val="F2F2F2"/>
              </a:solidFill>
              <a:latin typeface="Times New Roman"/>
              <a:ea typeface="Times New Roman"/>
              <a:cs typeface="Times New Roman"/>
              <a:sym typeface="Times New Roman"/>
            </a:endParaRPr>
          </a:p>
          <a:p>
            <a:pPr indent="-457200" lvl="0" marL="457200" marR="0" rtl="0" algn="l">
              <a:lnSpc>
                <a:spcPct val="150000"/>
              </a:lnSpc>
              <a:spcBef>
                <a:spcPts val="0"/>
              </a:spcBef>
              <a:spcAft>
                <a:spcPts val="0"/>
              </a:spcAft>
              <a:buClr>
                <a:srgbClr val="F2F2F2"/>
              </a:buClr>
              <a:buSzPts val="800"/>
              <a:buFont typeface="Noto Sans Symbols"/>
              <a:buChar char="⮚"/>
            </a:pPr>
            <a:r>
              <a:rPr lang="en-US" sz="800">
                <a:solidFill>
                  <a:srgbClr val="F2F2F2"/>
                </a:solidFill>
                <a:latin typeface="Times New Roman"/>
                <a:ea typeface="Times New Roman"/>
                <a:cs typeface="Times New Roman"/>
                <a:sym typeface="Times New Roman"/>
              </a:rPr>
              <a:t>Zakrocka, M., Gruszka, M., Polańska, P. and Kubicka, M., 2025. Autism spectrum disorder: definition, global epidemiology, prevalence in Poland and worldwide, and heredity. </a:t>
            </a:r>
            <a:r>
              <a:rPr i="1" lang="en-US" sz="800">
                <a:solidFill>
                  <a:srgbClr val="F2F2F2"/>
                </a:solidFill>
                <a:latin typeface="Times New Roman"/>
                <a:ea typeface="Times New Roman"/>
                <a:cs typeface="Times New Roman"/>
                <a:sym typeface="Times New Roman"/>
              </a:rPr>
              <a:t>Journal of Education, Health and Sport</a:t>
            </a:r>
            <a:r>
              <a:rPr lang="en-US" sz="800">
                <a:solidFill>
                  <a:srgbClr val="F2F2F2"/>
                </a:solidFill>
                <a:latin typeface="Times New Roman"/>
                <a:ea typeface="Times New Roman"/>
                <a:cs typeface="Times New Roman"/>
                <a:sym typeface="Times New Roman"/>
              </a:rPr>
              <a:t>, </a:t>
            </a:r>
            <a:r>
              <a:rPr i="1" lang="en-US" sz="800">
                <a:solidFill>
                  <a:srgbClr val="F2F2F2"/>
                </a:solidFill>
                <a:latin typeface="Times New Roman"/>
                <a:ea typeface="Times New Roman"/>
                <a:cs typeface="Times New Roman"/>
                <a:sym typeface="Times New Roman"/>
              </a:rPr>
              <a:t>78</a:t>
            </a:r>
            <a:r>
              <a:rPr lang="en-US" sz="800">
                <a:solidFill>
                  <a:srgbClr val="F2F2F2"/>
                </a:solidFill>
                <a:latin typeface="Times New Roman"/>
                <a:ea typeface="Times New Roman"/>
                <a:cs typeface="Times New Roman"/>
                <a:sym typeface="Times New Roman"/>
              </a:rPr>
              <a:t>, pp.57619-57619.</a:t>
            </a:r>
            <a:endParaRPr sz="800">
              <a:solidFill>
                <a:srgbClr val="F2F2F2"/>
              </a:solidFill>
              <a:latin typeface="Times New Roman"/>
              <a:ea typeface="Times New Roman"/>
              <a:cs typeface="Times New Roman"/>
              <a:sym typeface="Times New Roman"/>
            </a:endParaRPr>
          </a:p>
        </p:txBody>
      </p:sp>
      <p:pic>
        <p:nvPicPr>
          <p:cNvPr descr="Vertical Photo On Asd Autism Spectrum Stock Photo 1994534375 | Shutterstock" id="144" name="Google Shape;144;p4"/>
          <p:cNvPicPr preferRelativeResize="0"/>
          <p:nvPr/>
        </p:nvPicPr>
        <p:blipFill rotWithShape="1">
          <a:blip r:embed="rId3">
            <a:alphaModFix/>
          </a:blip>
          <a:srcRect b="16614" l="0" r="0" t="11774"/>
          <a:stretch/>
        </p:blipFill>
        <p:spPr>
          <a:xfrm>
            <a:off x="5002332" y="1134533"/>
            <a:ext cx="2183476" cy="4456253"/>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2025-10-27T20:17:49Z</dcterms:created>
  <dc:creator>me</dc:creator>
</cp:coreProperties>
</file>