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4"/>
  </p:notesMasterIdLst>
  <p:handoutMasterIdLst>
    <p:handoutMasterId r:id="rId15"/>
  </p:handoutMasterIdLst>
  <p:sldIdLst>
    <p:sldId id="259" r:id="rId2"/>
    <p:sldId id="260" r:id="rId3"/>
    <p:sldId id="261" r:id="rId4"/>
    <p:sldId id="262" r:id="rId5"/>
    <p:sldId id="263" r:id="rId6"/>
    <p:sldId id="264" r:id="rId7"/>
    <p:sldId id="265" r:id="rId8"/>
    <p:sldId id="266" r:id="rId9"/>
    <p:sldId id="267" r:id="rId10"/>
    <p:sldId id="268" r:id="rId11"/>
    <p:sldId id="269" r:id="rId12"/>
    <p:sldId id="270" r:id="rId1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rsty roberts" initials="kr" lastIdx="1" clrIdx="0">
    <p:extLst>
      <p:ext uri="{19B8F6BF-5375-455C-9EA6-DF929625EA0E}">
        <p15:presenceInfo xmlns:p15="http://schemas.microsoft.com/office/powerpoint/2012/main" userId="46352a9e12c8bbc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60"/>
  </p:normalViewPr>
  <p:slideViewPr>
    <p:cSldViewPr>
      <p:cViewPr varScale="1">
        <p:scale>
          <a:sx n="86" d="100"/>
          <a:sy n="86" d="100"/>
        </p:scale>
        <p:origin x="562" y="58"/>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10/25/2020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10/25/2020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10/25/2020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10/25/2020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10/25/2020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10/25/2020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10/25/2020</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10/25/2020</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10/25/2020</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10/25/2020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10/25/2020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10/25/2020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10/25/2020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10/25/2020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10/25/2020</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3.png"/><Relationship Id="rId7" Type="http://schemas.openxmlformats.org/officeDocument/2006/relationships/image" Target="../media/image28.png"/><Relationship Id="rId2" Type="http://schemas.openxmlformats.org/officeDocument/2006/relationships/image" Target="../media/image24.jpeg"/><Relationship Id="rId1" Type="http://schemas.openxmlformats.org/officeDocument/2006/relationships/slideLayout" Target="../slideLayouts/slideLayout4.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4.png"/><Relationship Id="rId2" Type="http://schemas.openxmlformats.org/officeDocument/2006/relationships/image" Target="../media/image30.png"/><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784" y="4509120"/>
            <a:ext cx="5256584" cy="1295652"/>
          </a:xfrm>
        </p:spPr>
        <p:txBody>
          <a:bodyPr>
            <a:normAutofit/>
          </a:bodyPr>
          <a:lstStyle/>
          <a:p>
            <a:r>
              <a:rPr lang="en-US" sz="3200" b="1" dirty="0">
                <a:effectLst>
                  <a:outerShdw blurRad="38100" dist="38100" dir="2700000" algn="tl">
                    <a:srgbClr val="000000">
                      <a:alpha val="43137"/>
                    </a:srgbClr>
                  </a:outerShdw>
                </a:effectLst>
                <a:latin typeface="Arial" panose="020B0604020202020204" pitchFamily="34" charset="0"/>
              </a:rPr>
              <a:t>Kirsty</a:t>
            </a:r>
            <a:r>
              <a:rPr lang="en-US" dirty="0"/>
              <a:t> </a:t>
            </a:r>
            <a:r>
              <a:rPr lang="en-US" sz="3200" b="1" dirty="0">
                <a:effectLst>
                  <a:outerShdw blurRad="38100" dist="38100" dir="2700000" algn="tl">
                    <a:srgbClr val="000000">
                      <a:alpha val="43137"/>
                    </a:srgbClr>
                  </a:outerShdw>
                </a:effectLst>
                <a:latin typeface="Arial" panose="020B0604020202020204" pitchFamily="34" charset="0"/>
              </a:rPr>
              <a:t>Roberts -  1806117</a:t>
            </a:r>
          </a:p>
        </p:txBody>
      </p:sp>
      <p:sp>
        <p:nvSpPr>
          <p:cNvPr id="5" name="Rectangle 4">
            <a:extLst>
              <a:ext uri="{FF2B5EF4-FFF2-40B4-BE49-F238E27FC236}">
                <a16:creationId xmlns:a16="http://schemas.microsoft.com/office/drawing/2014/main" id="{45101376-DBF4-4938-92CC-9E485843368E}"/>
              </a:ext>
            </a:extLst>
          </p:cNvPr>
          <p:cNvSpPr/>
          <p:nvPr/>
        </p:nvSpPr>
        <p:spPr>
          <a:xfrm>
            <a:off x="2133486" y="379637"/>
            <a:ext cx="8136904" cy="1569660"/>
          </a:xfrm>
          <a:prstGeom prst="rect">
            <a:avLst/>
          </a:prstGeom>
          <a:noFill/>
        </p:spPr>
        <p:txBody>
          <a:bodyPr wrap="square" lIns="91440" tIns="45720" rIns="91440" bIns="45720">
            <a:spAutoFit/>
          </a:bodyPr>
          <a:lstStyle/>
          <a:p>
            <a:pPr algn="ctr"/>
            <a:r>
              <a:rPr lang="en-GB" sz="3200" b="1" u="sng"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Critically explore an historical event that has significantly had an impact on the education of language in Wales</a:t>
            </a:r>
            <a:endParaRPr lang="en-US" sz="8000" b="0" u="sng" cap="none" spc="0" dirty="0">
              <a:ln w="0"/>
              <a:solidFill>
                <a:schemeClr val="tx1"/>
              </a:solidFill>
              <a:effectLst>
                <a:outerShdw blurRad="38100" dist="38100" dir="2700000" algn="tl">
                  <a:srgbClr val="000000">
                    <a:alpha val="43137"/>
                  </a:srgbClr>
                </a:outerShdw>
              </a:effectLst>
            </a:endParaRPr>
          </a:p>
        </p:txBody>
      </p:sp>
      <p:pic>
        <p:nvPicPr>
          <p:cNvPr id="2" name="Picture 4" descr="Mr Urdd Illustration - Twinkl">
            <a:extLst>
              <a:ext uri="{FF2B5EF4-FFF2-40B4-BE49-F238E27FC236}">
                <a16:creationId xmlns:a16="http://schemas.microsoft.com/office/drawing/2014/main" id="{71D2115B-FC7A-4C0B-90D2-818C07E177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6" y="5327343"/>
            <a:ext cx="2951842" cy="147592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ardiff and an Introduction to Welsh Nationalism - The Royal Tour">
            <a:extLst>
              <a:ext uri="{FF2B5EF4-FFF2-40B4-BE49-F238E27FC236}">
                <a16:creationId xmlns:a16="http://schemas.microsoft.com/office/drawing/2014/main" id="{C6022109-1316-4017-A828-20385F39B5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6138" y="2162959"/>
            <a:ext cx="6228183" cy="46711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0634B4-DE36-4643-AFEF-1748F1373374}"/>
              </a:ext>
            </a:extLst>
          </p:cNvPr>
          <p:cNvSpPr>
            <a:spLocks noGrp="1"/>
          </p:cNvSpPr>
          <p:nvPr>
            <p:ph sz="half" idx="1"/>
          </p:nvPr>
        </p:nvSpPr>
        <p:spPr/>
        <p:txBody>
          <a:bodyPr/>
          <a:lstStyle/>
          <a:p>
            <a:pPr marL="0" indent="0">
              <a:buNone/>
            </a:pPr>
            <a:r>
              <a:rPr lang="en-GB" dirty="0"/>
              <a:t> </a:t>
            </a:r>
          </a:p>
        </p:txBody>
      </p:sp>
      <p:sp>
        <p:nvSpPr>
          <p:cNvPr id="4" name="Content Placeholder 3">
            <a:extLst>
              <a:ext uri="{FF2B5EF4-FFF2-40B4-BE49-F238E27FC236}">
                <a16:creationId xmlns:a16="http://schemas.microsoft.com/office/drawing/2014/main" id="{031CB2FA-97E5-4824-9B4C-3D5BD3C0F97A}"/>
              </a:ext>
            </a:extLst>
          </p:cNvPr>
          <p:cNvSpPr>
            <a:spLocks noGrp="1"/>
          </p:cNvSpPr>
          <p:nvPr>
            <p:ph sz="half" idx="2"/>
          </p:nvPr>
        </p:nvSpPr>
        <p:spPr>
          <a:xfrm>
            <a:off x="117748" y="296652"/>
            <a:ext cx="5400600" cy="6264696"/>
          </a:xfrm>
        </p:spPr>
        <p:txBody>
          <a:bodyPr/>
          <a:lstStyle/>
          <a:p>
            <a:pPr marL="0" indent="0" algn="ctr">
              <a:buNone/>
            </a:pPr>
            <a:endParaRPr lang="en-GB" b="1" u="sng" dirty="0">
              <a:latin typeface="Arial" panose="020B0604020202020204" pitchFamily="34" charset="0"/>
              <a:cs typeface="Arial" panose="020B0604020202020204" pitchFamily="34" charset="0"/>
            </a:endParaRPr>
          </a:p>
          <a:p>
            <a:pPr marL="0" indent="0" algn="ctr">
              <a:buNone/>
            </a:pPr>
            <a:r>
              <a:rPr lang="en-GB" b="1" u="sng" dirty="0">
                <a:latin typeface="Arial" panose="020B0604020202020204" pitchFamily="34" charset="0"/>
                <a:cs typeface="Arial" panose="020B0604020202020204" pitchFamily="34" charset="0"/>
              </a:rPr>
              <a:t>Key Aims</a:t>
            </a:r>
          </a:p>
          <a:p>
            <a:pPr algn="ctr"/>
            <a:r>
              <a:rPr lang="en-GB" sz="1800" b="1" dirty="0">
                <a:latin typeface="Arial" panose="020B0604020202020204" pitchFamily="34" charset="0"/>
                <a:cs typeface="Arial" panose="020B0604020202020204" pitchFamily="34" charset="0"/>
              </a:rPr>
              <a:t>Importance of the welsh language</a:t>
            </a:r>
          </a:p>
          <a:p>
            <a:pPr algn="ctr"/>
            <a:r>
              <a:rPr lang="en-GB" sz="1800" b="1" dirty="0">
                <a:latin typeface="Arial" panose="020B0604020202020204" pitchFamily="34" charset="0"/>
                <a:cs typeface="Arial" panose="020B0604020202020204" pitchFamily="34" charset="0"/>
              </a:rPr>
              <a:t>Critically exploring the welsh governments policies and procedures within welsh education</a:t>
            </a:r>
          </a:p>
          <a:p>
            <a:pPr algn="ctr"/>
            <a:r>
              <a:rPr lang="en-GB" sz="1800" b="1" dirty="0">
                <a:latin typeface="Arial" panose="020B0604020202020204" pitchFamily="34" charset="0"/>
                <a:cs typeface="Arial" panose="020B0604020202020204" pitchFamily="34" charset="0"/>
              </a:rPr>
              <a:t>Identifying the concept of population and the belonging within the nation of wales</a:t>
            </a:r>
          </a:p>
          <a:p>
            <a:pPr algn="ctr"/>
            <a:r>
              <a:rPr lang="en-GB" sz="1800" b="1" dirty="0">
                <a:latin typeface="Arial" panose="020B0604020202020204" pitchFamily="34" charset="0"/>
                <a:cs typeface="Arial" panose="020B0604020202020204" pitchFamily="34" charset="0"/>
              </a:rPr>
              <a:t>Discussing the Urdd Gobaith Cymru </a:t>
            </a:r>
          </a:p>
          <a:p>
            <a:pPr algn="ctr"/>
            <a:r>
              <a:rPr lang="en-GB" sz="1800" b="1" dirty="0">
                <a:latin typeface="Arial" panose="020B0604020202020204" pitchFamily="34" charset="0"/>
                <a:cs typeface="Arial" panose="020B0604020202020204" pitchFamily="34" charset="0"/>
              </a:rPr>
              <a:t>Exploring the historic key events on a timeline for Urdd</a:t>
            </a:r>
          </a:p>
          <a:p>
            <a:pPr algn="ctr"/>
            <a:r>
              <a:rPr lang="en-GB" sz="1800" b="1" dirty="0">
                <a:latin typeface="Arial" panose="020B0604020202020204" pitchFamily="34" charset="0"/>
                <a:cs typeface="Arial" panose="020B0604020202020204" pitchFamily="34" charset="0"/>
              </a:rPr>
              <a:t>Looking at what the Urdd has done throughout of Pembrokeshire on reflection on a working practice</a:t>
            </a:r>
          </a:p>
        </p:txBody>
      </p:sp>
      <p:pic>
        <p:nvPicPr>
          <p:cNvPr id="2050" name="Picture 2" descr="Urdd Eisteddfod | Urdd Gobaith Cymru">
            <a:extLst>
              <a:ext uri="{FF2B5EF4-FFF2-40B4-BE49-F238E27FC236}">
                <a16:creationId xmlns:a16="http://schemas.microsoft.com/office/drawing/2014/main" id="{E5347A31-03C3-4A69-BB86-B4AA713B93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8308" y="758167"/>
            <a:ext cx="7030517" cy="530713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Mr Urdd Illustration - Twinkl">
            <a:extLst>
              <a:ext uri="{FF2B5EF4-FFF2-40B4-BE49-F238E27FC236}">
                <a16:creationId xmlns:a16="http://schemas.microsoft.com/office/drawing/2014/main" id="{D4DCE16C-EA1F-4E80-B71B-6F66DCD36A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6" y="5327343"/>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2AD8A71-BDA0-4F0A-AE77-A8B7C392F89F}"/>
              </a:ext>
            </a:extLst>
          </p:cNvPr>
          <p:cNvSpPr/>
          <p:nvPr/>
        </p:nvSpPr>
        <p:spPr>
          <a:xfrm>
            <a:off x="6094412" y="5981174"/>
            <a:ext cx="2383812" cy="376757"/>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(Gov.wales,2019)</a:t>
            </a:r>
          </a:p>
        </p:txBody>
      </p:sp>
    </p:spTree>
    <p:extLst>
      <p:ext uri="{BB962C8B-B14F-4D97-AF65-F5344CB8AC3E}">
        <p14:creationId xmlns:p14="http://schemas.microsoft.com/office/powerpoint/2010/main" val="3076020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8B0F82-CC46-43B9-B0BD-BB5AB74A59A8}"/>
              </a:ext>
            </a:extLst>
          </p:cNvPr>
          <p:cNvSpPr>
            <a:spLocks noGrp="1"/>
          </p:cNvSpPr>
          <p:nvPr>
            <p:ph sz="half" idx="1"/>
          </p:nvPr>
        </p:nvSpPr>
        <p:spPr>
          <a:xfrm>
            <a:off x="342058" y="1694633"/>
            <a:ext cx="11439639" cy="2029540"/>
          </a:xfrm>
        </p:spPr>
        <p:txBody>
          <a:bodyPr>
            <a:normAutofit/>
          </a:bodyPr>
          <a:lstStyle/>
          <a:p>
            <a:pPr marL="0" indent="0" algn="ctr">
              <a:buNone/>
            </a:pPr>
            <a:r>
              <a:rPr lang="en-GB" sz="1800" i="1" dirty="0">
                <a:latin typeface="Arial" panose="020B0604020202020204" pitchFamily="34" charset="0"/>
                <a:cs typeface="Arial" panose="020B0604020202020204" pitchFamily="34" charset="0"/>
              </a:rPr>
              <a:t>“All our young people, from all backgrounds, should come out of the education system ready and proud to use the language in all contexts. It is a matter of equity, and we as ministers and as welsh government must set the direction and provide leadership” -(Welsh Government, 2017-2021)</a:t>
            </a:r>
          </a:p>
          <a:p>
            <a:pPr marL="0" indent="0" algn="ctr">
              <a:buNone/>
            </a:pPr>
            <a:endParaRPr lang="en-GB" sz="1800" i="1" dirty="0">
              <a:latin typeface="Arial" panose="020B0604020202020204" pitchFamily="34" charset="0"/>
              <a:cs typeface="Arial" panose="020B0604020202020204" pitchFamily="34" charset="0"/>
            </a:endParaRPr>
          </a:p>
        </p:txBody>
      </p:sp>
      <p:pic>
        <p:nvPicPr>
          <p:cNvPr id="1028" name="Picture 4" descr="Welsh Government Comparison Tool - News :: Cynon Taf Community Housing Group">
            <a:extLst>
              <a:ext uri="{FF2B5EF4-FFF2-40B4-BE49-F238E27FC236}">
                <a16:creationId xmlns:a16="http://schemas.microsoft.com/office/drawing/2014/main" id="{8BA83444-7371-4B50-9079-1C9CA8AE2F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9998" y="58315"/>
            <a:ext cx="5588828" cy="168676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Kirsty Williams MS">
            <a:extLst>
              <a:ext uri="{FF2B5EF4-FFF2-40B4-BE49-F238E27FC236}">
                <a16:creationId xmlns:a16="http://schemas.microsoft.com/office/drawing/2014/main" id="{D96CF9B3-915F-4FBA-8595-F683BF0AA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756" y="0"/>
            <a:ext cx="2798676" cy="186578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2" name="Picture 8" descr="A new and prosperous era for Welsh education? – Yr Athrofa">
            <a:extLst>
              <a:ext uri="{FF2B5EF4-FFF2-40B4-BE49-F238E27FC236}">
                <a16:creationId xmlns:a16="http://schemas.microsoft.com/office/drawing/2014/main" id="{FAD1D127-97E6-4316-8547-9FF69F6A27D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70815" y="0"/>
            <a:ext cx="2702596" cy="18034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Cloud 4">
            <a:extLst>
              <a:ext uri="{FF2B5EF4-FFF2-40B4-BE49-F238E27FC236}">
                <a16:creationId xmlns:a16="http://schemas.microsoft.com/office/drawing/2014/main" id="{6397894B-B9D2-4682-A2E1-754A04435DA3}"/>
              </a:ext>
            </a:extLst>
          </p:cNvPr>
          <p:cNvSpPr/>
          <p:nvPr/>
        </p:nvSpPr>
        <p:spPr>
          <a:xfrm>
            <a:off x="342058" y="2561018"/>
            <a:ext cx="3670066" cy="3249386"/>
          </a:xfrm>
          <a:prstGeom prst="cloud">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800" i="1" dirty="0">
              <a:solidFill>
                <a:schemeClr val="tx1"/>
              </a:solidFill>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r>
              <a:rPr lang="en-GB" sz="1200" u="sng" dirty="0">
                <a:solidFill>
                  <a:srgbClr val="FF0000"/>
                </a:solidFill>
                <a:latin typeface="Arial" panose="020B0604020202020204" pitchFamily="34" charset="0"/>
                <a:cs typeface="Arial" panose="020B0604020202020204" pitchFamily="34" charset="0"/>
              </a:rPr>
              <a:t>The Action Plan - (2017-2021) </a:t>
            </a:r>
          </a:p>
          <a:p>
            <a:pPr algn="ctr"/>
            <a:r>
              <a:rPr lang="en-GB" sz="1200" u="sng" dirty="0">
                <a:solidFill>
                  <a:srgbClr val="FF0000"/>
                </a:solidFill>
                <a:latin typeface="Arial" panose="020B0604020202020204" pitchFamily="34" charset="0"/>
                <a:cs typeface="Arial" panose="020B0604020202020204" pitchFamily="34" charset="0"/>
              </a:rPr>
              <a:t>(Welsh Government, 2017-2021)</a:t>
            </a:r>
          </a:p>
          <a:p>
            <a:pPr algn="ctr"/>
            <a:endParaRPr lang="en-GB" sz="1200" dirty="0">
              <a:solidFill>
                <a:srgbClr val="FF0000"/>
              </a:solidFill>
              <a:latin typeface="Arial" panose="020B0604020202020204" pitchFamily="34" charset="0"/>
              <a:cs typeface="Arial" panose="020B0604020202020204" pitchFamily="34" charset="0"/>
            </a:endParaRPr>
          </a:p>
          <a:p>
            <a:pPr algn="ctr"/>
            <a:r>
              <a:rPr lang="en-GB" sz="1200" dirty="0">
                <a:solidFill>
                  <a:srgbClr val="FF0000"/>
                </a:solidFill>
                <a:latin typeface="Arial" panose="020B0604020202020204" pitchFamily="34" charset="0"/>
                <a:cs typeface="Arial" panose="020B0604020202020204" pitchFamily="34" charset="0"/>
              </a:rPr>
              <a:t>This plan is set out to direct development within welsh medium and welsh language education for over the next 4 years. It also contains a vision for the Cymraeg 2050: a million welsh speakers by 2050 for education (Welsh Government,2017). </a:t>
            </a: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p:txBody>
      </p:sp>
      <p:sp>
        <p:nvSpPr>
          <p:cNvPr id="10" name="Cloud 9">
            <a:extLst>
              <a:ext uri="{FF2B5EF4-FFF2-40B4-BE49-F238E27FC236}">
                <a16:creationId xmlns:a16="http://schemas.microsoft.com/office/drawing/2014/main" id="{A4B994BF-173F-48D3-AB32-D820871B92B9}"/>
              </a:ext>
            </a:extLst>
          </p:cNvPr>
          <p:cNvSpPr/>
          <p:nvPr/>
        </p:nvSpPr>
        <p:spPr>
          <a:xfrm>
            <a:off x="8193643" y="2315637"/>
            <a:ext cx="3995182" cy="3817702"/>
          </a:xfrm>
          <a:prstGeom prst="cloud">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dirty="0">
              <a:solidFill>
                <a:srgbClr val="FF0000"/>
              </a:solidFill>
              <a:latin typeface="Arial" panose="020B0604020202020204" pitchFamily="34" charset="0"/>
              <a:cs typeface="Arial" panose="020B0604020202020204" pitchFamily="34" charset="0"/>
            </a:endParaRPr>
          </a:p>
          <a:p>
            <a:pPr algn="ctr"/>
            <a:endParaRPr lang="en-GB" sz="1200" dirty="0">
              <a:solidFill>
                <a:srgbClr val="FF0000"/>
              </a:solidFill>
              <a:latin typeface="Arial" panose="020B0604020202020204" pitchFamily="34" charset="0"/>
              <a:cs typeface="Arial" panose="020B0604020202020204" pitchFamily="34" charset="0"/>
            </a:endParaRPr>
          </a:p>
          <a:p>
            <a:pPr algn="ctr"/>
            <a:endParaRPr lang="en-GB" sz="1200" u="sng" dirty="0">
              <a:solidFill>
                <a:srgbClr val="FF0000"/>
              </a:solidFill>
              <a:latin typeface="Arial" panose="020B0604020202020204" pitchFamily="34" charset="0"/>
              <a:cs typeface="Arial" panose="020B0604020202020204" pitchFamily="34" charset="0"/>
            </a:endParaRPr>
          </a:p>
          <a:p>
            <a:pPr algn="ctr"/>
            <a:endParaRPr lang="en-GB" sz="1200" u="sng" dirty="0">
              <a:solidFill>
                <a:srgbClr val="FF0000"/>
              </a:solidFill>
              <a:latin typeface="Arial" panose="020B0604020202020204" pitchFamily="34" charset="0"/>
              <a:cs typeface="Arial" panose="020B0604020202020204" pitchFamily="34" charset="0"/>
            </a:endParaRPr>
          </a:p>
          <a:p>
            <a:pPr algn="ctr"/>
            <a:endParaRPr lang="en-GB" sz="1200" u="sng" dirty="0">
              <a:solidFill>
                <a:srgbClr val="FF0000"/>
              </a:solidFill>
              <a:latin typeface="Arial" panose="020B0604020202020204" pitchFamily="34" charset="0"/>
              <a:cs typeface="Arial" panose="020B0604020202020204" pitchFamily="34" charset="0"/>
            </a:endParaRPr>
          </a:p>
          <a:p>
            <a:pPr algn="ctr"/>
            <a:endParaRPr lang="en-GB" sz="1800" i="1" dirty="0">
              <a:solidFill>
                <a:schemeClr val="tx1"/>
              </a:solidFill>
              <a:latin typeface="Arial" panose="020B0604020202020204" pitchFamily="34" charset="0"/>
              <a:cs typeface="Arial" panose="020B0604020202020204" pitchFamily="34" charset="0"/>
            </a:endParaRPr>
          </a:p>
          <a:p>
            <a:pPr algn="ctr"/>
            <a:endParaRPr lang="en-GB" sz="1200" u="sng" dirty="0">
              <a:solidFill>
                <a:srgbClr val="FF0000"/>
              </a:solidFill>
              <a:latin typeface="Arial" panose="020B0604020202020204" pitchFamily="34" charset="0"/>
              <a:cs typeface="Arial" panose="020B0604020202020204" pitchFamily="34" charset="0"/>
            </a:endParaRPr>
          </a:p>
          <a:p>
            <a:pPr algn="ctr"/>
            <a:endParaRPr lang="en-GB" sz="1200" u="sng" dirty="0">
              <a:solidFill>
                <a:srgbClr val="FF0000"/>
              </a:solidFill>
              <a:latin typeface="Arial" panose="020B0604020202020204" pitchFamily="34" charset="0"/>
              <a:cs typeface="Arial" panose="020B0604020202020204" pitchFamily="34" charset="0"/>
            </a:endParaRPr>
          </a:p>
          <a:p>
            <a:pPr algn="ctr"/>
            <a:r>
              <a:rPr lang="en-GB" sz="1200" u="sng" dirty="0">
                <a:solidFill>
                  <a:srgbClr val="FF0000"/>
                </a:solidFill>
                <a:latin typeface="Arial" panose="020B0604020202020204" pitchFamily="34" charset="0"/>
                <a:cs typeface="Arial" panose="020B0604020202020204" pitchFamily="34" charset="0"/>
              </a:rPr>
              <a:t>The Education Reform act 1988 –</a:t>
            </a:r>
          </a:p>
          <a:p>
            <a:pPr algn="ctr"/>
            <a:r>
              <a:rPr lang="en-GB" sz="1200" dirty="0">
                <a:solidFill>
                  <a:srgbClr val="FF0000"/>
                </a:solidFill>
                <a:latin typeface="Arial" panose="020B0604020202020204" pitchFamily="34" charset="0"/>
                <a:cs typeface="Arial" panose="020B0604020202020204" pitchFamily="34" charset="0"/>
              </a:rPr>
              <a:t>The education reform act has fundamentally changed the relationship between the department of education and the local education authorities in England and Wales and it provides the government on more legal powers to set policy within the education system.</a:t>
            </a:r>
          </a:p>
          <a:p>
            <a:pPr algn="ctr"/>
            <a:endParaRPr lang="en-GB" sz="1200" u="sng" dirty="0">
              <a:solidFill>
                <a:srgbClr val="FF0000"/>
              </a:solidFill>
              <a:latin typeface="Arial" panose="020B0604020202020204" pitchFamily="34" charset="0"/>
              <a:cs typeface="Arial" panose="020B0604020202020204" pitchFamily="34" charset="0"/>
            </a:endParaRPr>
          </a:p>
          <a:p>
            <a:pPr algn="ctr"/>
            <a:r>
              <a:rPr lang="en-GB" sz="1200" dirty="0">
                <a:solidFill>
                  <a:srgbClr val="FF0000"/>
                </a:solidFill>
                <a:latin typeface="Arial" panose="020B0604020202020204" pitchFamily="34" charset="0"/>
                <a:cs typeface="Arial" panose="020B0604020202020204" pitchFamily="34" charset="0"/>
              </a:rPr>
              <a:t> (Her Majesty’s Stationary Office, 1989)</a:t>
            </a:r>
          </a:p>
          <a:p>
            <a:pPr algn="ctr"/>
            <a:endParaRPr lang="en-GB" sz="1200" u="sng" dirty="0">
              <a:solidFill>
                <a:srgbClr val="FF0000"/>
              </a:solidFill>
              <a:latin typeface="Arial" panose="020B0604020202020204" pitchFamily="34" charset="0"/>
              <a:cs typeface="Arial" panose="020B0604020202020204" pitchFamily="34" charset="0"/>
            </a:endParaRPr>
          </a:p>
          <a:p>
            <a:pPr algn="ctr"/>
            <a:endParaRPr lang="en-GB" sz="1200" dirty="0">
              <a:solidFill>
                <a:srgbClr val="FF0000"/>
              </a:solidFill>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p:txBody>
      </p:sp>
      <p:pic>
        <p:nvPicPr>
          <p:cNvPr id="21" name="Picture 4" descr="Mr Urdd Illustration - Twinkl">
            <a:extLst>
              <a:ext uri="{FF2B5EF4-FFF2-40B4-BE49-F238E27FC236}">
                <a16:creationId xmlns:a16="http://schemas.microsoft.com/office/drawing/2014/main" id="{B43932D8-F72A-4824-888F-57461D8417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356" y="5382079"/>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C74EE5ED-8ABE-4545-B337-0DEC024A6B4D}"/>
              </a:ext>
            </a:extLst>
          </p:cNvPr>
          <p:cNvSpPr/>
          <p:nvPr/>
        </p:nvSpPr>
        <p:spPr>
          <a:xfrm>
            <a:off x="3862164" y="6000102"/>
            <a:ext cx="4568373"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(Welsh Assembly Government,2003), </a:t>
            </a:r>
          </a:p>
        </p:txBody>
      </p:sp>
      <p:sp>
        <p:nvSpPr>
          <p:cNvPr id="27" name="Oval 26">
            <a:extLst>
              <a:ext uri="{FF2B5EF4-FFF2-40B4-BE49-F238E27FC236}">
                <a16:creationId xmlns:a16="http://schemas.microsoft.com/office/drawing/2014/main" id="{DA370D91-BC63-4F9C-8E0A-3558BE8D84FD}"/>
              </a:ext>
            </a:extLst>
          </p:cNvPr>
          <p:cNvSpPr/>
          <p:nvPr/>
        </p:nvSpPr>
        <p:spPr>
          <a:xfrm>
            <a:off x="7606581" y="1309720"/>
            <a:ext cx="2256966" cy="404316"/>
          </a:xfrm>
          <a:prstGeom prst="ellipse">
            <a:avLst/>
          </a:prstGeom>
          <a:solidFill>
            <a:srgbClr val="00B050"/>
          </a:solidFill>
          <a:ln w="28575">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200" dirty="0">
                <a:solidFill>
                  <a:srgbClr val="FF0000"/>
                </a:solidFill>
                <a:latin typeface="Arial" panose="020B0604020202020204" pitchFamily="34" charset="0"/>
                <a:cs typeface="Arial" panose="020B0604020202020204" pitchFamily="34" charset="0"/>
              </a:rPr>
              <a:t>( Welsh Government,2017)</a:t>
            </a:r>
          </a:p>
        </p:txBody>
      </p:sp>
      <p:pic>
        <p:nvPicPr>
          <p:cNvPr id="1025" name="Picture 1024" descr="A screenshot of a computer screen&#10;&#10;Description automatically generated">
            <a:extLst>
              <a:ext uri="{FF2B5EF4-FFF2-40B4-BE49-F238E27FC236}">
                <a16:creationId xmlns:a16="http://schemas.microsoft.com/office/drawing/2014/main" id="{EF1D67B3-6AAA-4C55-8C1B-EA09A66DF9C7}"/>
              </a:ext>
            </a:extLst>
          </p:cNvPr>
          <p:cNvPicPr>
            <a:picLocks noChangeAspect="1"/>
          </p:cNvPicPr>
          <p:nvPr/>
        </p:nvPicPr>
        <p:blipFill rotWithShape="1">
          <a:blip r:embed="rId6">
            <a:extLst>
              <a:ext uri="{28A0092B-C50C-407E-A947-70E740481C1C}">
                <a14:useLocalDpi xmlns:a14="http://schemas.microsoft.com/office/drawing/2010/main" val="0"/>
              </a:ext>
            </a:extLst>
          </a:blip>
          <a:srcRect l="17440" t="32614" r="56673" b="29198"/>
          <a:stretch/>
        </p:blipFill>
        <p:spPr>
          <a:xfrm>
            <a:off x="5047113" y="2464436"/>
            <a:ext cx="2198473" cy="1824229"/>
          </a:xfrm>
          <a:prstGeom prst="rect">
            <a:avLst/>
          </a:prstGeom>
          <a:ln>
            <a:noFill/>
          </a:ln>
          <a:effectLst>
            <a:softEdge rad="112500"/>
          </a:effectLst>
        </p:spPr>
      </p:pic>
      <p:pic>
        <p:nvPicPr>
          <p:cNvPr id="31" name="Picture 30" descr="Graphical user interface, application, Word&#10;&#10;Description automatically generated">
            <a:extLst>
              <a:ext uri="{FF2B5EF4-FFF2-40B4-BE49-F238E27FC236}">
                <a16:creationId xmlns:a16="http://schemas.microsoft.com/office/drawing/2014/main" id="{8F2BF27E-64A7-4E0F-8064-B5F3A023030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32748" t="14438" r="34809" b="4181"/>
          <a:stretch/>
        </p:blipFill>
        <p:spPr>
          <a:xfrm rot="1229438">
            <a:off x="6402045" y="2915977"/>
            <a:ext cx="2015172" cy="2843317"/>
          </a:xfrm>
          <a:prstGeom prst="rect">
            <a:avLst/>
          </a:prstGeom>
          <a:ln>
            <a:noFill/>
          </a:ln>
          <a:effectLst>
            <a:softEdge rad="112500"/>
          </a:effectLst>
        </p:spPr>
      </p:pic>
      <p:pic>
        <p:nvPicPr>
          <p:cNvPr id="29" name="Picture 28" descr="Graphical user interface, application&#10;&#10;Description automatically generated">
            <a:extLst>
              <a:ext uri="{FF2B5EF4-FFF2-40B4-BE49-F238E27FC236}">
                <a16:creationId xmlns:a16="http://schemas.microsoft.com/office/drawing/2014/main" id="{EF3B3AC2-00EF-4113-9A67-45E554056C98}"/>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32917" t="16392" r="34049" b="4838"/>
          <a:stretch/>
        </p:blipFill>
        <p:spPr>
          <a:xfrm rot="20772764">
            <a:off x="3327806" y="3025324"/>
            <a:ext cx="2147469" cy="2880320"/>
          </a:xfrm>
          <a:prstGeom prst="rect">
            <a:avLst/>
          </a:prstGeom>
          <a:ln>
            <a:noFill/>
          </a:ln>
          <a:effectLst>
            <a:softEdge rad="112500"/>
          </a:effectLst>
        </p:spPr>
      </p:pic>
      <p:sp>
        <p:nvSpPr>
          <p:cNvPr id="1027" name="Rectangle 1026">
            <a:extLst>
              <a:ext uri="{FF2B5EF4-FFF2-40B4-BE49-F238E27FC236}">
                <a16:creationId xmlns:a16="http://schemas.microsoft.com/office/drawing/2014/main" id="{B9C3B5EA-08ED-4C4E-8627-75B89DC213F4}"/>
              </a:ext>
            </a:extLst>
          </p:cNvPr>
          <p:cNvSpPr/>
          <p:nvPr/>
        </p:nvSpPr>
        <p:spPr>
          <a:xfrm>
            <a:off x="6154620" y="5532252"/>
            <a:ext cx="2592288"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(Welsh Government,2017)</a:t>
            </a:r>
          </a:p>
        </p:txBody>
      </p:sp>
      <p:sp>
        <p:nvSpPr>
          <p:cNvPr id="1029" name="Rectangle 1028">
            <a:extLst>
              <a:ext uri="{FF2B5EF4-FFF2-40B4-BE49-F238E27FC236}">
                <a16:creationId xmlns:a16="http://schemas.microsoft.com/office/drawing/2014/main" id="{DA85B683-FC01-4A73-BDA0-54C02A1EDA2A}"/>
              </a:ext>
            </a:extLst>
          </p:cNvPr>
          <p:cNvSpPr/>
          <p:nvPr/>
        </p:nvSpPr>
        <p:spPr>
          <a:xfrm>
            <a:off x="2300885" y="5476305"/>
            <a:ext cx="3375992"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(Welsh Assembly Government,2003), </a:t>
            </a:r>
          </a:p>
        </p:txBody>
      </p:sp>
      <p:sp>
        <p:nvSpPr>
          <p:cNvPr id="1031" name="Rectangle 1030">
            <a:extLst>
              <a:ext uri="{FF2B5EF4-FFF2-40B4-BE49-F238E27FC236}">
                <a16:creationId xmlns:a16="http://schemas.microsoft.com/office/drawing/2014/main" id="{462C33D9-D3F3-4F8F-B9D9-CA71CC5A83FA}"/>
              </a:ext>
            </a:extLst>
          </p:cNvPr>
          <p:cNvSpPr/>
          <p:nvPr/>
        </p:nvSpPr>
        <p:spPr>
          <a:xfrm>
            <a:off x="4192707" y="3347416"/>
            <a:ext cx="2383812" cy="376757"/>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(Her Majesty’s Stationary Office,1989)</a:t>
            </a:r>
          </a:p>
        </p:txBody>
      </p:sp>
    </p:spTree>
    <p:extLst>
      <p:ext uri="{BB962C8B-B14F-4D97-AF65-F5344CB8AC3E}">
        <p14:creationId xmlns:p14="http://schemas.microsoft.com/office/powerpoint/2010/main" val="22076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Mr Urdd Illustration - Twinkl">
            <a:extLst>
              <a:ext uri="{FF2B5EF4-FFF2-40B4-BE49-F238E27FC236}">
                <a16:creationId xmlns:a16="http://schemas.microsoft.com/office/drawing/2014/main" id="{F8874E68-50F8-4737-A73F-6DCAD4383A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pic>
        <p:nvPicPr>
          <p:cNvPr id="18" name="Content Placeholder 17" descr="Graphical user interface, text, application, email&#10;&#10;Description automatically generated">
            <a:extLst>
              <a:ext uri="{FF2B5EF4-FFF2-40B4-BE49-F238E27FC236}">
                <a16:creationId xmlns:a16="http://schemas.microsoft.com/office/drawing/2014/main" id="{B30737E2-B33C-4EAF-BF67-E4B65E1739B1}"/>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5597" t="9166" r="39449" b="19071"/>
          <a:stretch/>
        </p:blipFill>
        <p:spPr>
          <a:xfrm>
            <a:off x="5924129" y="1232557"/>
            <a:ext cx="6264696" cy="5625443"/>
          </a:xfrm>
          <a:prstGeom prst="rect">
            <a:avLst/>
          </a:prstGeom>
          <a:ln>
            <a:noFill/>
          </a:ln>
          <a:effectLst>
            <a:softEdge rad="112500"/>
          </a:effectLst>
        </p:spPr>
      </p:pic>
      <p:pic>
        <p:nvPicPr>
          <p:cNvPr id="20" name="Picture 19">
            <a:extLst>
              <a:ext uri="{FF2B5EF4-FFF2-40B4-BE49-F238E27FC236}">
                <a16:creationId xmlns:a16="http://schemas.microsoft.com/office/drawing/2014/main" id="{6E53056B-AC6A-4B05-B424-C4930CD6B8CE}"/>
              </a:ext>
            </a:extLst>
          </p:cNvPr>
          <p:cNvPicPr>
            <a:picLocks noChangeAspect="1"/>
          </p:cNvPicPr>
          <p:nvPr/>
        </p:nvPicPr>
        <p:blipFill>
          <a:blip r:embed="rId4"/>
          <a:stretch>
            <a:fillRect/>
          </a:stretch>
        </p:blipFill>
        <p:spPr>
          <a:xfrm>
            <a:off x="-1" y="1568"/>
            <a:ext cx="5924129" cy="4960857"/>
          </a:xfrm>
          <a:prstGeom prst="rect">
            <a:avLst/>
          </a:prstGeom>
          <a:ln>
            <a:noFill/>
          </a:ln>
          <a:effectLst>
            <a:softEdge rad="112500"/>
          </a:effectLst>
        </p:spPr>
      </p:pic>
      <p:sp>
        <p:nvSpPr>
          <p:cNvPr id="21" name="Rectangle 20">
            <a:extLst>
              <a:ext uri="{FF2B5EF4-FFF2-40B4-BE49-F238E27FC236}">
                <a16:creationId xmlns:a16="http://schemas.microsoft.com/office/drawing/2014/main" id="{A7845234-4597-493A-B4C3-B305CF498043}"/>
              </a:ext>
            </a:extLst>
          </p:cNvPr>
          <p:cNvSpPr/>
          <p:nvPr/>
        </p:nvSpPr>
        <p:spPr>
          <a:xfrm>
            <a:off x="6094412" y="116632"/>
            <a:ext cx="5924129" cy="792088"/>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rgbClr val="FF0000"/>
                </a:solidFill>
                <a:latin typeface="Arial" panose="020B0604020202020204" pitchFamily="34" charset="0"/>
                <a:cs typeface="Arial" panose="020B0604020202020204" pitchFamily="34" charset="0"/>
              </a:rPr>
              <a:t>The population of Welsh speakers – (Gov.Wales,2020)</a:t>
            </a:r>
          </a:p>
        </p:txBody>
      </p:sp>
      <p:sp>
        <p:nvSpPr>
          <p:cNvPr id="23" name="Rectangle 22">
            <a:extLst>
              <a:ext uri="{FF2B5EF4-FFF2-40B4-BE49-F238E27FC236}">
                <a16:creationId xmlns:a16="http://schemas.microsoft.com/office/drawing/2014/main" id="{B5B951E1-8F4D-4CB2-B05B-2CDB030DFB99}"/>
              </a:ext>
            </a:extLst>
          </p:cNvPr>
          <p:cNvSpPr/>
          <p:nvPr/>
        </p:nvSpPr>
        <p:spPr>
          <a:xfrm>
            <a:off x="1748179" y="5157191"/>
            <a:ext cx="4051921" cy="1115925"/>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rgbClr val="FF0000"/>
                </a:solidFill>
                <a:latin typeface="Arial" panose="020B0604020202020204" pitchFamily="34" charset="0"/>
                <a:cs typeface="Arial" panose="020B0604020202020204" pitchFamily="34" charset="0"/>
              </a:rPr>
              <a:t>The three strategy plan – (Welsh Government, 2017-2021)</a:t>
            </a:r>
          </a:p>
        </p:txBody>
      </p:sp>
      <p:sp>
        <p:nvSpPr>
          <p:cNvPr id="24" name="Arrow: Circular 23">
            <a:extLst>
              <a:ext uri="{FF2B5EF4-FFF2-40B4-BE49-F238E27FC236}">
                <a16:creationId xmlns:a16="http://schemas.microsoft.com/office/drawing/2014/main" id="{5D7B3E9F-5DEA-4B41-9382-2EF136B5AEE1}"/>
              </a:ext>
            </a:extLst>
          </p:cNvPr>
          <p:cNvSpPr/>
          <p:nvPr/>
        </p:nvSpPr>
        <p:spPr>
          <a:xfrm rot="3661650">
            <a:off x="11029769" y="519981"/>
            <a:ext cx="926800" cy="1141247"/>
          </a:xfrm>
          <a:prstGeom prst="circularArrow">
            <a:avLst/>
          </a:prstGeom>
          <a:solidFill>
            <a:srgbClr val="00B050"/>
          </a:solidFill>
          <a:ln w="1905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ln>
                <a:solidFill>
                  <a:srgbClr val="FF0000"/>
                </a:solidFill>
              </a:ln>
              <a:solidFill>
                <a:srgbClr val="00B050"/>
              </a:solidFill>
            </a:endParaRPr>
          </a:p>
        </p:txBody>
      </p:sp>
      <p:sp>
        <p:nvSpPr>
          <p:cNvPr id="26" name="Arrow: Circular 25">
            <a:extLst>
              <a:ext uri="{FF2B5EF4-FFF2-40B4-BE49-F238E27FC236}">
                <a16:creationId xmlns:a16="http://schemas.microsoft.com/office/drawing/2014/main" id="{1C331E1E-6146-4697-AA4F-83FE066D5759}"/>
              </a:ext>
            </a:extLst>
          </p:cNvPr>
          <p:cNvSpPr/>
          <p:nvPr/>
        </p:nvSpPr>
        <p:spPr>
          <a:xfrm rot="14185430">
            <a:off x="1284779" y="4586568"/>
            <a:ext cx="926800" cy="1141247"/>
          </a:xfrm>
          <a:prstGeom prst="circularArrow">
            <a:avLst/>
          </a:prstGeom>
          <a:solidFill>
            <a:srgbClr val="00B050"/>
          </a:solidFill>
          <a:ln w="1905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ln>
                <a:solidFill>
                  <a:srgbClr val="FF0000"/>
                </a:solidFill>
              </a:ln>
              <a:solidFill>
                <a:srgbClr val="00B050"/>
              </a:solidFill>
            </a:endParaRPr>
          </a:p>
        </p:txBody>
      </p:sp>
    </p:spTree>
    <p:extLst>
      <p:ext uri="{BB962C8B-B14F-4D97-AF65-F5344CB8AC3E}">
        <p14:creationId xmlns:p14="http://schemas.microsoft.com/office/powerpoint/2010/main" val="3759423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Mr Urdd Illustration - Twinkl">
            <a:extLst>
              <a:ext uri="{FF2B5EF4-FFF2-40B4-BE49-F238E27FC236}">
                <a16:creationId xmlns:a16="http://schemas.microsoft.com/office/drawing/2014/main" id="{637EF714-6512-4CD6-9FAA-85638FBA9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pic>
        <p:nvPicPr>
          <p:cNvPr id="3073" name="Picture 3072" descr="Graphical user interface, application&#10;&#10;Description automatically generated">
            <a:extLst>
              <a:ext uri="{FF2B5EF4-FFF2-40B4-BE49-F238E27FC236}">
                <a16:creationId xmlns:a16="http://schemas.microsoft.com/office/drawing/2014/main" id="{D25BE8C3-4467-44E7-8439-73AFD88D5816}"/>
              </a:ext>
            </a:extLst>
          </p:cNvPr>
          <p:cNvPicPr>
            <a:picLocks noChangeAspect="1"/>
          </p:cNvPicPr>
          <p:nvPr/>
        </p:nvPicPr>
        <p:blipFill rotWithShape="1">
          <a:blip r:embed="rId3">
            <a:extLst>
              <a:ext uri="{28A0092B-C50C-407E-A947-70E740481C1C}">
                <a14:useLocalDpi xmlns:a14="http://schemas.microsoft.com/office/drawing/2010/main" val="0"/>
              </a:ext>
            </a:extLst>
          </a:blip>
          <a:srcRect l="31686" t="13241" r="32868" b="4839"/>
          <a:stretch/>
        </p:blipFill>
        <p:spPr>
          <a:xfrm>
            <a:off x="8964295" y="0"/>
            <a:ext cx="3240361" cy="4212468"/>
          </a:xfrm>
          <a:prstGeom prst="rect">
            <a:avLst/>
          </a:prstGeom>
          <a:ln>
            <a:noFill/>
          </a:ln>
          <a:effectLst>
            <a:softEdge rad="112500"/>
          </a:effectLst>
        </p:spPr>
      </p:pic>
      <p:sp>
        <p:nvSpPr>
          <p:cNvPr id="3078" name="Content Placeholder 3077">
            <a:extLst>
              <a:ext uri="{FF2B5EF4-FFF2-40B4-BE49-F238E27FC236}">
                <a16:creationId xmlns:a16="http://schemas.microsoft.com/office/drawing/2014/main" id="{DFEFCBCC-9E1B-4994-B8E3-906944478CB5}"/>
              </a:ext>
            </a:extLst>
          </p:cNvPr>
          <p:cNvSpPr>
            <a:spLocks noGrp="1"/>
          </p:cNvSpPr>
          <p:nvPr>
            <p:ph sz="half" idx="1"/>
          </p:nvPr>
        </p:nvSpPr>
        <p:spPr>
          <a:xfrm>
            <a:off x="117748" y="118649"/>
            <a:ext cx="9073008" cy="1283924"/>
          </a:xfrm>
        </p:spPr>
        <p:txBody>
          <a:bodyPr>
            <a:normAutofit/>
          </a:bodyPr>
          <a:lstStyle/>
          <a:p>
            <a:pPr marL="0" indent="0">
              <a:buNone/>
            </a:pPr>
            <a:r>
              <a:rPr lang="en-GB" sz="1800" i="1" dirty="0">
                <a:latin typeface="Arial" panose="020B0604020202020204" pitchFamily="34" charset="0"/>
                <a:cs typeface="Arial" panose="020B0604020202020204" pitchFamily="34" charset="0"/>
              </a:rPr>
              <a:t>“The ability to speak, read and write in two languages. In Wales, bilingualism relates to Welsh and English, as the official languages of Wales. When we inspect bilingualism, we look at learners’ achievement in Welsh and English and the extent to which providers promote and develop learners’ bilingual skills” -  (Estyn.gov.wales,2017)</a:t>
            </a:r>
          </a:p>
        </p:txBody>
      </p:sp>
      <p:pic>
        <p:nvPicPr>
          <p:cNvPr id="3080" name="Picture 4" descr="Developing and promoting bilingualism in Wales. – Love To Teach">
            <a:extLst>
              <a:ext uri="{FF2B5EF4-FFF2-40B4-BE49-F238E27FC236}">
                <a16:creationId xmlns:a16="http://schemas.microsoft.com/office/drawing/2014/main" id="{94FD0CA4-147B-457E-9998-B885A2AD4B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58" y="1183731"/>
            <a:ext cx="6236178" cy="420460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445D62F4-7F62-4A61-8F56-A37146B94BCF}"/>
              </a:ext>
            </a:extLst>
          </p:cNvPr>
          <p:cNvSpPr/>
          <p:nvPr/>
        </p:nvSpPr>
        <p:spPr>
          <a:xfrm>
            <a:off x="2494012" y="4967109"/>
            <a:ext cx="3691451"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(Jones,2016)</a:t>
            </a:r>
          </a:p>
        </p:txBody>
      </p:sp>
      <p:sp>
        <p:nvSpPr>
          <p:cNvPr id="3082" name="Rectangle 3081">
            <a:extLst>
              <a:ext uri="{FF2B5EF4-FFF2-40B4-BE49-F238E27FC236}">
                <a16:creationId xmlns:a16="http://schemas.microsoft.com/office/drawing/2014/main" id="{EECB1E35-2D70-42BA-BC6A-1CFECDC1935F}"/>
              </a:ext>
            </a:extLst>
          </p:cNvPr>
          <p:cNvSpPr/>
          <p:nvPr/>
        </p:nvSpPr>
        <p:spPr>
          <a:xfrm>
            <a:off x="6486116" y="2764827"/>
            <a:ext cx="244247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(Fiona Boylan,2018)</a:t>
            </a:r>
          </a:p>
        </p:txBody>
      </p:sp>
      <p:pic>
        <p:nvPicPr>
          <p:cNvPr id="3083" name="Picture 6" descr="Mindset” By Carol Dweck Book Report - NorthStar">
            <a:extLst>
              <a:ext uri="{FF2B5EF4-FFF2-40B4-BE49-F238E27FC236}">
                <a16:creationId xmlns:a16="http://schemas.microsoft.com/office/drawing/2014/main" id="{D26EF772-89A2-49F7-8367-1D03550F2BB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907" t="4893" r="51552" b="3089"/>
          <a:stretch/>
        </p:blipFill>
        <p:spPr bwMode="auto">
          <a:xfrm>
            <a:off x="6584405" y="3098926"/>
            <a:ext cx="2204210" cy="25548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84" name="Picture 8" descr="Growth Mindset Quotes From Carol Dweck | PCA Development Zone®">
            <a:extLst>
              <a:ext uri="{FF2B5EF4-FFF2-40B4-BE49-F238E27FC236}">
                <a16:creationId xmlns:a16="http://schemas.microsoft.com/office/drawing/2014/main" id="{764CA883-806E-4DF5-B145-8F219B327C9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68509" y="4449762"/>
            <a:ext cx="3220316" cy="24082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086" name="Rectangle 3085">
            <a:extLst>
              <a:ext uri="{FF2B5EF4-FFF2-40B4-BE49-F238E27FC236}">
                <a16:creationId xmlns:a16="http://schemas.microsoft.com/office/drawing/2014/main" id="{18393791-310D-4C67-A517-021A4895A69F}"/>
              </a:ext>
            </a:extLst>
          </p:cNvPr>
          <p:cNvSpPr/>
          <p:nvPr/>
        </p:nvSpPr>
        <p:spPr>
          <a:xfrm>
            <a:off x="5403135" y="6286369"/>
            <a:ext cx="3475427"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(Carol Dweck and </a:t>
            </a:r>
            <a:r>
              <a:rPr lang="en-GB" sz="1400" dirty="0" err="1">
                <a:solidFill>
                  <a:srgbClr val="FF0000"/>
                </a:solidFill>
                <a:latin typeface="Arial" panose="020B0604020202020204" pitchFamily="34" charset="0"/>
                <a:cs typeface="Arial" panose="020B0604020202020204" pitchFamily="34" charset="0"/>
              </a:rPr>
              <a:t>Arif</a:t>
            </a:r>
            <a:r>
              <a:rPr lang="en-GB" sz="1400" dirty="0">
                <a:solidFill>
                  <a:srgbClr val="FF0000"/>
                </a:solidFill>
                <a:latin typeface="Arial" panose="020B0604020202020204" pitchFamily="34" charset="0"/>
                <a:cs typeface="Arial" panose="020B0604020202020204" pitchFamily="34" charset="0"/>
              </a:rPr>
              <a:t> Mahmud,2017)</a:t>
            </a:r>
          </a:p>
        </p:txBody>
      </p:sp>
      <p:sp>
        <p:nvSpPr>
          <p:cNvPr id="3087" name="Rectangle 3086">
            <a:extLst>
              <a:ext uri="{FF2B5EF4-FFF2-40B4-BE49-F238E27FC236}">
                <a16:creationId xmlns:a16="http://schemas.microsoft.com/office/drawing/2014/main" id="{D09E80B1-4E86-48E1-A809-AD0E55DD33DA}"/>
              </a:ext>
            </a:extLst>
          </p:cNvPr>
          <p:cNvSpPr/>
          <p:nvPr/>
        </p:nvSpPr>
        <p:spPr>
          <a:xfrm>
            <a:off x="9228471" y="3861048"/>
            <a:ext cx="2700391" cy="231010"/>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(Estyn.gov.wales,2017)</a:t>
            </a:r>
          </a:p>
        </p:txBody>
      </p:sp>
    </p:spTree>
    <p:extLst>
      <p:ext uri="{BB962C8B-B14F-4D97-AF65-F5344CB8AC3E}">
        <p14:creationId xmlns:p14="http://schemas.microsoft.com/office/powerpoint/2010/main" val="2470364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50C956-5CD9-4218-84E8-E13BFB6B1B72}"/>
              </a:ext>
            </a:extLst>
          </p:cNvPr>
          <p:cNvSpPr>
            <a:spLocks noGrp="1"/>
          </p:cNvSpPr>
          <p:nvPr>
            <p:ph sz="half" idx="1"/>
          </p:nvPr>
        </p:nvSpPr>
        <p:spPr>
          <a:xfrm>
            <a:off x="333772" y="1018992"/>
            <a:ext cx="3816424" cy="4470400"/>
          </a:xfrm>
        </p:spPr>
        <p:txBody>
          <a:bodyPr>
            <a:normAutofit fontScale="85000" lnSpcReduction="10000"/>
          </a:bodyPr>
          <a:lstStyle/>
          <a:p>
            <a:r>
              <a:rPr lang="en-GB" sz="1800" dirty="0">
                <a:latin typeface="Arial" panose="020B0604020202020204" pitchFamily="34" charset="0"/>
                <a:cs typeface="Arial" panose="020B0604020202020204" pitchFamily="34" charset="0"/>
              </a:rPr>
              <a:t>The Urdd is a National Voluntary Youth Organisation across Wales for Children and young people between the age of 8-25 years old. </a:t>
            </a:r>
          </a:p>
          <a:p>
            <a:r>
              <a:rPr lang="en-GB" sz="1800" dirty="0">
                <a:latin typeface="Arial" panose="020B0604020202020204" pitchFamily="34" charset="0"/>
                <a:cs typeface="Arial" panose="020B0604020202020204" pitchFamily="34" charset="0"/>
              </a:rPr>
              <a:t> It enhances Children to develop personal and social skills that enables them to make a positive approach within their community of Wales as it provides a positive approach within their culture and identity. </a:t>
            </a:r>
          </a:p>
          <a:p>
            <a:r>
              <a:rPr lang="en-GB" sz="1800" dirty="0">
                <a:latin typeface="Arial" panose="020B0604020202020204" pitchFamily="34" charset="0"/>
                <a:cs typeface="Arial" panose="020B0604020202020204" pitchFamily="34" charset="0"/>
              </a:rPr>
              <a:t> It is stated by Urdd that it has had an immense impact on Children’s mental health over the years and that it helps with their confidence. </a:t>
            </a:r>
          </a:p>
          <a:p>
            <a:r>
              <a:rPr lang="en-GB" sz="1800" dirty="0">
                <a:latin typeface="Arial" panose="020B0604020202020204" pitchFamily="34" charset="0"/>
                <a:cs typeface="Arial" panose="020B0604020202020204" pitchFamily="34" charset="0"/>
              </a:rPr>
              <a:t> They do lots of activities and competitions all across and weekday breaks to school children to offer them their chance to become part of the Urdd.</a:t>
            </a:r>
          </a:p>
          <a:p>
            <a:pPr marL="0" indent="0">
              <a:buNone/>
            </a:pPr>
            <a:endParaRPr lang="en-GB" sz="1800" dirty="0">
              <a:latin typeface="Arial" panose="020B0604020202020204" pitchFamily="34" charset="0"/>
              <a:cs typeface="Arial" panose="020B0604020202020204" pitchFamily="34" charset="0"/>
            </a:endParaRPr>
          </a:p>
        </p:txBody>
      </p:sp>
      <p:pic>
        <p:nvPicPr>
          <p:cNvPr id="6" name="Picture 4" descr="Mr Urdd Illustration - Twinkl">
            <a:extLst>
              <a:ext uri="{FF2B5EF4-FFF2-40B4-BE49-F238E27FC236}">
                <a16:creationId xmlns:a16="http://schemas.microsoft.com/office/drawing/2014/main" id="{5DCCA9AD-F243-4910-AF9A-6D96F7A36F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Cardiff | Urdd Gobaith Cymru">
            <a:extLst>
              <a:ext uri="{FF2B5EF4-FFF2-40B4-BE49-F238E27FC236}">
                <a16:creationId xmlns:a16="http://schemas.microsoft.com/office/drawing/2014/main" id="{34482A3F-1F79-49EF-BB6B-372015D55E1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14270" y="-99392"/>
            <a:ext cx="3774555" cy="251948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8C508D82-66FC-4788-B378-1F247A9FD2B1}"/>
              </a:ext>
            </a:extLst>
          </p:cNvPr>
          <p:cNvSpPr/>
          <p:nvPr/>
        </p:nvSpPr>
        <p:spPr>
          <a:xfrm>
            <a:off x="189756" y="80871"/>
            <a:ext cx="7416824" cy="769441"/>
          </a:xfrm>
          <a:prstGeom prst="rect">
            <a:avLst/>
          </a:prstGeom>
          <a:solidFill>
            <a:srgbClr val="00B050"/>
          </a:solidFill>
          <a:ln w="38100">
            <a:solidFill>
              <a:srgbClr val="FF0000"/>
            </a:solidFill>
          </a:ln>
        </p:spPr>
        <p:txBody>
          <a:bodyPr wrap="square" lIns="91440" tIns="45720" rIns="91440" bIns="45720">
            <a:spAutoFit/>
          </a:bodyPr>
          <a:lstStyle/>
          <a:p>
            <a:pPr algn="ctr"/>
            <a:r>
              <a:rPr lang="en-US" sz="4400" b="1" spc="50" dirty="0">
                <a:ln w="0"/>
                <a:effectLst>
                  <a:innerShdw blurRad="63500" dist="50800" dir="13500000">
                    <a:srgbClr val="000000">
                      <a:alpha val="50000"/>
                    </a:srgbClr>
                  </a:innerShdw>
                </a:effectLst>
              </a:rPr>
              <a:t>Urdd Gobaith Cymraeg</a:t>
            </a:r>
            <a:endParaRPr lang="en-US" sz="4400" b="1" cap="none" spc="50" dirty="0">
              <a:ln w="0"/>
              <a:effectLst>
                <a:innerShdw blurRad="63500" dist="50800" dir="13500000">
                  <a:srgbClr val="000000">
                    <a:alpha val="50000"/>
                  </a:srgbClr>
                </a:innerShdw>
              </a:effectLst>
            </a:endParaRPr>
          </a:p>
        </p:txBody>
      </p:sp>
      <p:pic>
        <p:nvPicPr>
          <p:cNvPr id="4100" name="Picture 4" descr="Duke of Edinburgh Award | Urdd Gobaith Cymru">
            <a:extLst>
              <a:ext uri="{FF2B5EF4-FFF2-40B4-BE49-F238E27FC236}">
                <a16:creationId xmlns:a16="http://schemas.microsoft.com/office/drawing/2014/main" id="{F388F3AE-70A6-45E4-85C9-915347C427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7323" y="1628800"/>
            <a:ext cx="6552728" cy="499624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DE56BE8-3F54-40C2-9C85-75DAD2DAE9D5}"/>
              </a:ext>
            </a:extLst>
          </p:cNvPr>
          <p:cNvSpPr/>
          <p:nvPr/>
        </p:nvSpPr>
        <p:spPr>
          <a:xfrm>
            <a:off x="1290027" y="5168075"/>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Gobaith Cymraeg,2020)</a:t>
            </a:r>
          </a:p>
        </p:txBody>
      </p:sp>
      <p:sp>
        <p:nvSpPr>
          <p:cNvPr id="12" name="Rectangle 11">
            <a:extLst>
              <a:ext uri="{FF2B5EF4-FFF2-40B4-BE49-F238E27FC236}">
                <a16:creationId xmlns:a16="http://schemas.microsoft.com/office/drawing/2014/main" id="{69D1C86C-2790-4F16-9BA8-643725C51559}"/>
              </a:ext>
            </a:extLst>
          </p:cNvPr>
          <p:cNvSpPr/>
          <p:nvPr/>
        </p:nvSpPr>
        <p:spPr>
          <a:xfrm>
            <a:off x="9838828" y="2253039"/>
            <a:ext cx="1853651"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Cymru,2020)</a:t>
            </a:r>
          </a:p>
        </p:txBody>
      </p:sp>
      <p:sp>
        <p:nvSpPr>
          <p:cNvPr id="13" name="Rectangle 12">
            <a:extLst>
              <a:ext uri="{FF2B5EF4-FFF2-40B4-BE49-F238E27FC236}">
                <a16:creationId xmlns:a16="http://schemas.microsoft.com/office/drawing/2014/main" id="{BEFF4F0C-6BEE-4F0A-90E1-E7643FA54D91}"/>
              </a:ext>
            </a:extLst>
          </p:cNvPr>
          <p:cNvSpPr/>
          <p:nvPr/>
        </p:nvSpPr>
        <p:spPr>
          <a:xfrm>
            <a:off x="9374721" y="3833168"/>
            <a:ext cx="1853651"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Cymru,2020)</a:t>
            </a:r>
          </a:p>
        </p:txBody>
      </p:sp>
    </p:spTree>
    <p:extLst>
      <p:ext uri="{BB962C8B-B14F-4D97-AF65-F5344CB8AC3E}">
        <p14:creationId xmlns:p14="http://schemas.microsoft.com/office/powerpoint/2010/main" val="1033132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0DE509-5FF1-4277-9B52-32F1696E4F64}"/>
              </a:ext>
            </a:extLst>
          </p:cNvPr>
          <p:cNvSpPr/>
          <p:nvPr/>
        </p:nvSpPr>
        <p:spPr>
          <a:xfrm>
            <a:off x="2857788" y="116632"/>
            <a:ext cx="6473247" cy="923330"/>
          </a:xfrm>
          <a:prstGeom prst="rect">
            <a:avLst/>
          </a:prstGeom>
          <a:solidFill>
            <a:srgbClr val="00B050"/>
          </a:solidFill>
          <a:ln w="38100">
            <a:solidFill>
              <a:srgbClr val="FF0000"/>
            </a:solidFill>
          </a:ln>
        </p:spPr>
        <p:txBody>
          <a:bodyPr wrap="none" lIns="91440" tIns="45720" rIns="91440" bIns="45720">
            <a:spAutoFit/>
          </a:bodyPr>
          <a:lstStyle/>
          <a:p>
            <a:pPr algn="ctr"/>
            <a:r>
              <a:rPr lang="en-US" sz="5400" b="1" cap="none" spc="50" dirty="0">
                <a:ln w="0"/>
                <a:effectLst>
                  <a:innerShdw blurRad="63500" dist="50800" dir="13500000">
                    <a:srgbClr val="000000">
                      <a:alpha val="50000"/>
                    </a:srgbClr>
                  </a:innerShdw>
                </a:effectLst>
              </a:rPr>
              <a:t>The History of Urdd</a:t>
            </a:r>
          </a:p>
        </p:txBody>
      </p:sp>
      <p:pic>
        <p:nvPicPr>
          <p:cNvPr id="4" name="Picture 4" descr="Mr Urdd Illustration - Twinkl">
            <a:extLst>
              <a:ext uri="{FF2B5EF4-FFF2-40B4-BE49-F238E27FC236}">
                <a16:creationId xmlns:a16="http://schemas.microsoft.com/office/drawing/2014/main" id="{A844BA40-EEAB-4B86-837D-2C374DAC3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B2D7FFA7-23C0-4F7B-A9EB-FB361EC41D45}"/>
              </a:ext>
            </a:extLst>
          </p:cNvPr>
          <p:cNvCxnSpPr/>
          <p:nvPr/>
        </p:nvCxnSpPr>
        <p:spPr>
          <a:xfrm>
            <a:off x="0" y="3068960"/>
            <a:ext cx="12359108" cy="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pic>
        <p:nvPicPr>
          <p:cNvPr id="6146" name="Picture 2" descr="Urdd Gobaith Cymru - Wikipedia">
            <a:extLst>
              <a:ext uri="{FF2B5EF4-FFF2-40B4-BE49-F238E27FC236}">
                <a16:creationId xmlns:a16="http://schemas.microsoft.com/office/drawing/2014/main" id="{BD668D3C-D074-4AE7-957A-0058BD29658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6958508" y="1745696"/>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Urdd Gobaith Cymru - Wikipedia">
            <a:extLst>
              <a:ext uri="{FF2B5EF4-FFF2-40B4-BE49-F238E27FC236}">
                <a16:creationId xmlns:a16="http://schemas.microsoft.com/office/drawing/2014/main" id="{02FA61D6-1A13-49FB-9EF0-346A5DC30F9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701108" y="3140970"/>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Urdd Gobaith Cymru - Wikipedia">
            <a:extLst>
              <a:ext uri="{FF2B5EF4-FFF2-40B4-BE49-F238E27FC236}">
                <a16:creationId xmlns:a16="http://schemas.microsoft.com/office/drawing/2014/main" id="{B9DF277F-2A06-44FB-AAA2-1D75D1146F7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2369107" y="1718571"/>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Urdd Gobaith Cymru - Wikipedia">
            <a:extLst>
              <a:ext uri="{FF2B5EF4-FFF2-40B4-BE49-F238E27FC236}">
                <a16:creationId xmlns:a16="http://schemas.microsoft.com/office/drawing/2014/main" id="{1E3ECED4-B680-4115-A991-660646B1940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77788" y="3125437"/>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Urdd Gobaith Cymru - Wikipedia">
            <a:extLst>
              <a:ext uri="{FF2B5EF4-FFF2-40B4-BE49-F238E27FC236}">
                <a16:creationId xmlns:a16="http://schemas.microsoft.com/office/drawing/2014/main" id="{D281F5F0-B15A-4819-87AE-3D3BF19AB38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10414892" y="1742002"/>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Urdd Gobaith Cymru - Wikipedia">
            <a:extLst>
              <a:ext uri="{FF2B5EF4-FFF2-40B4-BE49-F238E27FC236}">
                <a16:creationId xmlns:a16="http://schemas.microsoft.com/office/drawing/2014/main" id="{EAC8FDD9-3199-4D40-A69F-D904296A3CD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8705838" y="3140971"/>
            <a:ext cx="1250393" cy="1296139"/>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78F93ACE-BB31-4EDD-905F-E9F0787829C0}"/>
              </a:ext>
            </a:extLst>
          </p:cNvPr>
          <p:cNvSpPr/>
          <p:nvPr/>
        </p:nvSpPr>
        <p:spPr>
          <a:xfrm>
            <a:off x="1328577"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1922- The Urdd was established</a:t>
            </a:r>
          </a:p>
        </p:txBody>
      </p:sp>
      <p:sp>
        <p:nvSpPr>
          <p:cNvPr id="18" name="Rectangle: Rounded Corners 17">
            <a:extLst>
              <a:ext uri="{FF2B5EF4-FFF2-40B4-BE49-F238E27FC236}">
                <a16:creationId xmlns:a16="http://schemas.microsoft.com/office/drawing/2014/main" id="{1E449CF7-08F6-4BC9-A211-FF9A37DFAD51}"/>
              </a:ext>
            </a:extLst>
          </p:cNvPr>
          <p:cNvSpPr/>
          <p:nvPr/>
        </p:nvSpPr>
        <p:spPr>
          <a:xfrm>
            <a:off x="25402" y="1066592"/>
            <a:ext cx="2631166" cy="1259355"/>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1927- Sir Ifan’s idea was to bring children from wales together in a residential centre</a:t>
            </a:r>
          </a:p>
        </p:txBody>
      </p:sp>
      <p:sp>
        <p:nvSpPr>
          <p:cNvPr id="20" name="Rectangle: Rounded Corners 19">
            <a:extLst>
              <a:ext uri="{FF2B5EF4-FFF2-40B4-BE49-F238E27FC236}">
                <a16:creationId xmlns:a16="http://schemas.microsoft.com/office/drawing/2014/main" id="{9B237648-4EA5-46F4-9C8E-2F1515F3DBE7}"/>
              </a:ext>
            </a:extLst>
          </p:cNvPr>
          <p:cNvSpPr/>
          <p:nvPr/>
        </p:nvSpPr>
        <p:spPr>
          <a:xfrm>
            <a:off x="5587176" y="3844116"/>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1928 – Corwen was at a meeting for the eisteddfod to be funded by the Urdd</a:t>
            </a:r>
          </a:p>
        </p:txBody>
      </p:sp>
      <p:sp>
        <p:nvSpPr>
          <p:cNvPr id="22" name="Rectangle: Rounded Corners 21">
            <a:extLst>
              <a:ext uri="{FF2B5EF4-FFF2-40B4-BE49-F238E27FC236}">
                <a16:creationId xmlns:a16="http://schemas.microsoft.com/office/drawing/2014/main" id="{77898167-95D9-4FA9-A7FB-5C973B8B6008}"/>
              </a:ext>
            </a:extLst>
          </p:cNvPr>
          <p:cNvSpPr/>
          <p:nvPr/>
        </p:nvSpPr>
        <p:spPr>
          <a:xfrm>
            <a:off x="4655357" y="1260575"/>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1932- Sir Ifan made a permanent camp called Llangrannog</a:t>
            </a:r>
          </a:p>
        </p:txBody>
      </p:sp>
      <p:sp>
        <p:nvSpPr>
          <p:cNvPr id="24" name="Rectangle: Rounded Corners 23">
            <a:extLst>
              <a:ext uri="{FF2B5EF4-FFF2-40B4-BE49-F238E27FC236}">
                <a16:creationId xmlns:a16="http://schemas.microsoft.com/office/drawing/2014/main" id="{D7EE5668-CA94-46B1-B90F-F32D71F88458}"/>
              </a:ext>
            </a:extLst>
          </p:cNvPr>
          <p:cNvSpPr/>
          <p:nvPr/>
        </p:nvSpPr>
        <p:spPr>
          <a:xfrm>
            <a:off x="8135899" y="118856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1950-There was a new camp established in Snowdonia called Glan-llyn</a:t>
            </a:r>
          </a:p>
        </p:txBody>
      </p:sp>
      <p:sp>
        <p:nvSpPr>
          <p:cNvPr id="26" name="Rectangle: Rounded Corners 25">
            <a:extLst>
              <a:ext uri="{FF2B5EF4-FFF2-40B4-BE49-F238E27FC236}">
                <a16:creationId xmlns:a16="http://schemas.microsoft.com/office/drawing/2014/main" id="{F54B5AE0-DDD6-48B2-AB73-8BE30B1A6FEE}"/>
              </a:ext>
            </a:extLst>
          </p:cNvPr>
          <p:cNvSpPr/>
          <p:nvPr/>
        </p:nvSpPr>
        <p:spPr>
          <a:xfrm>
            <a:off x="9596537" y="3852545"/>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1935 – There was an eisteddfod in Carmarthen, being the most memorable</a:t>
            </a:r>
          </a:p>
        </p:txBody>
      </p:sp>
      <p:pic>
        <p:nvPicPr>
          <p:cNvPr id="6148" name="Picture 4" descr="Ryan Giggs attends the Urdd Eisteddfod">
            <a:extLst>
              <a:ext uri="{FF2B5EF4-FFF2-40B4-BE49-F238E27FC236}">
                <a16:creationId xmlns:a16="http://schemas.microsoft.com/office/drawing/2014/main" id="{00944FF2-2168-4261-B7DD-C6555BA67B1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79229" y="5269825"/>
            <a:ext cx="2358557" cy="15723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8" name="Rectangle 27">
            <a:extLst>
              <a:ext uri="{FF2B5EF4-FFF2-40B4-BE49-F238E27FC236}">
                <a16:creationId xmlns:a16="http://schemas.microsoft.com/office/drawing/2014/main" id="{6D3873E5-2CEE-43A2-933B-3A5E829CDB00}"/>
              </a:ext>
            </a:extLst>
          </p:cNvPr>
          <p:cNvSpPr/>
          <p:nvPr/>
        </p:nvSpPr>
        <p:spPr>
          <a:xfrm>
            <a:off x="7901209" y="6165304"/>
            <a:ext cx="3797320"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(Football Association of Wales, 2019)</a:t>
            </a:r>
          </a:p>
        </p:txBody>
      </p:sp>
      <p:sp>
        <p:nvSpPr>
          <p:cNvPr id="29" name="Rectangle 28">
            <a:extLst>
              <a:ext uri="{FF2B5EF4-FFF2-40B4-BE49-F238E27FC236}">
                <a16:creationId xmlns:a16="http://schemas.microsoft.com/office/drawing/2014/main" id="{F51F5A19-50B9-4482-BD09-2253907D4876}"/>
              </a:ext>
            </a:extLst>
          </p:cNvPr>
          <p:cNvSpPr/>
          <p:nvPr/>
        </p:nvSpPr>
        <p:spPr>
          <a:xfrm>
            <a:off x="1403483" y="6039168"/>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Gobaith Cymraeg,2020)</a:t>
            </a:r>
          </a:p>
        </p:txBody>
      </p:sp>
    </p:spTree>
    <p:extLst>
      <p:ext uri="{BB962C8B-B14F-4D97-AF65-F5344CB8AC3E}">
        <p14:creationId xmlns:p14="http://schemas.microsoft.com/office/powerpoint/2010/main" val="379740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Mr Urdd Illustration - Twinkl">
            <a:extLst>
              <a:ext uri="{FF2B5EF4-FFF2-40B4-BE49-F238E27FC236}">
                <a16:creationId xmlns:a16="http://schemas.microsoft.com/office/drawing/2014/main" id="{5254433B-73AE-4BFA-92F8-9446F23CF1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F61031D-E61D-4999-81EB-79D6C17B16AF}"/>
              </a:ext>
            </a:extLst>
          </p:cNvPr>
          <p:cNvSpPr/>
          <p:nvPr/>
        </p:nvSpPr>
        <p:spPr>
          <a:xfrm>
            <a:off x="2857788" y="116632"/>
            <a:ext cx="6473247" cy="923330"/>
          </a:xfrm>
          <a:prstGeom prst="rect">
            <a:avLst/>
          </a:prstGeom>
          <a:solidFill>
            <a:srgbClr val="00B050"/>
          </a:solidFill>
          <a:ln w="38100">
            <a:solidFill>
              <a:srgbClr val="FF0000"/>
            </a:solidFill>
          </a:ln>
        </p:spPr>
        <p:txBody>
          <a:bodyPr wrap="none" lIns="91440" tIns="45720" rIns="91440" bIns="45720">
            <a:spAutoFit/>
          </a:bodyPr>
          <a:lstStyle/>
          <a:p>
            <a:pPr algn="ctr"/>
            <a:r>
              <a:rPr lang="en-US" sz="5400" b="1" cap="none" spc="50" dirty="0">
                <a:ln w="0"/>
                <a:effectLst>
                  <a:innerShdw blurRad="63500" dist="50800" dir="13500000">
                    <a:srgbClr val="000000">
                      <a:alpha val="50000"/>
                    </a:srgbClr>
                  </a:innerShdw>
                </a:effectLst>
              </a:rPr>
              <a:t>The History of Urdd</a:t>
            </a:r>
          </a:p>
        </p:txBody>
      </p:sp>
      <p:cxnSp>
        <p:nvCxnSpPr>
          <p:cNvPr id="6" name="Straight Connector 5">
            <a:extLst>
              <a:ext uri="{FF2B5EF4-FFF2-40B4-BE49-F238E27FC236}">
                <a16:creationId xmlns:a16="http://schemas.microsoft.com/office/drawing/2014/main" id="{B390A2F0-6083-43CA-97F9-D8B662B2B89C}"/>
              </a:ext>
            </a:extLst>
          </p:cNvPr>
          <p:cNvCxnSpPr/>
          <p:nvPr/>
        </p:nvCxnSpPr>
        <p:spPr>
          <a:xfrm>
            <a:off x="0" y="3068960"/>
            <a:ext cx="12359108" cy="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pic>
        <p:nvPicPr>
          <p:cNvPr id="8" name="Picture 2" descr="Urdd Gobaith Cymru - Wikipedia">
            <a:extLst>
              <a:ext uri="{FF2B5EF4-FFF2-40B4-BE49-F238E27FC236}">
                <a16:creationId xmlns:a16="http://schemas.microsoft.com/office/drawing/2014/main" id="{7ED37CB8-9325-4BB7-9691-887631361AE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05780" y="3140970"/>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Urdd Gobaith Cymru - Wikipedia">
            <a:extLst>
              <a:ext uri="{FF2B5EF4-FFF2-40B4-BE49-F238E27FC236}">
                <a16:creationId xmlns:a16="http://schemas.microsoft.com/office/drawing/2014/main" id="{804CF319-97FC-4559-8BFB-B53945BB972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438228" y="3140970"/>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Urdd Gobaith Cymru - Wikipedia">
            <a:extLst>
              <a:ext uri="{FF2B5EF4-FFF2-40B4-BE49-F238E27FC236}">
                <a16:creationId xmlns:a16="http://schemas.microsoft.com/office/drawing/2014/main" id="{AED22CE9-2E6B-4807-BC87-255B020B9AA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8705838" y="3105956"/>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Urdd Gobaith Cymru - Wikipedia">
            <a:extLst>
              <a:ext uri="{FF2B5EF4-FFF2-40B4-BE49-F238E27FC236}">
                <a16:creationId xmlns:a16="http://schemas.microsoft.com/office/drawing/2014/main" id="{D01946F6-AC25-4DB8-87CA-BB8C4A59B2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2369107" y="1718571"/>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Urdd Gobaith Cymru - Wikipedia">
            <a:extLst>
              <a:ext uri="{FF2B5EF4-FFF2-40B4-BE49-F238E27FC236}">
                <a16:creationId xmlns:a16="http://schemas.microsoft.com/office/drawing/2014/main" id="{BC1C25B3-19E3-4500-A3A4-06DDC523C8F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6382444" y="1735826"/>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Urdd Gobaith Cymru - Wikipedia">
            <a:extLst>
              <a:ext uri="{FF2B5EF4-FFF2-40B4-BE49-F238E27FC236}">
                <a16:creationId xmlns:a16="http://schemas.microsoft.com/office/drawing/2014/main" id="{86B3DCBC-A0CA-4671-8501-FF0FB01F5E6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10774932" y="1700812"/>
            <a:ext cx="1250393" cy="129613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Rounded Corners 19">
            <a:extLst>
              <a:ext uri="{FF2B5EF4-FFF2-40B4-BE49-F238E27FC236}">
                <a16:creationId xmlns:a16="http://schemas.microsoft.com/office/drawing/2014/main" id="{F2CF7C3C-8A55-4475-BFCF-752133E88F7F}"/>
              </a:ext>
            </a:extLst>
          </p:cNvPr>
          <p:cNvSpPr/>
          <p:nvPr/>
        </p:nvSpPr>
        <p:spPr>
          <a:xfrm>
            <a:off x="1328577"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1957- There was a magazine called ‘Cymraeg’ established for welsh learners</a:t>
            </a:r>
          </a:p>
        </p:txBody>
      </p:sp>
      <p:sp>
        <p:nvSpPr>
          <p:cNvPr id="22" name="Rectangle: Rounded Corners 21">
            <a:extLst>
              <a:ext uri="{FF2B5EF4-FFF2-40B4-BE49-F238E27FC236}">
                <a16:creationId xmlns:a16="http://schemas.microsoft.com/office/drawing/2014/main" id="{DD87F626-1F9A-4DD8-8A18-313BA820C804}"/>
              </a:ext>
            </a:extLst>
          </p:cNvPr>
          <p:cNvSpPr/>
          <p:nvPr/>
        </p:nvSpPr>
        <p:spPr>
          <a:xfrm>
            <a:off x="41688" y="1124747"/>
            <a:ext cx="2596340" cy="1224135"/>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1962- They started supporting the modern Welsh literature by selling Welsh books to the public</a:t>
            </a:r>
          </a:p>
        </p:txBody>
      </p:sp>
      <p:sp>
        <p:nvSpPr>
          <p:cNvPr id="24" name="Rectangle: Rounded Corners 23">
            <a:extLst>
              <a:ext uri="{FF2B5EF4-FFF2-40B4-BE49-F238E27FC236}">
                <a16:creationId xmlns:a16="http://schemas.microsoft.com/office/drawing/2014/main" id="{E1171BB5-40F7-4928-836E-C26B6B277994}"/>
              </a:ext>
            </a:extLst>
          </p:cNvPr>
          <p:cNvSpPr/>
          <p:nvPr/>
        </p:nvSpPr>
        <p:spPr>
          <a:xfrm>
            <a:off x="5518348"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1970’s – The Urdd held the eisteddfod for four days instead of three days</a:t>
            </a:r>
          </a:p>
        </p:txBody>
      </p:sp>
      <p:sp>
        <p:nvSpPr>
          <p:cNvPr id="26" name="Rectangle: Rounded Corners 25">
            <a:extLst>
              <a:ext uri="{FF2B5EF4-FFF2-40B4-BE49-F238E27FC236}">
                <a16:creationId xmlns:a16="http://schemas.microsoft.com/office/drawing/2014/main" id="{A2BEAB97-594A-493F-8CA7-B6C41E405114}"/>
              </a:ext>
            </a:extLst>
          </p:cNvPr>
          <p:cNvSpPr/>
          <p:nvPr/>
        </p:nvSpPr>
        <p:spPr>
          <a:xfrm>
            <a:off x="3935126" y="1243068"/>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1976- Mistar Urdd was born in September and It was a popular attraction</a:t>
            </a:r>
          </a:p>
        </p:txBody>
      </p:sp>
      <p:sp>
        <p:nvSpPr>
          <p:cNvPr id="28" name="Rectangle: Rounded Corners 27">
            <a:extLst>
              <a:ext uri="{FF2B5EF4-FFF2-40B4-BE49-F238E27FC236}">
                <a16:creationId xmlns:a16="http://schemas.microsoft.com/office/drawing/2014/main" id="{B47E8DA7-9B2B-4446-96DF-1E1F5296728B}"/>
              </a:ext>
            </a:extLst>
          </p:cNvPr>
          <p:cNvSpPr/>
          <p:nvPr/>
        </p:nvSpPr>
        <p:spPr>
          <a:xfrm>
            <a:off x="9564104"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1980’s- The eisteddfod became popular and it turned into a musical and theoretical festival for six days</a:t>
            </a:r>
          </a:p>
        </p:txBody>
      </p:sp>
      <p:sp>
        <p:nvSpPr>
          <p:cNvPr id="30" name="Rectangle: Rounded Corners 29">
            <a:extLst>
              <a:ext uri="{FF2B5EF4-FFF2-40B4-BE49-F238E27FC236}">
                <a16:creationId xmlns:a16="http://schemas.microsoft.com/office/drawing/2014/main" id="{771269E2-8833-41A0-83A2-019CBF7C7160}"/>
              </a:ext>
            </a:extLst>
          </p:cNvPr>
          <p:cNvSpPr/>
          <p:nvPr/>
        </p:nvSpPr>
        <p:spPr>
          <a:xfrm>
            <a:off x="8267960" y="1427818"/>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1983 – A funfair was added to the eisteddfod for all the children</a:t>
            </a:r>
          </a:p>
        </p:txBody>
      </p:sp>
      <p:pic>
        <p:nvPicPr>
          <p:cNvPr id="8194" name="Picture 2" descr="Urdd Eisteddfod – RAS200: Sky &amp; Earth">
            <a:extLst>
              <a:ext uri="{FF2B5EF4-FFF2-40B4-BE49-F238E27FC236}">
                <a16:creationId xmlns:a16="http://schemas.microsoft.com/office/drawing/2014/main" id="{99326C5E-EC79-4B54-8D88-C36DFEF09B5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391111">
            <a:off x="9772917" y="117158"/>
            <a:ext cx="2135703" cy="12590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7414533C-CBE4-4957-A278-E39504AD77B3}"/>
              </a:ext>
            </a:extLst>
          </p:cNvPr>
          <p:cNvSpPr/>
          <p:nvPr/>
        </p:nvSpPr>
        <p:spPr>
          <a:xfrm>
            <a:off x="1403483" y="6039168"/>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Gobaith Cymraeg,2020)</a:t>
            </a:r>
          </a:p>
        </p:txBody>
      </p:sp>
    </p:spTree>
    <p:extLst>
      <p:ext uri="{BB962C8B-B14F-4D97-AF65-F5344CB8AC3E}">
        <p14:creationId xmlns:p14="http://schemas.microsoft.com/office/powerpoint/2010/main" val="358354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Mr Urdd Illustration - Twinkl">
            <a:extLst>
              <a:ext uri="{FF2B5EF4-FFF2-40B4-BE49-F238E27FC236}">
                <a16:creationId xmlns:a16="http://schemas.microsoft.com/office/drawing/2014/main" id="{E1ED2170-D927-42DF-8985-C992A6D10D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E4F1FBFC-87D1-4CFA-857B-EA6264BFBA14}"/>
              </a:ext>
            </a:extLst>
          </p:cNvPr>
          <p:cNvSpPr/>
          <p:nvPr/>
        </p:nvSpPr>
        <p:spPr>
          <a:xfrm>
            <a:off x="2857788" y="116632"/>
            <a:ext cx="6473247" cy="923330"/>
          </a:xfrm>
          <a:prstGeom prst="rect">
            <a:avLst/>
          </a:prstGeom>
          <a:solidFill>
            <a:srgbClr val="00B050"/>
          </a:solidFill>
          <a:ln w="38100">
            <a:solidFill>
              <a:srgbClr val="FF0000"/>
            </a:solidFill>
          </a:ln>
        </p:spPr>
        <p:txBody>
          <a:bodyPr wrap="none" lIns="91440" tIns="45720" rIns="91440" bIns="45720">
            <a:spAutoFit/>
          </a:bodyPr>
          <a:lstStyle/>
          <a:p>
            <a:pPr algn="ctr"/>
            <a:r>
              <a:rPr lang="en-US" sz="5400" b="1" cap="none" spc="50" dirty="0">
                <a:ln w="0"/>
                <a:effectLst>
                  <a:innerShdw blurRad="63500" dist="50800" dir="13500000">
                    <a:srgbClr val="000000">
                      <a:alpha val="50000"/>
                    </a:srgbClr>
                  </a:innerShdw>
                </a:effectLst>
              </a:rPr>
              <a:t>The History of Urdd</a:t>
            </a:r>
          </a:p>
        </p:txBody>
      </p:sp>
      <p:cxnSp>
        <p:nvCxnSpPr>
          <p:cNvPr id="6" name="Straight Connector 5">
            <a:extLst>
              <a:ext uri="{FF2B5EF4-FFF2-40B4-BE49-F238E27FC236}">
                <a16:creationId xmlns:a16="http://schemas.microsoft.com/office/drawing/2014/main" id="{EA47ABA4-D971-4285-A873-01E18055C4E5}"/>
              </a:ext>
            </a:extLst>
          </p:cNvPr>
          <p:cNvCxnSpPr/>
          <p:nvPr/>
        </p:nvCxnSpPr>
        <p:spPr>
          <a:xfrm>
            <a:off x="0" y="3068960"/>
            <a:ext cx="12359108" cy="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pic>
        <p:nvPicPr>
          <p:cNvPr id="8" name="Picture 2" descr="Urdd Gobaith Cymru - Wikipedia">
            <a:extLst>
              <a:ext uri="{FF2B5EF4-FFF2-40B4-BE49-F238E27FC236}">
                <a16:creationId xmlns:a16="http://schemas.microsoft.com/office/drawing/2014/main" id="{81FBF8FA-1E63-4B2A-8724-E5B0A2A8D44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2369107" y="1718571"/>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Urdd Gobaith Cymru - Wikipedia">
            <a:extLst>
              <a:ext uri="{FF2B5EF4-FFF2-40B4-BE49-F238E27FC236}">
                <a16:creationId xmlns:a16="http://schemas.microsoft.com/office/drawing/2014/main" id="{08A4CEE7-3E84-46D0-8882-A001B0EBD31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6238428" y="1732501"/>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Urdd Gobaith Cymru - Wikipedia">
            <a:extLst>
              <a:ext uri="{FF2B5EF4-FFF2-40B4-BE49-F238E27FC236}">
                <a16:creationId xmlns:a16="http://schemas.microsoft.com/office/drawing/2014/main" id="{F63F87CF-AA16-443F-BD88-E92D896A43A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a:off x="10342884" y="1692181"/>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Urdd Gobaith Cymru - Wikipedia">
            <a:extLst>
              <a:ext uri="{FF2B5EF4-FFF2-40B4-BE49-F238E27FC236}">
                <a16:creationId xmlns:a16="http://schemas.microsoft.com/office/drawing/2014/main" id="{17BAF382-27B4-4FD9-BAE3-D364F934055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77788" y="3125437"/>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Urdd Gobaith Cymru - Wikipedia">
            <a:extLst>
              <a:ext uri="{FF2B5EF4-FFF2-40B4-BE49-F238E27FC236}">
                <a16:creationId xmlns:a16="http://schemas.microsoft.com/office/drawing/2014/main" id="{89BD115F-9283-4F40-8565-8986007788F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4366220" y="3158727"/>
            <a:ext cx="1250393" cy="129613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Urdd Gobaith Cymru - Wikipedia">
            <a:extLst>
              <a:ext uri="{FF2B5EF4-FFF2-40B4-BE49-F238E27FC236}">
                <a16:creationId xmlns:a16="http://schemas.microsoft.com/office/drawing/2014/main" id="{8F207E29-FF63-4812-885A-7EC547C701C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0601"/>
          <a:stretch/>
        </p:blipFill>
        <p:spPr bwMode="auto">
          <a:xfrm rot="10800000">
            <a:off x="8398668" y="3158727"/>
            <a:ext cx="1250393" cy="129613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Rounded Corners 19">
            <a:extLst>
              <a:ext uri="{FF2B5EF4-FFF2-40B4-BE49-F238E27FC236}">
                <a16:creationId xmlns:a16="http://schemas.microsoft.com/office/drawing/2014/main" id="{3728589A-F48A-4ADC-BA04-FC505BF47EE7}"/>
              </a:ext>
            </a:extLst>
          </p:cNvPr>
          <p:cNvSpPr/>
          <p:nvPr/>
        </p:nvSpPr>
        <p:spPr>
          <a:xfrm>
            <a:off x="1328577"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1990’s – The Urdd had three popular Children’s magazines with clips, news, posters, puzzles and competitions</a:t>
            </a:r>
          </a:p>
        </p:txBody>
      </p:sp>
      <p:sp>
        <p:nvSpPr>
          <p:cNvPr id="22" name="Rectangle: Rounded Corners 21">
            <a:extLst>
              <a:ext uri="{FF2B5EF4-FFF2-40B4-BE49-F238E27FC236}">
                <a16:creationId xmlns:a16="http://schemas.microsoft.com/office/drawing/2014/main" id="{08ECEBE6-79ED-4265-864A-478C140848B2}"/>
              </a:ext>
            </a:extLst>
          </p:cNvPr>
          <p:cNvSpPr/>
          <p:nvPr/>
        </p:nvSpPr>
        <p:spPr>
          <a:xfrm>
            <a:off x="56477" y="111770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1995- The Urdd worked closely with UNICEF to celebrate the fiftieth anniversary of the league of nations</a:t>
            </a:r>
          </a:p>
        </p:txBody>
      </p:sp>
      <p:sp>
        <p:nvSpPr>
          <p:cNvPr id="24" name="Rectangle: Rounded Corners 23">
            <a:extLst>
              <a:ext uri="{FF2B5EF4-FFF2-40B4-BE49-F238E27FC236}">
                <a16:creationId xmlns:a16="http://schemas.microsoft.com/office/drawing/2014/main" id="{EF93063E-1204-4776-B305-1ADDE1CDBE64}"/>
              </a:ext>
            </a:extLst>
          </p:cNvPr>
          <p:cNvSpPr/>
          <p:nvPr/>
        </p:nvSpPr>
        <p:spPr>
          <a:xfrm>
            <a:off x="5276069" y="4071614"/>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1997- To celebrate their 75</a:t>
            </a:r>
            <a:r>
              <a:rPr lang="en-GB" sz="1600" baseline="30000" dirty="0">
                <a:solidFill>
                  <a:schemeClr val="tx1"/>
                </a:solidFill>
                <a:latin typeface="Arial" panose="020B0604020202020204" pitchFamily="34" charset="0"/>
                <a:cs typeface="Arial" panose="020B0604020202020204" pitchFamily="34" charset="0"/>
              </a:rPr>
              <a:t>th</a:t>
            </a:r>
            <a:r>
              <a:rPr lang="en-GB" sz="1600" dirty="0">
                <a:solidFill>
                  <a:schemeClr val="tx1"/>
                </a:solidFill>
                <a:latin typeface="Arial" panose="020B0604020202020204" pitchFamily="34" charset="0"/>
                <a:cs typeface="Arial" panose="020B0604020202020204" pitchFamily="34" charset="0"/>
              </a:rPr>
              <a:t> anniversary they held a big jamboree in Cardiff</a:t>
            </a:r>
          </a:p>
        </p:txBody>
      </p:sp>
      <p:sp>
        <p:nvSpPr>
          <p:cNvPr id="26" name="Rectangle: Rounded Corners 25">
            <a:extLst>
              <a:ext uri="{FF2B5EF4-FFF2-40B4-BE49-F238E27FC236}">
                <a16:creationId xmlns:a16="http://schemas.microsoft.com/office/drawing/2014/main" id="{1565559E-4847-44A1-A424-9CCA9D53DCD2}"/>
              </a:ext>
            </a:extLst>
          </p:cNvPr>
          <p:cNvSpPr/>
          <p:nvPr/>
        </p:nvSpPr>
        <p:spPr>
          <a:xfrm>
            <a:off x="3790156" y="1366099"/>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2000’s- They made new facilities for Llangrannog for it to become bigger and to accommodate more Children</a:t>
            </a:r>
          </a:p>
        </p:txBody>
      </p:sp>
      <p:sp>
        <p:nvSpPr>
          <p:cNvPr id="28" name="Rectangle: Rounded Corners 27">
            <a:extLst>
              <a:ext uri="{FF2B5EF4-FFF2-40B4-BE49-F238E27FC236}">
                <a16:creationId xmlns:a16="http://schemas.microsoft.com/office/drawing/2014/main" id="{4D926B07-92FC-48B3-B09B-BE6396B0FC1C}"/>
              </a:ext>
            </a:extLst>
          </p:cNvPr>
          <p:cNvSpPr/>
          <p:nvPr/>
        </p:nvSpPr>
        <p:spPr>
          <a:xfrm>
            <a:off x="9265016" y="4070629"/>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2005 – In Cardiff millennium centre the Urdd youth theatre company performed les Misérables on stages</a:t>
            </a:r>
          </a:p>
        </p:txBody>
      </p:sp>
      <p:sp>
        <p:nvSpPr>
          <p:cNvPr id="30" name="Rectangle: Rounded Corners 29">
            <a:extLst>
              <a:ext uri="{FF2B5EF4-FFF2-40B4-BE49-F238E27FC236}">
                <a16:creationId xmlns:a16="http://schemas.microsoft.com/office/drawing/2014/main" id="{949F6453-F935-4B38-A429-6EC5A8F5BEDE}"/>
              </a:ext>
            </a:extLst>
          </p:cNvPr>
          <p:cNvSpPr/>
          <p:nvPr/>
        </p:nvSpPr>
        <p:spPr>
          <a:xfrm>
            <a:off x="7940363" y="1301587"/>
            <a:ext cx="2592288" cy="1229594"/>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2007 – The Urdd became in partnership with S4C with aim to promote poetry to young people</a:t>
            </a:r>
          </a:p>
        </p:txBody>
      </p:sp>
      <p:pic>
        <p:nvPicPr>
          <p:cNvPr id="10242" name="Picture 2" descr="What is the Urdd? | Urdd Gobaith Cymru">
            <a:extLst>
              <a:ext uri="{FF2B5EF4-FFF2-40B4-BE49-F238E27FC236}">
                <a16:creationId xmlns:a16="http://schemas.microsoft.com/office/drawing/2014/main" id="{A1B71276-BB76-4449-B8ED-EE19D15D57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3634" y="5513851"/>
            <a:ext cx="2625034" cy="122932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C8A24F73-CE7D-4FCA-85C2-666F17A96408}"/>
              </a:ext>
            </a:extLst>
          </p:cNvPr>
          <p:cNvSpPr/>
          <p:nvPr/>
        </p:nvSpPr>
        <p:spPr>
          <a:xfrm>
            <a:off x="1403483" y="6039168"/>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Gobaith Cymraeg,2020)</a:t>
            </a:r>
          </a:p>
        </p:txBody>
      </p:sp>
    </p:spTree>
    <p:extLst>
      <p:ext uri="{BB962C8B-B14F-4D97-AF65-F5344CB8AC3E}">
        <p14:creationId xmlns:p14="http://schemas.microsoft.com/office/powerpoint/2010/main" val="1749977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89ABEC-11CB-424B-92E4-782121656BAF}"/>
              </a:ext>
            </a:extLst>
          </p:cNvPr>
          <p:cNvSpPr>
            <a:spLocks noGrp="1"/>
          </p:cNvSpPr>
          <p:nvPr>
            <p:ph sz="half" idx="1"/>
          </p:nvPr>
        </p:nvSpPr>
        <p:spPr>
          <a:xfrm>
            <a:off x="8662098" y="1718550"/>
            <a:ext cx="3358690" cy="830997"/>
          </a:xfrm>
        </p:spPr>
        <p:txBody>
          <a:bodyPr>
            <a:normAutofit fontScale="92500"/>
          </a:bodyPr>
          <a:lstStyle/>
          <a:p>
            <a:pPr marL="0" indent="0" algn="ctr">
              <a:buNone/>
            </a:pPr>
            <a:r>
              <a:rPr lang="en-GB" b="1" i="1" dirty="0">
                <a:solidFill>
                  <a:srgbClr val="FFFF00"/>
                </a:solidFill>
                <a:latin typeface="Arial" panose="020B0604020202020204" pitchFamily="34" charset="0"/>
                <a:cs typeface="Arial" panose="020B0604020202020204" pitchFamily="34" charset="0"/>
              </a:rPr>
              <a:t>In 2022 they celebrate their 100</a:t>
            </a:r>
            <a:r>
              <a:rPr lang="en-GB" b="1" i="1" baseline="30000" dirty="0">
                <a:solidFill>
                  <a:srgbClr val="FFFF00"/>
                </a:solidFill>
                <a:latin typeface="Arial" panose="020B0604020202020204" pitchFamily="34" charset="0"/>
                <a:cs typeface="Arial" panose="020B0604020202020204" pitchFamily="34" charset="0"/>
              </a:rPr>
              <a:t>th</a:t>
            </a:r>
            <a:r>
              <a:rPr lang="en-GB" b="1" i="1" dirty="0">
                <a:solidFill>
                  <a:srgbClr val="FFFF00"/>
                </a:solidFill>
                <a:latin typeface="Arial" panose="020B0604020202020204" pitchFamily="34" charset="0"/>
                <a:cs typeface="Arial" panose="020B0604020202020204" pitchFamily="34" charset="0"/>
              </a:rPr>
              <a:t> Birthday</a:t>
            </a:r>
          </a:p>
        </p:txBody>
      </p:sp>
      <p:sp>
        <p:nvSpPr>
          <p:cNvPr id="5" name="Rectangle 4">
            <a:extLst>
              <a:ext uri="{FF2B5EF4-FFF2-40B4-BE49-F238E27FC236}">
                <a16:creationId xmlns:a16="http://schemas.microsoft.com/office/drawing/2014/main" id="{DA53BFB3-6204-4DCD-9A1B-D945ACC1B5D2}"/>
              </a:ext>
            </a:extLst>
          </p:cNvPr>
          <p:cNvSpPr/>
          <p:nvPr/>
        </p:nvSpPr>
        <p:spPr>
          <a:xfrm>
            <a:off x="120606" y="188640"/>
            <a:ext cx="8173199" cy="830997"/>
          </a:xfrm>
          <a:prstGeom prst="rect">
            <a:avLst/>
          </a:prstGeom>
          <a:noFill/>
        </p:spPr>
        <p:txBody>
          <a:bodyPr wrap="none" lIns="91440" tIns="45720" rIns="91440" bIns="45720">
            <a:spAutoFit/>
          </a:bodyPr>
          <a:lstStyle/>
          <a:p>
            <a:pPr algn="ctr"/>
            <a:r>
              <a:rPr lang="en-US" sz="4800" b="1" cap="none" spc="50" dirty="0">
                <a:ln w="0"/>
                <a:solidFill>
                  <a:srgbClr val="FFFF00"/>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To the Future of Urdd……..</a:t>
            </a:r>
          </a:p>
        </p:txBody>
      </p:sp>
      <p:sp>
        <p:nvSpPr>
          <p:cNvPr id="6" name="Star: 5 Points 5">
            <a:extLst>
              <a:ext uri="{FF2B5EF4-FFF2-40B4-BE49-F238E27FC236}">
                <a16:creationId xmlns:a16="http://schemas.microsoft.com/office/drawing/2014/main" id="{F62D3133-F0F3-4802-B8B9-1FB51181F463}"/>
              </a:ext>
            </a:extLst>
          </p:cNvPr>
          <p:cNvSpPr/>
          <p:nvPr/>
        </p:nvSpPr>
        <p:spPr>
          <a:xfrm rot="20948042">
            <a:off x="8375499" y="258514"/>
            <a:ext cx="1512168" cy="1080120"/>
          </a:xfrm>
          <a:prstGeom prst="star5">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ln>
                <a:solidFill>
                  <a:srgbClr val="FFFF00"/>
                </a:solidFill>
              </a:ln>
            </a:endParaRPr>
          </a:p>
        </p:txBody>
      </p:sp>
      <p:sp>
        <p:nvSpPr>
          <p:cNvPr id="8" name="Star: 5 Points 7">
            <a:extLst>
              <a:ext uri="{FF2B5EF4-FFF2-40B4-BE49-F238E27FC236}">
                <a16:creationId xmlns:a16="http://schemas.microsoft.com/office/drawing/2014/main" id="{DE59B4A4-CE52-479F-A8E3-3A9435685447}"/>
              </a:ext>
            </a:extLst>
          </p:cNvPr>
          <p:cNvSpPr/>
          <p:nvPr/>
        </p:nvSpPr>
        <p:spPr>
          <a:xfrm rot="187902">
            <a:off x="10262708" y="221092"/>
            <a:ext cx="1512168" cy="1080120"/>
          </a:xfrm>
          <a:prstGeom prst="star5">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ln>
                <a:solidFill>
                  <a:srgbClr val="FFFF00"/>
                </a:solidFill>
              </a:ln>
            </a:endParaRPr>
          </a:p>
        </p:txBody>
      </p:sp>
      <p:sp>
        <p:nvSpPr>
          <p:cNvPr id="9" name="Star: 4 Points 8">
            <a:extLst>
              <a:ext uri="{FF2B5EF4-FFF2-40B4-BE49-F238E27FC236}">
                <a16:creationId xmlns:a16="http://schemas.microsoft.com/office/drawing/2014/main" id="{1DEF73F9-351B-406B-A537-24EF08AABFCC}"/>
              </a:ext>
            </a:extLst>
          </p:cNvPr>
          <p:cNvSpPr/>
          <p:nvPr/>
        </p:nvSpPr>
        <p:spPr>
          <a:xfrm rot="1144652">
            <a:off x="8152642" y="332656"/>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1" name="Star: 4 Points 10">
            <a:extLst>
              <a:ext uri="{FF2B5EF4-FFF2-40B4-BE49-F238E27FC236}">
                <a16:creationId xmlns:a16="http://schemas.microsoft.com/office/drawing/2014/main" id="{19CEC28E-127A-482E-8852-75AB23DFA78E}"/>
              </a:ext>
            </a:extLst>
          </p:cNvPr>
          <p:cNvSpPr/>
          <p:nvPr/>
        </p:nvSpPr>
        <p:spPr>
          <a:xfrm rot="20866738">
            <a:off x="8434248" y="1089300"/>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3" name="Star: 4 Points 12">
            <a:extLst>
              <a:ext uri="{FF2B5EF4-FFF2-40B4-BE49-F238E27FC236}">
                <a16:creationId xmlns:a16="http://schemas.microsoft.com/office/drawing/2014/main" id="{06698D77-93DF-428C-B18A-92814663A843}"/>
              </a:ext>
            </a:extLst>
          </p:cNvPr>
          <p:cNvSpPr/>
          <p:nvPr/>
        </p:nvSpPr>
        <p:spPr>
          <a:xfrm rot="642820">
            <a:off x="9869849" y="1129487"/>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5" name="Star: 4 Points 14">
            <a:extLst>
              <a:ext uri="{FF2B5EF4-FFF2-40B4-BE49-F238E27FC236}">
                <a16:creationId xmlns:a16="http://schemas.microsoft.com/office/drawing/2014/main" id="{5A8D976D-D4C5-41D7-8168-ECCE888A1FF6}"/>
              </a:ext>
            </a:extLst>
          </p:cNvPr>
          <p:cNvSpPr/>
          <p:nvPr/>
        </p:nvSpPr>
        <p:spPr>
          <a:xfrm rot="20691388">
            <a:off x="9807897" y="174663"/>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7" name="Star: 4 Points 16">
            <a:extLst>
              <a:ext uri="{FF2B5EF4-FFF2-40B4-BE49-F238E27FC236}">
                <a16:creationId xmlns:a16="http://schemas.microsoft.com/office/drawing/2014/main" id="{7A4E8FB8-7F2B-4038-BF58-5C664FAA0A8D}"/>
              </a:ext>
            </a:extLst>
          </p:cNvPr>
          <p:cNvSpPr/>
          <p:nvPr/>
        </p:nvSpPr>
        <p:spPr>
          <a:xfrm rot="2636447">
            <a:off x="11328547" y="106182"/>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9" name="Star: 4 Points 18">
            <a:extLst>
              <a:ext uri="{FF2B5EF4-FFF2-40B4-BE49-F238E27FC236}">
                <a16:creationId xmlns:a16="http://schemas.microsoft.com/office/drawing/2014/main" id="{54F201CA-1804-43BB-B69A-15695C392DBE}"/>
              </a:ext>
            </a:extLst>
          </p:cNvPr>
          <p:cNvSpPr/>
          <p:nvPr/>
        </p:nvSpPr>
        <p:spPr>
          <a:xfrm rot="20978437">
            <a:off x="11741864" y="1164579"/>
            <a:ext cx="258413" cy="251543"/>
          </a:xfrm>
          <a:prstGeom prst="star4">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pic>
        <p:nvPicPr>
          <p:cNvPr id="21" name="Picture 20" descr="Yellow birthday cupcake">
            <a:extLst>
              <a:ext uri="{FF2B5EF4-FFF2-40B4-BE49-F238E27FC236}">
                <a16:creationId xmlns:a16="http://schemas.microsoft.com/office/drawing/2014/main" id="{BC7B78E9-F92D-440D-8137-526A54B2985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3820" t="16923" r="756" b="-705"/>
          <a:stretch/>
        </p:blipFill>
        <p:spPr>
          <a:xfrm rot="21099999">
            <a:off x="7129219" y="4860116"/>
            <a:ext cx="1859081" cy="1873052"/>
          </a:xfrm>
          <a:prstGeom prst="ellipse">
            <a:avLst/>
          </a:prstGeom>
          <a:ln>
            <a:noFill/>
          </a:ln>
          <a:effectLst>
            <a:softEdge rad="112500"/>
          </a:effectLst>
        </p:spPr>
      </p:pic>
      <p:pic>
        <p:nvPicPr>
          <p:cNvPr id="23" name="Picture 4" descr="Mr Urdd Illustration - Twinkl">
            <a:extLst>
              <a:ext uri="{FF2B5EF4-FFF2-40B4-BE49-F238E27FC236}">
                <a16:creationId xmlns:a16="http://schemas.microsoft.com/office/drawing/2014/main" id="{25C00DB6-3116-4E61-9EE4-89ABA08779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Text&#10;&#10;Description automatically generated">
            <a:extLst>
              <a:ext uri="{FF2B5EF4-FFF2-40B4-BE49-F238E27FC236}">
                <a16:creationId xmlns:a16="http://schemas.microsoft.com/office/drawing/2014/main" id="{F1BB7D05-7541-482F-8AF8-B2CB21DC3536}"/>
              </a:ext>
            </a:extLst>
          </p:cNvPr>
          <p:cNvPicPr>
            <a:picLocks noChangeAspect="1"/>
          </p:cNvPicPr>
          <p:nvPr/>
        </p:nvPicPr>
        <p:blipFill rotWithShape="1">
          <a:blip r:embed="rId4">
            <a:extLst>
              <a:ext uri="{28A0092B-C50C-407E-A947-70E740481C1C}">
                <a14:useLocalDpi xmlns:a14="http://schemas.microsoft.com/office/drawing/2010/main" val="0"/>
              </a:ext>
            </a:extLst>
          </a:blip>
          <a:srcRect l="65020" t="29411" r="5135" b="9040"/>
          <a:stretch/>
        </p:blipFill>
        <p:spPr>
          <a:xfrm>
            <a:off x="1632740" y="1103967"/>
            <a:ext cx="5410532" cy="5662048"/>
          </a:xfrm>
          <a:prstGeom prst="rect">
            <a:avLst/>
          </a:prstGeom>
          <a:ln>
            <a:noFill/>
          </a:ln>
          <a:effectLst>
            <a:softEdge rad="112500"/>
          </a:effectLst>
        </p:spPr>
      </p:pic>
      <p:pic>
        <p:nvPicPr>
          <p:cNvPr id="7170" name="Picture 2" descr="Happy birthday typography vector in yellow | free image by rawpixel.com |  Birthday typography, Happy birthday typography, Happy birthday font">
            <a:extLst>
              <a:ext uri="{FF2B5EF4-FFF2-40B4-BE49-F238E27FC236}">
                <a16:creationId xmlns:a16="http://schemas.microsoft.com/office/drawing/2014/main" id="{250E61E1-B0D3-4DD1-802C-691480B8E3D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825857">
            <a:off x="8843292" y="3622355"/>
            <a:ext cx="3075468" cy="307546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172" name="Picture 4" descr="What the Urdd Eisteddfod really means to us' The unique Welsh festival our  children are so lucky to have - Wales Online">
            <a:extLst>
              <a:ext uri="{FF2B5EF4-FFF2-40B4-BE49-F238E27FC236}">
                <a16:creationId xmlns:a16="http://schemas.microsoft.com/office/drawing/2014/main" id="{5E08BF4D-9C34-431A-90DE-B0738A0DE2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32678">
            <a:off x="6898756" y="2578412"/>
            <a:ext cx="2928938" cy="194786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7" name="Graphic 26" descr="Surprised face outline">
            <a:extLst>
              <a:ext uri="{FF2B5EF4-FFF2-40B4-BE49-F238E27FC236}">
                <a16:creationId xmlns:a16="http://schemas.microsoft.com/office/drawing/2014/main" id="{1787DB33-9AE8-4EE4-A98A-FD71FC306C0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895088">
            <a:off x="10283735" y="2363953"/>
            <a:ext cx="1290380" cy="1290380"/>
          </a:xfrm>
          <a:prstGeom prst="rect">
            <a:avLst/>
          </a:prstGeom>
        </p:spPr>
      </p:pic>
      <p:sp>
        <p:nvSpPr>
          <p:cNvPr id="28" name="Rectangle 27">
            <a:extLst>
              <a:ext uri="{FF2B5EF4-FFF2-40B4-BE49-F238E27FC236}">
                <a16:creationId xmlns:a16="http://schemas.microsoft.com/office/drawing/2014/main" id="{6BF89472-DB1D-45A8-A4DD-FD348898B498}"/>
              </a:ext>
            </a:extLst>
          </p:cNvPr>
          <p:cNvSpPr/>
          <p:nvPr/>
        </p:nvSpPr>
        <p:spPr>
          <a:xfrm>
            <a:off x="5393734" y="2004173"/>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(Urdd Gobaith Cymraeg,2020)</a:t>
            </a:r>
          </a:p>
        </p:txBody>
      </p:sp>
    </p:spTree>
    <p:extLst>
      <p:ext uri="{BB962C8B-B14F-4D97-AF65-F5344CB8AC3E}">
        <p14:creationId xmlns:p14="http://schemas.microsoft.com/office/powerpoint/2010/main" val="3432696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Graphical user interface, website&#10;&#10;Description automatically generated">
            <a:extLst>
              <a:ext uri="{FF2B5EF4-FFF2-40B4-BE49-F238E27FC236}">
                <a16:creationId xmlns:a16="http://schemas.microsoft.com/office/drawing/2014/main" id="{68F30F28-DC27-471D-9E60-3E9194AF796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2191" t="8704" r="31095" b="5889"/>
          <a:stretch/>
        </p:blipFill>
        <p:spPr>
          <a:xfrm rot="21246833">
            <a:off x="5548148" y="196738"/>
            <a:ext cx="3485307" cy="2952328"/>
          </a:xfrm>
          <a:prstGeom prst="rect">
            <a:avLst/>
          </a:prstGeom>
          <a:ln>
            <a:noFill/>
          </a:ln>
          <a:effectLst>
            <a:softEdge rad="112500"/>
          </a:effectLst>
        </p:spPr>
      </p:pic>
      <p:sp>
        <p:nvSpPr>
          <p:cNvPr id="3" name="Content Placeholder 2">
            <a:extLst>
              <a:ext uri="{FF2B5EF4-FFF2-40B4-BE49-F238E27FC236}">
                <a16:creationId xmlns:a16="http://schemas.microsoft.com/office/drawing/2014/main" id="{52181035-954D-41FE-A931-BA2230FDD049}"/>
              </a:ext>
            </a:extLst>
          </p:cNvPr>
          <p:cNvSpPr>
            <a:spLocks noGrp="1"/>
          </p:cNvSpPr>
          <p:nvPr>
            <p:ph sz="half" idx="1"/>
          </p:nvPr>
        </p:nvSpPr>
        <p:spPr>
          <a:xfrm>
            <a:off x="-62320" y="66450"/>
            <a:ext cx="5756314" cy="4505919"/>
          </a:xfrm>
        </p:spPr>
        <p:txBody>
          <a:bodyPr>
            <a:normAutofit/>
          </a:bodyPr>
          <a:lstStyle/>
          <a:p>
            <a:pPr marL="0" indent="0" algn="ctr">
              <a:buNone/>
            </a:pPr>
            <a:r>
              <a:rPr lang="en-GB" u="sng" dirty="0">
                <a:latin typeface="Arial" panose="020B0604020202020204" pitchFamily="34" charset="0"/>
                <a:cs typeface="Arial" panose="020B0604020202020204" pitchFamily="34" charset="0"/>
              </a:rPr>
              <a:t>My own experience of Llangrannog</a:t>
            </a:r>
          </a:p>
          <a:p>
            <a:pPr marL="0" indent="0" algn="ctr">
              <a:buNone/>
            </a:pPr>
            <a:r>
              <a:rPr lang="en-GB" sz="1800" i="1" dirty="0">
                <a:latin typeface="Arial" panose="020B0604020202020204" pitchFamily="34" charset="0"/>
                <a:cs typeface="Arial" panose="020B0604020202020204" pitchFamily="34" charset="0"/>
              </a:rPr>
              <a:t>When I was in primary school in year 5, which would of made me about 9-10 years old I can remember having the opportunity to go to Llangrannog  to stay for like 2 nights. I had the best time ever being able be with all my childhood friends and being able to enjoy different activities and to try new ones too. In Pembrokeshire due to the lack of facilities we wouldn’t of been able to try new things as it was available in our area, so it was perfect to try them out and see if we enjoyed them. I thoroughly enjoyed it and looking back now I am glad we got the chance to do it. I also have the Urdd Mister teddy, from all those years ago. </a:t>
            </a:r>
          </a:p>
        </p:txBody>
      </p:sp>
      <p:pic>
        <p:nvPicPr>
          <p:cNvPr id="9218" name="Picture 2">
            <a:extLst>
              <a:ext uri="{FF2B5EF4-FFF2-40B4-BE49-F238E27FC236}">
                <a16:creationId xmlns:a16="http://schemas.microsoft.com/office/drawing/2014/main" id="{902DC97E-DE1F-4242-B70B-E852BFCDC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016" y="3715889"/>
            <a:ext cx="4320480" cy="30612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Smiley Face 7">
            <a:extLst>
              <a:ext uri="{FF2B5EF4-FFF2-40B4-BE49-F238E27FC236}">
                <a16:creationId xmlns:a16="http://schemas.microsoft.com/office/drawing/2014/main" id="{4AEF5FBD-2CD0-4589-93EC-0E760A55122E}"/>
              </a:ext>
            </a:extLst>
          </p:cNvPr>
          <p:cNvSpPr/>
          <p:nvPr/>
        </p:nvSpPr>
        <p:spPr>
          <a:xfrm>
            <a:off x="3142084" y="4149080"/>
            <a:ext cx="144016" cy="113790"/>
          </a:xfrm>
          <a:prstGeom prst="smileyFace">
            <a:avLst>
              <a:gd name="adj" fmla="val -4653"/>
            </a:avLst>
          </a:prstGeom>
          <a:solidFill>
            <a:srgbClr val="FFFF00"/>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ln>
                <a:solidFill>
                  <a:srgbClr val="FFFF00"/>
                </a:solidFill>
              </a:ln>
            </a:endParaRPr>
          </a:p>
        </p:txBody>
      </p:sp>
      <p:pic>
        <p:nvPicPr>
          <p:cNvPr id="6" name="Picture 4" descr="Mr Urdd Illustration - Twinkl">
            <a:extLst>
              <a:ext uri="{FF2B5EF4-FFF2-40B4-BE49-F238E27FC236}">
                <a16:creationId xmlns:a16="http://schemas.microsoft.com/office/drawing/2014/main" id="{C57299F0-92F2-4664-B401-17A48E4B24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356" y="5297518"/>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Rounded Corners 10">
            <a:extLst>
              <a:ext uri="{FF2B5EF4-FFF2-40B4-BE49-F238E27FC236}">
                <a16:creationId xmlns:a16="http://schemas.microsoft.com/office/drawing/2014/main" id="{94A0B444-C366-40DD-AE26-A6F7087D570D}"/>
              </a:ext>
            </a:extLst>
          </p:cNvPr>
          <p:cNvSpPr/>
          <p:nvPr/>
        </p:nvSpPr>
        <p:spPr>
          <a:xfrm>
            <a:off x="8887608" y="2367609"/>
            <a:ext cx="3301217" cy="4409520"/>
          </a:xfrm>
          <a:prstGeom prst="round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Throughout of Pembrokeshire there have been many rewards with Urdd. </a:t>
            </a:r>
          </a:p>
          <a:p>
            <a:pPr algn="ctr"/>
            <a:endParaRPr lang="en-GB" sz="1600" dirty="0">
              <a:solidFill>
                <a:schemeClr val="tx1"/>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Pembroke swimming club flew the flag for the Urdd national finals. </a:t>
            </a:r>
          </a:p>
          <a:p>
            <a:pPr algn="ctr"/>
            <a:endParaRPr lang="en-GB" sz="1600" dirty="0">
              <a:solidFill>
                <a:schemeClr val="tx1"/>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 Many local schools have been involved in football tournaments . </a:t>
            </a:r>
          </a:p>
          <a:p>
            <a:pPr algn="ctr"/>
            <a:endParaRPr lang="en-GB" sz="1600" dirty="0">
              <a:solidFill>
                <a:schemeClr val="tx1"/>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Pembrokeshire college have been in many competitions from the Urdd which was for art and design, textiles and dancing. </a:t>
            </a:r>
          </a:p>
        </p:txBody>
      </p:sp>
      <p:pic>
        <p:nvPicPr>
          <p:cNvPr id="15" name="Picture 14" descr="A screenshot of a computer screen&#10;&#10;Description automatically generated">
            <a:extLst>
              <a:ext uri="{FF2B5EF4-FFF2-40B4-BE49-F238E27FC236}">
                <a16:creationId xmlns:a16="http://schemas.microsoft.com/office/drawing/2014/main" id="{30E37CD0-7C39-446E-8031-3208402FD75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2277" t="14043" r="29913" b="21643"/>
          <a:stretch/>
        </p:blipFill>
        <p:spPr>
          <a:xfrm>
            <a:off x="9550106" y="9589"/>
            <a:ext cx="2464433" cy="2358020"/>
          </a:xfrm>
          <a:prstGeom prst="rect">
            <a:avLst/>
          </a:prstGeom>
          <a:ln>
            <a:noFill/>
          </a:ln>
          <a:effectLst>
            <a:softEdge rad="112500"/>
          </a:effectLst>
        </p:spPr>
      </p:pic>
      <p:pic>
        <p:nvPicPr>
          <p:cNvPr id="17" name="Picture 16" descr="A group of people standing in front of a crowd&#10;&#10;Description automatically generated">
            <a:extLst>
              <a:ext uri="{FF2B5EF4-FFF2-40B4-BE49-F238E27FC236}">
                <a16:creationId xmlns:a16="http://schemas.microsoft.com/office/drawing/2014/main" id="{915771CE-43D7-45EB-8269-F590835A065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3964" t="50000" r="38810" b="5889"/>
          <a:stretch/>
        </p:blipFill>
        <p:spPr>
          <a:xfrm>
            <a:off x="5169500" y="4892472"/>
            <a:ext cx="3580104" cy="1880967"/>
          </a:xfrm>
          <a:prstGeom prst="rect">
            <a:avLst/>
          </a:prstGeom>
          <a:ln>
            <a:noFill/>
          </a:ln>
          <a:effectLst>
            <a:softEdge rad="112500"/>
          </a:effectLst>
        </p:spPr>
      </p:pic>
      <p:pic>
        <p:nvPicPr>
          <p:cNvPr id="19" name="Picture 18" descr="A group of people standing in front of a crowd&#10;&#10;Description automatically generated">
            <a:extLst>
              <a:ext uri="{FF2B5EF4-FFF2-40B4-BE49-F238E27FC236}">
                <a16:creationId xmlns:a16="http://schemas.microsoft.com/office/drawing/2014/main" id="{BA43F99B-2ACB-4C6D-904A-8C65E9A031D3}"/>
              </a:ext>
            </a:extLst>
          </p:cNvPr>
          <p:cNvPicPr>
            <a:picLocks noChangeAspect="1"/>
          </p:cNvPicPr>
          <p:nvPr/>
        </p:nvPicPr>
        <p:blipFill rotWithShape="1">
          <a:blip r:embed="rId7">
            <a:extLst>
              <a:ext uri="{28A0092B-C50C-407E-A947-70E740481C1C}">
                <a14:useLocalDpi xmlns:a14="http://schemas.microsoft.com/office/drawing/2010/main" val="0"/>
              </a:ext>
            </a:extLst>
          </a:blip>
          <a:srcRect l="75279" t="15342" r="1557" b="58402"/>
          <a:stretch/>
        </p:blipFill>
        <p:spPr>
          <a:xfrm>
            <a:off x="5503862" y="3219465"/>
            <a:ext cx="3301217" cy="1716822"/>
          </a:xfrm>
          <a:prstGeom prst="rect">
            <a:avLst/>
          </a:prstGeom>
          <a:ln>
            <a:noFill/>
          </a:ln>
          <a:effectLst>
            <a:softEdge rad="112500"/>
          </a:effectLst>
        </p:spPr>
      </p:pic>
      <p:sp>
        <p:nvSpPr>
          <p:cNvPr id="20" name="Rectangle 19">
            <a:extLst>
              <a:ext uri="{FF2B5EF4-FFF2-40B4-BE49-F238E27FC236}">
                <a16:creationId xmlns:a16="http://schemas.microsoft.com/office/drawing/2014/main" id="{2159A7F4-08C8-45E0-A22F-40E743BBDED4}"/>
              </a:ext>
            </a:extLst>
          </p:cNvPr>
          <p:cNvSpPr/>
          <p:nvPr/>
        </p:nvSpPr>
        <p:spPr>
          <a:xfrm>
            <a:off x="5593409" y="2033510"/>
            <a:ext cx="3394785" cy="334099"/>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(The Pembrokeshire Herald,2017)</a:t>
            </a:r>
          </a:p>
        </p:txBody>
      </p:sp>
      <p:sp>
        <p:nvSpPr>
          <p:cNvPr id="23" name="Rectangle 22">
            <a:extLst>
              <a:ext uri="{FF2B5EF4-FFF2-40B4-BE49-F238E27FC236}">
                <a16:creationId xmlns:a16="http://schemas.microsoft.com/office/drawing/2014/main" id="{79666456-316D-4B7A-8728-2AB0E8439A3B}"/>
              </a:ext>
            </a:extLst>
          </p:cNvPr>
          <p:cNvSpPr/>
          <p:nvPr/>
        </p:nvSpPr>
        <p:spPr>
          <a:xfrm>
            <a:off x="9088279" y="66450"/>
            <a:ext cx="2926260" cy="449200"/>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(Pembroke dock Community School,2019)</a:t>
            </a:r>
          </a:p>
        </p:txBody>
      </p:sp>
      <p:sp>
        <p:nvSpPr>
          <p:cNvPr id="27" name="Rectangle 26">
            <a:extLst>
              <a:ext uri="{FF2B5EF4-FFF2-40B4-BE49-F238E27FC236}">
                <a16:creationId xmlns:a16="http://schemas.microsoft.com/office/drawing/2014/main" id="{13EF1A52-9B0F-4BF2-B801-DDFC441BF82A}"/>
              </a:ext>
            </a:extLst>
          </p:cNvPr>
          <p:cNvSpPr/>
          <p:nvPr/>
        </p:nvSpPr>
        <p:spPr>
          <a:xfrm>
            <a:off x="5736240" y="4514866"/>
            <a:ext cx="2926260" cy="449200"/>
          </a:xfrm>
          <a:prstGeom prst="rect">
            <a:avLst/>
          </a:prstGeom>
          <a:solidFill>
            <a:srgbClr val="00B050"/>
          </a:solidFill>
          <a:ln w="38100">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(Pembrokeshire College,2019)</a:t>
            </a:r>
          </a:p>
        </p:txBody>
      </p:sp>
    </p:spTree>
    <p:extLst>
      <p:ext uri="{BB962C8B-B14F-4D97-AF65-F5344CB8AC3E}">
        <p14:creationId xmlns:p14="http://schemas.microsoft.com/office/powerpoint/2010/main" val="308923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Mr Urdd Illustration - Twinkl">
            <a:extLst>
              <a:ext uri="{FF2B5EF4-FFF2-40B4-BE49-F238E27FC236}">
                <a16:creationId xmlns:a16="http://schemas.microsoft.com/office/drawing/2014/main" id="{D80626E9-0347-4AAC-8CDE-C69732EF5A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5" y="5301208"/>
            <a:ext cx="2951842" cy="147592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449ADFE-E993-4896-95BF-A40BF5CC38DA}"/>
              </a:ext>
            </a:extLst>
          </p:cNvPr>
          <p:cNvSpPr/>
          <p:nvPr/>
        </p:nvSpPr>
        <p:spPr>
          <a:xfrm>
            <a:off x="1141635" y="10739"/>
            <a:ext cx="3810659" cy="707886"/>
          </a:xfrm>
          <a:prstGeom prst="rect">
            <a:avLst/>
          </a:prstGeom>
          <a:noFill/>
        </p:spPr>
        <p:txBody>
          <a:bodyPr wrap="none" lIns="91440" tIns="45720" rIns="91440" bIns="45720">
            <a:spAutoFit/>
          </a:bodyPr>
          <a:lstStyle/>
          <a:p>
            <a:pPr algn="ctr"/>
            <a:r>
              <a:rPr lang="en-US" sz="4000" b="1" u="sng" spc="50" dirty="0">
                <a:ln w="0"/>
                <a:effectLst>
                  <a:innerShdw blurRad="63500" dist="50800" dir="13500000">
                    <a:srgbClr val="000000">
                      <a:alpha val="50000"/>
                    </a:srgbClr>
                  </a:innerShdw>
                </a:effectLst>
                <a:latin typeface="Arial" panose="020B0604020202020204" pitchFamily="34" charset="0"/>
                <a:cs typeface="Arial" panose="020B0604020202020204" pitchFamily="34" charset="0"/>
              </a:rPr>
              <a:t>Reference List</a:t>
            </a:r>
            <a:endParaRPr lang="en-US" sz="4000" b="1" u="sng" cap="none" spc="50" dirty="0">
              <a:ln w="0"/>
              <a:effectLst>
                <a:innerShdw blurRad="63500" dist="50800" dir="13500000">
                  <a:srgbClr val="000000">
                    <a:alpha val="50000"/>
                  </a:srgbClr>
                </a:innerShdw>
              </a:effectLst>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D28C1FF5-56FE-4072-9109-DDD312044E58}"/>
              </a:ext>
            </a:extLst>
          </p:cNvPr>
          <p:cNvSpPr>
            <a:spLocks noGrp="1" noChangeArrowheads="1"/>
          </p:cNvSpPr>
          <p:nvPr>
            <p:ph sz="half" idx="2"/>
          </p:nvPr>
        </p:nvSpPr>
        <p:spPr bwMode="auto">
          <a:xfrm>
            <a:off x="1160973" y="711483"/>
            <a:ext cx="10366941" cy="60478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Football Association of Wales, 2019.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Ryan </a:t>
            </a:r>
            <a:r>
              <a:rPr kumimoji="0" lang="en-US" altLang="en-US" sz="9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Giggs</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9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ttend</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the Urdd </a:t>
            </a:r>
            <a:r>
              <a:rPr kumimoji="0" lang="en-US" altLang="en-US" sz="9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Eistedfod</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https://www.faw.cymru/en/news/ryan-giggs-attends-urdd-eisteddfod/</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25th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Carol Dweck and </a:t>
            </a:r>
            <a:r>
              <a:rPr kumimoji="0" lang="en-US" altLang="en-US" sz="9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Arif</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Mahmud, 2017.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Understanding Dweck’s Mindset Theory.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http://mindsets.port.ac.uk/?p=80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Estyn.gov.wales, 2017.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Welsh-medium and bilingual teaching and learning in further education.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https://www.estyn.gov.wales/system/files/2020-07/Bilingual%2520Teaching%2520in%2520FE.pdf</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25th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Fiona Boylan, L. B. M. K., 2018. Early Childhood Teachers’ Perspectives of Growth Mindset: Developing Agency in Children.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Sage Journals,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43(3), pp. 16-24.</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Gov.wales</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2019.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National Eisteddfod.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https://careerswales.gov.wales/plan-your-career/features/urdd-national-eisteddfod</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Gov.Wales</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2020.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language data from the Annual Population Survey: July 2019 to June 2020.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https://gov.wales/welsh-language-data-annual-population-survey-july-2019-june-2020#:~:text=For%20the%20year%20ending%2030,figure%20equates%20to%20866%2C600%20people.</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25th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Her Majesty's Stationary Office, 1989. Education Reform Act 1988.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Her Majesty's Stationary Office,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Volume 1/2, pp. 9-284.</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Jones, K., 2016.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Developing and promoting bilingualism in Wales.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https://lovetoteach87.com/2016/07/24/developing-and-promoting-bilingualism-in-wales/</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25th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Pembroke dock Community School , 2019.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Football Tournament.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https://www.pembrokedockcommunityschool.co.uk/news/detail/urdd-football-tournament/</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Pembrokeshire College, 2019.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Great Urdd news.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https://www.facebook.com/pembscollege/posts/great-urdd-newscongratulations-to-our-students-who-competed-and-won-in-the-creat/2783912078302692/</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Pembrokeshire Herald, 2017.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Swimming Club fly the flag at National Urdd Finals.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http://pembrokeshire-herald.com/41967/swimming-club-fly-flag-national-urdd-finals/</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Cymru, 2020.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Residential </a:t>
            </a:r>
            <a:r>
              <a:rPr kumimoji="0" lang="en-US" altLang="en-US" sz="9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centre</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https://www.urdd.cymru/en/residential-centres/cardiff/</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Cymru, 2020.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Duke of Edinburgh Award.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https://www.urdd.cymru/en/outdoor-education-service/award/</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Gobaith Cymraeg , 2020.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Urdd - About us.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9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https://www.urdd.cymru/cy/</a:t>
            </a:r>
            <a:b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24th October 2020].</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Assembly Government, 2003.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Developing the Curriculum </a:t>
            </a:r>
            <a:r>
              <a:rPr kumimoji="0" lang="en-US" altLang="en-US" sz="9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Cymreig</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Copyright Licensing Agency.</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Government, 2017-2021.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in education: Action plan ,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The Education Directorate.</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Government, 2017.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Cymraeg 2050 : A million Welsh speakers,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Welsh Language Division.</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Welsh Government, 2017. </a:t>
            </a:r>
            <a:r>
              <a:rPr kumimoji="0" lang="en-US" altLang="en-US" sz="9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Education in Wales: Our national mission, </a:t>
            </a:r>
            <a:r>
              <a:rPr kumimoji="0" lang="en-US" altLang="en-US" sz="9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The Education Directorate.</a:t>
            </a:r>
            <a:endParaRPr kumimoji="0" lang="en-GB" altLang="en-US" sz="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62990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Crimson landscape design slides</Template>
  <TotalTime>440</TotalTime>
  <Words>1721</Words>
  <Application>Microsoft Office PowerPoint</Application>
  <PresentationFormat>Custom</PresentationFormat>
  <Paragraphs>126</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Cambria</vt:lpstr>
      <vt:lpstr>Century Gothic</vt:lpstr>
      <vt:lpstr>Crimson landscape design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roberts</dc:creator>
  <cp:lastModifiedBy>kirsty roberts</cp:lastModifiedBy>
  <cp:revision>37</cp:revision>
  <dcterms:created xsi:type="dcterms:W3CDTF">2020-10-24T13:36:58Z</dcterms:created>
  <dcterms:modified xsi:type="dcterms:W3CDTF">2020-10-25T18:04:55Z</dcterms:modified>
</cp:coreProperties>
</file>