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media/image11.jpg" ContentType="image/gif"/>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handoutMasterIdLst>
    <p:handoutMasterId r:id="rId25"/>
  </p:handoutMasterIdLst>
  <p:sldIdLst>
    <p:sldId id="448" r:id="rId2"/>
    <p:sldId id="440" r:id="rId3"/>
    <p:sldId id="427" r:id="rId4"/>
    <p:sldId id="384" r:id="rId5"/>
    <p:sldId id="370" r:id="rId6"/>
    <p:sldId id="429" r:id="rId7"/>
    <p:sldId id="431" r:id="rId8"/>
    <p:sldId id="433" r:id="rId9"/>
    <p:sldId id="368" r:id="rId10"/>
    <p:sldId id="332" r:id="rId11"/>
    <p:sldId id="444" r:id="rId12"/>
    <p:sldId id="326" r:id="rId13"/>
    <p:sldId id="445" r:id="rId14"/>
    <p:sldId id="446" r:id="rId15"/>
    <p:sldId id="447" r:id="rId16"/>
    <p:sldId id="426" r:id="rId17"/>
    <p:sldId id="378" r:id="rId18"/>
    <p:sldId id="437" r:id="rId19"/>
    <p:sldId id="439" r:id="rId20"/>
    <p:sldId id="438" r:id="rId21"/>
    <p:sldId id="435" r:id="rId22"/>
    <p:sldId id="449" r:id="rId23"/>
  </p:sldIdLst>
  <p:sldSz cx="9144000" cy="6858000" type="screen4x3"/>
  <p:notesSz cx="7010400" cy="92360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63141" autoAdjust="0"/>
  </p:normalViewPr>
  <p:slideViewPr>
    <p:cSldViewPr>
      <p:cViewPr varScale="1">
        <p:scale>
          <a:sx n="72" d="100"/>
          <a:sy n="72" d="100"/>
        </p:scale>
        <p:origin x="2072" y="56"/>
      </p:cViewPr>
      <p:guideLst>
        <p:guide orient="horz" pos="2160"/>
        <p:guide pos="2880"/>
      </p:guideLst>
    </p:cSldViewPr>
  </p:slideViewPr>
  <p:notesTextViewPr>
    <p:cViewPr>
      <p:scale>
        <a:sx n="100" d="100"/>
        <a:sy n="100" d="100"/>
      </p:scale>
      <p:origin x="0" y="0"/>
    </p:cViewPr>
  </p:notesTextViewPr>
  <p:sorterViewPr>
    <p:cViewPr>
      <p:scale>
        <a:sx n="50" d="100"/>
        <a:sy n="5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6" cy="462120"/>
          </a:xfrm>
          <a:prstGeom prst="rect">
            <a:avLst/>
          </a:prstGeom>
        </p:spPr>
        <p:txBody>
          <a:bodyPr vert="horz" lIns="90573" tIns="45286" rIns="90573" bIns="45286" rtlCol="0"/>
          <a:lstStyle>
            <a:lvl1pPr algn="l">
              <a:defRPr sz="1100"/>
            </a:lvl1pPr>
          </a:lstStyle>
          <a:p>
            <a:endParaRPr lang="en-US"/>
          </a:p>
        </p:txBody>
      </p:sp>
      <p:sp>
        <p:nvSpPr>
          <p:cNvPr id="3" name="Date Placeholder 2"/>
          <p:cNvSpPr>
            <a:spLocks noGrp="1"/>
          </p:cNvSpPr>
          <p:nvPr>
            <p:ph type="dt" sz="quarter" idx="1"/>
          </p:nvPr>
        </p:nvSpPr>
        <p:spPr>
          <a:xfrm>
            <a:off x="3970339" y="0"/>
            <a:ext cx="3038476" cy="462120"/>
          </a:xfrm>
          <a:prstGeom prst="rect">
            <a:avLst/>
          </a:prstGeom>
        </p:spPr>
        <p:txBody>
          <a:bodyPr vert="horz" lIns="90573" tIns="45286" rIns="90573" bIns="45286" rtlCol="0"/>
          <a:lstStyle>
            <a:lvl1pPr algn="r">
              <a:defRPr sz="1100"/>
            </a:lvl1pPr>
          </a:lstStyle>
          <a:p>
            <a:fld id="{F2598017-BA5E-4704-B5AC-F3226DE408C7}" type="datetimeFigureOut">
              <a:rPr lang="en-US" smtClean="0"/>
              <a:pPr/>
              <a:t>1/16/2023</a:t>
            </a:fld>
            <a:endParaRPr lang="en-US"/>
          </a:p>
        </p:txBody>
      </p:sp>
      <p:sp>
        <p:nvSpPr>
          <p:cNvPr id="4" name="Footer Placeholder 3"/>
          <p:cNvSpPr>
            <a:spLocks noGrp="1"/>
          </p:cNvSpPr>
          <p:nvPr>
            <p:ph type="ftr" sz="quarter" idx="2"/>
          </p:nvPr>
        </p:nvSpPr>
        <p:spPr>
          <a:xfrm>
            <a:off x="0" y="8772378"/>
            <a:ext cx="3038476" cy="462120"/>
          </a:xfrm>
          <a:prstGeom prst="rect">
            <a:avLst/>
          </a:prstGeom>
        </p:spPr>
        <p:txBody>
          <a:bodyPr vert="horz" lIns="90573" tIns="45286" rIns="90573" bIns="45286" rtlCol="0" anchor="b"/>
          <a:lstStyle>
            <a:lvl1pPr algn="l">
              <a:defRPr sz="1100"/>
            </a:lvl1pPr>
          </a:lstStyle>
          <a:p>
            <a:endParaRPr lang="en-US"/>
          </a:p>
        </p:txBody>
      </p:sp>
      <p:sp>
        <p:nvSpPr>
          <p:cNvPr id="5" name="Slide Number Placeholder 4"/>
          <p:cNvSpPr>
            <a:spLocks noGrp="1"/>
          </p:cNvSpPr>
          <p:nvPr>
            <p:ph type="sldNum" sz="quarter" idx="3"/>
          </p:nvPr>
        </p:nvSpPr>
        <p:spPr>
          <a:xfrm>
            <a:off x="3970339" y="8772378"/>
            <a:ext cx="3038476" cy="462120"/>
          </a:xfrm>
          <a:prstGeom prst="rect">
            <a:avLst/>
          </a:prstGeom>
        </p:spPr>
        <p:txBody>
          <a:bodyPr vert="horz" lIns="90573" tIns="45286" rIns="90573" bIns="45286" rtlCol="0" anchor="b"/>
          <a:lstStyle>
            <a:lvl1pPr algn="r">
              <a:defRPr sz="1100"/>
            </a:lvl1pPr>
          </a:lstStyle>
          <a:p>
            <a:fld id="{2BF329E9-9021-4AAE-B89E-9DBDFDAA4400}" type="slidenum">
              <a:rPr lang="en-US" smtClean="0"/>
              <a:pPr/>
              <a:t>‹#›</a:t>
            </a:fld>
            <a:endParaRPr lang="en-US"/>
          </a:p>
        </p:txBody>
      </p:sp>
    </p:spTree>
    <p:extLst>
      <p:ext uri="{BB962C8B-B14F-4D97-AF65-F5344CB8AC3E}">
        <p14:creationId xmlns:p14="http://schemas.microsoft.com/office/powerpoint/2010/main" val="1678676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1804"/>
          </a:xfrm>
          <a:prstGeom prst="rect">
            <a:avLst/>
          </a:prstGeom>
        </p:spPr>
        <p:txBody>
          <a:bodyPr vert="horz" lIns="92294" tIns="46147" rIns="92294" bIns="46147" rtlCol="0"/>
          <a:lstStyle>
            <a:lvl1pPr algn="l">
              <a:defRPr sz="1100"/>
            </a:lvl1pPr>
          </a:lstStyle>
          <a:p>
            <a:endParaRPr lang="en-US"/>
          </a:p>
        </p:txBody>
      </p:sp>
      <p:sp>
        <p:nvSpPr>
          <p:cNvPr id="3" name="Date Placeholder 2"/>
          <p:cNvSpPr>
            <a:spLocks noGrp="1"/>
          </p:cNvSpPr>
          <p:nvPr>
            <p:ph type="dt" idx="1"/>
          </p:nvPr>
        </p:nvSpPr>
        <p:spPr>
          <a:xfrm>
            <a:off x="3970938" y="0"/>
            <a:ext cx="3037840" cy="461804"/>
          </a:xfrm>
          <a:prstGeom prst="rect">
            <a:avLst/>
          </a:prstGeom>
        </p:spPr>
        <p:txBody>
          <a:bodyPr vert="horz" lIns="92294" tIns="46147" rIns="92294" bIns="46147" rtlCol="0"/>
          <a:lstStyle>
            <a:lvl1pPr algn="r">
              <a:defRPr sz="1100"/>
            </a:lvl1pPr>
          </a:lstStyle>
          <a:p>
            <a:fld id="{F30AA83B-4EA1-4B7F-A894-5BFE8D5AABC6}" type="datetimeFigureOut">
              <a:rPr lang="en-US" smtClean="0"/>
              <a:pPr/>
              <a:t>1/16/2023</a:t>
            </a:fld>
            <a:endParaRPr lang="en-US"/>
          </a:p>
        </p:txBody>
      </p:sp>
      <p:sp>
        <p:nvSpPr>
          <p:cNvPr id="4" name="Slide Image Placeholder 3"/>
          <p:cNvSpPr>
            <a:spLocks noGrp="1" noRot="1" noChangeAspect="1"/>
          </p:cNvSpPr>
          <p:nvPr>
            <p:ph type="sldImg" idx="2"/>
          </p:nvPr>
        </p:nvSpPr>
        <p:spPr>
          <a:xfrm>
            <a:off x="1196975" y="692150"/>
            <a:ext cx="4618038" cy="3463925"/>
          </a:xfrm>
          <a:prstGeom prst="rect">
            <a:avLst/>
          </a:prstGeom>
          <a:noFill/>
          <a:ln w="12700">
            <a:solidFill>
              <a:prstClr val="black"/>
            </a:solidFill>
          </a:ln>
        </p:spPr>
        <p:txBody>
          <a:bodyPr vert="horz" lIns="92294" tIns="46147" rIns="92294" bIns="46147" rtlCol="0" anchor="ctr"/>
          <a:lstStyle/>
          <a:p>
            <a:endParaRPr lang="en-US"/>
          </a:p>
        </p:txBody>
      </p:sp>
      <p:sp>
        <p:nvSpPr>
          <p:cNvPr id="5" name="Notes Placeholder 4"/>
          <p:cNvSpPr>
            <a:spLocks noGrp="1"/>
          </p:cNvSpPr>
          <p:nvPr>
            <p:ph type="body" sz="quarter" idx="3"/>
          </p:nvPr>
        </p:nvSpPr>
        <p:spPr>
          <a:xfrm>
            <a:off x="701040" y="4387136"/>
            <a:ext cx="5608320" cy="4156234"/>
          </a:xfrm>
          <a:prstGeom prst="rect">
            <a:avLst/>
          </a:prstGeom>
        </p:spPr>
        <p:txBody>
          <a:bodyPr vert="horz" lIns="92294" tIns="46147" rIns="92294" bIns="4614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772669"/>
            <a:ext cx="3037840" cy="461804"/>
          </a:xfrm>
          <a:prstGeom prst="rect">
            <a:avLst/>
          </a:prstGeom>
        </p:spPr>
        <p:txBody>
          <a:bodyPr vert="horz" lIns="92294" tIns="46147" rIns="92294" bIns="46147" rtlCol="0" anchor="b"/>
          <a:lstStyle>
            <a:lvl1pPr algn="l">
              <a:defRPr sz="1100"/>
            </a:lvl1pPr>
          </a:lstStyle>
          <a:p>
            <a:endParaRPr lang="en-US"/>
          </a:p>
        </p:txBody>
      </p:sp>
      <p:sp>
        <p:nvSpPr>
          <p:cNvPr id="7" name="Slide Number Placeholder 6"/>
          <p:cNvSpPr>
            <a:spLocks noGrp="1"/>
          </p:cNvSpPr>
          <p:nvPr>
            <p:ph type="sldNum" sz="quarter" idx="5"/>
          </p:nvPr>
        </p:nvSpPr>
        <p:spPr>
          <a:xfrm>
            <a:off x="3970938" y="8772669"/>
            <a:ext cx="3037840" cy="461804"/>
          </a:xfrm>
          <a:prstGeom prst="rect">
            <a:avLst/>
          </a:prstGeom>
        </p:spPr>
        <p:txBody>
          <a:bodyPr vert="horz" lIns="92294" tIns="46147" rIns="92294" bIns="46147" rtlCol="0" anchor="b"/>
          <a:lstStyle>
            <a:lvl1pPr algn="r">
              <a:defRPr sz="1100"/>
            </a:lvl1pPr>
          </a:lstStyle>
          <a:p>
            <a:fld id="{5BC69FB5-8452-4713-8278-1DC1AB63FDEB}" type="slidenum">
              <a:rPr lang="en-US" smtClean="0"/>
              <a:pPr/>
              <a:t>‹#›</a:t>
            </a:fld>
            <a:endParaRPr lang="en-US"/>
          </a:p>
        </p:txBody>
      </p:sp>
    </p:spTree>
    <p:extLst>
      <p:ext uri="{BB962C8B-B14F-4D97-AF65-F5344CB8AC3E}">
        <p14:creationId xmlns:p14="http://schemas.microsoft.com/office/powerpoint/2010/main" val="40583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arial" panose="020B0604020202020204" pitchFamily="34" charset="0"/>
              </a:rPr>
              <a:t>Muir Woods National Monument is part of California’s Golden Gate National Recreation Area, north of San Francisco. It’s known for its towering old-growth redwood trees. Trails wind among the trees to Cathedral Grove and Bohemian Grove, and along Redwood Creek. The Ben Johnson and Dipsea trails climb a hillside for views of the treetops, the Pacific Ocean and Mount Tamalpais in adjacent Mount Tamalpais State Park.</a:t>
            </a:r>
            <a:endParaRPr lang="en-GB" dirty="0"/>
          </a:p>
        </p:txBody>
      </p:sp>
      <p:sp>
        <p:nvSpPr>
          <p:cNvPr id="4" name="Slide Number Placeholder 3"/>
          <p:cNvSpPr>
            <a:spLocks noGrp="1"/>
          </p:cNvSpPr>
          <p:nvPr>
            <p:ph type="sldNum" sz="quarter" idx="5"/>
          </p:nvPr>
        </p:nvSpPr>
        <p:spPr/>
        <p:txBody>
          <a:bodyPr/>
          <a:lstStyle/>
          <a:p>
            <a:fld id="{5BC69FB5-8452-4713-8278-1DC1AB63FDEB}" type="slidenum">
              <a:rPr lang="en-US" smtClean="0"/>
              <a:pPr/>
              <a:t>1</a:t>
            </a:fld>
            <a:endParaRPr lang="en-US"/>
          </a:p>
        </p:txBody>
      </p:sp>
    </p:spTree>
    <p:extLst>
      <p:ext uri="{BB962C8B-B14F-4D97-AF65-F5344CB8AC3E}">
        <p14:creationId xmlns:p14="http://schemas.microsoft.com/office/powerpoint/2010/main" val="4289866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Muir Woods National Monument</a:t>
            </a:r>
          </a:p>
          <a:p>
            <a:r>
              <a:rPr lang="en-GB" dirty="0"/>
              <a:t>Muir Woods National Monument lies just north of San Francisco, California. It’s a popular tourist destination, attracting over 750,000 visits annually. The park comprises less than 600 acres—small by national park standards—but includes 240 acres of old-growth Coast Redwoods (Sequoia sempervirens), one of few such stands remaining in the San Francisco Bay area (Fig. 16.1). Most of the redwoods in the park are between 500 and 1200 years old, and the tallest tree is 258 feet. Many of the largest and oldest redwoods are located in Cathedral Grove, the heart (or soul) of the park. The park was declared a national monument in 1908 by President Theodore Roosevelt, and was named in </a:t>
            </a:r>
            <a:r>
              <a:rPr lang="en-GB" dirty="0" err="1"/>
              <a:t>honor</a:t>
            </a:r>
            <a:r>
              <a:rPr lang="en-GB" dirty="0"/>
              <a:t> of John Muir, a </a:t>
            </a:r>
            <a:r>
              <a:rPr lang="en-GB" dirty="0" err="1"/>
              <a:t>colorful</a:t>
            </a:r>
            <a:r>
              <a:rPr lang="en-GB" dirty="0"/>
              <a:t> naturalist and pioneer of conservation and widely considered the “father” of the US national park system. Cathedral Grove hosted an important gathering of delegates from 50 nations who met in San Francisco to draft and sign the United Nations Charter. President Franklin Roosevelt was to have opened the conference, but died shortly before it convened. A commemorative ceremony in his memory was held in Cathedral Grove on 19 May 1945, and a plaque was placed there in his </a:t>
            </a:r>
            <a:r>
              <a:rPr lang="en-GB" dirty="0" err="1"/>
              <a:t>honor</a:t>
            </a:r>
            <a:r>
              <a:rPr lang="en-GB" dirty="0"/>
              <a:t>. Most visitors walk along the park’s main mile-long trail, which traverses Cathedral Grove.</a:t>
            </a:r>
          </a:p>
        </p:txBody>
      </p:sp>
      <p:sp>
        <p:nvSpPr>
          <p:cNvPr id="4" name="Slide Number Placeholder 3"/>
          <p:cNvSpPr>
            <a:spLocks noGrp="1"/>
          </p:cNvSpPr>
          <p:nvPr>
            <p:ph type="sldNum" sz="quarter" idx="5"/>
          </p:nvPr>
        </p:nvSpPr>
        <p:spPr/>
        <p:txBody>
          <a:bodyPr/>
          <a:lstStyle/>
          <a:p>
            <a:fld id="{5BC69FB5-8452-4713-8278-1DC1AB63FDEB}" type="slidenum">
              <a:rPr lang="en-US" smtClean="0"/>
              <a:pPr/>
              <a:t>9</a:t>
            </a:fld>
            <a:endParaRPr lang="en-US"/>
          </a:p>
        </p:txBody>
      </p:sp>
    </p:spTree>
    <p:extLst>
      <p:ext uri="{BB962C8B-B14F-4D97-AF65-F5344CB8AC3E}">
        <p14:creationId xmlns:p14="http://schemas.microsoft.com/office/powerpoint/2010/main" val="282729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a:t>Introduction</a:t>
            </a:r>
          </a:p>
          <a:p>
            <a:r>
              <a:rPr lang="en-GB" dirty="0"/>
              <a:t>There’s something almost spiritual about old-growth forests. The massive trunks of 200- and 300-foot tall trees remind many visitors of the columns that support the world’s great churches. And the age of the trees—often hundreds or even thousands of years—are an even more direct link to the origins of the great religions. Like churches, old-growth forests tend to be quiet places. In these forests, only the muted sounds of nature are heard—wind softly blowing through the leaves, streams burbling along the valley bottoms, and the occasional call to worship by ravens, Steller’s Jays, and other inhabitants of the forest. Many visitors almost instinctively begin to speak in hushed tones when they enter an old-growth forest.</a:t>
            </a:r>
          </a:p>
          <a:p>
            <a:endParaRPr lang="en-GB" dirty="0"/>
          </a:p>
          <a:p>
            <a:r>
              <a:rPr lang="en-GB" dirty="0"/>
              <a:t>But this </a:t>
            </a:r>
            <a:r>
              <a:rPr lang="en-GB" dirty="0" err="1"/>
              <a:t>behavior</a:t>
            </a:r>
            <a:r>
              <a:rPr lang="en-GB" dirty="0"/>
              <a:t> isn’t universally shared. Visitor-caused noise—including cell phones, the electronic whir and clicks of digital cameras, and the sometimes boisterous </a:t>
            </a:r>
            <a:r>
              <a:rPr lang="en-GB" dirty="0" err="1"/>
              <a:t>behavior</a:t>
            </a:r>
            <a:r>
              <a:rPr lang="en-GB" dirty="0"/>
              <a:t> of commercial and school groups—can, when magnified by thousands of visitors each day, begin to drown out the sounds of silence, disturbing wildlife, and degrading the quality of the visitor experience. To address this problem, the National Park Service initiated an educational program to sensitize visitors to noise at Muir Woods National Monument, focusing particularly on an area aptly called Cathedral Grove. This educational program was tested on an experimental basis. On “treatment” days, signs were placed at the park entrance and again as visitors approached Cathedral Grove, designating this area a “quiet zone” and asking visitors to reduce the noise they made. Sound monitoring equipment found that noise levels in Cathedral Grove were substantially lower on treatment days compared to “control” days (days when the signs were not posted). Moreover, a visitor survey found that respondents consciously reduced the noise they made at Cathedral Grove during treatment days and strongly supported designation of this area as a quiet zone. The educational program is now a permanent part of managing the park.</a:t>
            </a:r>
          </a:p>
        </p:txBody>
      </p:sp>
      <p:sp>
        <p:nvSpPr>
          <p:cNvPr id="4" name="Slide Number Placeholder 3"/>
          <p:cNvSpPr>
            <a:spLocks noGrp="1"/>
          </p:cNvSpPr>
          <p:nvPr>
            <p:ph type="sldNum" sz="quarter" idx="5"/>
          </p:nvPr>
        </p:nvSpPr>
        <p:spPr/>
        <p:txBody>
          <a:bodyPr/>
          <a:lstStyle/>
          <a:p>
            <a:fld id="{5BC69FB5-8452-4713-8278-1DC1AB63FDEB}" type="slidenum">
              <a:rPr lang="en-US" smtClean="0"/>
              <a:pPr/>
              <a:t>11</a:t>
            </a:fld>
            <a:endParaRPr lang="en-US"/>
          </a:p>
        </p:txBody>
      </p:sp>
    </p:spTree>
    <p:extLst>
      <p:ext uri="{BB962C8B-B14F-4D97-AF65-F5344CB8AC3E}">
        <p14:creationId xmlns:p14="http://schemas.microsoft.com/office/powerpoint/2010/main" val="1102992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Large numbers of visitors resulted in substantial noise at Muir Woods National Monument, and this limited the opportunity for visitors to hear the sounds of nature along trails and at Cathedral Grove (Impacts to natural quiet; Impacts to trails; Impacts to attraction sites), and may have affected sensitive wildlife (Impacts to wildlife).</a:t>
            </a:r>
          </a:p>
        </p:txBody>
      </p:sp>
      <p:sp>
        <p:nvSpPr>
          <p:cNvPr id="4" name="Slide Number Placeholder 3"/>
          <p:cNvSpPr>
            <a:spLocks noGrp="1"/>
          </p:cNvSpPr>
          <p:nvPr>
            <p:ph type="sldNum" sz="quarter" idx="5"/>
          </p:nvPr>
        </p:nvSpPr>
        <p:spPr/>
        <p:txBody>
          <a:bodyPr/>
          <a:lstStyle/>
          <a:p>
            <a:fld id="{5BC69FB5-8452-4713-8278-1DC1AB63FDEB}" type="slidenum">
              <a:rPr lang="en-US" smtClean="0"/>
              <a:pPr/>
              <a:t>12</a:t>
            </a:fld>
            <a:endParaRPr lang="en-US"/>
          </a:p>
        </p:txBody>
      </p:sp>
    </p:spTree>
    <p:extLst>
      <p:ext uri="{BB962C8B-B14F-4D97-AF65-F5344CB8AC3E}">
        <p14:creationId xmlns:p14="http://schemas.microsoft.com/office/powerpoint/2010/main" val="953371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Using the management strategy of Reducing the impact of use, signs (Information/Education) were placed in the park designating Cathedral Grove a “Quiet Zone” (Zoning) and encouraging visitors to reduce the noise they make.</a:t>
            </a:r>
          </a:p>
          <a:p>
            <a:endParaRPr lang="en-GB" dirty="0"/>
          </a:p>
          <a:p>
            <a:r>
              <a:rPr lang="en-GB" dirty="0"/>
              <a:t>.</a:t>
            </a:r>
          </a:p>
        </p:txBody>
      </p:sp>
      <p:sp>
        <p:nvSpPr>
          <p:cNvPr id="4" name="Slide Number Placeholder 3"/>
          <p:cNvSpPr>
            <a:spLocks noGrp="1"/>
          </p:cNvSpPr>
          <p:nvPr>
            <p:ph type="sldNum" sz="quarter" idx="5"/>
          </p:nvPr>
        </p:nvSpPr>
        <p:spPr/>
        <p:txBody>
          <a:bodyPr/>
          <a:lstStyle/>
          <a:p>
            <a:fld id="{5BC69FB5-8452-4713-8278-1DC1AB63FDEB}" type="slidenum">
              <a:rPr lang="en-US" smtClean="0"/>
              <a:pPr/>
              <a:t>13</a:t>
            </a:fld>
            <a:endParaRPr lang="en-US"/>
          </a:p>
        </p:txBody>
      </p:sp>
    </p:spTree>
    <p:extLst>
      <p:ext uri="{BB962C8B-B14F-4D97-AF65-F5344CB8AC3E}">
        <p14:creationId xmlns:p14="http://schemas.microsoft.com/office/powerpoint/2010/main" val="2434651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dirty="0"/>
              <a:t>Below covers slides 14 – 21</a:t>
            </a:r>
          </a:p>
          <a:p>
            <a:endParaRPr lang="en-GB" dirty="0"/>
          </a:p>
          <a:p>
            <a:r>
              <a:rPr lang="en-GB" dirty="0"/>
              <a:t>Introduction</a:t>
            </a:r>
          </a:p>
          <a:p>
            <a:r>
              <a:rPr lang="en-GB" dirty="0"/>
              <a:t>There’s something almost spiritual about old-growth forests. The massive trunks of 200- and 300-foot tall trees remind many visitors of the columns that support the world’s great churches. And the age of the trees—often hundreds or even thousands of years—are an even more direct link to the origins of the great religions. Like churches, old-growth forests tend to be quiet places. In these forests, only the muted sounds of nature are heard—wind softly blowing through the leaves, streams burbling along the valley bottoms, and the occasional call to worship by ravens, Steller’s Jays, and other inhabitants of the forest. Many visitors almost instinctively begin to speak in hushed tones when they enter an old-growth forest.</a:t>
            </a:r>
          </a:p>
          <a:p>
            <a:endParaRPr lang="en-GB" dirty="0"/>
          </a:p>
          <a:p>
            <a:r>
              <a:rPr lang="en-GB" dirty="0"/>
              <a:t>But this </a:t>
            </a:r>
            <a:r>
              <a:rPr lang="en-GB" dirty="0" err="1"/>
              <a:t>behavior</a:t>
            </a:r>
            <a:r>
              <a:rPr lang="en-GB" dirty="0"/>
              <a:t> isn’t universally shared. Visitor-caused noise—including cell phones, the electronic whir and clicks of digital cameras, and the sometimes boisterous </a:t>
            </a:r>
            <a:r>
              <a:rPr lang="en-GB" dirty="0" err="1"/>
              <a:t>behavior</a:t>
            </a:r>
            <a:r>
              <a:rPr lang="en-GB" dirty="0"/>
              <a:t> of commercial and school groups—can, when magnified by thousands of visitors each day, begin to drown out the sounds of silence, disturbing wildlife, and degrading the quality of the visitor experience. To address this problem, the National Park Service initiated an educational program to sensitize visitors to noise at Muir Woods National Monument, focusing particularly on an area aptly called Cathedral Grove. This educational program was tested on an experimental basis. On “treatment” days, signs were placed at the park entrance and again as visitors approached Cathedral Grove, designating this area a “quiet zone” and asking visitors to reduce the noise they made. Sound monitoring equipment found that noise levels in Cathedral Grove were substantially lower on treatment days compared to “control” days (days when the signs were not posted). Moreover, a visitor survey found that respondents consciously reduced the noise they made at Cathedral Grove during treatment days and strongly supported designation of this area as a quiet zone. The educational program is now a permanent part of managing the park.</a:t>
            </a:r>
          </a:p>
          <a:p>
            <a:endParaRPr lang="en-GB" dirty="0"/>
          </a:p>
          <a:p>
            <a:endParaRPr lang="en-GB" dirty="0"/>
          </a:p>
          <a:p>
            <a:r>
              <a:rPr lang="en-GB" dirty="0"/>
              <a:t>Managing the Natural Quiet of Muir Woods</a:t>
            </a:r>
          </a:p>
          <a:p>
            <a:r>
              <a:rPr lang="en-GB" dirty="0"/>
              <a:t>The National Park Service and other park and outdoor recreation management agencies work hard to reduce the impacts that visitors often have. These concerns have conventionally addressed important natural resources, including soils, vegetation, water, and wildlife, or “landscapes” more broadly. More recently, parks are being recognized as having important “soundscapes” as well—the mix of natural and cultural sounds in a park. “Natural quiet,” the sounds of nature undisturbed by human-caused noise, is being recognized as an increasingly scarce resource that needs to be protected.</a:t>
            </a:r>
          </a:p>
          <a:p>
            <a:endParaRPr lang="en-GB" dirty="0"/>
          </a:p>
          <a:p>
            <a:r>
              <a:rPr lang="en-GB" dirty="0"/>
              <a:t>Concern about human-caused noise in parks and outdoor recreation areas was originally driven by issues of wildlife disturbance. Human noise can have obvious effects on wildlife, such as disturbance of habitat. Sometimes these effects are not as apparent, such as disruption of communication among insects. More recently, concern has arisen about the ways in which noise can detract from the quality of the visitor experience. Of course, disturbance of wildlife reduces the chances of visitors seeing and hearing wildlife; it also diminishes the “peace and quiet” that many visitors seek in parks and related areas. Research has shown that visitors value the </a:t>
            </a:r>
            <a:r>
              <a:rPr lang="en-GB" dirty="0" err="1"/>
              <a:t>tranquility</a:t>
            </a:r>
            <a:r>
              <a:rPr lang="en-GB" dirty="0"/>
              <a:t> of parks, and that noise can annoy visitors, interrupt interpretive programs, and generally interfere with enjoyment, relaxation, and appreciation of parks.</a:t>
            </a:r>
          </a:p>
          <a:p>
            <a:endParaRPr lang="en-GB" dirty="0"/>
          </a:p>
          <a:p>
            <a:r>
              <a:rPr lang="en-GB" dirty="0"/>
              <a:t>Many national parks and related areas are experiencing problems of unwanted and excessive human-caused noise. High-profile examples include snowmobiles in Yellowstone National Park and air tours at Grand Canyon National Park (these examples are described in two other case studies). In response, the National Park Service has revised its policies to address soundscape-related issues more directly. These policies state that the agency “will restore to the natural condition wherever possible those park soundscapes that have become degraded by unnatural sounds (noise) and will protect natural soundscapes from unacceptable impacts.” To further this policy, the agency created its Natural Sounds Program Office in 2000 to “articulate National Park Service...policies that will require, to the fullest extent practicable, the protection, maintenance, or restoration of the natural soundscape resource in a condition unimpaired by inappropriate or excessive noise.”</a:t>
            </a:r>
          </a:p>
          <a:p>
            <a:endParaRPr lang="en-GB" dirty="0"/>
          </a:p>
          <a:p>
            <a:r>
              <a:rPr lang="en-GB" dirty="0"/>
              <a:t>Concern about noise at Muir Woods National Monument began more than 20 years ago and was focused on human disturbance of the Northern Spotted Owl, an endangered species. More recent concern has addressed the impacts of noise on the quality of the visitor experience. In a survey of park visitors, “peacefulness,” “quiet,” and “the sounds of nature” were found to have a positive influence on the quality of the visitor experience, and “noisy visitors,” “loud talking,” and related issues were found to substantially degrade the quality of the visitor experience. A follow-up survey incorporated a series of audio clips with increasing levels of visitor noise overlaid on a recording of natural sounds in the park, and visitors rated the acceptability of these audio clips. Findings suggested that visitors found human-caused noise above 37 decibels to be unacceptable, and that noise in Cathedral Grove sometimes exceeded this level. Based on these findings, the park instituted the educational program described above. Signs on treatment days were posted at the park entrance and as visitors approached Cathedral Grove, designating this area a “quiet zone” and asking visitors to turn off cell phones, speak in a lowered voice, and encouraging children to walk quietly (Fig. 16.2). A sophisticated sound-monitoring device was placed in Cathedral Grove (out of sight from visitors) and recorded sound levels on a continuous basis on ten randomly selected treatment and control days. A visitor survey was also conducted on treatment days to explore visitor reactions to the quiet zone designation.</a:t>
            </a:r>
          </a:p>
          <a:p>
            <a:endParaRPr lang="en-GB" dirty="0"/>
          </a:p>
          <a:p>
            <a:r>
              <a:rPr lang="en-GB" dirty="0"/>
              <a:t>Sound monitoring found that noise levels in Cathedral Grove were substantially lower—to a statistically significant degree—during treatment days. The lower sound level has a substantial effect on the park’s soundscape and the quality of the visitor experience. For example, the lower sound level associated with the educational program is the equivalent of a nearly 30% reduction in visitor use levels without the signage system. The lower noise level is also the equivalent of a nearly 100% increase in the “listening area” for the park—the size of the area in which visitors can hear the sounds of nature. Findings from the visitor survey were also encouraging. Nearly all respondents reported seeing the signs asking visitors to be quiet, and the vast majority (over 95%) reported that they consciously limited the amount of noise they made in the park because of this educational program. Nearly all visitors supported designation of Cathedral Grove as a quiet zone.</a:t>
            </a:r>
          </a:p>
          <a:p>
            <a:endParaRPr lang="en-GB" dirty="0"/>
          </a:p>
          <a:p>
            <a:r>
              <a:rPr lang="en-GB" dirty="0"/>
              <a:t>The relatively simple educational program at Muir Woods was remarkably effective in “quieting” the park, thereby reducing the impacts of visitor use and enhancing the quality of the visitor experience. As a result, the National Park Service has permanently designated Cathedral Grove a quiet zone and has institutionalized its associated program of visitor education and signage. This designation was formally declared on 19 May 2008 in </a:t>
            </a:r>
            <a:r>
              <a:rPr lang="en-GB" dirty="0" err="1"/>
              <a:t>honor</a:t>
            </a:r>
            <a:r>
              <a:rPr lang="en-GB" dirty="0"/>
              <a:t> of the day in 1945 when the United Nations delegates met in Cathedral Grove</a:t>
            </a:r>
          </a:p>
        </p:txBody>
      </p:sp>
      <p:sp>
        <p:nvSpPr>
          <p:cNvPr id="4" name="Slide Number Placeholder 3"/>
          <p:cNvSpPr>
            <a:spLocks noGrp="1"/>
          </p:cNvSpPr>
          <p:nvPr>
            <p:ph type="sldNum" sz="quarter" idx="5"/>
          </p:nvPr>
        </p:nvSpPr>
        <p:spPr/>
        <p:txBody>
          <a:bodyPr/>
          <a:lstStyle/>
          <a:p>
            <a:fld id="{5BC69FB5-8452-4713-8278-1DC1AB63FDEB}" type="slidenum">
              <a:rPr lang="en-US" smtClean="0"/>
              <a:pPr/>
              <a:t>14</a:t>
            </a:fld>
            <a:endParaRPr lang="en-US"/>
          </a:p>
        </p:txBody>
      </p:sp>
    </p:spTree>
    <p:extLst>
      <p:ext uri="{BB962C8B-B14F-4D97-AF65-F5344CB8AC3E}">
        <p14:creationId xmlns:p14="http://schemas.microsoft.com/office/powerpoint/2010/main" val="260694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BC69FB5-8452-4713-8278-1DC1AB63FDEB}" type="slidenum">
              <a:rPr lang="en-US" smtClean="0"/>
              <a:pPr/>
              <a:t>15</a:t>
            </a:fld>
            <a:endParaRPr lang="en-US"/>
          </a:p>
        </p:txBody>
      </p:sp>
    </p:spTree>
    <p:extLst>
      <p:ext uri="{BB962C8B-B14F-4D97-AF65-F5344CB8AC3E}">
        <p14:creationId xmlns:p14="http://schemas.microsoft.com/office/powerpoint/2010/main" val="1077763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BC69FB5-8452-4713-8278-1DC1AB63FDEB}" type="slidenum">
              <a:rPr lang="en-US" smtClean="0"/>
              <a:pPr/>
              <a:t>16</a:t>
            </a:fld>
            <a:endParaRPr lang="en-US"/>
          </a:p>
        </p:txBody>
      </p:sp>
    </p:spTree>
    <p:extLst>
      <p:ext uri="{BB962C8B-B14F-4D97-AF65-F5344CB8AC3E}">
        <p14:creationId xmlns:p14="http://schemas.microsoft.com/office/powerpoint/2010/main" val="638716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35" name="Picture 34"/>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0" y="0"/>
            <a:ext cx="9144000" cy="4152900"/>
          </a:xfrm>
          <a:prstGeom prst="rect">
            <a:avLst/>
          </a:prstGeom>
        </p:spPr>
      </p:pic>
      <p:sp>
        <p:nvSpPr>
          <p:cNvPr id="37" name="Rectangle 36"/>
          <p:cNvSpPr/>
          <p:nvPr/>
        </p:nvSpPr>
        <p:spPr>
          <a:xfrm>
            <a:off x="0" y="4152900"/>
            <a:ext cx="9144000" cy="270510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CEBE7"/>
              </a:solidFill>
            </a:endParaRPr>
          </a:p>
        </p:txBody>
      </p:sp>
      <p:sp>
        <p:nvSpPr>
          <p:cNvPr id="41" name="Rectangle 40"/>
          <p:cNvSpPr/>
          <p:nvPr/>
        </p:nvSpPr>
        <p:spPr>
          <a:xfrm>
            <a:off x="-24582" y="145654"/>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42" name="Title 41"/>
          <p:cNvSpPr>
            <a:spLocks noGrp="1"/>
          </p:cNvSpPr>
          <p:nvPr>
            <p:ph type="title" hasCustomPrompt="1"/>
          </p:nvPr>
        </p:nvSpPr>
        <p:spPr>
          <a:xfrm>
            <a:off x="685800" y="4453030"/>
            <a:ext cx="7772400" cy="991419"/>
          </a:xfrm>
        </p:spPr>
        <p:txBody>
          <a:bodyPr anchor="t">
            <a:noAutofit/>
          </a:bodyPr>
          <a:lstStyle>
            <a:lvl1pPr algn="l">
              <a:defRPr sz="4600" b="0" baseline="30000">
                <a:solidFill>
                  <a:schemeClr val="bg1"/>
                </a:solidFill>
                <a:latin typeface="Arial" pitchFamily="34" charset="0"/>
                <a:cs typeface="Arial" pitchFamily="34" charset="0"/>
              </a:defRPr>
            </a:lvl1pPr>
          </a:lstStyle>
          <a:p>
            <a:r>
              <a:rPr lang="en-US" dirty="0"/>
              <a:t>Managing Outdoor Recreation: </a:t>
            </a:r>
            <a:br>
              <a:rPr lang="en-US" dirty="0"/>
            </a:br>
            <a:r>
              <a:rPr lang="en-US" dirty="0"/>
              <a:t>Case Studies in National Parks, 2nd Edition</a:t>
            </a:r>
            <a:endParaRPr lang="en-GB" dirty="0"/>
          </a:p>
        </p:txBody>
      </p:sp>
      <p:sp>
        <p:nvSpPr>
          <p:cNvPr id="48" name="Subtitle 2"/>
          <p:cNvSpPr>
            <a:spLocks noGrp="1"/>
          </p:cNvSpPr>
          <p:nvPr>
            <p:ph type="subTitle" idx="1" hasCustomPrompt="1"/>
          </p:nvPr>
        </p:nvSpPr>
        <p:spPr>
          <a:xfrm>
            <a:off x="685800" y="5455920"/>
            <a:ext cx="7741920" cy="855358"/>
          </a:xfrm>
        </p:spPr>
        <p:txBody>
          <a:bodyPr>
            <a:normAutofit/>
          </a:bodyPr>
          <a:lstStyle>
            <a:lvl1pPr marL="0" indent="0" algn="l">
              <a:buNone/>
              <a:defRPr sz="1800" b="1">
                <a:solidFill>
                  <a:srgbClr val="93CDDD"/>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Robert Manning, Laura Anderson and Peter </a:t>
            </a:r>
            <a:r>
              <a:rPr lang="en-GB" dirty="0" err="1"/>
              <a:t>Pettengill</a:t>
            </a:r>
            <a:endParaRPr lang="en-US" dirty="0"/>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497950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ection">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0" y="0"/>
            <a:ext cx="9144000" cy="4160520"/>
          </a:xfrm>
          <a:prstGeom prst="rect">
            <a:avLst/>
          </a:prstGeom>
        </p:spPr>
      </p:pic>
      <p:sp>
        <p:nvSpPr>
          <p:cNvPr id="8" name="Rectangle 7"/>
          <p:cNvSpPr/>
          <p:nvPr/>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3200"/>
            </a:lvl1pPr>
          </a:lstStyle>
          <a:p>
            <a:pPr algn="l"/>
            <a:r>
              <a:rPr lang="en-US" sz="4200" dirty="0">
                <a:solidFill>
                  <a:schemeClr val="bg1"/>
                </a:solidFill>
                <a:latin typeface="Arial"/>
                <a:cs typeface="Arial"/>
              </a:rPr>
              <a:t>SECTION 1</a:t>
            </a: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4" name="Picture 1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75014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Introduction</a:t>
            </a:r>
          </a:p>
        </p:txBody>
      </p:sp>
      <p:sp>
        <p:nvSpPr>
          <p:cNvPr id="15" name="Text Placeholder 14"/>
          <p:cNvSpPr>
            <a:spLocks noGrp="1"/>
          </p:cNvSpPr>
          <p:nvPr>
            <p:ph type="body" sz="quarter" idx="10" hasCustomPrompt="1"/>
          </p:nvPr>
        </p:nvSpPr>
        <p:spPr>
          <a:xfrm>
            <a:off x="1311263" y="1249680"/>
            <a:ext cx="7162800" cy="4312919"/>
          </a:xfrm>
        </p:spPr>
        <p:txBody>
          <a:bodyPr>
            <a:noAutofit/>
          </a:bodyPr>
          <a:lstStyle>
            <a:lvl1pPr marL="0" indent="0">
              <a:buNone/>
              <a:defRPr sz="3200"/>
            </a:lvl1pPr>
          </a:lstStyle>
          <a:p>
            <a:r>
              <a:rPr lang="en-GB" dirty="0"/>
              <a:t>Introductory text here, block or bullets. Introductory text in here, as a block or bullets. Introductory text in here, as a block or bullets. Introductory text in here, as a block or bullets. Introductory text in here, as a block or bullets. Introductory text in here, as a block or bullets. </a:t>
            </a:r>
          </a:p>
        </p:txBody>
      </p:sp>
      <p:pic>
        <p:nvPicPr>
          <p:cNvPr id="12" name="Picture 11"/>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606764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 y="0"/>
            <a:ext cx="9144000" cy="4160520"/>
          </a:xfrm>
          <a:prstGeom prst="rect">
            <a:avLst/>
          </a:prstGeom>
        </p:spPr>
      </p:pic>
      <p:sp>
        <p:nvSpPr>
          <p:cNvPr id="8" name="Rectangle 7"/>
          <p:cNvSpPr/>
          <p:nvPr/>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4000"/>
            </a:lvl1pPr>
          </a:lstStyle>
          <a:p>
            <a:pPr algn="l"/>
            <a:r>
              <a:rPr lang="en-US" sz="4200" dirty="0">
                <a:solidFill>
                  <a:schemeClr val="bg1"/>
                </a:solidFill>
                <a:latin typeface="Arial"/>
                <a:cs typeface="Arial"/>
              </a:rPr>
              <a:t>SECTION 2</a:t>
            </a: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8761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arketing Tool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479503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1_Marketing Tool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Title</a:t>
            </a:r>
          </a:p>
        </p:txBody>
      </p:sp>
      <p:graphicFrame>
        <p:nvGraphicFramePr>
          <p:cNvPr id="13" name="Content Placeholder 3"/>
          <p:cNvGraphicFramePr>
            <a:graphicFrameLocks/>
          </p:cNvGraphicFramePr>
          <p:nvPr>
            <p:extLst>
              <p:ext uri="{D42A27DB-BD31-4B8C-83A1-F6EECF244321}">
                <p14:modId xmlns:p14="http://schemas.microsoft.com/office/powerpoint/2010/main" val="1068992815"/>
              </p:ext>
            </p:extLst>
          </p:nvPr>
        </p:nvGraphicFramePr>
        <p:xfrm>
          <a:off x="1311262" y="1271588"/>
          <a:ext cx="6541570" cy="4079240"/>
        </p:xfrm>
        <a:graphic>
          <a:graphicData uri="http://schemas.openxmlformats.org/drawingml/2006/table">
            <a:tbl>
              <a:tblPr firstRow="1" bandRow="1">
                <a:tableStyleId>{5C22544A-7EE6-4342-B048-85BDC9FD1C3A}</a:tableStyleId>
              </a:tblPr>
              <a:tblGrid>
                <a:gridCol w="1308314">
                  <a:extLst>
                    <a:ext uri="{9D8B030D-6E8A-4147-A177-3AD203B41FA5}">
                      <a16:colId xmlns:a16="http://schemas.microsoft.com/office/drawing/2014/main" val="20000"/>
                    </a:ext>
                  </a:extLst>
                </a:gridCol>
                <a:gridCol w="1308314">
                  <a:extLst>
                    <a:ext uri="{9D8B030D-6E8A-4147-A177-3AD203B41FA5}">
                      <a16:colId xmlns:a16="http://schemas.microsoft.com/office/drawing/2014/main" val="20001"/>
                    </a:ext>
                  </a:extLst>
                </a:gridCol>
                <a:gridCol w="1308314">
                  <a:extLst>
                    <a:ext uri="{9D8B030D-6E8A-4147-A177-3AD203B41FA5}">
                      <a16:colId xmlns:a16="http://schemas.microsoft.com/office/drawing/2014/main" val="20002"/>
                    </a:ext>
                  </a:extLst>
                </a:gridCol>
                <a:gridCol w="1308314">
                  <a:extLst>
                    <a:ext uri="{9D8B030D-6E8A-4147-A177-3AD203B41FA5}">
                      <a16:colId xmlns:a16="http://schemas.microsoft.com/office/drawing/2014/main" val="20003"/>
                    </a:ext>
                  </a:extLst>
                </a:gridCol>
                <a:gridCol w="1308314">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7"/>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pic>
        <p:nvPicPr>
          <p:cNvPr id="14" name="Picture 1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681887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trategie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email">
            <a:alphaModFix amt="20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0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Strategies and Practices</a:t>
            </a:r>
          </a:p>
        </p:txBody>
      </p:sp>
      <p:sp>
        <p:nvSpPr>
          <p:cNvPr id="15" name="Text Placeholder 14"/>
          <p:cNvSpPr>
            <a:spLocks noGrp="1"/>
          </p:cNvSpPr>
          <p:nvPr>
            <p:ph type="body" sz="quarter" idx="10" hasCustomPrompt="1"/>
          </p:nvPr>
        </p:nvSpPr>
        <p:spPr>
          <a:xfrm>
            <a:off x="1311263" y="1249680"/>
            <a:ext cx="7162800" cy="4312919"/>
          </a:xfrm>
        </p:spPr>
        <p:txBody>
          <a:bodyPr>
            <a:normAutofit/>
          </a:bodyPr>
          <a:lstStyle>
            <a:lvl1pPr marL="0" indent="0">
              <a:buNone/>
              <a:defRPr sz="3200"/>
            </a:lvl1pPr>
          </a:lstStyle>
          <a:p>
            <a:r>
              <a:rPr lang="en-GB" dirty="0"/>
              <a:t>Text here, block or bullets. text here, block or bullets. text here, block or bullets. text here, block or bullets. text here, block or bullets. text here, block or bullets. text here, block or bullets. </a:t>
            </a:r>
          </a:p>
        </p:txBody>
      </p:sp>
      <p:pic>
        <p:nvPicPr>
          <p:cNvPr id="13" name="Picture 1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182608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Learning Objectives">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4" name="TextBox 13"/>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Problems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2" name="Picture 11"/>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4271948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1">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2" name="Title Placeholder 1"/>
          <p:cNvSpPr>
            <a:spLocks noGrp="1"/>
          </p:cNvSpPr>
          <p:nvPr>
            <p:ph type="title"/>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US"/>
              <a:t>Click to edit Master title style</a:t>
            </a:r>
            <a:endParaRPr lang="en-US" dirty="0"/>
          </a:p>
        </p:txBody>
      </p:sp>
      <p:pic>
        <p:nvPicPr>
          <p:cNvPr id="13" name="Picture 1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148216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13" name="Picture 12"/>
          <p:cNvPicPr>
            <a:picLocks noChangeAspect="1"/>
          </p:cNvPicPr>
          <p:nvPr/>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hasCustomPrompt="1"/>
          </p:nvPr>
        </p:nvSpPr>
        <p:spPr>
          <a:xfrm>
            <a:off x="1189357" y="1272381"/>
            <a:ext cx="3382644" cy="4313237"/>
          </a:xfrm>
        </p:spPr>
        <p:txBody>
          <a:bodyPr>
            <a:normAutofit/>
          </a:bodyPr>
          <a:lstStyle>
            <a:lvl1pPr marL="0" indent="0">
              <a:buNone/>
              <a:defRPr sz="2200"/>
            </a:lvl1pPr>
          </a:lstStyle>
          <a:p>
            <a:r>
              <a:rPr lang="en-GB" dirty="0"/>
              <a:t>Text here, block or bullets. text here, block or bullets. text here, block or bullets. text here, block or bullets. text here, block or bullets. text here, block or bullets. text here, block or bullets. </a:t>
            </a:r>
          </a:p>
        </p:txBody>
      </p:sp>
      <p:sp>
        <p:nvSpPr>
          <p:cNvPr id="12" name="Title Placeholder 1"/>
          <p:cNvSpPr>
            <a:spLocks noGrp="1"/>
          </p:cNvSpPr>
          <p:nvPr>
            <p:ph type="title" hasCustomPrompt="1"/>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Title</a:t>
            </a:r>
            <a:endParaRPr lang="en-US" dirty="0"/>
          </a:p>
        </p:txBody>
      </p:sp>
      <p:sp>
        <p:nvSpPr>
          <p:cNvPr id="11" name="Content Placeholder 16"/>
          <p:cNvSpPr>
            <a:spLocks noGrp="1"/>
          </p:cNvSpPr>
          <p:nvPr>
            <p:ph sz="quarter" idx="14"/>
          </p:nvPr>
        </p:nvSpPr>
        <p:spPr>
          <a:xfrm>
            <a:off x="4572000" y="1272381"/>
            <a:ext cx="3813493" cy="4313237"/>
          </a:xfrm>
        </p:spPr>
        <p:txBody>
          <a:bodyPr/>
          <a:lstStyle>
            <a:lvl1pPr marL="0" indent="0">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graphicFrame>
        <p:nvGraphicFramePr>
          <p:cNvPr id="14" name="Content Placeholder 5"/>
          <p:cNvGraphicFramePr>
            <a:graphicFrameLocks/>
          </p:cNvGraphicFramePr>
          <p:nvPr>
            <p:extLst>
              <p:ext uri="{D42A27DB-BD31-4B8C-83A1-F6EECF244321}">
                <p14:modId xmlns:p14="http://schemas.microsoft.com/office/powerpoint/2010/main" val="1727556174"/>
              </p:ext>
            </p:extLst>
          </p:nvPr>
        </p:nvGraphicFramePr>
        <p:xfrm>
          <a:off x="4490826" y="1271588"/>
          <a:ext cx="3894665" cy="3708400"/>
        </p:xfrm>
        <a:graphic>
          <a:graphicData uri="http://schemas.openxmlformats.org/drawingml/2006/table">
            <a:tbl>
              <a:tblPr firstRow="1" bandRow="1">
                <a:tableStyleId>{5C22544A-7EE6-4342-B048-85BDC9FD1C3A}</a:tableStyleId>
              </a:tblPr>
              <a:tblGrid>
                <a:gridCol w="778933">
                  <a:extLst>
                    <a:ext uri="{9D8B030D-6E8A-4147-A177-3AD203B41FA5}">
                      <a16:colId xmlns:a16="http://schemas.microsoft.com/office/drawing/2014/main" val="20000"/>
                    </a:ext>
                  </a:extLst>
                </a:gridCol>
                <a:gridCol w="778933">
                  <a:extLst>
                    <a:ext uri="{9D8B030D-6E8A-4147-A177-3AD203B41FA5}">
                      <a16:colId xmlns:a16="http://schemas.microsoft.com/office/drawing/2014/main" val="20001"/>
                    </a:ext>
                  </a:extLst>
                </a:gridCol>
                <a:gridCol w="778933">
                  <a:extLst>
                    <a:ext uri="{9D8B030D-6E8A-4147-A177-3AD203B41FA5}">
                      <a16:colId xmlns:a16="http://schemas.microsoft.com/office/drawing/2014/main" val="20002"/>
                    </a:ext>
                  </a:extLst>
                </a:gridCol>
                <a:gridCol w="778933">
                  <a:extLst>
                    <a:ext uri="{9D8B030D-6E8A-4147-A177-3AD203B41FA5}">
                      <a16:colId xmlns:a16="http://schemas.microsoft.com/office/drawing/2014/main" val="20003"/>
                    </a:ext>
                  </a:extLst>
                </a:gridCol>
                <a:gridCol w="778933">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bl>
          </a:graphicData>
        </a:graphic>
      </p:graphicFrame>
      <p:pic>
        <p:nvPicPr>
          <p:cNvPr id="15" name="Picture 14"/>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816805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End Slide">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a:off x="0" y="0"/>
            <a:ext cx="9144000" cy="5768258"/>
          </a:xfrm>
          <a:prstGeom prst="rect">
            <a:avLst/>
          </a:prstGeom>
        </p:spPr>
      </p:pic>
      <p:sp>
        <p:nvSpPr>
          <p:cNvPr id="9" name="Rectangle 8"/>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2" name="Title Placeholder 1"/>
          <p:cNvSpPr>
            <a:spLocks noGrp="1"/>
          </p:cNvSpPr>
          <p:nvPr>
            <p:ph type="title"/>
          </p:nvPr>
        </p:nvSpPr>
        <p:spPr>
          <a:xfrm>
            <a:off x="973931" y="1260321"/>
            <a:ext cx="7196137" cy="997743"/>
          </a:xfrm>
          <a:prstGeom prst="rect">
            <a:avLst/>
          </a:prstGeom>
        </p:spPr>
        <p:txBody>
          <a:bodyPr vert="horz" lIns="91440" tIns="45720" rIns="91440" bIns="45720" rtlCol="0" anchor="ctr">
            <a:normAutofit/>
          </a:bodyPr>
          <a:lstStyle>
            <a:lvl1pPr algn="l">
              <a:defRPr sz="2900" b="1">
                <a:ln>
                  <a:noFill/>
                </a:ln>
                <a:solidFill>
                  <a:schemeClr val="bg1"/>
                </a:solidFill>
              </a:defRPr>
            </a:lvl1pPr>
          </a:lstStyle>
          <a:p>
            <a:r>
              <a:rPr lang="en-US"/>
              <a:t>Click to edit Master title style</a:t>
            </a:r>
            <a:endParaRPr lang="en-US" dirty="0"/>
          </a:p>
        </p:txBody>
      </p:sp>
      <p:sp>
        <p:nvSpPr>
          <p:cNvPr id="13" name="Subtitle 2"/>
          <p:cNvSpPr>
            <a:spLocks noGrp="1"/>
          </p:cNvSpPr>
          <p:nvPr>
            <p:ph type="subTitle" idx="1"/>
          </p:nvPr>
        </p:nvSpPr>
        <p:spPr>
          <a:xfrm>
            <a:off x="976401" y="2258064"/>
            <a:ext cx="7741920" cy="855358"/>
          </a:xfrm>
        </p:spPr>
        <p:txBody>
          <a:bodyPr>
            <a:normAutofit/>
          </a:bodyPr>
          <a:lstStyle>
            <a:lvl1pPr marL="0" indent="0" algn="l">
              <a:buNone/>
              <a:defRPr sz="1800" b="1">
                <a:ln>
                  <a:noFill/>
                </a:ln>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395436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1143000"/>
            <a:ext cx="8534400" cy="1066800"/>
          </a:xfrm>
        </p:spPr>
        <p:txBody>
          <a:bodyPr/>
          <a:lstStyle/>
          <a:p>
            <a:r>
              <a:rPr lang="en-US" dirty="0"/>
              <a:t>Busing Among the Grizzlies at Denali</a:t>
            </a:r>
          </a:p>
        </p:txBody>
      </p:sp>
      <p:sp>
        <p:nvSpPr>
          <p:cNvPr id="3" name="Content Placeholder 2"/>
          <p:cNvSpPr>
            <a:spLocks noGrp="1"/>
          </p:cNvSpPr>
          <p:nvPr>
            <p:ph idx="1"/>
          </p:nvPr>
        </p:nvSpPr>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4" name="Date Placeholder 3"/>
          <p:cNvSpPr>
            <a:spLocks noGrp="1"/>
          </p:cNvSpPr>
          <p:nvPr>
            <p:ph type="dt" sz="half" idx="10"/>
          </p:nvPr>
        </p:nvSpPr>
        <p:spPr/>
        <p:txBody>
          <a:bodyPr/>
          <a:lstStyle/>
          <a:p>
            <a:fld id="{9ACF3348-65A3-4802-ABD9-DBBA5491A0A8}" type="datetimeFigureOut">
              <a:rPr lang="en-US" smtClean="0"/>
              <a:pPr/>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4220903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CF3348-65A3-4802-ABD9-DBBA5491A0A8}" type="datetimeFigureOut">
              <a:rPr lang="en-US" smtClean="0"/>
              <a:pPr/>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36872541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fld id="{9ACF3348-65A3-4802-ABD9-DBBA5491A0A8}" type="datetimeFigureOut">
              <a:rPr lang="en-US" smtClean="0"/>
              <a:pPr/>
              <a:t>1/16/2023</a:t>
            </a:fld>
            <a:endParaRPr lang="en-US"/>
          </a:p>
        </p:txBody>
      </p:sp>
      <p:sp>
        <p:nvSpPr>
          <p:cNvPr id="4" name="Footer Placeholder 3"/>
          <p:cNvSpPr>
            <a:spLocks noGrp="1"/>
          </p:cNvSpPr>
          <p:nvPr>
            <p:ph type="ftr" sz="quarter" idx="11"/>
          </p:nvPr>
        </p:nvSpPr>
        <p:spPr>
          <a:xfrm>
            <a:off x="5257800" y="612648"/>
            <a:ext cx="1325880" cy="457200"/>
          </a:xfrm>
        </p:spPr>
        <p:txBody>
          <a:bodyPr/>
          <a:lstStyle/>
          <a:p>
            <a:endParaRPr lang="en-US"/>
          </a:p>
        </p:txBody>
      </p:sp>
      <p:sp>
        <p:nvSpPr>
          <p:cNvPr id="5" name="Slide Number Placeholder 4"/>
          <p:cNvSpPr>
            <a:spLocks noGrp="1"/>
          </p:cNvSpPr>
          <p:nvPr>
            <p:ph type="sldNum" sz="quarter" idx="12"/>
          </p:nvPr>
        </p:nvSpPr>
        <p:spPr>
          <a:xfrm>
            <a:off x="8174736" y="2272"/>
            <a:ext cx="762000" cy="365760"/>
          </a:xfrm>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3885579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CF3348-65A3-4802-ABD9-DBBA5491A0A8}" type="datetimeFigureOut">
              <a:rPr lang="en-US" smtClean="0"/>
              <a:pPr/>
              <a:t>1/16/2023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833D13-E064-4A2D-8C3F-CF1C76E1670D}" type="slidenum">
              <a:rPr lang="en-US" smtClean="0"/>
              <a:pPr/>
              <a:t>‹#›</a:t>
            </a:fld>
            <a:endParaRPr lang="en-US"/>
          </a:p>
        </p:txBody>
      </p:sp>
    </p:spTree>
    <p:extLst>
      <p:ext uri="{BB962C8B-B14F-4D97-AF65-F5344CB8AC3E}">
        <p14:creationId xmlns:p14="http://schemas.microsoft.com/office/powerpoint/2010/main" val="2011892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www.nps.gov/muwo/planyourvisit/index.htm" TargetMode="External"/><Relationship Id="rId2" Type="http://schemas.openxmlformats.org/officeDocument/2006/relationships/image" Target="../media/image15.png"/><Relationship Id="rId1" Type="http://schemas.openxmlformats.org/officeDocument/2006/relationships/slideLayout" Target="../slideLayouts/slideLayout5.xml"/><Relationship Id="rId4" Type="http://schemas.openxmlformats.org/officeDocument/2006/relationships/hyperlink" Target="http://www.nps.gov/grca/index.htm"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8" Type="http://schemas.openxmlformats.org/officeDocument/2006/relationships/audio" Target="../media/media4.mp3"/><Relationship Id="rId3" Type="http://schemas.microsoft.com/office/2007/relationships/media" Target="../media/media2.mp3"/><Relationship Id="rId7" Type="http://schemas.microsoft.com/office/2007/relationships/media" Target="../media/media4.mp3"/><Relationship Id="rId12" Type="http://schemas.openxmlformats.org/officeDocument/2006/relationships/image" Target="../media/image17.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audio" Target="../media/media3.mp3"/><Relationship Id="rId11" Type="http://schemas.openxmlformats.org/officeDocument/2006/relationships/slideLayout" Target="../slideLayouts/slideLayout9.xml"/><Relationship Id="rId5" Type="http://schemas.microsoft.com/office/2007/relationships/media" Target="../media/media3.mp3"/><Relationship Id="rId10" Type="http://schemas.openxmlformats.org/officeDocument/2006/relationships/audio" Target="../media/media5.mp3"/><Relationship Id="rId4" Type="http://schemas.openxmlformats.org/officeDocument/2006/relationships/audio" Target="../media/media2.mp3"/><Relationship Id="rId9" Type="http://schemas.microsoft.com/office/2007/relationships/media" Target="../media/media5.mp3"/></Relationships>
</file>

<file path=ppt/slides/_rels/slide18.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1.bin"/><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hyperlink" Target="http://www.youtube.com/watch?v=sBCe08k3KqU" TargetMode="External"/><Relationship Id="rId2" Type="http://schemas.openxmlformats.org/officeDocument/2006/relationships/hyperlink" Target="http://www.youtube.com/watch?v=5ldc-IDfnLk" TargetMode="Externa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The Sounds of Silence in Muir Woods</a:t>
            </a:r>
            <a:endParaRPr lang="en-GB" dirty="0"/>
          </a:p>
        </p:txBody>
      </p:sp>
    </p:spTree>
    <p:extLst>
      <p:ext uri="{BB962C8B-B14F-4D97-AF65-F5344CB8AC3E}">
        <p14:creationId xmlns:p14="http://schemas.microsoft.com/office/powerpoint/2010/main" val="3889273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304800" y="228600"/>
            <a:ext cx="8534400" cy="5395359"/>
            <a:chOff x="304800" y="1005441"/>
            <a:chExt cx="8534400" cy="5395359"/>
          </a:xfrm>
        </p:grpSpPr>
        <p:pic>
          <p:nvPicPr>
            <p:cNvPr id="9218"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04800" y="1005441"/>
              <a:ext cx="8534400" cy="5395359"/>
            </a:xfrm>
            <a:prstGeom prst="rect">
              <a:avLst/>
            </a:prstGeom>
            <a:noFill/>
            <a:ln w="9525">
              <a:noFill/>
              <a:miter lim="800000"/>
              <a:headEnd/>
              <a:tailEnd/>
            </a:ln>
          </p:spPr>
        </p:pic>
        <p:sp>
          <p:nvSpPr>
            <p:cNvPr id="5" name="5-Point Star 4"/>
            <p:cNvSpPr/>
            <p:nvPr/>
          </p:nvSpPr>
          <p:spPr>
            <a:xfrm>
              <a:off x="3505200" y="2971800"/>
              <a:ext cx="228600" cy="228600"/>
            </a:xfrm>
            <a:prstGeom prst="star5">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56106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838200" y="23052"/>
            <a:ext cx="7433829" cy="5674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6487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342662" y="76200"/>
            <a:ext cx="4530317"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2965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90600" y="1447800"/>
            <a:ext cx="7315200" cy="3511296"/>
          </a:xfrm>
          <a:prstGeom prst="rect">
            <a:avLst/>
          </a:prstGeom>
        </p:spPr>
      </p:pic>
    </p:spTree>
    <p:extLst>
      <p:ext uri="{BB962C8B-B14F-4D97-AF65-F5344CB8AC3E}">
        <p14:creationId xmlns:p14="http://schemas.microsoft.com/office/powerpoint/2010/main" val="2620692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38200" y="304800"/>
            <a:ext cx="7213600" cy="5410200"/>
          </a:xfrm>
          <a:prstGeom prst="rect">
            <a:avLst/>
          </a:prstGeom>
        </p:spPr>
      </p:pic>
    </p:spTree>
    <p:extLst>
      <p:ext uri="{BB962C8B-B14F-4D97-AF65-F5344CB8AC3E}">
        <p14:creationId xmlns:p14="http://schemas.microsoft.com/office/powerpoint/2010/main" val="3300344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90600" y="1066800"/>
            <a:ext cx="3505200" cy="3136232"/>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800600" y="1080516"/>
            <a:ext cx="3429000" cy="3120390"/>
          </a:xfrm>
          <a:prstGeom prst="rect">
            <a:avLst/>
          </a:prstGeom>
        </p:spPr>
      </p:pic>
    </p:spTree>
    <p:extLst>
      <p:ext uri="{BB962C8B-B14F-4D97-AF65-F5344CB8AC3E}">
        <p14:creationId xmlns:p14="http://schemas.microsoft.com/office/powerpoint/2010/main" val="4140201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93785" y="381000"/>
            <a:ext cx="4056659" cy="22860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750444" y="2698830"/>
            <a:ext cx="3810000" cy="2571750"/>
          </a:xfrm>
          <a:prstGeom prst="rect">
            <a:avLst/>
          </a:prstGeom>
        </p:spPr>
      </p:pic>
    </p:spTree>
    <p:extLst>
      <p:ext uri="{BB962C8B-B14F-4D97-AF65-F5344CB8AC3E}">
        <p14:creationId xmlns:p14="http://schemas.microsoft.com/office/powerpoint/2010/main" val="2464849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a:xfrm>
            <a:off x="533400" y="914400"/>
            <a:ext cx="8305800" cy="4312919"/>
          </a:xfrm>
        </p:spPr>
        <p:txBody>
          <a:bodyPr>
            <a:noAutofit/>
          </a:bodyPr>
          <a:lstStyle/>
          <a:p>
            <a:r>
              <a:rPr lang="en-US" sz="3200" dirty="0"/>
              <a:t>Muir Woods National Monument</a:t>
            </a:r>
          </a:p>
          <a:p>
            <a:r>
              <a:rPr lang="en-US" sz="3200" dirty="0"/>
              <a:t>1908 (Teddy Roosevelt)</a:t>
            </a:r>
          </a:p>
          <a:p>
            <a:r>
              <a:rPr lang="en-US" sz="3200" dirty="0"/>
              <a:t>John Muir</a:t>
            </a:r>
          </a:p>
          <a:p>
            <a:r>
              <a:rPr lang="en-US" sz="3200" dirty="0"/>
              <a:t>Nearly 600 acres of park land</a:t>
            </a:r>
          </a:p>
          <a:p>
            <a:r>
              <a:rPr lang="en-US" sz="3200" dirty="0"/>
              <a:t>750,000 visits annually</a:t>
            </a:r>
          </a:p>
          <a:p>
            <a:r>
              <a:rPr lang="en-US" sz="3200" dirty="0"/>
              <a:t>Old growth redwood forest</a:t>
            </a:r>
          </a:p>
          <a:p>
            <a:r>
              <a:rPr lang="en-US" sz="3200" dirty="0"/>
              <a:t>Spotted owls</a:t>
            </a:r>
          </a:p>
          <a:p>
            <a:r>
              <a:rPr lang="en-US" sz="3200" dirty="0"/>
              <a:t>Emergence of “soundscapes” and “natural quiet”</a:t>
            </a:r>
          </a:p>
        </p:txBody>
      </p:sp>
    </p:spTree>
    <p:extLst>
      <p:ext uri="{BB962C8B-B14F-4D97-AF65-F5344CB8AC3E}">
        <p14:creationId xmlns:p14="http://schemas.microsoft.com/office/powerpoint/2010/main" val="4095283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995250" y="1066800"/>
            <a:ext cx="3151550" cy="4103866"/>
          </a:xfrm>
          <a:prstGeom prst="rect">
            <a:avLst/>
          </a:prstGeom>
        </p:spPr>
      </p:pic>
      <p:sp>
        <p:nvSpPr>
          <p:cNvPr id="4" name="Title 3"/>
          <p:cNvSpPr>
            <a:spLocks noGrp="1"/>
          </p:cNvSpPr>
          <p:nvPr>
            <p:ph type="title" idx="4294967295"/>
          </p:nvPr>
        </p:nvSpPr>
        <p:spPr>
          <a:xfrm>
            <a:off x="457200" y="152400"/>
            <a:ext cx="8229600" cy="762000"/>
          </a:xfrm>
        </p:spPr>
        <p:txBody>
          <a:bodyPr/>
          <a:lstStyle/>
          <a:p>
            <a:pPr algn="ctr"/>
            <a:r>
              <a:rPr lang="en-US" dirty="0">
                <a:hlinkClick r:id="rId3"/>
              </a:rPr>
              <a:t>Muir Woods National Monument</a:t>
            </a:r>
            <a:endParaRPr lang="en-US" dirty="0">
              <a:hlinkClick r:id="rId4"/>
            </a:endParaRPr>
          </a:p>
        </p:txBody>
      </p:sp>
      <p:sp>
        <p:nvSpPr>
          <p:cNvPr id="2" name="Rectangle 1"/>
          <p:cNvSpPr/>
          <p:nvPr/>
        </p:nvSpPr>
        <p:spPr>
          <a:xfrm>
            <a:off x="1942125" y="5138400"/>
            <a:ext cx="5257800" cy="369332"/>
          </a:xfrm>
          <a:prstGeom prst="rect">
            <a:avLst/>
          </a:prstGeom>
        </p:spPr>
        <p:txBody>
          <a:bodyPr wrap="square">
            <a:spAutoFit/>
          </a:bodyPr>
          <a:lstStyle/>
          <a:p>
            <a:r>
              <a:rPr lang="en-US" dirty="0"/>
              <a:t>http://www.nps.gov/muwo/planyourvisit/index.htm</a:t>
            </a:r>
          </a:p>
        </p:txBody>
      </p:sp>
    </p:spTree>
    <p:extLst>
      <p:ext uri="{BB962C8B-B14F-4D97-AF65-F5344CB8AC3E}">
        <p14:creationId xmlns:p14="http://schemas.microsoft.com/office/powerpoint/2010/main" val="3134072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p:txBody>
          <a:bodyPr/>
          <a:lstStyle/>
          <a:p>
            <a:pPr>
              <a:spcBef>
                <a:spcPts val="1200"/>
              </a:spcBef>
              <a:spcAft>
                <a:spcPts val="1200"/>
              </a:spcAft>
            </a:pPr>
            <a:r>
              <a:rPr lang="en-US" sz="3200" dirty="0"/>
              <a:t>Human-caused noise</a:t>
            </a:r>
          </a:p>
          <a:p>
            <a:pPr>
              <a:spcBef>
                <a:spcPts val="1200"/>
              </a:spcBef>
              <a:spcAft>
                <a:spcPts val="1200"/>
              </a:spcAft>
            </a:pPr>
            <a:r>
              <a:rPr lang="en-US" sz="3200" dirty="0"/>
              <a:t>Diminish “peace and quiet”</a:t>
            </a:r>
          </a:p>
          <a:p>
            <a:pPr>
              <a:spcBef>
                <a:spcPts val="1200"/>
              </a:spcBef>
              <a:spcAft>
                <a:spcPts val="1200"/>
              </a:spcAft>
            </a:pPr>
            <a:r>
              <a:rPr lang="en-US" sz="3200" dirty="0"/>
              <a:t>Disturbance of wildlife habitat</a:t>
            </a:r>
          </a:p>
          <a:p>
            <a:pPr>
              <a:spcBef>
                <a:spcPts val="1200"/>
              </a:spcBef>
              <a:spcAft>
                <a:spcPts val="1200"/>
              </a:spcAft>
            </a:pPr>
            <a:r>
              <a:rPr lang="en-US" sz="3200" dirty="0"/>
              <a:t>Interrupt interpretive programs</a:t>
            </a:r>
          </a:p>
          <a:p>
            <a:endParaRPr lang="en-US" dirty="0"/>
          </a:p>
        </p:txBody>
      </p:sp>
    </p:spTree>
    <p:extLst>
      <p:ext uri="{BB962C8B-B14F-4D97-AF65-F5344CB8AC3E}">
        <p14:creationId xmlns:p14="http://schemas.microsoft.com/office/powerpoint/2010/main" val="3008912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Autofit/>
          </a:bodyPr>
          <a:lstStyle/>
          <a:p>
            <a:r>
              <a:rPr lang="en-US" sz="3200" dirty="0"/>
              <a:t>Impacts to resource: Soundscape/natural quiet,  forest, wildlife</a:t>
            </a:r>
          </a:p>
          <a:p>
            <a:r>
              <a:rPr lang="en-US" sz="3200" dirty="0"/>
              <a:t>Impacts to experiences: Conflict; depreciative behavior</a:t>
            </a:r>
          </a:p>
          <a:p>
            <a:r>
              <a:rPr lang="en-US" sz="3200" dirty="0"/>
              <a:t>Impacts to facilities</a:t>
            </a:r>
            <a:r>
              <a:rPr lang="en-US" altLang="zh-CN" sz="3200" dirty="0"/>
              <a:t>/service: Attractions; trails;  interpretive programs</a:t>
            </a:r>
            <a:endParaRPr lang="en-US" sz="3200" dirty="0"/>
          </a:p>
        </p:txBody>
      </p:sp>
    </p:spTree>
    <p:extLst>
      <p:ext uri="{BB962C8B-B14F-4D97-AF65-F5344CB8AC3E}">
        <p14:creationId xmlns:p14="http://schemas.microsoft.com/office/powerpoint/2010/main" val="1909415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p:txBody>
          <a:bodyPr/>
          <a:lstStyle/>
          <a:p>
            <a:r>
              <a:rPr lang="en-US" dirty="0"/>
              <a:t>Management Strategies: Reduce the impact of use</a:t>
            </a:r>
          </a:p>
          <a:p>
            <a:endParaRPr lang="en-US" dirty="0"/>
          </a:p>
          <a:p>
            <a:r>
              <a:rPr lang="en-US" dirty="0"/>
              <a:t>Management Practices: Zoning; information/ education</a:t>
            </a:r>
          </a:p>
          <a:p>
            <a:endParaRPr lang="en-US" dirty="0"/>
          </a:p>
        </p:txBody>
      </p:sp>
    </p:spTree>
    <p:extLst>
      <p:ext uri="{BB962C8B-B14F-4D97-AF65-F5344CB8AC3E}">
        <p14:creationId xmlns:p14="http://schemas.microsoft.com/office/powerpoint/2010/main" val="4009263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85800" y="1292265"/>
            <a:ext cx="3535044" cy="3223419"/>
          </a:xfrm>
        </p:spPr>
        <p:txBody>
          <a:bodyPr/>
          <a:lstStyle/>
          <a:p>
            <a:pPr marL="457200" lvl="1" indent="0">
              <a:spcBef>
                <a:spcPts val="600"/>
              </a:spcBef>
              <a:spcAft>
                <a:spcPts val="600"/>
              </a:spcAft>
              <a:buNone/>
            </a:pPr>
            <a:r>
              <a:rPr lang="en-US" dirty="0"/>
              <a:t>Designation of “quiet zone” in Cathedral Grove</a:t>
            </a:r>
          </a:p>
          <a:p>
            <a:pPr marL="457200" lvl="1" indent="0">
              <a:spcBef>
                <a:spcPts val="600"/>
              </a:spcBef>
              <a:spcAft>
                <a:spcPts val="600"/>
              </a:spcAft>
              <a:buNone/>
            </a:pPr>
            <a:endParaRPr lang="en-US" dirty="0"/>
          </a:p>
          <a:p>
            <a:pPr marL="457200" lvl="1" indent="0">
              <a:spcBef>
                <a:spcPts val="600"/>
              </a:spcBef>
              <a:spcAft>
                <a:spcPts val="600"/>
              </a:spcAft>
              <a:buNone/>
            </a:pPr>
            <a:r>
              <a:rPr lang="en-US" sz="2800" dirty="0"/>
              <a:t>Sound monitoring</a:t>
            </a:r>
            <a:endParaRPr lang="en-US" dirty="0"/>
          </a:p>
          <a:p>
            <a:pPr lvl="1"/>
            <a:endParaRPr lang="en-US" dirty="0"/>
          </a:p>
        </p:txBody>
      </p:sp>
      <p:sp>
        <p:nvSpPr>
          <p:cNvPr id="6" name="Title 5"/>
          <p:cNvSpPr>
            <a:spLocks noGrp="1"/>
          </p:cNvSpPr>
          <p:nvPr>
            <p:ph type="title"/>
          </p:nvPr>
        </p:nvSpPr>
        <p:spPr/>
        <p:txBody>
          <a:bodyPr/>
          <a:lstStyle/>
          <a:p>
            <a:r>
              <a:rPr lang="en-US" dirty="0"/>
              <a:t>Zoning</a:t>
            </a:r>
            <a:br>
              <a:rPr lang="en-US" dirty="0"/>
            </a:br>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992847" y="1143000"/>
            <a:ext cx="3124200" cy="3874008"/>
          </a:xfrm>
          <a:prstGeom prst="rect">
            <a:avLst/>
          </a:prstGeom>
        </p:spPr>
      </p:pic>
    </p:spTree>
    <p:extLst>
      <p:ext uri="{BB962C8B-B14F-4D97-AF65-F5344CB8AC3E}">
        <p14:creationId xmlns:p14="http://schemas.microsoft.com/office/powerpoint/2010/main" val="1906889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pPr marL="457200" lvl="1" indent="0">
              <a:spcBef>
                <a:spcPts val="600"/>
              </a:spcBef>
              <a:spcAft>
                <a:spcPts val="600"/>
              </a:spcAft>
              <a:buNone/>
            </a:pPr>
            <a:r>
              <a:rPr lang="en-US" altLang="zh-CN" dirty="0"/>
              <a:t>Signs for “quiet zone”</a:t>
            </a:r>
          </a:p>
          <a:p>
            <a:pPr marL="457200" lvl="1" indent="0">
              <a:spcBef>
                <a:spcPts val="600"/>
              </a:spcBef>
              <a:spcAft>
                <a:spcPts val="600"/>
              </a:spcAft>
              <a:buNone/>
            </a:pPr>
            <a:r>
              <a:rPr lang="en-US" altLang="zh-CN" dirty="0"/>
              <a:t>Turning off cell phones</a:t>
            </a:r>
          </a:p>
          <a:p>
            <a:pPr marL="457200" lvl="1" indent="0">
              <a:spcBef>
                <a:spcPts val="600"/>
              </a:spcBef>
              <a:spcAft>
                <a:spcPts val="600"/>
              </a:spcAft>
              <a:buNone/>
            </a:pPr>
            <a:r>
              <a:rPr lang="en-US" altLang="zh-CN" dirty="0"/>
              <a:t>Speaking in a lowered voice</a:t>
            </a:r>
          </a:p>
          <a:p>
            <a:pPr marL="457200" lvl="1" indent="0">
              <a:spcBef>
                <a:spcPts val="600"/>
              </a:spcBef>
              <a:spcAft>
                <a:spcPts val="600"/>
              </a:spcAft>
              <a:buNone/>
            </a:pPr>
            <a:r>
              <a:rPr lang="en-US" altLang="zh-CN" dirty="0"/>
              <a:t>Walking quietly</a:t>
            </a:r>
          </a:p>
          <a:p>
            <a:pPr marL="457200" lvl="1" indent="0">
              <a:spcBef>
                <a:spcPts val="600"/>
              </a:spcBef>
              <a:spcAft>
                <a:spcPts val="600"/>
              </a:spcAft>
              <a:buNone/>
            </a:pPr>
            <a:r>
              <a:rPr lang="en-US" sz="2800" dirty="0"/>
              <a:t>Visitor surveys</a:t>
            </a:r>
            <a:endParaRPr lang="en-US" altLang="zh-CN" dirty="0"/>
          </a:p>
          <a:p>
            <a:endParaRPr lang="en-US" dirty="0"/>
          </a:p>
        </p:txBody>
      </p:sp>
      <p:sp>
        <p:nvSpPr>
          <p:cNvPr id="5" name="Title 4"/>
          <p:cNvSpPr>
            <a:spLocks noGrp="1"/>
          </p:cNvSpPr>
          <p:nvPr>
            <p:ph type="title"/>
          </p:nvPr>
        </p:nvSpPr>
        <p:spPr/>
        <p:txBody>
          <a:bodyPr/>
          <a:lstStyle/>
          <a:p>
            <a:r>
              <a:rPr lang="en-US" altLang="zh-CN" dirty="0"/>
              <a:t>Education/Information</a:t>
            </a:r>
            <a:br>
              <a:rPr lang="en-US" altLang="zh-CN" dirty="0"/>
            </a:br>
            <a:endParaRPr lang="en-US" dirty="0"/>
          </a:p>
        </p:txBody>
      </p:sp>
    </p:spTree>
    <p:extLst>
      <p:ext uri="{BB962C8B-B14F-4D97-AF65-F5344CB8AC3E}">
        <p14:creationId xmlns:p14="http://schemas.microsoft.com/office/powerpoint/2010/main" val="1174426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Autofit/>
          </a:bodyPr>
          <a:lstStyle/>
          <a:p>
            <a:pPr marL="457200" lvl="1" indent="0">
              <a:spcBef>
                <a:spcPts val="1200"/>
              </a:spcBef>
              <a:spcAft>
                <a:spcPts val="1200"/>
              </a:spcAft>
              <a:buNone/>
            </a:pPr>
            <a:r>
              <a:rPr lang="en-US" sz="3000" dirty="0"/>
              <a:t>37 decibels as standard of quality</a:t>
            </a:r>
          </a:p>
          <a:p>
            <a:pPr marL="457200" lvl="1" indent="0">
              <a:spcBef>
                <a:spcPts val="1200"/>
              </a:spcBef>
              <a:spcAft>
                <a:spcPts val="1200"/>
              </a:spcAft>
              <a:buNone/>
            </a:pPr>
            <a:r>
              <a:rPr lang="en-US" sz="3000" dirty="0"/>
              <a:t>Equivalent of 30% reduction in visitor use</a:t>
            </a:r>
          </a:p>
          <a:p>
            <a:pPr marL="457200" lvl="1" indent="0">
              <a:spcBef>
                <a:spcPts val="1200"/>
              </a:spcBef>
              <a:spcAft>
                <a:spcPts val="1200"/>
              </a:spcAft>
              <a:buNone/>
            </a:pPr>
            <a:r>
              <a:rPr lang="en-US" sz="3000" dirty="0"/>
              <a:t>Strong visitor support</a:t>
            </a:r>
          </a:p>
        </p:txBody>
      </p:sp>
      <p:sp>
        <p:nvSpPr>
          <p:cNvPr id="5" name="Title 4"/>
          <p:cNvSpPr>
            <a:spLocks noGrp="1"/>
          </p:cNvSpPr>
          <p:nvPr>
            <p:ph type="title"/>
          </p:nvPr>
        </p:nvSpPr>
        <p:spPr/>
        <p:txBody>
          <a:bodyPr/>
          <a:lstStyle/>
          <a:p>
            <a:r>
              <a:rPr lang="en-US" sz="2800" dirty="0"/>
              <a:t>Visitor surveys</a:t>
            </a:r>
            <a:br>
              <a:rPr lang="en-US" sz="2800" dirty="0"/>
            </a:br>
            <a:endParaRPr lang="en-US" dirty="0"/>
          </a:p>
        </p:txBody>
      </p:sp>
    </p:spTree>
    <p:extLst>
      <p:ext uri="{BB962C8B-B14F-4D97-AF65-F5344CB8AC3E}">
        <p14:creationId xmlns:p14="http://schemas.microsoft.com/office/powerpoint/2010/main" val="1374462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Autofit/>
          </a:bodyPr>
          <a:lstStyle/>
          <a:p>
            <a:r>
              <a:rPr lang="en-US" sz="3200" dirty="0"/>
              <a:t>Study Sound Clip 1</a:t>
            </a:r>
          </a:p>
          <a:p>
            <a:pPr marL="109728" indent="0">
              <a:buNone/>
            </a:pPr>
            <a:endParaRPr lang="en-US" sz="1400" dirty="0"/>
          </a:p>
          <a:p>
            <a:r>
              <a:rPr lang="en-US" sz="3200" dirty="0"/>
              <a:t>Study Sound Clip 2</a:t>
            </a:r>
          </a:p>
          <a:p>
            <a:pPr marL="109728" indent="0">
              <a:buNone/>
            </a:pPr>
            <a:endParaRPr lang="en-US" sz="1400" dirty="0"/>
          </a:p>
          <a:p>
            <a:r>
              <a:rPr lang="en-US" sz="3200" dirty="0"/>
              <a:t>Study Sound Clip 3</a:t>
            </a:r>
          </a:p>
          <a:p>
            <a:pPr marL="109728" indent="0">
              <a:buNone/>
            </a:pPr>
            <a:endParaRPr lang="en-US" sz="1400" dirty="0"/>
          </a:p>
          <a:p>
            <a:r>
              <a:rPr lang="en-US" sz="3200" dirty="0"/>
              <a:t>Study Sound Clip 4</a:t>
            </a:r>
          </a:p>
          <a:p>
            <a:pPr marL="109728" indent="0">
              <a:buNone/>
            </a:pPr>
            <a:endParaRPr lang="en-US" sz="1400" dirty="0"/>
          </a:p>
          <a:p>
            <a:r>
              <a:rPr lang="en-US" sz="3200" dirty="0"/>
              <a:t>Study Sound Clip 5</a:t>
            </a:r>
          </a:p>
        </p:txBody>
      </p:sp>
      <p:sp>
        <p:nvSpPr>
          <p:cNvPr id="5" name="Title 4"/>
          <p:cNvSpPr>
            <a:spLocks noGrp="1"/>
          </p:cNvSpPr>
          <p:nvPr>
            <p:ph type="title"/>
          </p:nvPr>
        </p:nvSpPr>
        <p:spPr/>
        <p:txBody>
          <a:bodyPr/>
          <a:lstStyle/>
          <a:p>
            <a:r>
              <a:rPr lang="en-US" dirty="0"/>
              <a:t>The Sounds of Silence in Muir Woods</a:t>
            </a:r>
          </a:p>
        </p:txBody>
      </p:sp>
      <p:pic>
        <p:nvPicPr>
          <p:cNvPr id="2" name="01.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495800" y="1371600"/>
            <a:ext cx="609600" cy="609600"/>
          </a:xfrm>
          <a:prstGeom prst="rect">
            <a:avLst/>
          </a:prstGeom>
        </p:spPr>
      </p:pic>
      <p:pic>
        <p:nvPicPr>
          <p:cNvPr id="4" name="02.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4495800" y="2133600"/>
            <a:ext cx="609600" cy="609600"/>
          </a:xfrm>
          <a:prstGeom prst="rect">
            <a:avLst/>
          </a:prstGeom>
        </p:spPr>
      </p:pic>
      <p:pic>
        <p:nvPicPr>
          <p:cNvPr id="6" name="03.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4495800" y="2971800"/>
            <a:ext cx="609600" cy="609600"/>
          </a:xfrm>
          <a:prstGeom prst="rect">
            <a:avLst/>
          </a:prstGeom>
        </p:spPr>
      </p:pic>
      <p:pic>
        <p:nvPicPr>
          <p:cNvPr id="7" name="04.mp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4495800" y="3810000"/>
            <a:ext cx="609600" cy="609600"/>
          </a:xfrm>
          <a:prstGeom prst="rect">
            <a:avLst/>
          </a:prstGeom>
        </p:spPr>
      </p:pic>
      <p:pic>
        <p:nvPicPr>
          <p:cNvPr id="8" name="05.mp3">
            <a:hlinkClick r:id="" action="ppaction://media"/>
          </p:cNvPr>
          <p:cNvPicPr>
            <a:picLocks noChangeAspect="1"/>
          </p:cNvPicPr>
          <p:nvPr>
            <a:audioFile r:link="rId10"/>
            <p:extLst>
              <p:ext uri="{DAA4B4D4-6D71-4841-9C94-3DE7FCFB9230}">
                <p14:media xmlns:p14="http://schemas.microsoft.com/office/powerpoint/2010/main" r:embed="rId9"/>
              </p:ext>
            </p:extLst>
          </p:nvPr>
        </p:nvPicPr>
        <p:blipFill>
          <a:blip r:embed="rId12"/>
          <a:stretch>
            <a:fillRect/>
          </a:stretch>
        </p:blipFill>
        <p:spPr>
          <a:xfrm>
            <a:off x="4495800" y="4572000"/>
            <a:ext cx="609600" cy="609600"/>
          </a:xfrm>
          <a:prstGeom prst="rect">
            <a:avLst/>
          </a:prstGeom>
        </p:spPr>
      </p:pic>
    </p:spTree>
    <p:extLst>
      <p:ext uri="{BB962C8B-B14F-4D97-AF65-F5344CB8AC3E}">
        <p14:creationId xmlns:p14="http://schemas.microsoft.com/office/powerpoint/2010/main" val="29641470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384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46106" fill="hold"/>
                                        <p:tgtEl>
                                          <p:spTgt spid="4"/>
                                        </p:tgtEl>
                                      </p:cBhvr>
                                    </p:cmd>
                                  </p:childTnLst>
                                </p:cTn>
                              </p:par>
                            </p:childTnLst>
                          </p:cTn>
                        </p:par>
                      </p:childTnLst>
                    </p:cTn>
                  </p:par>
                </p:childTnLst>
              </p:cTn>
              <p:nextCondLst>
                <p:cond evt="onClick" delay="0">
                  <p:tgtEl>
                    <p:spTgt spid="4"/>
                  </p:tgtEl>
                </p:cond>
              </p:nextCondLst>
            </p:seq>
            <p:audio>
              <p:cMediaNode vol="80000">
                <p:cTn id="13" fill="hold" display="0">
                  <p:stCondLst>
                    <p:cond delay="indefinite"/>
                  </p:stCondLst>
                  <p:endCondLst>
                    <p:cond evt="onStopAudio" delay="0">
                      <p:tgtEl>
                        <p:sldTgt/>
                      </p:tgtEl>
                    </p:cond>
                  </p:endCondLst>
                </p:cTn>
                <p:tgtEl>
                  <p:spTgt spid="4"/>
                </p:tgtEl>
              </p:cMediaNode>
            </p:audio>
            <p:seq concurrent="1" nextAc="seek">
              <p:cTn id="14" restart="whenNotActive" fill="hold" evtFilter="cancelBubble" nodeType="interactiveSeq">
                <p:stCondLst>
                  <p:cond evt="onClick" delay="0">
                    <p:tgtEl>
                      <p:spTgt spid="6"/>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5531" fill="hold"/>
                                        <p:tgtEl>
                                          <p:spTgt spid="6"/>
                                        </p:tgtEl>
                                      </p:cBhvr>
                                    </p:cmd>
                                  </p:childTnLst>
                                </p:cTn>
                              </p:par>
                            </p:childTnLst>
                          </p:cTn>
                        </p:par>
                      </p:childTnLst>
                    </p:cTn>
                  </p:par>
                </p:childTnLst>
              </p:cTn>
              <p:nextCondLst>
                <p:cond evt="onClick" delay="0">
                  <p:tgtEl>
                    <p:spTgt spid="6"/>
                  </p:tgtEl>
                </p:cond>
              </p:nextCondLst>
            </p:seq>
            <p:audio>
              <p:cMediaNode vol="80000">
                <p:cTn id="19" fill="hold" display="0">
                  <p:stCondLst>
                    <p:cond delay="indefinite"/>
                  </p:stCondLst>
                  <p:endCondLst>
                    <p:cond evt="onStopAudio" delay="0">
                      <p:tgtEl>
                        <p:sldTgt/>
                      </p:tgtEl>
                    </p:cond>
                  </p:endCondLst>
                </p:cTn>
                <p:tgtEl>
                  <p:spTgt spid="6"/>
                </p:tgtEl>
              </p:cMediaNode>
            </p:audio>
            <p:seq concurrent="1" nextAc="seek">
              <p:cTn id="20" restart="whenNotActive" fill="hold" evtFilter="cancelBubble" nodeType="interactiveSeq">
                <p:stCondLst>
                  <p:cond evt="onClick" delay="0">
                    <p:tgtEl>
                      <p:spTgt spid="7"/>
                    </p:tgtEl>
                  </p:cond>
                </p:stCondLst>
                <p:endSync evt="end" delay="0">
                  <p:rtn val="all"/>
                </p:endSync>
                <p:childTnLst>
                  <p:par>
                    <p:cTn id="21" fill="hold">
                      <p:stCondLst>
                        <p:cond delay="0"/>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45035" fill="hold"/>
                                        <p:tgtEl>
                                          <p:spTgt spid="7"/>
                                        </p:tgtEl>
                                      </p:cBhvr>
                                    </p:cmd>
                                  </p:childTnLst>
                                </p:cTn>
                              </p:par>
                            </p:childTnLst>
                          </p:cTn>
                        </p:par>
                      </p:childTnLst>
                    </p:cTn>
                  </p:par>
                </p:childTnLst>
              </p:cTn>
              <p:nextCondLst>
                <p:cond evt="onClick" delay="0">
                  <p:tgtEl>
                    <p:spTgt spid="7"/>
                  </p:tgtEl>
                </p:cond>
              </p:nextCondLst>
            </p:seq>
            <p:audio>
              <p:cMediaNode vol="80000">
                <p:cTn id="25" fill="hold" display="0">
                  <p:stCondLst>
                    <p:cond delay="indefinite"/>
                  </p:stCondLst>
                  <p:endCondLst>
                    <p:cond evt="onStopAudio" delay="0">
                      <p:tgtEl>
                        <p:sldTgt/>
                      </p:tgtEl>
                    </p:cond>
                  </p:endCondLst>
                </p:cTn>
                <p:tgtEl>
                  <p:spTgt spid="7"/>
                </p:tgtEl>
              </p:cMediaNode>
            </p:audio>
            <p:seq concurrent="1" nextAc="seek">
              <p:cTn id="26" restart="whenNotActive" fill="hold" evtFilter="cancelBubble" nodeType="interactiveSeq">
                <p:stCondLst>
                  <p:cond evt="onClick" delay="0">
                    <p:tgtEl>
                      <p:spTgt spid="8"/>
                    </p:tgtEl>
                  </p:cond>
                </p:stCondLst>
                <p:endSync evt="end" delay="0">
                  <p:rtn val="all"/>
                </p:endSync>
                <p:childTnLst>
                  <p:par>
                    <p:cTn id="27" fill="hold">
                      <p:stCondLst>
                        <p:cond delay="0"/>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41482" fill="hold"/>
                                        <p:tgtEl>
                                          <p:spTgt spid="8"/>
                                        </p:tgtEl>
                                      </p:cBhvr>
                                    </p:cmd>
                                  </p:childTnLst>
                                </p:cTn>
                              </p:par>
                            </p:childTnLst>
                          </p:cTn>
                        </p:par>
                      </p:childTnLst>
                    </p:cTn>
                  </p:par>
                </p:childTnLst>
              </p:cTn>
              <p:nextCondLst>
                <p:cond evt="onClick" delay="0">
                  <p:tgtEl>
                    <p:spTgt spid="8"/>
                  </p:tgtEl>
                </p:cond>
              </p:nextCondLst>
            </p:seq>
            <p:audio>
              <p:cMediaNode vol="80000">
                <p:cTn id="31"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2800" dirty="0">
                <a:solidFill>
                  <a:schemeClr val="tx2"/>
                </a:solidFill>
                <a:latin typeface="Arial" charset="0"/>
              </a:rPr>
              <a:t>Social Norm Curve for Sounds at Muir Woods</a:t>
            </a:r>
            <a:br>
              <a:rPr lang="en-US" sz="2800" dirty="0">
                <a:solidFill>
                  <a:schemeClr val="tx2"/>
                </a:solidFill>
                <a:latin typeface="Arial" charset="0"/>
              </a:rPr>
            </a:br>
            <a:endParaRPr lang="en-US" dirty="0"/>
          </a:p>
        </p:txBody>
      </p:sp>
      <p:graphicFrame>
        <p:nvGraphicFramePr>
          <p:cNvPr id="6" name="Content Placeholder 5"/>
          <p:cNvGraphicFramePr>
            <a:graphicFrameLocks noGrp="1" noChangeAspect="1"/>
          </p:cNvGraphicFramePr>
          <p:nvPr>
            <p:ph sz="quarter" idx="13"/>
            <p:extLst>
              <p:ext uri="{D42A27DB-BD31-4B8C-83A1-F6EECF244321}">
                <p14:modId xmlns:p14="http://schemas.microsoft.com/office/powerpoint/2010/main" val="2755362090"/>
              </p:ext>
            </p:extLst>
          </p:nvPr>
        </p:nvGraphicFramePr>
        <p:xfrm>
          <a:off x="762000" y="838200"/>
          <a:ext cx="7088475" cy="4572000"/>
        </p:xfrm>
        <a:graphic>
          <a:graphicData uri="http://schemas.openxmlformats.org/presentationml/2006/ole">
            <mc:AlternateContent xmlns:mc="http://schemas.openxmlformats.org/markup-compatibility/2006">
              <mc:Choice xmlns:v="urn:schemas-microsoft-com:vml" Requires="v">
                <p:oleObj name="Chart" r:id="rId2" imgW="10715760" imgH="7677240" progId="Excel.Chart.8">
                  <p:embed/>
                </p:oleObj>
              </mc:Choice>
              <mc:Fallback>
                <p:oleObj name="Chart" r:id="rId2" imgW="10715760" imgH="7677240" progId="Excel.Chart.8">
                  <p:embed/>
                  <p:pic>
                    <p:nvPicPr>
                      <p:cNvPr id="2" name="Object 1"/>
                      <p:cNvPicPr>
                        <a:picLocks noChangeAspect="1" noChangeArrowheads="1"/>
                      </p:cNvPicPr>
                      <p:nvPr/>
                    </p:nvPicPr>
                    <p:blipFill>
                      <a:blip r:embed="rId3"/>
                      <a:srcRect/>
                      <a:stretch>
                        <a:fillRect/>
                      </a:stretch>
                    </p:blipFill>
                    <p:spPr bwMode="auto">
                      <a:xfrm>
                        <a:off x="762000" y="838200"/>
                        <a:ext cx="7088475" cy="457200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7690225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76200"/>
            <a:ext cx="8839200" cy="6124754"/>
          </a:xfrm>
          <a:prstGeom prst="rect">
            <a:avLst/>
          </a:prstGeom>
        </p:spPr>
        <p:txBody>
          <a:bodyPr wrap="square">
            <a:spAutoFit/>
          </a:bodyPr>
          <a:lstStyle/>
          <a:p>
            <a:r>
              <a:rPr lang="en-US" dirty="0"/>
              <a:t>Inside NPS</a:t>
            </a:r>
          </a:p>
          <a:p>
            <a:r>
              <a:rPr lang="en-US" dirty="0"/>
              <a:t>MUIR WOODS NATIONAL MONUMENT</a:t>
            </a:r>
            <a:br>
              <a:rPr lang="en-US" dirty="0"/>
            </a:br>
            <a:r>
              <a:rPr lang="en-US" b="1" dirty="0"/>
              <a:t>New Signs Encourage Appreciation Of Natural Sound</a:t>
            </a:r>
            <a:br>
              <a:rPr lang="en-US" dirty="0"/>
            </a:br>
            <a:endParaRPr lang="en-US" sz="800" dirty="0"/>
          </a:p>
          <a:p>
            <a:r>
              <a:rPr lang="en-US" dirty="0"/>
              <a:t>Rather quietly, Muir Woods recently installed five new wayside signs that encourage visitors to walk quietly and enjoy the natural soundscape of the primeval forest.</a:t>
            </a:r>
          </a:p>
          <a:p>
            <a:endParaRPr lang="en-US" sz="800" dirty="0"/>
          </a:p>
          <a:p>
            <a:r>
              <a:rPr lang="en-US" dirty="0"/>
              <a:t>Just minutes from the Golden Gate Bridge and a major metropolitan area, the ancient forest is in sharp contrast to the busyness of the surrounding modern world.</a:t>
            </a:r>
          </a:p>
          <a:p>
            <a:endParaRPr lang="en-US" sz="800" dirty="0"/>
          </a:p>
          <a:p>
            <a:r>
              <a:rPr lang="en-US" dirty="0"/>
              <a:t>On a weekday, in the winter or spring, early in the morning or late in the afternoon, not on a holiday, and on just about any rainy day, visitors may enjoy a few moments of quiet in Muir Woods without intrusion from mechanical or human-made sounds. But, it’s becoming more challenging as the San Francisco Bay Area’s population of seven million people continues to swell and will increase by millions over the next 50 years.</a:t>
            </a:r>
          </a:p>
          <a:p>
            <a:endParaRPr lang="en-US" sz="800" dirty="0"/>
          </a:p>
          <a:p>
            <a:r>
              <a:rPr lang="en-US" dirty="0"/>
              <a:t>With fewer places to go without the sound of a blustery motorcycle or the rumbling airplane overhead or the constant drone of a nearby freeway, future generations will be hard-pressed to find a quiet place to listen to natural sounds for reasons of health, inspiration, and restoration. Not only does noise affect the human species, but the other species as well. Animals that depend on their sense of hearing for avoiding predators, finding mates or safe territories, finding food, and nurturing young, will be less fit to survive in urban areas.</a:t>
            </a:r>
          </a:p>
        </p:txBody>
      </p:sp>
    </p:spTree>
    <p:extLst>
      <p:ext uri="{BB962C8B-B14F-4D97-AF65-F5344CB8AC3E}">
        <p14:creationId xmlns:p14="http://schemas.microsoft.com/office/powerpoint/2010/main" val="3652062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76200"/>
            <a:ext cx="8839200" cy="6155531"/>
          </a:xfrm>
          <a:prstGeom prst="rect">
            <a:avLst/>
          </a:prstGeom>
        </p:spPr>
        <p:txBody>
          <a:bodyPr wrap="square">
            <a:spAutoFit/>
          </a:bodyPr>
          <a:lstStyle/>
          <a:p>
            <a:r>
              <a:rPr lang="en-US" dirty="0"/>
              <a:t>Inside NPS</a:t>
            </a:r>
          </a:p>
          <a:p>
            <a:r>
              <a:rPr lang="en-US" dirty="0"/>
              <a:t>MUIR WOODS NATIONAL MONUMENT</a:t>
            </a:r>
            <a:br>
              <a:rPr lang="en-US" dirty="0"/>
            </a:br>
            <a:r>
              <a:rPr lang="en-US" b="1" dirty="0"/>
              <a:t>New Signs Encourage Appreciation Of Natural Sound (continued)</a:t>
            </a:r>
          </a:p>
          <a:p>
            <a:endParaRPr lang="en-US" sz="800" dirty="0"/>
          </a:p>
          <a:p>
            <a:r>
              <a:rPr lang="en-US" dirty="0"/>
              <a:t>The soundscape signs are a gentle reminder that Cathedral Grove is the park’s quiet refuge for people and animals alike. The grove of mature trees, located further from the bustling parking lot and park entrance, has a history of reverence and quietude. Cathedral Grove is the site where delegates to the first United Nations in 1945 came to commemorate President Franklin Delano Roosevelt, the chief architect of the U.N.</a:t>
            </a:r>
          </a:p>
          <a:p>
            <a:endParaRPr lang="en-US" sz="800" dirty="0"/>
          </a:p>
          <a:p>
            <a:r>
              <a:rPr lang="en-US" dirty="0"/>
              <a:t>Muir Woods offers evening programs to experience the natural sounds of an old-growth forest on a safe and leisurely walk.  Though the forest and weather are less dramatic in the summer than in the winter, visitors can listen to the watery music of Redwood Creek, enjoy the forest fragrance on a still evening, and the gentle soughing of the wind through the canopy of giant trees. Contrary to what is generally observed by first-timers to Muir Woods, the forest is not silent, but quiet.</a:t>
            </a:r>
          </a:p>
          <a:p>
            <a:endParaRPr lang="en-US" sz="800" dirty="0"/>
          </a:p>
          <a:p>
            <a:r>
              <a:rPr lang="en-US" dirty="0"/>
              <a:t>The Muir Woods soundscape signs were funded by the National Park Service Natural Sounds and Nights Skies Division. The project team includes Mia Monroe, Michael </a:t>
            </a:r>
            <a:r>
              <a:rPr lang="en-US" dirty="0" err="1"/>
              <a:t>Faw</a:t>
            </a:r>
            <a:r>
              <a:rPr lang="en-US" dirty="0"/>
              <a:t>, Gina Farr, Lou Sian, Tamara Williams, Karen Trevino, Erica </a:t>
            </a:r>
            <a:r>
              <a:rPr lang="en-US" dirty="0" err="1"/>
              <a:t>Pilcher</a:t>
            </a:r>
            <a:r>
              <a:rPr lang="en-US" dirty="0"/>
              <a:t>, and Bob Manning.</a:t>
            </a:r>
          </a:p>
          <a:p>
            <a:r>
              <a:rPr lang="en-US" b="1" dirty="0"/>
              <a:t>Contact Information</a:t>
            </a:r>
            <a:br>
              <a:rPr lang="en-US" dirty="0"/>
            </a:br>
            <a:r>
              <a:rPr lang="en-US" dirty="0"/>
              <a:t>Name: Lou Sian, Park Ranger and Media Specialist</a:t>
            </a:r>
          </a:p>
        </p:txBody>
      </p:sp>
    </p:spTree>
    <p:extLst>
      <p:ext uri="{BB962C8B-B14F-4D97-AF65-F5344CB8AC3E}">
        <p14:creationId xmlns:p14="http://schemas.microsoft.com/office/powerpoint/2010/main" val="1276355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89356" y="1272381"/>
            <a:ext cx="7196137" cy="2156619"/>
          </a:xfrm>
        </p:spPr>
        <p:txBody>
          <a:bodyPr>
            <a:noAutofit/>
          </a:bodyPr>
          <a:lstStyle/>
          <a:p>
            <a:pPr marL="0" indent="0">
              <a:lnSpc>
                <a:spcPct val="150000"/>
              </a:lnSpc>
              <a:buNone/>
            </a:pPr>
            <a:r>
              <a:rPr lang="en-US" sz="3200" dirty="0">
                <a:hlinkClick r:id="rId2"/>
              </a:rPr>
              <a:t>Virtual Tour of Muir Woods</a:t>
            </a:r>
            <a:r>
              <a:rPr lang="en-US" sz="3200" dirty="0"/>
              <a:t> (2:36)</a:t>
            </a:r>
          </a:p>
          <a:p>
            <a:pPr marL="0" indent="0">
              <a:lnSpc>
                <a:spcPct val="150000"/>
              </a:lnSpc>
              <a:buNone/>
            </a:pPr>
            <a:r>
              <a:rPr lang="en-US" sz="3200" dirty="0">
                <a:hlinkClick r:id="rId3"/>
              </a:rPr>
              <a:t>When Owls Attack! </a:t>
            </a:r>
            <a:r>
              <a:rPr lang="en-US" sz="3200" dirty="0"/>
              <a:t>(0:57)</a:t>
            </a:r>
          </a:p>
        </p:txBody>
      </p:sp>
      <p:sp>
        <p:nvSpPr>
          <p:cNvPr id="4" name="Title 3"/>
          <p:cNvSpPr>
            <a:spLocks noGrp="1"/>
          </p:cNvSpPr>
          <p:nvPr>
            <p:ph type="title"/>
          </p:nvPr>
        </p:nvSpPr>
        <p:spPr/>
        <p:txBody>
          <a:bodyPr/>
          <a:lstStyle/>
          <a:p>
            <a:r>
              <a:rPr lang="en-US" dirty="0"/>
              <a:t>Videos</a:t>
            </a:r>
          </a:p>
        </p:txBody>
      </p:sp>
      <p:sp>
        <p:nvSpPr>
          <p:cNvPr id="2" name="Rectangle 1"/>
          <p:cNvSpPr/>
          <p:nvPr/>
        </p:nvSpPr>
        <p:spPr>
          <a:xfrm>
            <a:off x="1189356" y="1981358"/>
            <a:ext cx="4876800" cy="369332"/>
          </a:xfrm>
          <a:prstGeom prst="rect">
            <a:avLst/>
          </a:prstGeom>
        </p:spPr>
        <p:txBody>
          <a:bodyPr wrap="square">
            <a:spAutoFit/>
          </a:bodyPr>
          <a:lstStyle/>
          <a:p>
            <a:r>
              <a:rPr lang="en-US" dirty="0"/>
              <a:t>http://www.youtube.com/watch?v=5ldc-IDfnLk</a:t>
            </a:r>
          </a:p>
        </p:txBody>
      </p:sp>
      <p:sp>
        <p:nvSpPr>
          <p:cNvPr id="5" name="Rectangle 4"/>
          <p:cNvSpPr/>
          <p:nvPr/>
        </p:nvSpPr>
        <p:spPr>
          <a:xfrm>
            <a:off x="1189356" y="2875001"/>
            <a:ext cx="4876800" cy="369332"/>
          </a:xfrm>
          <a:prstGeom prst="rect">
            <a:avLst/>
          </a:prstGeom>
        </p:spPr>
        <p:txBody>
          <a:bodyPr wrap="square">
            <a:spAutoFit/>
          </a:bodyPr>
          <a:lstStyle/>
          <a:p>
            <a:r>
              <a:rPr lang="en-US" dirty="0"/>
              <a:t>http://www.youtube.com/watch?v=sBCe08k3KqU</a:t>
            </a:r>
          </a:p>
        </p:txBody>
      </p:sp>
    </p:spTree>
    <p:extLst>
      <p:ext uri="{BB962C8B-B14F-4D97-AF65-F5344CB8AC3E}">
        <p14:creationId xmlns:p14="http://schemas.microsoft.com/office/powerpoint/2010/main" val="16295857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4525789"/>
      </p:ext>
    </p:extLst>
  </p:cSld>
  <p:clrMapOvr>
    <a:masterClrMapping/>
  </p:clrMapOvr>
</p:sld>
</file>

<file path=ppt/theme/theme1.xml><?xml version="1.0" encoding="utf-8"?>
<a:theme xmlns:a="http://schemas.openxmlformats.org/drawingml/2006/main" name="ThemeCABI">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hemeCABI" id="{75D553C7-327C-493A-8697-054027D90DF6}" vid="{96C8C150-8F64-415B-8F18-A598228C87C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ThemeCABI</Template>
  <TotalTime>2479</TotalTime>
  <Words>2866</Words>
  <Application>Microsoft Office PowerPoint</Application>
  <PresentationFormat>On-screen Show (4:3)</PresentationFormat>
  <Paragraphs>108</Paragraphs>
  <Slides>22</Slides>
  <Notes>8</Notes>
  <HiddenSlides>0</HiddenSlides>
  <MMClips>5</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22</vt:i4>
      </vt:variant>
    </vt:vector>
  </HeadingPairs>
  <TitlesOfParts>
    <vt:vector size="27" baseType="lpstr">
      <vt:lpstr>Arial</vt:lpstr>
      <vt:lpstr>Arial</vt:lpstr>
      <vt:lpstr>Calibri</vt:lpstr>
      <vt:lpstr>ThemeCABI</vt:lpstr>
      <vt:lpstr>Chart</vt:lpstr>
      <vt:lpstr>The Sounds of Silence in Muir Woods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Muir Woods National Monument</vt:lpstr>
      <vt:lpstr>PowerPoint Presentation</vt:lpstr>
      <vt:lpstr>PowerPoint Presentation</vt:lpstr>
      <vt:lpstr>PowerPoint Presentation</vt:lpstr>
      <vt:lpstr>Zoning </vt:lpstr>
      <vt:lpstr>Education/Information </vt:lpstr>
      <vt:lpstr>Visitor surveys </vt:lpstr>
      <vt:lpstr>The Sounds of Silence in Muir Woods</vt:lpstr>
      <vt:lpstr>Social Norm Curve for Sounds at Muir Woods </vt:lpstr>
      <vt:lpstr>PowerPoint Presentation</vt:lpstr>
      <vt:lpstr>PowerPoint Presentation</vt:lpstr>
      <vt:lpstr>Videos</vt:lpstr>
      <vt:lpstr>PowerPoint Presentation</vt:lpstr>
    </vt:vector>
  </TitlesOfParts>
  <Company>University of Vermont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Alternative Indicators of Crowding at Alcatraz Island: A Comparative Analysis</dc:title>
  <dc:creator>Nathan Reigner</dc:creator>
  <cp:lastModifiedBy>Anthony Burns</cp:lastModifiedBy>
  <cp:revision>230</cp:revision>
  <cp:lastPrinted>2012-02-06T15:49:32Z</cp:lastPrinted>
  <dcterms:created xsi:type="dcterms:W3CDTF">2011-03-05T19:34:28Z</dcterms:created>
  <dcterms:modified xsi:type="dcterms:W3CDTF">2023-01-16T15:56:31Z</dcterms:modified>
</cp:coreProperties>
</file>