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1.xml" ContentType="application/vnd.openxmlformats-officedocument.presentationml.notesSlide+xml"/>
  <Override PartName="/ppt/notesSlides/_rels/notesSlide1.xml.rels" ContentType="application/vnd.openxmlformats-package.relationships+xml"/>
  <Override PartName="/ppt/notesSlides/_rels/notesSlide2.xml.rels" ContentType="application/vnd.openxmlformats-package.relationships+xml"/>
  <Override PartName="/ppt/notesSlides/notesSlide2.xml" ContentType="application/vnd.openxmlformats-officedocument.presentationml.notesSlide+xml"/>
  <Override PartName="/ppt/media/image1.png" ContentType="image/png"/>
  <Override PartName="/ppt/media/image7.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8.jpeg" ContentType="image/jpeg"/>
  <Override PartName="/ppt/media/image9.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_rels/slide1.xml.rels" ContentType="application/vnd.openxmlformats-package.relationships+xml"/>
  <Override PartName="/ppt/slides/_rels/slide22.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Lst>
  <p:sldSz cx="10080625" cy="567055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 name=""/>
          <p:cNvSpPr/>
          <p:nvPr/>
        </p:nvSpPr>
        <p:spPr>
          <a:xfrm>
            <a:off x="0" y="0"/>
            <a:ext cx="7560000" cy="10692000"/>
          </a:xfrm>
          <a:prstGeom prst="rect">
            <a:avLst/>
          </a:prstGeom>
          <a:solidFill>
            <a:srgbClr val="ffffff"/>
          </a:solidFill>
          <a:ln w="9360">
            <a:noFill/>
          </a:ln>
        </p:spPr>
      </p:sp>
      <p:sp>
        <p:nvSpPr>
          <p:cNvPr id="4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7"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8"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9"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0"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1"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2"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7"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8"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9" name="PlaceHolder 1"/>
          <p:cNvSpPr>
            <a:spLocks noGrp="1"/>
          </p:cNvSpPr>
          <p:nvPr>
            <p:ph type="sldImg"/>
          </p:nvPr>
        </p:nvSpPr>
        <p:spPr>
          <a:xfrm>
            <a:off x="720360" y="900000"/>
            <a:ext cx="6093000" cy="341496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move the slide</a:t>
            </a:r>
            <a:endParaRPr b="0" lang="en-GB" sz="3300" spc="-1" strike="noStrike">
              <a:solidFill>
                <a:srgbClr val="000000"/>
              </a:solidFill>
              <a:latin typeface="Times New Roman"/>
            </a:endParaRPr>
          </a:p>
        </p:txBody>
      </p:sp>
      <p:sp>
        <p:nvSpPr>
          <p:cNvPr id="60" name="PlaceHolder 2"/>
          <p:cNvSpPr>
            <a:spLocks noGrp="1"/>
          </p:cNvSpPr>
          <p:nvPr>
            <p:ph type="body"/>
          </p:nvPr>
        </p:nvSpPr>
        <p:spPr>
          <a:xfrm>
            <a:off x="720360" y="4680000"/>
            <a:ext cx="6093000" cy="5013360"/>
          </a:xfrm>
          <a:prstGeom prst="rect">
            <a:avLst/>
          </a:prstGeom>
        </p:spPr>
        <p:txBody>
          <a:bodyPr lIns="0" rIns="0" tIns="0" bIns="0">
            <a:noAutofit/>
          </a:bodyPr>
          <a:p>
            <a:r>
              <a:rPr b="0" lang="en-GB" sz="1200" spc="-1" strike="noStrike">
                <a:solidFill>
                  <a:srgbClr val="000000"/>
                </a:solidFill>
                <a:latin typeface="Times New Roman"/>
              </a:rPr>
              <a:t>Click to edit the notes format</a:t>
            </a:r>
            <a:endParaRPr b="0" lang="en-GB" sz="1200" spc="-1" strike="noStrike">
              <a:solidFill>
                <a:srgbClr val="000000"/>
              </a:solidFill>
              <a:latin typeface="Times New Roman"/>
            </a:endParaRPr>
          </a:p>
        </p:txBody>
      </p:sp>
      <p:sp>
        <p:nvSpPr>
          <p:cNvPr id="61" name="PlaceHolder 3"/>
          <p:cNvSpPr>
            <a:spLocks noGrp="1"/>
          </p:cNvSpPr>
          <p:nvPr>
            <p:ph type="hdr"/>
          </p:nvPr>
        </p:nvSpPr>
        <p:spPr>
          <a:xfrm>
            <a:off x="0" y="-360"/>
            <a:ext cx="3254400" cy="507960"/>
          </a:xfrm>
          <a:prstGeom prst="rect">
            <a:avLst/>
          </a:prstGeom>
        </p:spPr>
        <p:txBody>
          <a:bodyPr lIns="0" rIns="0" tIns="0" bIns="0">
            <a:noAutofit/>
          </a:bodyPr>
          <a:p>
            <a:pPr>
              <a:lnSpc>
                <a:spcPct val="95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&lt;header&gt;</a:t>
            </a:r>
            <a:endParaRPr b="0" lang="en-GB" sz="1400" spc="-1" strike="noStrike">
              <a:solidFill>
                <a:srgbClr val="000000"/>
              </a:solidFill>
              <a:latin typeface="Arial"/>
            </a:endParaRPr>
          </a:p>
        </p:txBody>
      </p:sp>
      <p:sp>
        <p:nvSpPr>
          <p:cNvPr id="62" name="PlaceHolder 4"/>
          <p:cNvSpPr>
            <a:spLocks noGrp="1"/>
          </p:cNvSpPr>
          <p:nvPr>
            <p:ph type="dt"/>
          </p:nvPr>
        </p:nvSpPr>
        <p:spPr>
          <a:xfrm>
            <a:off x="4278240" y="-360"/>
            <a:ext cx="3254400" cy="507960"/>
          </a:xfrm>
          <a:prstGeom prst="rect">
            <a:avLst/>
          </a:prstGeom>
        </p:spPr>
        <p:txBody>
          <a:bodyPr lIns="0" rIns="0" tIns="0" bIns="0">
            <a:noAutofit/>
          </a:bodyPr>
          <a:p>
            <a:pPr algn="r">
              <a:lnSpc>
                <a:spcPct val="95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&lt;date/time&gt;</a:t>
            </a:r>
            <a:endParaRPr b="0" lang="en-GB" sz="1400" spc="-1" strike="noStrike">
              <a:solidFill>
                <a:srgbClr val="000000"/>
              </a:solidFill>
              <a:latin typeface="Arial"/>
            </a:endParaRPr>
          </a:p>
        </p:txBody>
      </p:sp>
      <p:sp>
        <p:nvSpPr>
          <p:cNvPr id="63" name="PlaceHolder 5"/>
          <p:cNvSpPr>
            <a:spLocks noGrp="1"/>
          </p:cNvSpPr>
          <p:nvPr>
            <p:ph type="ftr"/>
          </p:nvPr>
        </p:nvSpPr>
        <p:spPr>
          <a:xfrm>
            <a:off x="0" y="10156680"/>
            <a:ext cx="3254400" cy="508320"/>
          </a:xfrm>
          <a:prstGeom prst="rect">
            <a:avLst/>
          </a:prstGeom>
        </p:spPr>
        <p:txBody>
          <a:bodyPr lIns="0" rIns="0" tIns="0" bIns="0" anchor="b">
            <a:noAutofit/>
          </a:bodyPr>
          <a:p>
            <a:pPr>
              <a:lnSpc>
                <a:spcPct val="95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&lt;footer&gt;</a:t>
            </a:r>
            <a:endParaRPr b="0" lang="en-GB" sz="1400" spc="-1" strike="noStrike">
              <a:solidFill>
                <a:srgbClr val="000000"/>
              </a:solidFill>
              <a:latin typeface="Arial"/>
            </a:endParaRPr>
          </a:p>
        </p:txBody>
      </p:sp>
      <p:sp>
        <p:nvSpPr>
          <p:cNvPr id="64" name="PlaceHolder 6"/>
          <p:cNvSpPr>
            <a:spLocks noGrp="1"/>
          </p:cNvSpPr>
          <p:nvPr>
            <p:ph type="sldNum"/>
          </p:nvPr>
        </p:nvSpPr>
        <p:spPr>
          <a:xfrm>
            <a:off x="4278240" y="10156680"/>
            <a:ext cx="3254400" cy="508320"/>
          </a:xfrm>
          <a:prstGeom prst="rect">
            <a:avLst/>
          </a:prstGeom>
        </p:spPr>
        <p:txBody>
          <a:bodyPr lIns="0" rIns="0" tIns="0" bIns="0" anchor="b">
            <a:noAutofit/>
          </a:bodyPr>
          <a:p>
            <a:pPr algn="r">
              <a:lnSpc>
                <a:spcPct val="95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fld id="{FA9FF987-AB88-4F01-8CD2-7965632A6D8F}" type="slidenum">
              <a:rPr b="0" lang="de-DE" sz="1400" spc="-1" strike="noStrike">
                <a:solidFill>
                  <a:srgbClr val="000000"/>
                </a:solidFill>
                <a:latin typeface="Times New Roman"/>
                <a:ea typeface="DejaVu Sans"/>
              </a:rPr>
              <a:t>&lt;number&gt;</a:t>
            </a:fld>
            <a:endParaRPr b="0" lang="en-GB" sz="14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8" name="PlaceHolder 1"/>
          <p:cNvSpPr>
            <a:spLocks noGrp="1"/>
          </p:cNvSpPr>
          <p:nvPr>
            <p:ph type="sldImg"/>
          </p:nvPr>
        </p:nvSpPr>
        <p:spPr>
          <a:xfrm>
            <a:off x="720720" y="900000"/>
            <a:ext cx="6119640" cy="3441960"/>
          </a:xfrm>
          <a:prstGeom prst="rect">
            <a:avLst/>
          </a:prstGeom>
        </p:spPr>
      </p:sp>
      <p:sp>
        <p:nvSpPr>
          <p:cNvPr id="119"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0" name="PlaceHolder 1"/>
          <p:cNvSpPr>
            <a:spLocks noGrp="1"/>
          </p:cNvSpPr>
          <p:nvPr>
            <p:ph type="sldImg"/>
          </p:nvPr>
        </p:nvSpPr>
        <p:spPr>
          <a:xfrm>
            <a:off x="720720" y="900000"/>
            <a:ext cx="6119640" cy="3441960"/>
          </a:xfrm>
          <a:prstGeom prst="rect">
            <a:avLst/>
          </a:prstGeom>
        </p:spPr>
      </p:sp>
      <p:sp>
        <p:nvSpPr>
          <p:cNvPr id="121"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6" name="PlaceHolder 1"/>
          <p:cNvSpPr>
            <a:spLocks noGrp="1"/>
          </p:cNvSpPr>
          <p:nvPr>
            <p:ph type="title"/>
          </p:nvPr>
        </p:nvSpPr>
        <p:spPr>
          <a:xfrm>
            <a:off x="502920" y="215640"/>
            <a:ext cx="8072280" cy="8017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7" name="PlaceHolder 2"/>
          <p:cNvSpPr>
            <a:spLocks noGrp="1"/>
          </p:cNvSpPr>
          <p:nvPr>
            <p:ph type="subTitle"/>
          </p:nvPr>
        </p:nvSpPr>
        <p:spPr>
          <a:xfrm>
            <a:off x="503280" y="1368360"/>
            <a:ext cx="9045360" cy="326088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502920" y="215640"/>
            <a:ext cx="8072280" cy="8017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9" name="PlaceHolder 2"/>
          <p:cNvSpPr>
            <a:spLocks noGrp="1"/>
          </p:cNvSpPr>
          <p:nvPr>
            <p:ph type="body"/>
          </p:nvPr>
        </p:nvSpPr>
        <p:spPr>
          <a:xfrm>
            <a:off x="503280" y="1368360"/>
            <a:ext cx="9045360" cy="326088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502920" y="215640"/>
            <a:ext cx="8072280" cy="8017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1" name="PlaceHolder 2"/>
          <p:cNvSpPr>
            <a:spLocks noGrp="1"/>
          </p:cNvSpPr>
          <p:nvPr>
            <p:ph type="body"/>
          </p:nvPr>
        </p:nvSpPr>
        <p:spPr>
          <a:xfrm>
            <a:off x="503280" y="1368360"/>
            <a:ext cx="4413960" cy="32608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2" name="PlaceHolder 3"/>
          <p:cNvSpPr>
            <a:spLocks noGrp="1"/>
          </p:cNvSpPr>
          <p:nvPr>
            <p:ph type="body"/>
          </p:nvPr>
        </p:nvSpPr>
        <p:spPr>
          <a:xfrm>
            <a:off x="5138280" y="1368360"/>
            <a:ext cx="4413960" cy="326088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3" name="PlaceHolder 1"/>
          <p:cNvSpPr>
            <a:spLocks noGrp="1"/>
          </p:cNvSpPr>
          <p:nvPr>
            <p:ph type="title"/>
          </p:nvPr>
        </p:nvSpPr>
        <p:spPr>
          <a:xfrm>
            <a:off x="502920" y="215640"/>
            <a:ext cx="8072280" cy="8017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4" name="PlaceHolder 1"/>
          <p:cNvSpPr>
            <a:spLocks noGrp="1"/>
          </p:cNvSpPr>
          <p:nvPr>
            <p:ph type="subTitle"/>
          </p:nvPr>
        </p:nvSpPr>
        <p:spPr>
          <a:xfrm>
            <a:off x="502920" y="215640"/>
            <a:ext cx="8072280" cy="371772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2920" y="215640"/>
            <a:ext cx="8072280" cy="8017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6" name="PlaceHolder 2"/>
          <p:cNvSpPr>
            <a:spLocks noGrp="1"/>
          </p:cNvSpPr>
          <p:nvPr>
            <p:ph type="body"/>
          </p:nvPr>
        </p:nvSpPr>
        <p:spPr>
          <a:xfrm>
            <a:off x="503280" y="1368360"/>
            <a:ext cx="44139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7" name="PlaceHolder 3"/>
          <p:cNvSpPr>
            <a:spLocks noGrp="1"/>
          </p:cNvSpPr>
          <p:nvPr>
            <p:ph type="body"/>
          </p:nvPr>
        </p:nvSpPr>
        <p:spPr>
          <a:xfrm>
            <a:off x="5138280" y="1368360"/>
            <a:ext cx="4413960" cy="32608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8" name="PlaceHolder 4"/>
          <p:cNvSpPr>
            <a:spLocks noGrp="1"/>
          </p:cNvSpPr>
          <p:nvPr>
            <p:ph type="body"/>
          </p:nvPr>
        </p:nvSpPr>
        <p:spPr>
          <a:xfrm>
            <a:off x="503280" y="3071520"/>
            <a:ext cx="44139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2920" y="215640"/>
            <a:ext cx="8072280" cy="8017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0" name="PlaceHolder 2"/>
          <p:cNvSpPr>
            <a:spLocks noGrp="1"/>
          </p:cNvSpPr>
          <p:nvPr>
            <p:ph type="body"/>
          </p:nvPr>
        </p:nvSpPr>
        <p:spPr>
          <a:xfrm>
            <a:off x="503280" y="1368360"/>
            <a:ext cx="4413960" cy="326088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1" name="PlaceHolder 3"/>
          <p:cNvSpPr>
            <a:spLocks noGrp="1"/>
          </p:cNvSpPr>
          <p:nvPr>
            <p:ph type="body"/>
          </p:nvPr>
        </p:nvSpPr>
        <p:spPr>
          <a:xfrm>
            <a:off x="5138280" y="1368360"/>
            <a:ext cx="44139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2" name="PlaceHolder 4"/>
          <p:cNvSpPr>
            <a:spLocks noGrp="1"/>
          </p:cNvSpPr>
          <p:nvPr>
            <p:ph type="body"/>
          </p:nvPr>
        </p:nvSpPr>
        <p:spPr>
          <a:xfrm>
            <a:off x="5138280" y="3071520"/>
            <a:ext cx="44139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2920" y="215640"/>
            <a:ext cx="8072280" cy="8017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4" name="PlaceHolder 2"/>
          <p:cNvSpPr>
            <a:spLocks noGrp="1"/>
          </p:cNvSpPr>
          <p:nvPr>
            <p:ph type="body"/>
          </p:nvPr>
        </p:nvSpPr>
        <p:spPr>
          <a:xfrm>
            <a:off x="503280" y="1368360"/>
            <a:ext cx="44139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5" name="PlaceHolder 3"/>
          <p:cNvSpPr>
            <a:spLocks noGrp="1"/>
          </p:cNvSpPr>
          <p:nvPr>
            <p:ph type="body"/>
          </p:nvPr>
        </p:nvSpPr>
        <p:spPr>
          <a:xfrm>
            <a:off x="5138280" y="1368360"/>
            <a:ext cx="44139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6" name="PlaceHolder 4"/>
          <p:cNvSpPr>
            <a:spLocks noGrp="1"/>
          </p:cNvSpPr>
          <p:nvPr>
            <p:ph type="body"/>
          </p:nvPr>
        </p:nvSpPr>
        <p:spPr>
          <a:xfrm>
            <a:off x="503280" y="3071520"/>
            <a:ext cx="90453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502920" y="215640"/>
            <a:ext cx="8072280" cy="8017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8" name="PlaceHolder 2"/>
          <p:cNvSpPr>
            <a:spLocks noGrp="1"/>
          </p:cNvSpPr>
          <p:nvPr>
            <p:ph type="body"/>
          </p:nvPr>
        </p:nvSpPr>
        <p:spPr>
          <a:xfrm>
            <a:off x="503280" y="1368360"/>
            <a:ext cx="90453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9" name="PlaceHolder 3"/>
          <p:cNvSpPr>
            <a:spLocks noGrp="1"/>
          </p:cNvSpPr>
          <p:nvPr>
            <p:ph type="body"/>
          </p:nvPr>
        </p:nvSpPr>
        <p:spPr>
          <a:xfrm>
            <a:off x="503280" y="3071520"/>
            <a:ext cx="90453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0" name="PlaceHolder 1"/>
          <p:cNvSpPr>
            <a:spLocks noGrp="1"/>
          </p:cNvSpPr>
          <p:nvPr>
            <p:ph type="title"/>
          </p:nvPr>
        </p:nvSpPr>
        <p:spPr>
          <a:xfrm>
            <a:off x="502920" y="215640"/>
            <a:ext cx="8072280" cy="8017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1" name="PlaceHolder 2"/>
          <p:cNvSpPr>
            <a:spLocks noGrp="1"/>
          </p:cNvSpPr>
          <p:nvPr>
            <p:ph type="body"/>
          </p:nvPr>
        </p:nvSpPr>
        <p:spPr>
          <a:xfrm>
            <a:off x="503280" y="1368360"/>
            <a:ext cx="44139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2" name="PlaceHolder 3"/>
          <p:cNvSpPr>
            <a:spLocks noGrp="1"/>
          </p:cNvSpPr>
          <p:nvPr>
            <p:ph type="body"/>
          </p:nvPr>
        </p:nvSpPr>
        <p:spPr>
          <a:xfrm>
            <a:off x="5138280" y="1368360"/>
            <a:ext cx="44139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3" name="PlaceHolder 4"/>
          <p:cNvSpPr>
            <a:spLocks noGrp="1"/>
          </p:cNvSpPr>
          <p:nvPr>
            <p:ph type="body"/>
          </p:nvPr>
        </p:nvSpPr>
        <p:spPr>
          <a:xfrm>
            <a:off x="503280" y="3071520"/>
            <a:ext cx="44139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4" name="PlaceHolder 5"/>
          <p:cNvSpPr>
            <a:spLocks noGrp="1"/>
          </p:cNvSpPr>
          <p:nvPr>
            <p:ph type="body"/>
          </p:nvPr>
        </p:nvSpPr>
        <p:spPr>
          <a:xfrm>
            <a:off x="5138280" y="3071520"/>
            <a:ext cx="441396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5" name="PlaceHolder 1"/>
          <p:cNvSpPr>
            <a:spLocks noGrp="1"/>
          </p:cNvSpPr>
          <p:nvPr>
            <p:ph type="title"/>
          </p:nvPr>
        </p:nvSpPr>
        <p:spPr>
          <a:xfrm>
            <a:off x="502920" y="215640"/>
            <a:ext cx="8072280" cy="8017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6" name="PlaceHolder 2"/>
          <p:cNvSpPr>
            <a:spLocks noGrp="1"/>
          </p:cNvSpPr>
          <p:nvPr>
            <p:ph type="body"/>
          </p:nvPr>
        </p:nvSpPr>
        <p:spPr>
          <a:xfrm>
            <a:off x="503280" y="1368360"/>
            <a:ext cx="291240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7" name="PlaceHolder 3"/>
          <p:cNvSpPr>
            <a:spLocks noGrp="1"/>
          </p:cNvSpPr>
          <p:nvPr>
            <p:ph type="body"/>
          </p:nvPr>
        </p:nvSpPr>
        <p:spPr>
          <a:xfrm>
            <a:off x="3561840" y="1368360"/>
            <a:ext cx="291240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8" name="PlaceHolder 4"/>
          <p:cNvSpPr>
            <a:spLocks noGrp="1"/>
          </p:cNvSpPr>
          <p:nvPr>
            <p:ph type="body"/>
          </p:nvPr>
        </p:nvSpPr>
        <p:spPr>
          <a:xfrm>
            <a:off x="6620040" y="1368360"/>
            <a:ext cx="291240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9" name="PlaceHolder 5"/>
          <p:cNvSpPr>
            <a:spLocks noGrp="1"/>
          </p:cNvSpPr>
          <p:nvPr>
            <p:ph type="body"/>
          </p:nvPr>
        </p:nvSpPr>
        <p:spPr>
          <a:xfrm>
            <a:off x="503280" y="3071520"/>
            <a:ext cx="291240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0" name="PlaceHolder 6"/>
          <p:cNvSpPr>
            <a:spLocks noGrp="1"/>
          </p:cNvSpPr>
          <p:nvPr>
            <p:ph type="body"/>
          </p:nvPr>
        </p:nvSpPr>
        <p:spPr>
          <a:xfrm>
            <a:off x="3561840" y="3071520"/>
            <a:ext cx="291240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1" name="PlaceHolder 7"/>
          <p:cNvSpPr>
            <a:spLocks noGrp="1"/>
          </p:cNvSpPr>
          <p:nvPr>
            <p:ph type="body"/>
          </p:nvPr>
        </p:nvSpPr>
        <p:spPr>
          <a:xfrm>
            <a:off x="6620040" y="3071520"/>
            <a:ext cx="2912400" cy="155520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0" name="" descr=""/>
          <p:cNvPicPr/>
          <p:nvPr/>
        </p:nvPicPr>
        <p:blipFill>
          <a:blip r:embed="rId2"/>
          <a:stretch/>
        </p:blipFill>
        <p:spPr>
          <a:xfrm>
            <a:off x="0" y="0"/>
            <a:ext cx="10078920" cy="5667480"/>
          </a:xfrm>
          <a:prstGeom prst="rect">
            <a:avLst/>
          </a:prstGeom>
          <a:ln w="0">
            <a:noFill/>
          </a:ln>
        </p:spPr>
      </p:pic>
      <p:sp>
        <p:nvSpPr>
          <p:cNvPr id="1" name="PlaceHolder 1"/>
          <p:cNvSpPr>
            <a:spLocks noGrp="1"/>
          </p:cNvSpPr>
          <p:nvPr>
            <p:ph type="title"/>
          </p:nvPr>
        </p:nvSpPr>
        <p:spPr>
          <a:xfrm>
            <a:off x="502920" y="215640"/>
            <a:ext cx="8072280" cy="80172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edit the title text format</a:t>
            </a:r>
            <a:endParaRPr b="0" lang="en-GB" sz="3300" spc="-1" strike="noStrike">
              <a:solidFill>
                <a:srgbClr val="000000"/>
              </a:solidFill>
              <a:latin typeface="Times New Roman"/>
            </a:endParaRPr>
          </a:p>
        </p:txBody>
      </p:sp>
      <p:sp>
        <p:nvSpPr>
          <p:cNvPr id="2" name="PlaceHolder 2"/>
          <p:cNvSpPr>
            <a:spLocks noGrp="1"/>
          </p:cNvSpPr>
          <p:nvPr>
            <p:ph type="body"/>
          </p:nvPr>
        </p:nvSpPr>
        <p:spPr>
          <a:xfrm>
            <a:off x="503280" y="1368360"/>
            <a:ext cx="9045360" cy="3260880"/>
          </a:xfrm>
          <a:prstGeom prst="rect">
            <a:avLst/>
          </a:prstGeom>
        </p:spPr>
        <p:txBody>
          <a:bodyPr lIns="0" rIns="0" tIns="15120" bIns="0">
            <a:normAutofit/>
          </a:bodyPr>
          <a:p>
            <a:pPr marL="342720" indent="-342720">
              <a:spcAft>
                <a:spcPts val="1060"/>
              </a:spcAft>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Click to edit the outline text format</a:t>
            </a:r>
            <a:endParaRPr b="1" lang="en-GB" sz="2400" spc="-1" strike="noStrike">
              <a:solidFill>
                <a:srgbClr val="000000"/>
              </a:solidFill>
              <a:latin typeface="Times New Roman"/>
            </a:endParaRPr>
          </a:p>
          <a:p>
            <a:pPr lvl="1"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Second Outline Level</a:t>
            </a:r>
            <a:endParaRPr b="1" lang="en-GB" sz="2400" spc="-1" strike="noStrike">
              <a:solidFill>
                <a:srgbClr val="000000"/>
              </a:solidFill>
              <a:latin typeface="Times New Roman"/>
            </a:endParaRPr>
          </a:p>
          <a:p>
            <a:pPr lvl="2"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Third Outline Level</a:t>
            </a:r>
            <a:endParaRPr b="1" lang="en-GB" sz="2400" spc="-1" strike="noStrike">
              <a:solidFill>
                <a:srgbClr val="000000"/>
              </a:solidFill>
              <a:latin typeface="Times New Roman"/>
            </a:endParaRPr>
          </a:p>
          <a:p>
            <a:pPr lvl="3"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Fourth Outline Level</a:t>
            </a:r>
            <a:endParaRPr b="1" lang="en-GB" sz="2400" spc="-1" strike="noStrike">
              <a:solidFill>
                <a:srgbClr val="000000"/>
              </a:solidFill>
              <a:latin typeface="Times New Roman"/>
            </a:endParaRPr>
          </a:p>
          <a:p>
            <a:pPr lvl="4"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Fifth Outline Level</a:t>
            </a:r>
            <a:endParaRPr b="1" lang="en-GB" sz="2400" spc="-1" strike="noStrike">
              <a:solidFill>
                <a:srgbClr val="000000"/>
              </a:solidFill>
              <a:latin typeface="Times New Roman"/>
            </a:endParaRPr>
          </a:p>
          <a:p>
            <a:pPr lvl="5"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Sixth Outline Level</a:t>
            </a:r>
            <a:endParaRPr b="1" lang="en-GB" sz="2400" spc="-1" strike="noStrike">
              <a:solidFill>
                <a:srgbClr val="000000"/>
              </a:solidFill>
              <a:latin typeface="Times New Roman"/>
            </a:endParaRPr>
          </a:p>
          <a:p>
            <a:pPr lvl="6"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Seventh Outline Level</a:t>
            </a:r>
            <a:endParaRPr b="1" lang="en-GB" sz="2400" spc="-1" strike="noStrike">
              <a:solidFill>
                <a:srgbClr val="000000"/>
              </a:solidFill>
              <a:latin typeface="Times New Roman"/>
            </a:endParaRPr>
          </a:p>
        </p:txBody>
      </p:sp>
      <p:sp>
        <p:nvSpPr>
          <p:cNvPr id="3" name="PlaceHolder 3"/>
          <p:cNvSpPr>
            <a:spLocks noGrp="1"/>
          </p:cNvSpPr>
          <p:nvPr>
            <p:ph type="dt"/>
          </p:nvPr>
        </p:nvSpPr>
        <p:spPr>
          <a:xfrm>
            <a:off x="502920" y="5165640"/>
            <a:ext cx="2320920" cy="363600"/>
          </a:xfrm>
          <a:prstGeom prst="rect">
            <a:avLst/>
          </a:prstGeom>
        </p:spPr>
        <p:txBody>
          <a:bodyPr lIns="0" rIns="0" tIns="0" bIns="0">
            <a:noAutofit/>
          </a:bodyPr>
          <a:p>
            <a:pP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de-DE" sz="1800" spc="-1" strike="noStrike">
                <a:solidFill>
                  <a:srgbClr val="000000"/>
                </a:solidFill>
                <a:latin typeface="Arial"/>
              </a:rPr>
              <a:t>&lt;date/time&gt;</a:t>
            </a:r>
            <a:endParaRPr b="0" lang="en-GB" sz="1800" spc="-1" strike="noStrike">
              <a:solidFill>
                <a:srgbClr val="000000"/>
              </a:solidFill>
              <a:latin typeface="Arial"/>
            </a:endParaRPr>
          </a:p>
        </p:txBody>
      </p:sp>
      <p:sp>
        <p:nvSpPr>
          <p:cNvPr id="4" name="PlaceHolder 4"/>
          <p:cNvSpPr>
            <a:spLocks noGrp="1"/>
          </p:cNvSpPr>
          <p:nvPr>
            <p:ph type="ftr"/>
          </p:nvPr>
        </p:nvSpPr>
        <p:spPr>
          <a:xfrm>
            <a:off x="3448080" y="5165640"/>
            <a:ext cx="3168720" cy="363600"/>
          </a:xfrm>
          <a:prstGeom prst="rect">
            <a:avLst/>
          </a:prstGeom>
        </p:spPr>
        <p:txBody>
          <a:bodyPr lIns="0" rIns="0" tIns="0" bIns="0">
            <a:noAutofit/>
          </a:bodyPr>
          <a:p>
            <a:pP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de-DE" sz="1800" spc="-1" strike="noStrike">
                <a:solidFill>
                  <a:srgbClr val="000000"/>
                </a:solidFill>
                <a:latin typeface="Arial"/>
              </a:rPr>
              <a:t>&lt;footer&gt;</a:t>
            </a:r>
            <a:endParaRPr b="0" lang="en-GB" sz="1800" spc="-1" strike="noStrike">
              <a:solidFill>
                <a:srgbClr val="000000"/>
              </a:solidFill>
              <a:latin typeface="Arial"/>
            </a:endParaRPr>
          </a:p>
        </p:txBody>
      </p:sp>
      <p:sp>
        <p:nvSpPr>
          <p:cNvPr id="5" name="PlaceHolder 5"/>
          <p:cNvSpPr>
            <a:spLocks noGrp="1"/>
          </p:cNvSpPr>
          <p:nvPr>
            <p:ph type="sldNum"/>
          </p:nvPr>
        </p:nvSpPr>
        <p:spPr>
          <a:xfrm>
            <a:off x="7227360" y="5165640"/>
            <a:ext cx="2320920" cy="363600"/>
          </a:xfrm>
          <a:prstGeom prst="rect">
            <a:avLst/>
          </a:prstGeom>
        </p:spPr>
        <p:txBody>
          <a:bodyPr lIns="0" rIns="0" tIns="0" bIns="0">
            <a:noAutofit/>
          </a:bodyPr>
          <a:p>
            <a:pP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fld id="{F21DB85F-D0BB-4228-A262-6DB72631A69B}" type="slidenum">
              <a:rPr b="0" lang="de-DE" sz="1800" spc="-1" strike="noStrike">
                <a:solidFill>
                  <a:srgbClr val="000000"/>
                </a:solidFill>
                <a:latin typeface="Arial"/>
              </a:rPr>
              <a:t>&lt;number&gt;</a:t>
            </a:fld>
            <a:endParaRPr b="0" lang="en-GB" sz="18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s/_rels/slide1.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2.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3.xml"/><Relationship Id="rId3"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5.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3.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7.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3.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0.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image" Target="../media/image8.jpeg"/><Relationship Id="rId3" Type="http://schemas.openxmlformats.org/officeDocument/2006/relationships/slideLayout" Target="../slideLayouts/slideLayout3.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7.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8.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9.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20.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21.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22.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3.xml"/>
</Relationships>
</file>

<file path=ppt/slides/_rels/slide23.xml.rels><?xml version="1.0" encoding="UTF-8"?>
<Relationships xmlns="http://schemas.openxmlformats.org/package/2006/relationships"><Relationship Id="rId1" Type="http://schemas.openxmlformats.org/officeDocument/2006/relationships/slideLayout" Target="../slideLayouts/slideLayout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5"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de-DE" sz="3200" spc="-1" strike="noStrike">
                <a:solidFill>
                  <a:srgbClr val="000000"/>
                </a:solidFill>
                <a:latin typeface="Times New Roman"/>
                <a:ea typeface="Times New Roman"/>
              </a:rPr>
              <a:t>Achilles’ background</a:t>
            </a:r>
            <a:endParaRPr b="0" lang="en-GB" sz="3200" spc="-1" strike="noStrike">
              <a:solidFill>
                <a:srgbClr val="000000"/>
              </a:solidFill>
              <a:latin typeface="Times New Roman"/>
            </a:endParaRPr>
          </a:p>
        </p:txBody>
      </p:sp>
      <p:pic>
        <p:nvPicPr>
          <p:cNvPr id="66" name="" descr=""/>
          <p:cNvPicPr/>
          <p:nvPr/>
        </p:nvPicPr>
        <p:blipFill>
          <a:blip r:embed="rId1"/>
          <a:stretch/>
        </p:blipFill>
        <p:spPr>
          <a:xfrm>
            <a:off x="3780000" y="1260360"/>
            <a:ext cx="2271600" cy="3470400"/>
          </a:xfrm>
          <a:prstGeom prst="rect">
            <a:avLst/>
          </a:prstGeom>
          <a:ln w="0">
            <a:noFill/>
          </a:ln>
        </p:spPr>
      </p:pic>
    </p:spTree>
  </p:cSld>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7"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de-DE" sz="3300" spc="-1" strike="noStrike">
                <a:solidFill>
                  <a:srgbClr val="000000"/>
                </a:solidFill>
                <a:latin typeface="Times New Roman"/>
              </a:rPr>
              <a:t>parentage</a:t>
            </a:r>
            <a:endParaRPr b="0" lang="en-GB" sz="3300" spc="-1" strike="noStrike">
              <a:solidFill>
                <a:srgbClr val="000000"/>
              </a:solidFill>
              <a:latin typeface="Times New Roman"/>
            </a:endParaRPr>
          </a:p>
        </p:txBody>
      </p:sp>
      <p:sp>
        <p:nvSpPr>
          <p:cNvPr id="68" name=""/>
          <p:cNvSpPr txBox="1"/>
          <p:nvPr/>
        </p:nvSpPr>
        <p:spPr>
          <a:xfrm>
            <a:off x="360360" y="1440000"/>
            <a:ext cx="9072720" cy="3287520"/>
          </a:xfrm>
          <a:prstGeom prst="rect">
            <a:avLst/>
          </a:prstGeom>
          <a:noFill/>
          <a:ln w="0">
            <a:noFill/>
          </a:ln>
        </p:spPr>
        <p:txBody>
          <a:bodyPr lIns="0" rIns="0" tIns="15120" bIns="0">
            <a:normAutofit/>
          </a:bodyPr>
          <a:p>
            <a:pPr marL="342720" indent="-3319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de-DE" sz="1800" spc="-1" strike="noStrike">
                <a:solidFill>
                  <a:srgbClr val="000000"/>
                </a:solidFill>
                <a:latin typeface="Times New Roman"/>
                <a:ea typeface="Arial"/>
              </a:rPr>
              <a:t>father not Jupiter but </a:t>
            </a:r>
            <a:r>
              <a:rPr b="1" lang="de-DE" sz="1800" spc="-1" strike="noStrike">
                <a:solidFill>
                  <a:srgbClr val="000000"/>
                </a:solidFill>
                <a:latin typeface="Times New Roman"/>
                <a:ea typeface="Arial"/>
              </a:rPr>
              <a:t>Peleus</a:t>
            </a:r>
            <a:r>
              <a:rPr b="0" lang="de-DE" sz="1800" spc="-1" strike="noStrike">
                <a:solidFill>
                  <a:srgbClr val="000000"/>
                </a:solidFill>
                <a:latin typeface="Times New Roman"/>
                <a:ea typeface="Arial"/>
              </a:rPr>
              <a:t> (Jupiter = ancestor; Aeacus is Achilles’ grandad on his father’s side): </a:t>
            </a:r>
            <a:endParaRPr b="1" lang="en-GB" sz="1800" spc="-1" strike="noStrike">
              <a:solidFill>
                <a:srgbClr val="000000"/>
              </a:solidFill>
              <a:latin typeface="Times New Roman"/>
            </a:endParaRPr>
          </a:p>
          <a:p>
            <a:pPr marL="342720" indent="-3319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a:t>
            </a:r>
            <a:r>
              <a:rPr b="0" lang="de-DE" sz="1800" spc="-1" strike="noStrike">
                <a:solidFill>
                  <a:srgbClr val="000000"/>
                </a:solidFill>
                <a:latin typeface="Times New Roman"/>
                <a:ea typeface="Arial"/>
              </a:rPr>
              <a:t>I claim to be of the lineage of great Zeus. The father who begot me is one who is lord among the many Myrmidons, Peleus, son of Aeacus; and Aeacus was begotten of Zeus.” </a:t>
            </a:r>
            <a:r>
              <a:rPr b="0" lang="de-DE" sz="1800" spc="-1" strike="noStrike">
                <a:solidFill>
                  <a:srgbClr val="010101"/>
                </a:solidFill>
                <a:latin typeface="Times New Roman"/>
                <a:ea typeface="Times New Roman"/>
              </a:rPr>
              <a:t>(Homer </a:t>
            </a:r>
            <a:r>
              <a:rPr b="0" i="1" lang="de-DE" sz="1800" spc="-1" strike="noStrike">
                <a:solidFill>
                  <a:srgbClr val="010101"/>
                </a:solidFill>
                <a:latin typeface="Times New Roman"/>
                <a:ea typeface="Times New Roman"/>
              </a:rPr>
              <a:t>Iliad</a:t>
            </a:r>
            <a:r>
              <a:rPr b="0" lang="de-DE" sz="1800" spc="-1" strike="noStrike">
                <a:solidFill>
                  <a:srgbClr val="010101"/>
                </a:solidFill>
                <a:latin typeface="Times New Roman"/>
                <a:ea typeface="Times New Roman"/>
              </a:rPr>
              <a:t> 21.187-9, Achilles boasting over the corpse of Asteropaeus)</a:t>
            </a:r>
            <a:endParaRPr b="1" lang="en-GB" sz="1800" spc="-1" strike="noStrike">
              <a:solidFill>
                <a:srgbClr val="000000"/>
              </a:solidFill>
              <a:latin typeface="Times New Roman"/>
            </a:endParaRPr>
          </a:p>
          <a:p>
            <a:pPr marL="342720" indent="-3319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de-DE" sz="1800" spc="-1" strike="noStrike">
                <a:solidFill>
                  <a:srgbClr val="010101"/>
                </a:solidFill>
                <a:latin typeface="Times New Roman"/>
                <a:ea typeface="Times New Roman"/>
              </a:rPr>
              <a:t>(mother  = Thetis)</a:t>
            </a:r>
            <a:endParaRPr b="1" lang="en-GB" sz="1800" spc="-1" strike="noStrike">
              <a:solidFill>
                <a:srgbClr val="000000"/>
              </a:solidFill>
              <a:latin typeface="Times New Roman"/>
            </a:endParaRPr>
          </a:p>
        </p:txBody>
      </p:sp>
      <p:pic>
        <p:nvPicPr>
          <p:cNvPr id="69" name="" descr=""/>
          <p:cNvPicPr/>
          <p:nvPr/>
        </p:nvPicPr>
        <p:blipFill>
          <a:blip r:embed="rId1"/>
          <a:stretch/>
        </p:blipFill>
        <p:spPr>
          <a:xfrm>
            <a:off x="6210360" y="2430360"/>
            <a:ext cx="2789280" cy="2789280"/>
          </a:xfrm>
          <a:prstGeom prst="rect">
            <a:avLst/>
          </a:prstGeom>
          <a:ln w="0">
            <a:noFill/>
          </a:ln>
        </p:spPr>
      </p:pic>
    </p:spTree>
  </p:cSld>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0"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parentage</a:t>
            </a:r>
            <a:endParaRPr b="0" lang="en-GB" sz="3300" spc="-1" strike="noStrike">
              <a:solidFill>
                <a:srgbClr val="000000"/>
              </a:solidFill>
              <a:latin typeface="Times New Roman"/>
            </a:endParaRPr>
          </a:p>
        </p:txBody>
      </p:sp>
      <p:sp>
        <p:nvSpPr>
          <p:cNvPr id="71"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rPr>
              <a:t>Peleus = an Argonaut: </a:t>
            </a:r>
            <a:r>
              <a:rPr b="0" lang="en-GB" sz="1800" spc="-1" strike="noStrike">
                <a:solidFill>
                  <a:srgbClr val="000000"/>
                </a:solidFill>
                <a:latin typeface="Times New Roman"/>
              </a:rPr>
              <a:t>“When chosen young men, oaks of Argive adulthood, / Eager to rob the Colchians of a gilded hide, / Ventured the voyage past salt shoals in a swift hull, / Sweeping blue-green levels with palms of silver fir.” (Catullus 64. 4-7, which shows Peleus and Thetis meeting)</a:t>
            </a:r>
            <a:endParaRPr b="1" lang="en-GB" sz="1800" spc="-1" strike="noStrike">
              <a:solidFill>
                <a:srgbClr val="000000"/>
              </a:solidFill>
              <a:latin typeface="Times New Roman"/>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Peleus, to whom Jove himself, / The Father of the Gods himself resigned his love.” (Cat. 64.26-7): why?</a:t>
            </a:r>
            <a:endParaRPr b="1" lang="en-GB" sz="1800" spc="-1" strike="noStrike">
              <a:solidFill>
                <a:srgbClr val="000000"/>
              </a:solidFill>
              <a:latin typeface="Times New Roman"/>
            </a:endParaRPr>
          </a:p>
        </p:txBody>
      </p:sp>
      <p:pic>
        <p:nvPicPr>
          <p:cNvPr id="72" name="" descr=""/>
          <p:cNvPicPr/>
          <p:nvPr/>
        </p:nvPicPr>
        <p:blipFill>
          <a:blip r:embed="rId1"/>
          <a:stretch/>
        </p:blipFill>
        <p:spPr>
          <a:xfrm>
            <a:off x="3419640" y="2735280"/>
            <a:ext cx="3020760" cy="2124000"/>
          </a:xfrm>
          <a:prstGeom prst="rect">
            <a:avLst/>
          </a:prstGeom>
          <a:ln w="0">
            <a:noFill/>
          </a:ln>
        </p:spPr>
      </p:pic>
    </p:spTree>
  </p:cSld>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3"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parentage</a:t>
            </a:r>
            <a:endParaRPr b="0" lang="en-GB" sz="3300" spc="-1" strike="noStrike">
              <a:solidFill>
                <a:srgbClr val="000000"/>
              </a:solidFill>
              <a:latin typeface="Times New Roman"/>
            </a:endParaRPr>
          </a:p>
        </p:txBody>
      </p:sp>
      <p:sp>
        <p:nvSpPr>
          <p:cNvPr id="74"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 Zeus and glorious Poseidon strove for the hand of Thetis, both of them desiring her to be his beauteous bride, for love enthralled them. Yet the immortal counsels of the gods did not bring that marriage to pass, when they had heard a certain oracle. </a:t>
            </a:r>
            <a:r>
              <a:rPr b="1" lang="en-GB" sz="1800" spc="-1" strike="noStrike">
                <a:solidFill>
                  <a:srgbClr val="000000"/>
                </a:solidFill>
                <a:latin typeface="Times New Roman"/>
              </a:rPr>
              <a:t>For Themis, wise in counsel, spake in their midst, saying how that it was fated that the sea-queen should bear a princely son, who would be stronger than his father,</a:t>
            </a:r>
            <a:r>
              <a:rPr b="0" lang="en-GB" sz="1800" spc="-1" strike="noStrike">
                <a:solidFill>
                  <a:srgbClr val="000000"/>
                </a:solidFill>
                <a:latin typeface="Times New Roman"/>
              </a:rPr>
              <a:t> and who in his hand would wield another weapon, mightier than the thunder-bolt or the stubborn trident, if she were wedded either to Zeus or to his brethren.” (Pindar, </a:t>
            </a:r>
            <a:r>
              <a:rPr b="0" i="1" lang="en-GB" sz="1800" spc="-1" strike="noStrike">
                <a:solidFill>
                  <a:srgbClr val="000000"/>
                </a:solidFill>
                <a:latin typeface="Times New Roman"/>
                <a:ea typeface="Times New Roman"/>
              </a:rPr>
              <a:t>Isthmian Odes</a:t>
            </a:r>
            <a:r>
              <a:rPr b="0" lang="en-GB" sz="1800" spc="-1" strike="noStrike">
                <a:solidFill>
                  <a:srgbClr val="000000"/>
                </a:solidFill>
                <a:latin typeface="Times New Roman"/>
                <a:ea typeface="Times New Roman"/>
              </a:rPr>
              <a:t> 8.27ff.; tr. Sandys)</a:t>
            </a:r>
            <a:endParaRPr b="1" lang="en-GB" sz="1800" spc="-1" strike="noStrike">
              <a:solidFill>
                <a:srgbClr val="000000"/>
              </a:solidFill>
              <a:latin typeface="Times New Roman"/>
            </a:endParaRPr>
          </a:p>
        </p:txBody>
      </p:sp>
    </p:spTree>
  </p:cSld>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5"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Prometheus</a:t>
            </a:r>
            <a:endParaRPr b="0" lang="en-GB" sz="3300" spc="-1" strike="noStrike">
              <a:solidFill>
                <a:srgbClr val="000000"/>
              </a:solidFill>
              <a:latin typeface="Times New Roman"/>
            </a:endParaRPr>
          </a:p>
        </p:txBody>
      </p:sp>
      <p:sp>
        <p:nvSpPr>
          <p:cNvPr id="76" name=""/>
          <p:cNvSpPr txBox="1"/>
          <p:nvPr/>
        </p:nvSpPr>
        <p:spPr>
          <a:xfrm>
            <a:off x="502920" y="1368000"/>
            <a:ext cx="9056520" cy="3272040"/>
          </a:xfrm>
          <a:prstGeom prst="rect">
            <a:avLst/>
          </a:prstGeom>
          <a:noFill/>
          <a:ln w="0">
            <a:noFill/>
          </a:ln>
        </p:spPr>
        <p:txBody>
          <a:bodyPr lIns="0" rIns="0" tIns="15120" bIns="0">
            <a:normAutofit/>
          </a:bodyPr>
          <a:p>
            <a:pPr marL="342720" indent="-331920">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Alternative version that Prometheus tipped Jupiter off. NB guest at wedding of Peleus and Thetis:</a:t>
            </a:r>
            <a:endParaRPr b="1" lang="en-GB" sz="1800" spc="-1" strike="noStrike">
              <a:solidFill>
                <a:srgbClr val="000000"/>
              </a:solidFill>
              <a:latin typeface="Times New Roman"/>
            </a:endParaRPr>
          </a:p>
          <a:p>
            <a:pPr algn="just">
              <a:lnSpc>
                <a:spcPct val="100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Prometheus of crafty heart, / Bearing </a:t>
            </a:r>
            <a:r>
              <a:rPr b="1" lang="en-GB" sz="1800" spc="-1" strike="noStrike">
                <a:solidFill>
                  <a:srgbClr val="000000"/>
                </a:solidFill>
                <a:latin typeface="Times New Roman"/>
                <a:ea typeface="Times New Roman"/>
              </a:rPr>
              <a:t>faded traces</a:t>
            </a:r>
            <a:r>
              <a:rPr b="0" lang="en-GB" sz="1800" spc="-1" strike="noStrike">
                <a:solidFill>
                  <a:srgbClr val="000000"/>
                </a:solidFill>
                <a:latin typeface="Times New Roman"/>
                <a:ea typeface="Times New Roman"/>
              </a:rPr>
              <a:t> of the ancient punishment /Which formerly, with limbs fast bound by chain to flint, / He paid by hanging over a sheer precipe.” (Catullus 64.294-7)</a:t>
            </a:r>
            <a:endParaRPr b="1" lang="en-GB" sz="1800" spc="-1" strike="noStrike">
              <a:solidFill>
                <a:srgbClr val="000000"/>
              </a:solidFill>
              <a:latin typeface="Times New Roman"/>
            </a:endParaRPr>
          </a:p>
          <a:p>
            <a:pPr algn="just">
              <a:lnSpc>
                <a:spcPct val="100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Why does Catullus include this detail?</a:t>
            </a:r>
            <a:endParaRPr b="1" lang="en-GB" sz="1800" spc="-1" strike="noStrike">
              <a:solidFill>
                <a:srgbClr val="000000"/>
              </a:solidFill>
              <a:latin typeface="Times New Roman"/>
            </a:endParaRPr>
          </a:p>
        </p:txBody>
      </p:sp>
      <p:pic>
        <p:nvPicPr>
          <p:cNvPr id="77" name="" descr=""/>
          <p:cNvPicPr/>
          <p:nvPr/>
        </p:nvPicPr>
        <p:blipFill>
          <a:blip r:embed="rId1"/>
          <a:stretch/>
        </p:blipFill>
        <p:spPr>
          <a:xfrm>
            <a:off x="4500720" y="2604960"/>
            <a:ext cx="2346120" cy="1535400"/>
          </a:xfrm>
          <a:prstGeom prst="rect">
            <a:avLst/>
          </a:prstGeom>
          <a:ln w="0">
            <a:noFill/>
          </a:ln>
        </p:spPr>
      </p:pic>
    </p:spTree>
  </p:cSld>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8"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parentage</a:t>
            </a:r>
            <a:endParaRPr b="0" lang="en-GB" sz="3300" spc="-1" strike="noStrike">
              <a:solidFill>
                <a:srgbClr val="000000"/>
              </a:solidFill>
              <a:latin typeface="Times New Roman"/>
            </a:endParaRPr>
          </a:p>
        </p:txBody>
      </p:sp>
      <p:sp>
        <p:nvSpPr>
          <p:cNvPr id="79"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00000"/>
                </a:solidFill>
                <a:latin typeface="Times New Roman"/>
              </a:rPr>
              <a:t>Goddess, tell of great-hearted Aeacides [descendant of Aeacus] and </a:t>
            </a:r>
            <a:r>
              <a:rPr b="1" lang="en-GB" sz="1800" spc="-1" strike="noStrike">
                <a:solidFill>
                  <a:srgbClr val="000000"/>
                </a:solidFill>
                <a:latin typeface="Times New Roman"/>
              </a:rPr>
              <a:t>offspring feared of the Thunderer and forbidden to succeed to his father’s heaven</a:t>
            </a:r>
            <a:r>
              <a:rPr b="0" lang="en-GB" sz="1800" spc="-1" strike="noStrike">
                <a:solidFill>
                  <a:srgbClr val="000000"/>
                </a:solidFill>
                <a:latin typeface="Times New Roman"/>
              </a:rPr>
              <a:t>” (Staius. </a:t>
            </a:r>
            <a:r>
              <a:rPr b="0" i="1" lang="en-GB" sz="1800" spc="-1" strike="noStrike">
                <a:solidFill>
                  <a:srgbClr val="000000"/>
                </a:solidFill>
                <a:latin typeface="Times New Roman"/>
              </a:rPr>
              <a:t>Achilleid</a:t>
            </a:r>
            <a:r>
              <a:rPr b="0" lang="en-GB" sz="1800" spc="-1" strike="noStrike">
                <a:solidFill>
                  <a:srgbClr val="000000"/>
                </a:solidFill>
                <a:latin typeface="Times New Roman"/>
              </a:rPr>
              <a:t> 1.1-2) </a:t>
            </a:r>
            <a:endParaRPr b="1" lang="en-GB" sz="1800" spc="-1" strike="noStrike">
              <a:solidFill>
                <a:srgbClr val="000000"/>
              </a:solidFill>
              <a:latin typeface="Times New Roman"/>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I am he (why do you tremble?) that my sea-green mother </a:t>
            </a:r>
            <a:r>
              <a:rPr b="0" lang="en-GB" sz="1800" spc="-1" strike="noStrike" u="sng">
                <a:solidFill>
                  <a:srgbClr val="010101"/>
                </a:solidFill>
                <a:uFillTx/>
                <a:latin typeface="Times New Roman"/>
                <a:ea typeface="Times New Roman"/>
              </a:rPr>
              <a:t>almost</a:t>
            </a:r>
            <a:r>
              <a:rPr b="0" lang="en-GB" sz="1800" spc="-1" strike="noStrike">
                <a:solidFill>
                  <a:srgbClr val="010101"/>
                </a:solidFill>
                <a:latin typeface="Times New Roman"/>
                <a:ea typeface="Times New Roman"/>
              </a:rPr>
              <a:t> </a:t>
            </a:r>
            <a:r>
              <a:rPr b="0" lang="en-GB" sz="1800" spc="-1" strike="noStrike">
                <a:solidFill>
                  <a:srgbClr val="000000"/>
                </a:solidFill>
                <a:latin typeface="Times New Roman"/>
              </a:rPr>
              <a:t>bore to Jove and sent to Thessaly’s woods and snows to be reared.” </a:t>
            </a:r>
            <a:r>
              <a:rPr b="0" lang="en-GB" sz="1800" spc="-1" strike="noStrike">
                <a:solidFill>
                  <a:srgbClr val="010101"/>
                </a:solidFill>
                <a:latin typeface="Times New Roman"/>
                <a:ea typeface="Times New Roman"/>
              </a:rPr>
              <a:t>(Stat. </a:t>
            </a:r>
            <a:r>
              <a:rPr b="0" i="1" lang="en-GB" sz="1800" spc="-1" strike="noStrike">
                <a:solidFill>
                  <a:srgbClr val="010101"/>
                </a:solidFill>
                <a:latin typeface="Times New Roman"/>
                <a:ea typeface="Times New Roman"/>
              </a:rPr>
              <a:t>Ach</a:t>
            </a:r>
            <a:r>
              <a:rPr b="0" lang="en-GB" sz="1800" spc="-1" strike="noStrike">
                <a:solidFill>
                  <a:srgbClr val="010101"/>
                </a:solidFill>
                <a:latin typeface="Times New Roman"/>
                <a:ea typeface="Times New Roman"/>
              </a:rPr>
              <a:t>. 1.650-2, Achilles to Deidamia just after he has raped her) </a:t>
            </a:r>
            <a:endParaRPr b="1" lang="en-GB" sz="1800" spc="-1" strike="noStrike">
              <a:solidFill>
                <a:srgbClr val="000000"/>
              </a:solidFill>
              <a:latin typeface="Times New Roman"/>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Implications of not being Jupiter’s son?</a:t>
            </a:r>
            <a:endParaRPr b="1" lang="en-GB" sz="1800" spc="-1" strike="noStrike">
              <a:solidFill>
                <a:srgbClr val="000000"/>
              </a:solidFill>
              <a:latin typeface="Times New Roman"/>
            </a:endParaRPr>
          </a:p>
        </p:txBody>
      </p:sp>
    </p:spTree>
  </p:cSld>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0" name=""/>
          <p:cNvSpPr txBox="1"/>
          <p:nvPr/>
        </p:nvSpPr>
        <p:spPr>
          <a:xfrm>
            <a:off x="503280" y="147600"/>
            <a:ext cx="8083440" cy="951120"/>
          </a:xfrm>
          <a:prstGeom prst="rect">
            <a:avLst/>
          </a:prstGeom>
          <a:noFill/>
          <a:ln w="0">
            <a:noFill/>
          </a:ln>
        </p:spPr>
        <p:txBody>
          <a:bodyPr lIns="0" rIns="0" tIns="0" bIns="0" anchor="ctr">
            <a:noAutofit/>
          </a:bodyPr>
          <a:p>
            <a:pPr algn="ctr">
              <a:lnSpc>
                <a:spcPct val="95000"/>
              </a:lnSpc>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200" spc="-1" strike="noStrike">
                <a:solidFill>
                  <a:srgbClr val="010101"/>
                </a:solidFill>
                <a:latin typeface="Times New Roman"/>
                <a:ea typeface="Times New Roman"/>
              </a:rPr>
              <a:t>Peleus and Thetis’ union and wedding (&gt; (mortal)Achilles)</a:t>
            </a:r>
            <a:endParaRPr b="0" lang="en-GB" sz="3200" spc="-1" strike="noStrike">
              <a:solidFill>
                <a:srgbClr val="000000"/>
              </a:solidFill>
              <a:latin typeface="Times New Roman"/>
            </a:endParaRPr>
          </a:p>
        </p:txBody>
      </p:sp>
      <p:sp>
        <p:nvSpPr>
          <p:cNvPr id="81" name=""/>
          <p:cNvSpPr txBox="1"/>
          <p:nvPr/>
        </p:nvSpPr>
        <p:spPr>
          <a:xfrm>
            <a:off x="537840" y="1368000"/>
            <a:ext cx="9056520" cy="3272040"/>
          </a:xfrm>
          <a:prstGeom prst="rect">
            <a:avLst/>
          </a:prstGeom>
          <a:noFill/>
          <a:ln w="0">
            <a:noFill/>
          </a:ln>
        </p:spPr>
        <p:txBody>
          <a:bodyPr lIns="0" rIns="0" tIns="15120" bIns="0">
            <a:normAutofit/>
          </a:bodyPr>
          <a:p>
            <a:pPr marL="342720" indent="-339840">
              <a:lnSpc>
                <a:spcPct val="95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10101"/>
                </a:solidFill>
                <a:latin typeface="Times New Roman"/>
                <a:ea typeface="Times New Roman"/>
              </a:rPr>
              <a:t>Feeney (</a:t>
            </a:r>
            <a:r>
              <a:rPr b="0" i="1" lang="en-GB" sz="1800" spc="-1" strike="noStrike">
                <a:solidFill>
                  <a:srgbClr val="010101"/>
                </a:solidFill>
                <a:latin typeface="Times New Roman"/>
                <a:ea typeface="Times New Roman"/>
              </a:rPr>
              <a:t>‘Tenui ... latens discrimine: Spotting the Differences in Statius’ Achilleid’, Materiali e Discussione</a:t>
            </a:r>
            <a:r>
              <a:rPr b="0" lang="en-GB" sz="1800" spc="-1" strike="noStrike">
                <a:solidFill>
                  <a:srgbClr val="010101"/>
                </a:solidFill>
                <a:latin typeface="Times New Roman"/>
                <a:ea typeface="Times New Roman"/>
              </a:rPr>
              <a:t> 2004: 88-9) notes that Apollo (who in a tradition helps Paris kill Achilles at the Scaean gate) is called on for inspiration at </a:t>
            </a:r>
            <a:r>
              <a:rPr b="0" i="1" lang="en-GB" sz="1800" spc="-1" strike="noStrike">
                <a:solidFill>
                  <a:srgbClr val="010101"/>
                </a:solidFill>
                <a:latin typeface="Times New Roman"/>
                <a:ea typeface="Times New Roman"/>
              </a:rPr>
              <a:t>Ach</a:t>
            </a:r>
            <a:r>
              <a:rPr b="0" lang="en-GB" sz="1800" spc="-1" strike="noStrike">
                <a:solidFill>
                  <a:srgbClr val="010101"/>
                </a:solidFill>
                <a:latin typeface="Times New Roman"/>
                <a:ea typeface="Times New Roman"/>
              </a:rPr>
              <a:t>. 1.9: “the simultaneously destructive and creative god is called upon to begin the process that will carry on until the subject of the poem is dead”</a:t>
            </a:r>
            <a:endParaRPr b="1" lang="en-GB" sz="1800" spc="-1" strike="noStrike">
              <a:solidFill>
                <a:srgbClr val="000000"/>
              </a:solidFill>
              <a:latin typeface="Times New Roman"/>
            </a:endParaRPr>
          </a:p>
          <a:p>
            <a:pPr marL="342720" indent="-338040">
              <a:lnSpc>
                <a:spcPct val="95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10101"/>
                </a:solidFill>
                <a:latin typeface="Times New Roman"/>
                <a:ea typeface="Times New Roman"/>
              </a:rPr>
              <a:t>nb the power of Thetis (e.g. goddess; sources arms for him): adds poignancy to helplessness over her inability to save him</a:t>
            </a:r>
            <a:endParaRPr b="1" lang="en-GB" sz="1800" spc="-1" strike="noStrike">
              <a:solidFill>
                <a:srgbClr val="000000"/>
              </a:solidFill>
              <a:latin typeface="Times New Roman"/>
            </a:endParaRPr>
          </a:p>
          <a:p>
            <a:pPr marL="342720" indent="-331920">
              <a:lnSpc>
                <a:spcPct val="95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endParaRPr b="1" lang="en-GB" sz="1800" spc="-1" strike="noStrike">
              <a:solidFill>
                <a:srgbClr val="000000"/>
              </a:solidFill>
              <a:latin typeface="Times New Roman"/>
            </a:endParaRPr>
          </a:p>
        </p:txBody>
      </p:sp>
      <p:pic>
        <p:nvPicPr>
          <p:cNvPr id="82" name="" descr=""/>
          <p:cNvPicPr/>
          <p:nvPr/>
        </p:nvPicPr>
        <p:blipFill>
          <a:blip r:embed="rId1"/>
          <a:stretch/>
        </p:blipFill>
        <p:spPr>
          <a:xfrm>
            <a:off x="3240000" y="3279600"/>
            <a:ext cx="2879640" cy="1581480"/>
          </a:xfrm>
          <a:prstGeom prst="rect">
            <a:avLst/>
          </a:prstGeom>
          <a:ln w="0">
            <a:noFill/>
          </a:ln>
        </p:spPr>
      </p:pic>
    </p:spTree>
  </p:cSld>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3" name=""/>
          <p:cNvSpPr txBox="1"/>
          <p:nvPr/>
        </p:nvSpPr>
        <p:spPr>
          <a:xfrm>
            <a:off x="502920" y="216000"/>
            <a:ext cx="8077320" cy="806400"/>
          </a:xfrm>
          <a:prstGeom prst="rect">
            <a:avLst/>
          </a:prstGeom>
          <a:noFill/>
          <a:ln w="0">
            <a:noFill/>
          </a:ln>
        </p:spPr>
        <p:txBody>
          <a:bodyPr lIns="0" rIns="0" tIns="0" bIns="0" anchor="ctr">
            <a:noAutofit/>
          </a:bodyPr>
          <a:p>
            <a:pPr algn="ctr">
              <a:tabLst>
                <a:tab algn="l" pos="0"/>
                <a:tab algn="l" pos="444240"/>
                <a:tab algn="l" pos="893520"/>
                <a:tab algn="l" pos="1342800"/>
                <a:tab algn="l" pos="1792080"/>
                <a:tab algn="l" pos="2241360"/>
                <a:tab algn="l" pos="2690640"/>
                <a:tab algn="l" pos="3139920"/>
                <a:tab algn="l" pos="3589200"/>
                <a:tab algn="l" pos="4038480"/>
                <a:tab algn="l" pos="4487760"/>
                <a:tab algn="l" pos="4937040"/>
                <a:tab algn="l" pos="5386320"/>
                <a:tab algn="l" pos="5835600"/>
                <a:tab algn="l" pos="6284880"/>
                <a:tab algn="l" pos="6734160"/>
                <a:tab algn="l" pos="7183080"/>
                <a:tab algn="l" pos="7632360"/>
                <a:tab algn="l" pos="8081640"/>
                <a:tab algn="l" pos="8530920"/>
                <a:tab algn="l" pos="8980200"/>
                <a:tab algn="l" pos="8982000"/>
                <a:tab algn="l" pos="9431280"/>
                <a:tab algn="l" pos="9880560"/>
                <a:tab algn="l" pos="10329840"/>
                <a:tab algn="l" pos="10779120"/>
                <a:tab algn="l" pos="10780560"/>
                <a:tab algn="l" pos="10782000"/>
              </a:tabLst>
            </a:pPr>
            <a:r>
              <a:rPr b="0" lang="en-GB" sz="3300" spc="-1" strike="noStrike">
                <a:solidFill>
                  <a:srgbClr val="000000"/>
                </a:solidFill>
                <a:latin typeface="Times New Roman"/>
              </a:rPr>
              <a:t>Thetis</a:t>
            </a:r>
            <a:endParaRPr b="0" lang="en-GB" sz="3300" spc="-1" strike="noStrike">
              <a:solidFill>
                <a:srgbClr val="000000"/>
              </a:solidFill>
              <a:latin typeface="Times New Roman"/>
            </a:endParaRPr>
          </a:p>
        </p:txBody>
      </p:sp>
      <p:sp>
        <p:nvSpPr>
          <p:cNvPr id="84" name=""/>
          <p:cNvSpPr txBox="1"/>
          <p:nvPr/>
        </p:nvSpPr>
        <p:spPr>
          <a:xfrm>
            <a:off x="503280" y="1368000"/>
            <a:ext cx="9050400" cy="3265560"/>
          </a:xfrm>
          <a:prstGeom prst="rect">
            <a:avLst/>
          </a:prstGeom>
          <a:noFill/>
          <a:ln w="0">
            <a:noFill/>
          </a:ln>
        </p:spPr>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cf. </a:t>
            </a:r>
            <a:r>
              <a:rPr b="0" i="1" lang="en-GB" sz="1800" spc="-1" strike="noStrike">
                <a:solidFill>
                  <a:srgbClr val="010101"/>
                </a:solidFill>
                <a:latin typeface="Times New Roman"/>
                <a:ea typeface="Times New Roman"/>
              </a:rPr>
              <a:t>Iliad </a:t>
            </a:r>
            <a:r>
              <a:rPr b="0" lang="en-GB" sz="1800" spc="-1" strike="noStrike">
                <a:solidFill>
                  <a:srgbClr val="010101"/>
                </a:solidFill>
                <a:latin typeface="Times New Roman"/>
                <a:ea typeface="Times New Roman"/>
              </a:rPr>
              <a:t>““Hephaestus, is there now any goddess, of all those that are in Olympus, who has endured so many grievous woes in her heart as are the sorrows that Zeus, son of Cronos, has given me beyond all others? Of all the daughters of the sea </a:t>
            </a:r>
            <a:r>
              <a:rPr b="0" lang="en-GB" sz="1800" spc="-1" strike="noStrike" u="sng">
                <a:solidFill>
                  <a:srgbClr val="010101"/>
                </a:solidFill>
                <a:uFillTx/>
                <a:latin typeface="Times New Roman"/>
                <a:ea typeface="Times New Roman"/>
              </a:rPr>
              <a:t>he subdued me alone to a mortal, to Peleus, son of Aeacus, and I endured the bed of a mortal man though very much against my will</a:t>
            </a:r>
            <a:r>
              <a:rPr b="0" lang="en-GB" sz="1800" spc="-1" strike="noStrike">
                <a:solidFill>
                  <a:srgbClr val="010101"/>
                </a:solidFill>
                <a:latin typeface="Times New Roman"/>
                <a:ea typeface="Times New Roman"/>
              </a:rPr>
              <a:t>. And he lies in his halls overcome with grievous old age, but now other griefs are mine. A son he gave me to bear and to rear, preeminent among warriors, and he shot up like a sapling; then when I had reared him like a tree in a rich orchard plot, I sent him in the beaked ships to Ilios to war with the Trojans; but </a:t>
            </a:r>
            <a:r>
              <a:rPr b="0" lang="en-GB" sz="1800" spc="-1" strike="noStrike" u="sng">
                <a:solidFill>
                  <a:srgbClr val="010101"/>
                </a:solidFill>
                <a:uFillTx/>
                <a:latin typeface="Times New Roman"/>
                <a:ea typeface="Times New Roman"/>
              </a:rPr>
              <a:t>never again will I welcome him back to his home</a:t>
            </a:r>
            <a:r>
              <a:rPr b="0" lang="en-GB" sz="1800" spc="-1" strike="noStrike">
                <a:solidFill>
                  <a:srgbClr val="010101"/>
                </a:solidFill>
                <a:latin typeface="Times New Roman"/>
                <a:ea typeface="Times New Roman"/>
              </a:rPr>
              <a:t>, to the house of Peleus.” (Homer </a:t>
            </a:r>
            <a:r>
              <a:rPr b="0" i="1" lang="en-GB" sz="1800" spc="-1" strike="noStrike">
                <a:solidFill>
                  <a:srgbClr val="010101"/>
                </a:solidFill>
                <a:latin typeface="Times New Roman"/>
                <a:ea typeface="Times New Roman"/>
              </a:rPr>
              <a:t>Il.</a:t>
            </a:r>
            <a:r>
              <a:rPr b="0" lang="en-GB" sz="1800" spc="-1" strike="noStrike">
                <a:solidFill>
                  <a:srgbClr val="010101"/>
                </a:solidFill>
                <a:latin typeface="Times New Roman"/>
                <a:ea typeface="Times New Roman"/>
              </a:rPr>
              <a:t> 18.429-41, Thetis trying to get arms)</a:t>
            </a:r>
            <a:endParaRPr b="1" lang="en-GB" sz="1800" spc="-1" strike="noStrike">
              <a:solidFill>
                <a:srgbClr val="000000"/>
              </a:solidFill>
              <a:latin typeface="Times New Roman"/>
            </a:endParaRPr>
          </a:p>
        </p:txBody>
      </p:sp>
    </p:spTree>
  </p:cSld>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5"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Peleus and Thetis’ union</a:t>
            </a:r>
            <a:endParaRPr b="0" lang="en-GB" sz="3300" spc="-1" strike="noStrike">
              <a:solidFill>
                <a:srgbClr val="000000"/>
              </a:solidFill>
              <a:latin typeface="Times New Roman"/>
            </a:endParaRPr>
          </a:p>
        </p:txBody>
      </p:sp>
      <p:sp>
        <p:nvSpPr>
          <p:cNvPr id="86"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rPr>
              <a:t>Ovid </a:t>
            </a:r>
            <a:r>
              <a:rPr b="0" i="1" lang="en-GB" sz="1800" spc="-1" strike="noStrike">
                <a:solidFill>
                  <a:srgbClr val="010101"/>
                </a:solidFill>
                <a:latin typeface="Times New Roman"/>
                <a:ea typeface="Times New Roman"/>
              </a:rPr>
              <a:t>Metamorphoses</a:t>
            </a:r>
            <a:endParaRPr b="1" lang="en-GB" sz="1800" spc="-1" strike="noStrike">
              <a:solidFill>
                <a:srgbClr val="000000"/>
              </a:solidFill>
              <a:latin typeface="Times New Roman"/>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(first century CE) Valerius Flaccus Book 1</a:t>
            </a:r>
            <a:endParaRPr b="1" lang="en-GB" sz="1800" spc="-1" strike="noStrike">
              <a:solidFill>
                <a:srgbClr val="000000"/>
              </a:solidFill>
              <a:latin typeface="Times New Roman"/>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"They [Peleus and Thetis] were married on Pelion, and the gods celebrated the marriage with hymns and a banquet. Chiron gave Peleus a spear of ash-wood, and Poseidon gave him immortal horses named Balios and Xanthos." (Pseudo-Apollodorus, </a:t>
            </a:r>
            <a:r>
              <a:rPr b="0" i="1" lang="en-GB" sz="1800" spc="-1" strike="noStrike">
                <a:solidFill>
                  <a:srgbClr val="000000"/>
                </a:solidFill>
                <a:latin typeface="Times New Roman"/>
              </a:rPr>
              <a:t>Bibliotheca</a:t>
            </a:r>
            <a:r>
              <a:rPr b="0" lang="en-GB" sz="1800" spc="-1" strike="noStrike">
                <a:solidFill>
                  <a:srgbClr val="000000"/>
                </a:solidFill>
                <a:latin typeface="Times New Roman"/>
              </a:rPr>
              <a:t> 3. 170): Greek mythographer C2nd A.D.</a:t>
            </a:r>
            <a:endParaRPr b="1" lang="en-GB" sz="1800" spc="-1" strike="noStrike">
              <a:solidFill>
                <a:srgbClr val="000000"/>
              </a:solidFill>
              <a:latin typeface="Times New Roman"/>
            </a:endParaRPr>
          </a:p>
        </p:txBody>
      </p:sp>
    </p:spTree>
  </p:cSld>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7"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Apollonius’ </a:t>
            </a:r>
            <a:r>
              <a:rPr b="0" i="1" lang="en-GB" sz="3300" spc="-1" strike="noStrike">
                <a:solidFill>
                  <a:srgbClr val="000000"/>
                </a:solidFill>
                <a:latin typeface="Times New Roman"/>
              </a:rPr>
              <a:t>Argonautica</a:t>
            </a:r>
            <a:endParaRPr b="0" lang="en-GB" sz="3300" spc="-1" strike="noStrike">
              <a:solidFill>
                <a:srgbClr val="000000"/>
              </a:solidFill>
              <a:latin typeface="Times New Roman"/>
            </a:endParaRPr>
          </a:p>
        </p:txBody>
      </p:sp>
      <p:sp>
        <p:nvSpPr>
          <p:cNvPr id="88" name=""/>
          <p:cNvSpPr txBox="1"/>
          <p:nvPr/>
        </p:nvSpPr>
        <p:spPr>
          <a:xfrm>
            <a:off x="502920" y="1368000"/>
            <a:ext cx="9056520" cy="3272040"/>
          </a:xfrm>
          <a:prstGeom prst="rect">
            <a:avLst/>
          </a:prstGeom>
          <a:noFill/>
          <a:ln w="0">
            <a:noFill/>
          </a:ln>
        </p:spPr>
        <p:txBody>
          <a:bodyPr lIns="0" rIns="0" tIns="15120" bIns="0">
            <a:normAutofit/>
          </a:bodyPr>
          <a:p>
            <a:pPr marL="342720" indent="-3319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US" sz="1800" spc="-1" strike="noStrike">
                <a:solidFill>
                  <a:srgbClr val="010101"/>
                </a:solidFill>
                <a:latin typeface="Times New Roman"/>
                <a:ea typeface="Times New Roman"/>
              </a:rPr>
              <a:t>Apollonius = Hellenistic poet. Greek </a:t>
            </a:r>
            <a:r>
              <a:rPr b="0" i="1" lang="en-US" sz="1800" spc="-1" strike="noStrike">
                <a:solidFill>
                  <a:srgbClr val="010101"/>
                </a:solidFill>
                <a:latin typeface="Times New Roman"/>
                <a:ea typeface="Times New Roman"/>
              </a:rPr>
              <a:t>Argonautica</a:t>
            </a:r>
            <a:r>
              <a:rPr b="0" lang="en-US" sz="1800" spc="-1" strike="noStrike">
                <a:solidFill>
                  <a:srgbClr val="010101"/>
                </a:solidFill>
                <a:latin typeface="Times New Roman"/>
                <a:ea typeface="Times New Roman"/>
              </a:rPr>
              <a:t> pub 238 BC (?) (Alexandria, Ptolemaic Egypt): </a:t>
            </a:r>
            <a:endParaRPr b="1" lang="en-GB" sz="1800" spc="-1" strike="noStrike">
              <a:solidFill>
                <a:srgbClr val="000000"/>
              </a:solidFill>
              <a:latin typeface="Times New Roman"/>
            </a:endParaRPr>
          </a:p>
          <a:p>
            <a:pPr marL="342720" indent="-3319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US" sz="1800" spc="-1" strike="noStrike">
                <a:solidFill>
                  <a:srgbClr val="010101"/>
                </a:solidFill>
                <a:latin typeface="Times New Roman"/>
                <a:ea typeface="Times New Roman"/>
              </a:rPr>
              <a:t>on Jason getting golden Fleece </a:t>
            </a:r>
            <a:endParaRPr b="1" lang="en-GB" sz="1800" spc="-1" strike="noStrike">
              <a:solidFill>
                <a:srgbClr val="000000"/>
              </a:solidFill>
              <a:latin typeface="Times New Roman"/>
            </a:endParaRPr>
          </a:p>
          <a:p>
            <a:pPr marL="342720" indent="-3319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US" sz="1800" spc="-1" strike="noStrike">
                <a:solidFill>
                  <a:srgbClr val="010101"/>
                </a:solidFill>
                <a:latin typeface="Times New Roman"/>
                <a:ea typeface="Times New Roman"/>
              </a:rPr>
              <a:t>(and Medea)</a:t>
            </a:r>
            <a:endParaRPr b="1" lang="en-GB" sz="1800" spc="-1" strike="noStrike">
              <a:solidFill>
                <a:srgbClr val="000000"/>
              </a:solidFill>
              <a:latin typeface="Times New Roman"/>
            </a:endParaRPr>
          </a:p>
        </p:txBody>
      </p:sp>
      <p:pic>
        <p:nvPicPr>
          <p:cNvPr id="89" name="" descr=""/>
          <p:cNvPicPr/>
          <p:nvPr/>
        </p:nvPicPr>
        <p:blipFill>
          <a:blip r:embed="rId1"/>
          <a:stretch/>
        </p:blipFill>
        <p:spPr>
          <a:xfrm>
            <a:off x="2185920" y="2840040"/>
            <a:ext cx="1774800" cy="1335240"/>
          </a:xfrm>
          <a:prstGeom prst="rect">
            <a:avLst/>
          </a:prstGeom>
          <a:ln w="0">
            <a:noFill/>
          </a:ln>
        </p:spPr>
      </p:pic>
      <p:pic>
        <p:nvPicPr>
          <p:cNvPr id="90" name="" descr=""/>
          <p:cNvPicPr/>
          <p:nvPr/>
        </p:nvPicPr>
        <p:blipFill>
          <a:blip r:embed="rId2"/>
          <a:stretch/>
        </p:blipFill>
        <p:spPr>
          <a:xfrm>
            <a:off x="4680000" y="1800360"/>
            <a:ext cx="4790880" cy="3905280"/>
          </a:xfrm>
          <a:prstGeom prst="rect">
            <a:avLst/>
          </a:prstGeom>
          <a:ln w="0">
            <a:noFill/>
          </a:ln>
        </p:spPr>
      </p:pic>
    </p:spTree>
  </p:cSld>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1"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Happy families?</a:t>
            </a:r>
            <a:endParaRPr b="0" lang="en-GB" sz="3300" spc="-1" strike="noStrike">
              <a:solidFill>
                <a:srgbClr val="000000"/>
              </a:solidFill>
              <a:latin typeface="Times New Roman"/>
            </a:endParaRPr>
          </a:p>
        </p:txBody>
      </p:sp>
      <p:sp>
        <p:nvSpPr>
          <p:cNvPr id="92"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Argonaut mission:</a:t>
            </a:r>
            <a:endParaRPr b="1" lang="en-GB" sz="1800" spc="-1" strike="noStrike">
              <a:solidFill>
                <a:srgbClr val="000000"/>
              </a:solidFill>
              <a:latin typeface="Times New Roman"/>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On the highest peaks, the nymphs of Pelion marveled to see the work of Itonian Athena and the heroes themselves plying the oars with their hands. And Cheiron, Philyra’s son, came down from the mountaintop to the sea, and, wetting his feet in the gray break of the surf, repeatedly waved encouragement with his mighty hand and wished them a safe return as they set out. And with him his wife [Chariclo], holding Peleus’ son Achilles in her arms, showed him to his dear father.” (</a:t>
            </a:r>
            <a:r>
              <a:rPr b="0" lang="en-GB" sz="1800" spc="-1" strike="noStrike">
                <a:solidFill>
                  <a:srgbClr val="010101"/>
                </a:solidFill>
                <a:latin typeface="Times New Roman"/>
                <a:ea typeface="Times New Roman"/>
              </a:rPr>
              <a:t>Apollonius Rhodius </a:t>
            </a:r>
            <a:r>
              <a:rPr b="0" i="1" lang="en-GB" sz="1800" spc="-1" strike="noStrike">
                <a:solidFill>
                  <a:srgbClr val="010101"/>
                </a:solidFill>
                <a:latin typeface="Times New Roman"/>
                <a:ea typeface="Times New Roman"/>
              </a:rPr>
              <a:t>Argonautica</a:t>
            </a:r>
            <a:r>
              <a:rPr b="0" lang="en-GB" sz="1800" spc="-1" strike="noStrike">
                <a:solidFill>
                  <a:srgbClr val="010101"/>
                </a:solidFill>
                <a:latin typeface="Times New Roman"/>
                <a:ea typeface="Times New Roman"/>
              </a:rPr>
              <a:t> 1.549-58)</a:t>
            </a:r>
            <a:endParaRPr b="1" lang="en-GB" sz="1800" spc="-1" strike="noStrike">
              <a:solidFill>
                <a:srgbClr val="000000"/>
              </a:solidFill>
              <a:latin typeface="Times New Roman"/>
            </a:endParaRPr>
          </a:p>
        </p:txBody>
      </p:sp>
    </p:spTree>
  </p:cSld>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3"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Valerius Flaccus</a:t>
            </a:r>
            <a:endParaRPr b="0" lang="en-GB" sz="3300" spc="-1" strike="noStrike">
              <a:solidFill>
                <a:srgbClr val="000000"/>
              </a:solidFill>
              <a:latin typeface="Times New Roman"/>
            </a:endParaRPr>
          </a:p>
        </p:txBody>
      </p:sp>
      <p:sp>
        <p:nvSpPr>
          <p:cNvPr id="94" name=""/>
          <p:cNvSpPr txBox="1"/>
          <p:nvPr/>
        </p:nvSpPr>
        <p:spPr>
          <a:xfrm>
            <a:off x="502920" y="1368000"/>
            <a:ext cx="9056520" cy="3272040"/>
          </a:xfrm>
          <a:prstGeom prst="rect">
            <a:avLst/>
          </a:prstGeom>
          <a:noFill/>
          <a:ln w="0">
            <a:noFill/>
          </a:ln>
        </p:spPr>
        <p:txBody>
          <a:bodyPr lIns="0" rIns="0" tIns="15120" bIns="0">
            <a:normAutofit/>
          </a:bodyPr>
          <a:p>
            <a:pPr marL="342720" indent="-32688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US" sz="1800" spc="-1" strike="noStrike">
                <a:solidFill>
                  <a:srgbClr val="000000"/>
                </a:solidFill>
                <a:latin typeface="Times New Roman"/>
                <a:ea typeface="Times New Roman"/>
              </a:rPr>
              <a:t>Latin</a:t>
            </a:r>
            <a:r>
              <a:rPr b="1" i="1" lang="en-US" sz="1800" spc="-1" strike="noStrike">
                <a:solidFill>
                  <a:srgbClr val="000000"/>
                </a:solidFill>
                <a:latin typeface="Times New Roman"/>
                <a:ea typeface="Times New Roman"/>
              </a:rPr>
              <a:t> </a:t>
            </a:r>
            <a:r>
              <a:rPr b="0" i="1" lang="en-US" sz="1800" spc="-1" strike="noStrike">
                <a:solidFill>
                  <a:srgbClr val="000000"/>
                </a:solidFill>
                <a:latin typeface="Times New Roman"/>
                <a:ea typeface="Times New Roman"/>
              </a:rPr>
              <a:t>Argonautica</a:t>
            </a:r>
            <a:r>
              <a:rPr b="1" i="1" lang="en-US" sz="2400" spc="-1" strike="noStrike">
                <a:solidFill>
                  <a:srgbClr val="000000"/>
                </a:solidFill>
                <a:latin typeface="Times New Roman"/>
                <a:ea typeface="Times New Roman"/>
              </a:rPr>
              <a:t> </a:t>
            </a:r>
            <a:endParaRPr b="1" lang="en-GB" sz="2400" spc="-1" strike="noStrike">
              <a:solidFill>
                <a:srgbClr val="000000"/>
              </a:solidFill>
              <a:latin typeface="Times New Roman"/>
            </a:endParaRPr>
          </a:p>
          <a:p>
            <a:pPr marL="342720" indent="-32688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US" sz="1800" spc="-1" strike="noStrike">
                <a:solidFill>
                  <a:srgbClr val="000000"/>
                </a:solidFill>
                <a:latin typeface="Times New Roman"/>
                <a:ea typeface="Times New Roman"/>
              </a:rPr>
              <a:t>begun 70s AD (NB rule of Vespasian: AD 69-79; Titus 79-81)</a:t>
            </a:r>
            <a:endParaRPr b="1" lang="en-GB" sz="1800" spc="-1" strike="noStrike">
              <a:solidFill>
                <a:srgbClr val="000000"/>
              </a:solidFill>
              <a:latin typeface="Times New Roman"/>
            </a:endParaRPr>
          </a:p>
          <a:p>
            <a:pPr marL="342720" indent="-32688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US" sz="1800" spc="-1" strike="noStrike">
                <a:solidFill>
                  <a:srgbClr val="000000"/>
                </a:solidFill>
                <a:latin typeface="Times New Roman"/>
                <a:ea typeface="Times New Roman"/>
              </a:rPr>
              <a:t>- possibly into early eighties (NB rule of Domitian 81-96).</a:t>
            </a:r>
            <a:endParaRPr b="1" lang="en-GB" sz="1800" spc="-1" strike="noStrike">
              <a:solidFill>
                <a:srgbClr val="000000"/>
              </a:solidFill>
              <a:latin typeface="Times New Roman"/>
            </a:endParaRPr>
          </a:p>
          <a:p>
            <a:pPr marL="342720" indent="-32688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US" sz="1800" spc="-1" strike="noStrike">
                <a:solidFill>
                  <a:srgbClr val="000000"/>
                </a:solidFill>
                <a:latin typeface="Times New Roman"/>
                <a:ea typeface="Times New Roman"/>
              </a:rPr>
              <a:t>Stover 2008 argues entirely written in 70s. </a:t>
            </a:r>
            <a:endParaRPr b="1" lang="en-GB" sz="1800" spc="-1" strike="noStrike">
              <a:solidFill>
                <a:srgbClr val="000000"/>
              </a:solidFill>
              <a:latin typeface="Times New Roman"/>
            </a:endParaRPr>
          </a:p>
          <a:p>
            <a:pPr marL="342720" indent="-32688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US" sz="1800" spc="-1" strike="noStrike">
                <a:solidFill>
                  <a:srgbClr val="000000"/>
                </a:solidFill>
                <a:latin typeface="Times New Roman"/>
                <a:ea typeface="Times New Roman"/>
              </a:rPr>
              <a:t>(but has positivistic view)</a:t>
            </a:r>
            <a:endParaRPr b="1" lang="en-GB" sz="1800" spc="-1" strike="noStrike">
              <a:solidFill>
                <a:srgbClr val="000000"/>
              </a:solidFill>
              <a:latin typeface="Times New Roman"/>
            </a:endParaRPr>
          </a:p>
          <a:p>
            <a:pPr marL="342720" indent="-32688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US" sz="1800" spc="-1" strike="noStrike">
                <a:solidFill>
                  <a:srgbClr val="000000"/>
                </a:solidFill>
                <a:latin typeface="Times New Roman"/>
                <a:ea typeface="Times New Roman"/>
              </a:rPr>
              <a:t>Seems to have been finished before the </a:t>
            </a:r>
            <a:r>
              <a:rPr b="0" i="1" lang="en-US" sz="1800" spc="-1" strike="noStrike">
                <a:solidFill>
                  <a:srgbClr val="000000"/>
                </a:solidFill>
                <a:latin typeface="Times New Roman"/>
                <a:ea typeface="Times New Roman"/>
              </a:rPr>
              <a:t>Achilleid</a:t>
            </a:r>
            <a:r>
              <a:rPr b="0" lang="en-US" sz="1800" spc="-1" strike="noStrike">
                <a:solidFill>
                  <a:srgbClr val="000000"/>
                </a:solidFill>
                <a:latin typeface="Times New Roman"/>
                <a:ea typeface="Times New Roman"/>
              </a:rPr>
              <a:t> and used by Statius</a:t>
            </a:r>
            <a:endParaRPr b="1" lang="en-GB" sz="1800" spc="-1" strike="noStrike">
              <a:solidFill>
                <a:srgbClr val="000000"/>
              </a:solidFill>
              <a:latin typeface="Times New Roman"/>
            </a:endParaRPr>
          </a:p>
        </p:txBody>
      </p:sp>
    </p:spTree>
  </p:cSld>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5"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Happy families?</a:t>
            </a:r>
            <a:endParaRPr b="0" lang="en-GB" sz="3300" spc="-1" strike="noStrike">
              <a:solidFill>
                <a:srgbClr val="000000"/>
              </a:solidFill>
              <a:latin typeface="Times New Roman"/>
            </a:endParaRPr>
          </a:p>
        </p:txBody>
      </p:sp>
      <p:sp>
        <p:nvSpPr>
          <p:cNvPr id="96" name=""/>
          <p:cNvSpPr txBox="1"/>
          <p:nvPr/>
        </p:nvSpPr>
        <p:spPr>
          <a:xfrm>
            <a:off x="502920" y="1368000"/>
            <a:ext cx="9056520" cy="3272040"/>
          </a:xfrm>
          <a:prstGeom prst="rect">
            <a:avLst/>
          </a:prstGeom>
          <a:noFill/>
          <a:ln w="0">
            <a:noFill/>
          </a:ln>
        </p:spPr>
        <p:txBody>
          <a:bodyPr lIns="0" rIns="0" tIns="15120" bIns="0">
            <a:normAutofit/>
          </a:bodyPr>
          <a:p>
            <a:pPr marL="342720" indent="-3319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And now speeding down from the mountain-tops came Chiron, holding up to view Achilles who called to his sire from afar. As soon as the child saw Peleus start at the well-known voice and stretch out his arms in wide embrace, he sprang forward and hung long on his dear neck. The foaming goblets of strong wine tempt him not, the chasing of the ancient metal fair to look on holds not his gaze: rather he marvels at the captains, drinking in their loud words, and brings his face close to the lion-skin of Hercules.</a:t>
            </a:r>
            <a:endParaRPr b="1" lang="en-GB" sz="1800" spc="-1" strike="noStrike">
              <a:solidFill>
                <a:srgbClr val="000000"/>
              </a:solidFill>
              <a:latin typeface="Times New Roman"/>
            </a:endParaRPr>
          </a:p>
          <a:p>
            <a:pPr marL="342720" indent="-3319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But Peleus in joy clasps his son and kisses him eagerly, and looking up to the heavens he cries: “Surely as ye wish that Peleus speed over calm wave and that he desire a following breeze, even so, ye gods, do ye preserve this life. All else do thou, Chiron, vouchsafe. </a:t>
            </a:r>
            <a:r>
              <a:rPr b="0" lang="en-GB" sz="1800" spc="-1" strike="noStrike" u="sng">
                <a:solidFill>
                  <a:srgbClr val="000000"/>
                </a:solidFill>
                <a:uFillTx/>
                <a:latin typeface="Times New Roman"/>
              </a:rPr>
              <a:t>Let my little son marvel to hear thee speak of clarions and of wars; do thou teach him to wield his boyish weapons in the chase, and ere long to grasp my spear</a:t>
            </a:r>
            <a:r>
              <a:rPr b="0" lang="en-GB" sz="1800" spc="-1" strike="noStrike">
                <a:solidFill>
                  <a:srgbClr val="000000"/>
                </a:solidFill>
                <a:latin typeface="Times New Roman"/>
              </a:rPr>
              <a:t>.” (</a:t>
            </a:r>
            <a:r>
              <a:rPr b="0" lang="en-GB" sz="1800" spc="-1" strike="noStrike">
                <a:solidFill>
                  <a:srgbClr val="262626"/>
                </a:solidFill>
                <a:latin typeface="Times New Roman"/>
                <a:ea typeface="Book Antiqua"/>
              </a:rPr>
              <a:t>V. Fl. 1.255-70)</a:t>
            </a:r>
            <a:endParaRPr b="1" lang="en-GB" sz="1800" spc="-1" strike="noStrike">
              <a:solidFill>
                <a:srgbClr val="000000"/>
              </a:solidFill>
              <a:latin typeface="Times New Roman"/>
            </a:endParaRPr>
          </a:p>
        </p:txBody>
      </p:sp>
    </p:spTree>
  </p:cSld>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7"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Marriage/estrangement in Apollonius Rhodius</a:t>
            </a:r>
            <a:endParaRPr b="0" lang="en-GB" sz="3300" spc="-1" strike="noStrike">
              <a:solidFill>
                <a:srgbClr val="000000"/>
              </a:solidFill>
              <a:latin typeface="Times New Roman"/>
            </a:endParaRPr>
          </a:p>
        </p:txBody>
      </p:sp>
      <p:sp>
        <p:nvSpPr>
          <p:cNvPr id="98"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(Hera to Thetis): “For ever since your infancy I raised you myself, and I have loved you more than all the other goddesses who live in the sea, because </a:t>
            </a:r>
            <a:r>
              <a:rPr b="0" lang="en-GB" sz="1800" spc="-1" strike="noStrike" u="sng">
                <a:solidFill>
                  <a:srgbClr val="000000"/>
                </a:solidFill>
                <a:uFillTx/>
                <a:latin typeface="Times New Roman"/>
              </a:rPr>
              <a:t>you did not deign to lie down in the bed of Zeus when he desired it ... but rather, respecting me and fearful in your thoughts, you shunned him.</a:t>
            </a:r>
            <a:r>
              <a:rPr b="0" lang="en-GB" sz="1800" spc="-1" strike="noStrike">
                <a:solidFill>
                  <a:srgbClr val="000000"/>
                </a:solidFill>
                <a:latin typeface="Times New Roman"/>
              </a:rPr>
              <a:t> Then he swore a mighty oath that you would never be called the wife of an immortal god. But all the same, he did not stop eyeing you against your will, until venerable </a:t>
            </a:r>
            <a:r>
              <a:rPr b="0" lang="en-GB" sz="1800" spc="-1" strike="noStrike" u="sng">
                <a:solidFill>
                  <a:srgbClr val="000000"/>
                </a:solidFill>
                <a:uFillTx/>
                <a:latin typeface="Times New Roman"/>
              </a:rPr>
              <a:t>Themis told him everything—how in fact it was fated for you to bear a son greater than his father.</a:t>
            </a:r>
            <a:r>
              <a:rPr b="0" lang="en-GB" sz="1800" spc="-1" strike="noStrike">
                <a:solidFill>
                  <a:srgbClr val="000000"/>
                </a:solidFill>
                <a:latin typeface="Times New Roman"/>
              </a:rPr>
              <a:t> Therefore, in spite of his desire, he gave you up out of fear, so that no one else might be his match and rule over the immortals, but he might retain his rule forever.</a:t>
            </a:r>
            <a:endParaRPr b="1" lang="en-GB" sz="1800" spc="-1" strike="noStrike">
              <a:solidFill>
                <a:srgbClr val="000000"/>
              </a:solidFill>
              <a:latin typeface="Times New Roman"/>
            </a:endParaRPr>
          </a:p>
        </p:txBody>
      </p:sp>
    </p:spTree>
  </p:cSld>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9"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Marriage/estrangement in AR</a:t>
            </a:r>
            <a:endParaRPr b="0" lang="en-GB" sz="3300" spc="-1" strike="noStrike">
              <a:solidFill>
                <a:srgbClr val="000000"/>
              </a:solidFill>
              <a:latin typeface="Times New Roman"/>
            </a:endParaRPr>
          </a:p>
        </p:txBody>
      </p:sp>
      <p:sp>
        <p:nvSpPr>
          <p:cNvPr id="100"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And </a:t>
            </a:r>
            <a:r>
              <a:rPr b="0" lang="en-GB" sz="1800" spc="-1" strike="noStrike" u="sng">
                <a:solidFill>
                  <a:srgbClr val="000000"/>
                </a:solidFill>
                <a:uFillTx/>
                <a:latin typeface="Times New Roman"/>
              </a:rPr>
              <a:t>I gave you the best of the mortals to be your husband, so that you might have a marriage dear to your heart and bear children.</a:t>
            </a:r>
            <a:r>
              <a:rPr b="0" lang="en-GB" sz="1800" spc="-1" strike="noStrike">
                <a:solidFill>
                  <a:srgbClr val="000000"/>
                </a:solidFill>
                <a:latin typeface="Times New Roman"/>
              </a:rPr>
              <a:t> I invited all the gods together to the wedding feast and with my own hands raised the marriage torch, in return for that kind hearted respect of yours. But come, let me tell you an unerring account: when your son comes to the Elysian field—he whom the Naiads are now tending in the dwelling of Cheiron the Centaur, though he longs for your milk—it is his fate to be the husband of Aeetes’ daughter Medea. </a:t>
            </a:r>
            <a:endParaRPr b="1" lang="en-GB" sz="1800" spc="-1" strike="noStrike">
              <a:solidFill>
                <a:srgbClr val="000000"/>
              </a:solidFill>
              <a:latin typeface="Times New Roman"/>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So, as her mother-in-law, help your daughter-in-law, and Peleus himself as well. Why is your anger so firmly fixed? He made a mistake-</a:t>
            </a:r>
            <a:r>
              <a:rPr b="0" lang="en-GB" sz="1800" spc="-1" strike="noStrike" baseline="16000">
                <a:solidFill>
                  <a:srgbClr val="000000"/>
                </a:solidFill>
                <a:latin typeface="Times New Roman"/>
                <a:ea typeface="Times New Roman"/>
              </a:rPr>
              <a:t> </a:t>
            </a:r>
            <a:r>
              <a:rPr b="0" lang="en-GB" sz="1800" spc="-1" strike="noStrike">
                <a:solidFill>
                  <a:srgbClr val="000000"/>
                </a:solidFill>
                <a:latin typeface="Times New Roman"/>
              </a:rPr>
              <a:t>yes, but mistakes happen to gods as well.” (AR </a:t>
            </a:r>
            <a:r>
              <a:rPr b="0" i="1" lang="en-GB" sz="1800" spc="-1" strike="noStrike">
                <a:solidFill>
                  <a:srgbClr val="000000"/>
                </a:solidFill>
                <a:latin typeface="Times New Roman"/>
                <a:ea typeface="Times New Roman"/>
              </a:rPr>
              <a:t>Arg</a:t>
            </a:r>
            <a:r>
              <a:rPr b="0" lang="en-GB" sz="1800" spc="-1" strike="noStrike">
                <a:solidFill>
                  <a:srgbClr val="000000"/>
                </a:solidFill>
                <a:latin typeface="Times New Roman"/>
              </a:rPr>
              <a:t>. 1.790-817, </a:t>
            </a:r>
            <a:r>
              <a:rPr b="1" lang="en-GB" sz="1800" spc="-1" strike="noStrike">
                <a:solidFill>
                  <a:srgbClr val="000000"/>
                </a:solidFill>
                <a:latin typeface="Times New Roman"/>
              </a:rPr>
              <a:t>Hera trying to persuade Thetis to help the Argonauts through the clashing rocks</a:t>
            </a:r>
            <a:r>
              <a:rPr b="0" lang="en-GB" sz="1800" spc="-1" strike="noStrike">
                <a:solidFill>
                  <a:srgbClr val="000000"/>
                </a:solidFill>
                <a:latin typeface="Times New Roman"/>
              </a:rPr>
              <a:t>)</a:t>
            </a:r>
            <a:endParaRPr b="1" lang="en-GB" sz="1800" spc="-1" strike="noStrike">
              <a:solidFill>
                <a:srgbClr val="000000"/>
              </a:solidFill>
              <a:latin typeface="Times New Roman"/>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Rhetorical tricks? Putting a good spin on things? What might have been her motivations?</a:t>
            </a:r>
            <a:endParaRPr b="1" lang="en-GB" sz="1800" spc="-1" strike="noStrike">
              <a:solidFill>
                <a:srgbClr val="000000"/>
              </a:solidFill>
              <a:latin typeface="Times New Roman"/>
            </a:endParaRPr>
          </a:p>
        </p:txBody>
      </p:sp>
    </p:spTree>
  </p:cSld>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01"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estrangement</a:t>
            </a:r>
            <a:endParaRPr b="0" lang="en-GB" sz="3300" spc="-1" strike="noStrike">
              <a:solidFill>
                <a:srgbClr val="000000"/>
              </a:solidFill>
              <a:latin typeface="Times New Roman"/>
            </a:endParaRPr>
          </a:p>
        </p:txBody>
      </p:sp>
      <p:sp>
        <p:nvSpPr>
          <p:cNvPr id="102"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NB one etymology for Achilles’ name was ἀ- χείλος, he who did not put his lips to the breast (Apollod. 3.13.6, cf. AR. </a:t>
            </a:r>
            <a:r>
              <a:rPr b="0" i="1" lang="en-GB" sz="1800" spc="-1" strike="noStrike">
                <a:solidFill>
                  <a:srgbClr val="000000"/>
                </a:solidFill>
                <a:latin typeface="Times New Roman"/>
              </a:rPr>
              <a:t>Arg</a:t>
            </a:r>
            <a:r>
              <a:rPr b="0" lang="en-GB" sz="1800" spc="-1" strike="noStrike">
                <a:solidFill>
                  <a:srgbClr val="000000"/>
                </a:solidFill>
                <a:latin typeface="Times New Roman"/>
              </a:rPr>
              <a:t>. 4.813; see Richard Hunter (1991); Heslin (2005))</a:t>
            </a:r>
            <a:endParaRPr b="1" lang="en-GB" sz="1800" spc="-1" strike="noStrike">
              <a:solidFill>
                <a:srgbClr val="000000"/>
              </a:solidFill>
              <a:latin typeface="Times New Roman"/>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In Apollonius' epic, stress is laid upon the separation of the baby Achilles from both his parents. At 1.553-8 he appears in the arms of his centaur foster-parents as the Argo sails past Pelion, and at 4.813 Hera pathetically refers to the baby's longing for Thetis' milk, .... That verse hints at an etymology of the hero's name from </a:t>
            </a:r>
            <a:r>
              <a:rPr b="0" lang="en-GB" sz="1800" spc="-1" strike="noStrike">
                <a:solidFill>
                  <a:srgbClr val="000000"/>
                </a:solidFill>
                <a:latin typeface="Times New Roman"/>
                <a:ea typeface="Times New Roman"/>
              </a:rPr>
              <a:t>ἀ- χείλος...</a:t>
            </a:r>
            <a:r>
              <a:rPr b="0" lang="en-GB" sz="1800" spc="-1" strike="noStrike">
                <a:solidFill>
                  <a:srgbClr val="000000"/>
                </a:solidFill>
                <a:latin typeface="Times New Roman"/>
              </a:rPr>
              <a:t>” (</a:t>
            </a:r>
            <a:r>
              <a:rPr b="0" lang="en-GB" sz="1800" spc="-1" strike="noStrike">
                <a:solidFill>
                  <a:srgbClr val="000000"/>
                </a:solidFill>
                <a:latin typeface="Times New Roman"/>
                <a:ea typeface="Times New Roman"/>
              </a:rPr>
              <a:t>Hunter, R. 1991. ‘Breast is best: Catullus 64.18’, </a:t>
            </a:r>
            <a:r>
              <a:rPr b="0" i="1" lang="en-GB" sz="1800" spc="-1" strike="noStrike">
                <a:solidFill>
                  <a:srgbClr val="000000"/>
                </a:solidFill>
                <a:latin typeface="Times New Roman"/>
                <a:ea typeface="Times New Roman"/>
              </a:rPr>
              <a:t>Classical Quarterly</a:t>
            </a:r>
            <a:r>
              <a:rPr b="0" lang="en-GB" sz="1800" spc="-1" strike="noStrike">
                <a:solidFill>
                  <a:srgbClr val="000000"/>
                </a:solidFill>
                <a:latin typeface="Times New Roman"/>
                <a:ea typeface="Times New Roman"/>
              </a:rPr>
              <a:t> 51: 254-5, at 255)</a:t>
            </a:r>
            <a:endParaRPr b="1" lang="en-GB" sz="1800" spc="-1" strike="noStrike">
              <a:solidFill>
                <a:srgbClr val="000000"/>
              </a:solidFill>
              <a:latin typeface="Times New Roman"/>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 </a:t>
            </a:r>
            <a:r>
              <a:rPr b="0" lang="en-GB" sz="1800" spc="-1" strike="noStrike">
                <a:solidFill>
                  <a:srgbClr val="000000"/>
                </a:solidFill>
                <a:latin typeface="Times New Roman"/>
                <a:ea typeface="Times New Roman"/>
              </a:rPr>
              <a:t>potential for effect of estrangement from parents to be explored in Achilles’ characterization</a:t>
            </a:r>
            <a:endParaRPr b="1" lang="en-GB" sz="1800" spc="-1" strike="noStrike">
              <a:solidFill>
                <a:srgbClr val="000000"/>
              </a:solidFill>
              <a:latin typeface="Times New Roman"/>
            </a:endParaRPr>
          </a:p>
        </p:txBody>
      </p:sp>
    </p:spTree>
  </p:cSld>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03"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Achilles’ (in)vulnerability</a:t>
            </a:r>
            <a:endParaRPr b="0" lang="en-GB" sz="3300" spc="-1" strike="noStrike">
              <a:solidFill>
                <a:srgbClr val="000000"/>
              </a:solidFill>
              <a:latin typeface="Times New Roman"/>
            </a:endParaRPr>
          </a:p>
        </p:txBody>
      </p:sp>
      <p:sp>
        <p:nvSpPr>
          <p:cNvPr id="104" name=""/>
          <p:cNvSpPr txBox="1"/>
          <p:nvPr/>
        </p:nvSpPr>
        <p:spPr>
          <a:xfrm>
            <a:off x="502920" y="1368000"/>
            <a:ext cx="9056520" cy="3272040"/>
          </a:xfrm>
          <a:prstGeom prst="rect">
            <a:avLst/>
          </a:prstGeom>
          <a:noFill/>
          <a:ln w="0">
            <a:noFill/>
          </a:ln>
        </p:spPr>
        <p:txBody>
          <a:bodyPr lIns="0" rIns="0" tIns="15120" bIns="0">
            <a:normAutofit/>
          </a:bodyPr>
          <a:p>
            <a:pPr marL="342720" indent="-331920">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Achilles not invulnerable in Homer’s </a:t>
            </a:r>
            <a:r>
              <a:rPr b="0" i="1" lang="en-GB" sz="1800" spc="-1" strike="noStrike">
                <a:solidFill>
                  <a:srgbClr val="000000"/>
                </a:solidFill>
                <a:latin typeface="Times New Roman"/>
              </a:rPr>
              <a:t>Iliad</a:t>
            </a:r>
            <a:r>
              <a:rPr b="0" lang="en-GB" sz="1800" spc="-1" strike="noStrike">
                <a:solidFill>
                  <a:srgbClr val="000000"/>
                </a:solidFill>
                <a:latin typeface="Times New Roman"/>
              </a:rPr>
              <a:t>,</a:t>
            </a:r>
            <a:r>
              <a:rPr b="0" i="1" lang="en-GB" sz="1800" spc="-1" strike="noStrike">
                <a:solidFill>
                  <a:srgbClr val="000000"/>
                </a:solidFill>
                <a:latin typeface="Times New Roman"/>
              </a:rPr>
              <a:t> </a:t>
            </a:r>
            <a:r>
              <a:rPr b="0" lang="en-GB" sz="1800" spc="-1" strike="noStrike">
                <a:solidFill>
                  <a:srgbClr val="000000"/>
                </a:solidFill>
                <a:latin typeface="Times New Roman"/>
              </a:rPr>
              <a:t>as we can see in the Agenor scene: Agenor stands </a:t>
            </a:r>
            <a:r>
              <a:rPr b="0" lang="en-GB" sz="1800" spc="-1" strike="noStrike">
                <a:solidFill>
                  <a:srgbClr val="010101"/>
                </a:solidFill>
                <a:latin typeface="Times New Roman"/>
                <a:ea typeface="Times New Roman"/>
              </a:rPr>
              <a:t>in Achilles’ path, stopping Achaians capturing Troy (</a:t>
            </a:r>
            <a:r>
              <a:rPr b="0" i="1" lang="en-GB" sz="1800" spc="-1" strike="noStrike">
                <a:solidFill>
                  <a:srgbClr val="010101"/>
                </a:solidFill>
                <a:latin typeface="Times New Roman"/>
                <a:ea typeface="Times New Roman"/>
              </a:rPr>
              <a:t>Il</a:t>
            </a:r>
            <a:r>
              <a:rPr b="0" lang="en-GB" sz="1800" spc="-1" strike="noStrike">
                <a:solidFill>
                  <a:srgbClr val="010101"/>
                </a:solidFill>
                <a:latin typeface="Times New Roman"/>
                <a:ea typeface="Times New Roman"/>
              </a:rPr>
              <a:t>. 21.544-6) – considers and decides to take on Achilles as he is mortal:</a:t>
            </a:r>
            <a:endParaRPr b="1" lang="en-GB" sz="1800" spc="-1" strike="noStrike">
              <a:solidFill>
                <a:srgbClr val="000000"/>
              </a:solidFill>
              <a:latin typeface="Times New Roman"/>
            </a:endParaRPr>
          </a:p>
          <a:p>
            <a:pPr marL="342720" indent="-3319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rPr>
              <a:t>“</a:t>
            </a:r>
            <a:r>
              <a:rPr b="0" lang="en-GB" sz="1800" spc="-1" strike="noStrike">
                <a:solidFill>
                  <a:srgbClr val="010101"/>
                </a:solidFill>
                <a:latin typeface="Times New Roman"/>
              </a:rPr>
              <a:t>His flesh, too, I suspect, may be pierced with the sharp sword, and in him is but one life, and men say he is mortal; but Zeus, son of Cronos, gives him glory.” (</a:t>
            </a:r>
            <a:r>
              <a:rPr b="0" i="1" lang="en-GB" sz="1800" spc="-1" strike="noStrike">
                <a:solidFill>
                  <a:srgbClr val="010101"/>
                </a:solidFill>
                <a:latin typeface="Times New Roman"/>
                <a:ea typeface="Times New Roman"/>
              </a:rPr>
              <a:t>Il.</a:t>
            </a:r>
            <a:r>
              <a:rPr b="0" lang="en-GB" sz="1800" spc="-1" strike="noStrike">
                <a:solidFill>
                  <a:srgbClr val="010101"/>
                </a:solidFill>
                <a:latin typeface="Times New Roman"/>
              </a:rPr>
              <a:t> 21.568-70, Agenor)</a:t>
            </a:r>
            <a:endParaRPr b="1" lang="en-GB" sz="1800" spc="-1" strike="noStrike">
              <a:solidFill>
                <a:srgbClr val="000000"/>
              </a:solidFill>
              <a:latin typeface="Times New Roman"/>
            </a:endParaRPr>
          </a:p>
        </p:txBody>
      </p:sp>
    </p:spTree>
  </p:cSld>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05"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Achilles’ (in)vulnerability</a:t>
            </a:r>
            <a:endParaRPr b="0" lang="en-GB" sz="3300" spc="-1" strike="noStrike">
              <a:solidFill>
                <a:srgbClr val="000000"/>
              </a:solidFill>
              <a:latin typeface="Times New Roman"/>
            </a:endParaRPr>
          </a:p>
        </p:txBody>
      </p:sp>
      <p:sp>
        <p:nvSpPr>
          <p:cNvPr id="106" name=""/>
          <p:cNvSpPr txBox="1"/>
          <p:nvPr/>
        </p:nvSpPr>
        <p:spPr>
          <a:xfrm>
            <a:off x="502920" y="1368000"/>
            <a:ext cx="9056520" cy="3272040"/>
          </a:xfrm>
          <a:prstGeom prst="rect">
            <a:avLst/>
          </a:prstGeom>
          <a:noFill/>
          <a:ln w="0">
            <a:noFill/>
          </a:ln>
        </p:spPr>
        <p:txBody>
          <a:bodyPr lIns="0" rIns="0" tIns="15120" bIns="0">
            <a:normAutofit/>
          </a:bodyPr>
          <a:p>
            <a:pPr marL="342720" indent="-3319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rPr>
              <a:t>This confirms prophecies of death since Patroclus’s death and vulnerability of Achilles in recent Xanthus episode: </a:t>
            </a:r>
            <a:endParaRPr b="1" lang="en-GB" sz="1800" spc="-1" strike="noStrike">
              <a:solidFill>
                <a:srgbClr val="000000"/>
              </a:solidFill>
              <a:latin typeface="Times New Roman"/>
            </a:endParaRPr>
          </a:p>
          <a:p>
            <a:pPr marL="342720" indent="-3319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noble Achilles raised on high the spear of Pelian ash; but the warrior Asteropaeus hurled with both spears at once, since he was ambidextrous. With the one spear he struck the shield, but it broke not through, for the gold stayed it, the gift of the god; and with the other he struck the right forearm of Achilles a grazing blow, and </a:t>
            </a:r>
            <a:r>
              <a:rPr b="1" lang="en-GB" sz="1800" spc="-1" strike="noStrike">
                <a:solidFill>
                  <a:srgbClr val="010101"/>
                </a:solidFill>
                <a:latin typeface="Times New Roman"/>
                <a:ea typeface="Times New Roman"/>
              </a:rPr>
              <a:t>the black blood gushed out</a:t>
            </a:r>
            <a:r>
              <a:rPr b="0" lang="en-GB" sz="1800" spc="-1" strike="noStrike">
                <a:solidFill>
                  <a:srgbClr val="010101"/>
                </a:solidFill>
                <a:latin typeface="Times New Roman"/>
                <a:ea typeface="Times New Roman"/>
              </a:rPr>
              <a:t>; but the spear point passed over him and fixed itself in the earth, eager to glut itself with flesh.” (</a:t>
            </a:r>
            <a:r>
              <a:rPr b="0" i="1" lang="en-GB" sz="1800" spc="-1" strike="noStrike">
                <a:solidFill>
                  <a:srgbClr val="010101"/>
                </a:solidFill>
                <a:latin typeface="Times New Roman"/>
                <a:ea typeface="Times New Roman"/>
              </a:rPr>
              <a:t>Il</a:t>
            </a:r>
            <a:r>
              <a:rPr b="0" lang="en-GB" sz="1800" spc="-1" strike="noStrike">
                <a:solidFill>
                  <a:srgbClr val="010101"/>
                </a:solidFill>
                <a:latin typeface="Times New Roman"/>
                <a:ea typeface="Times New Roman"/>
              </a:rPr>
              <a:t>. 21.161-7)</a:t>
            </a:r>
            <a:endParaRPr b="1" lang="en-GB" sz="1800" spc="-1" strike="noStrike">
              <a:solidFill>
                <a:srgbClr val="000000"/>
              </a:solidFill>
              <a:latin typeface="Times New Roman"/>
            </a:endParaRPr>
          </a:p>
        </p:txBody>
      </p:sp>
    </p:spTree>
  </p:cSld>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07"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Achilles’ (in)vulnerability</a:t>
            </a:r>
            <a:endParaRPr b="0" lang="en-GB" sz="3300" spc="-1" strike="noStrike">
              <a:solidFill>
                <a:srgbClr val="000000"/>
              </a:solidFill>
              <a:latin typeface="Times New Roman"/>
            </a:endParaRPr>
          </a:p>
        </p:txBody>
      </p:sp>
      <p:sp>
        <p:nvSpPr>
          <p:cNvPr id="108" name=""/>
          <p:cNvSpPr txBox="1"/>
          <p:nvPr/>
        </p:nvSpPr>
        <p:spPr>
          <a:xfrm>
            <a:off x="502920" y="1368000"/>
            <a:ext cx="9056520" cy="3272040"/>
          </a:xfrm>
          <a:prstGeom prst="rect">
            <a:avLst/>
          </a:prstGeom>
          <a:noFill/>
          <a:ln w="0">
            <a:noFill/>
          </a:ln>
        </p:spPr>
        <p:txBody>
          <a:bodyPr lIns="0" rIns="0" tIns="15120" bIns="0">
            <a:normAutofit/>
          </a:bodyPr>
          <a:p>
            <a:pPr marL="342720" indent="-3319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Achilles not invulnerable in Statius’ </a:t>
            </a:r>
            <a:r>
              <a:rPr b="0" i="1" lang="en-GB" sz="1800" spc="-1" strike="noStrike">
                <a:solidFill>
                  <a:srgbClr val="000000"/>
                </a:solidFill>
                <a:latin typeface="Times New Roman"/>
              </a:rPr>
              <a:t>Achilleid,</a:t>
            </a:r>
            <a:r>
              <a:rPr b="0" lang="en-GB" sz="1800" spc="-1" strike="noStrike">
                <a:solidFill>
                  <a:srgbClr val="000000"/>
                </a:solidFill>
                <a:latin typeface="Times New Roman"/>
              </a:rPr>
              <a:t> as Thetis knows: see her words to herself at </a:t>
            </a:r>
            <a:r>
              <a:rPr b="0" i="1" lang="en-GB" sz="1800" spc="-1" strike="noStrike">
                <a:solidFill>
                  <a:srgbClr val="000000"/>
                </a:solidFill>
                <a:latin typeface="Times New Roman"/>
              </a:rPr>
              <a:t>Ach</a:t>
            </a:r>
            <a:r>
              <a:rPr b="0" lang="en-GB" sz="1800" spc="-1" strike="noStrike">
                <a:solidFill>
                  <a:srgbClr val="000000"/>
                </a:solidFill>
                <a:latin typeface="Times New Roman"/>
              </a:rPr>
              <a:t>. 1.31-6 as she has seen Paris’ ship with Helen and then the Achaean ships:</a:t>
            </a:r>
            <a:endParaRPr b="1" lang="en-GB" sz="1800" spc="-1" strike="noStrike">
              <a:solidFill>
                <a:srgbClr val="000000"/>
              </a:solidFill>
              <a:latin typeface="Times New Roman"/>
            </a:endParaRPr>
          </a:p>
          <a:p>
            <a:pPr marL="342720" indent="-3319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This fleet,’ she says, ‘is after me, to me a deadly </a:t>
            </a:r>
            <a:r>
              <a:rPr b="1" lang="en-GB" sz="1800" spc="-1" strike="noStrike">
                <a:solidFill>
                  <a:srgbClr val="000000"/>
                </a:solidFill>
                <a:latin typeface="Times New Roman"/>
              </a:rPr>
              <a:t>menace</a:t>
            </a:r>
            <a:r>
              <a:rPr b="0" lang="en-GB" sz="1800" spc="-1" strike="noStrike">
                <a:solidFill>
                  <a:srgbClr val="000000"/>
                </a:solidFill>
                <a:latin typeface="Times New Roman"/>
              </a:rPr>
              <a:t>. I recognize the warnings. Proteus told true. Raising her torch from the stern, behold, Bellona brings Priam a new daughter-in-law. I see Ionian and Aegean pressed by a thousand keels.” (Stat.  </a:t>
            </a:r>
            <a:r>
              <a:rPr b="0" i="1" lang="en-GB" sz="1800" spc="-1" strike="noStrike">
                <a:solidFill>
                  <a:srgbClr val="000000"/>
                </a:solidFill>
                <a:latin typeface="Times New Roman"/>
              </a:rPr>
              <a:t>Ach</a:t>
            </a:r>
            <a:r>
              <a:rPr b="0" lang="en-GB" sz="1800" spc="-1" strike="noStrike">
                <a:solidFill>
                  <a:srgbClr val="000000"/>
                </a:solidFill>
                <a:latin typeface="Times New Roman"/>
              </a:rPr>
              <a:t>. 1.31-6)</a:t>
            </a:r>
            <a:endParaRPr b="1" lang="en-GB" sz="1800" spc="-1" strike="noStrike">
              <a:solidFill>
                <a:srgbClr val="000000"/>
              </a:solidFill>
              <a:latin typeface="Times New Roman"/>
            </a:endParaRPr>
          </a:p>
          <a:p>
            <a:pPr marL="342720" indent="-3319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NB Thetis’ attempts to give invulnerability in mythology:</a:t>
            </a:r>
            <a:endParaRPr b="1" lang="en-GB" sz="1800" spc="-1" strike="noStrike">
              <a:solidFill>
                <a:srgbClr val="000000"/>
              </a:solidFill>
              <a:latin typeface="Times New Roman"/>
            </a:endParaRPr>
          </a:p>
        </p:txBody>
      </p:sp>
    </p:spTree>
  </p:cSld>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09"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Achilles’ (in)vulnerability</a:t>
            </a:r>
            <a:endParaRPr b="0" lang="en-GB" sz="3300" spc="-1" strike="noStrike">
              <a:solidFill>
                <a:srgbClr val="000000"/>
              </a:solidFill>
              <a:latin typeface="Times New Roman"/>
            </a:endParaRPr>
          </a:p>
        </p:txBody>
      </p:sp>
      <p:sp>
        <p:nvSpPr>
          <p:cNvPr id="110" name=""/>
          <p:cNvSpPr txBox="1"/>
          <p:nvPr/>
        </p:nvSpPr>
        <p:spPr>
          <a:xfrm>
            <a:off x="502920" y="1368000"/>
            <a:ext cx="9056520" cy="3272040"/>
          </a:xfrm>
          <a:prstGeom prst="rect">
            <a:avLst/>
          </a:prstGeom>
          <a:noFill/>
          <a:ln w="0">
            <a:noFill/>
          </a:ln>
        </p:spPr>
        <p:txBody>
          <a:bodyPr lIns="0" rIns="0" tIns="15120" bIns="0">
            <a:normAutofit/>
          </a:bodyPr>
          <a:p>
            <a:pPr marL="342720" indent="-331920">
              <a:lnSpc>
                <a:spcPct val="95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Terrible sorrow struck him [Peleus], because he had never again seen her come, since that time she first left his bed chamber, in anger because of noble Achilles, then a baby. </a:t>
            </a:r>
            <a:r>
              <a:rPr b="1" lang="en-GB" sz="1800" spc="-1" strike="noStrike">
                <a:solidFill>
                  <a:srgbClr val="000000"/>
                </a:solidFill>
                <a:latin typeface="Times New Roman"/>
              </a:rPr>
              <a:t>For she would always singe his mortal flesh in the flames of a fire in the middle of the night, but then, during the day, would anoint his tender body with ambrosia, to make him immortal</a:t>
            </a:r>
            <a:r>
              <a:rPr b="0" lang="en-GB" sz="1800" spc="-1" strike="noStrike">
                <a:solidFill>
                  <a:srgbClr val="000000"/>
                </a:solidFill>
                <a:latin typeface="Times New Roman"/>
              </a:rPr>
              <a:t> and to keep hateful old age from his body. But Peleus leapt from his bed and saw his dear son convulsing in the flames and let out a horrible yell at the sight, great fool that he was! When she heard it, she grabbed the baby and threw him screaming to the ground, and she herself, like a breeze in form, like a dream, went swiftly forth from the palace and leapt into the sea in anger, and thereafter never came back again. That is why helpless dismay fettered his mind. ” (AR </a:t>
            </a:r>
            <a:r>
              <a:rPr b="0" i="1" lang="en-GB" sz="1800" spc="-1" strike="noStrike">
                <a:solidFill>
                  <a:srgbClr val="000000"/>
                </a:solidFill>
                <a:latin typeface="Times New Roman"/>
              </a:rPr>
              <a:t>Arg</a:t>
            </a:r>
            <a:r>
              <a:rPr b="0" lang="en-GB" sz="1800" spc="-1" strike="noStrike">
                <a:solidFill>
                  <a:srgbClr val="000000"/>
                </a:solidFill>
                <a:latin typeface="Times New Roman"/>
              </a:rPr>
              <a:t>. 4.866-879, Peleus remembering)</a:t>
            </a:r>
            <a:endParaRPr b="1" lang="en-GB" sz="1800" spc="-1" strike="noStrike">
              <a:solidFill>
                <a:srgbClr val="000000"/>
              </a:solidFill>
              <a:latin typeface="Times New Roman"/>
            </a:endParaRPr>
          </a:p>
        </p:txBody>
      </p:sp>
    </p:spTree>
  </p:cSld>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11"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Styx</a:t>
            </a:r>
            <a:endParaRPr b="0" lang="en-GB" sz="3300" spc="-1" strike="noStrike">
              <a:solidFill>
                <a:srgbClr val="000000"/>
              </a:solidFill>
              <a:latin typeface="Times New Roman"/>
            </a:endParaRPr>
          </a:p>
        </p:txBody>
      </p:sp>
      <p:sp>
        <p:nvSpPr>
          <p:cNvPr id="112" name=""/>
          <p:cNvSpPr txBox="1"/>
          <p:nvPr/>
        </p:nvSpPr>
        <p:spPr>
          <a:xfrm>
            <a:off x="502920" y="1368000"/>
            <a:ext cx="9056520" cy="3272040"/>
          </a:xfrm>
          <a:prstGeom prst="rect">
            <a:avLst/>
          </a:prstGeom>
          <a:noFill/>
          <a:ln w="0">
            <a:noFill/>
          </a:ln>
        </p:spPr>
        <p:txBody>
          <a:bodyPr lIns="0" rIns="0" tIns="15120" bIns="0">
            <a:normAutofit/>
          </a:bodyPr>
          <a:p>
            <a:pPr marL="342720" indent="-331920">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First in </a:t>
            </a:r>
            <a:r>
              <a:rPr b="0" i="1" lang="en-GB" sz="1800" spc="-1" strike="noStrike">
                <a:solidFill>
                  <a:srgbClr val="000000"/>
                </a:solidFill>
                <a:latin typeface="Times New Roman"/>
              </a:rPr>
              <a:t>Achilleid</a:t>
            </a:r>
            <a:r>
              <a:rPr b="0" lang="en-GB" sz="1800" spc="-1" strike="noStrike">
                <a:solidFill>
                  <a:srgbClr val="000000"/>
                </a:solidFill>
                <a:latin typeface="Times New Roman"/>
              </a:rPr>
              <a:t> (lost source; nb art). See Heslin 2005 (</a:t>
            </a:r>
            <a:r>
              <a:rPr b="0" i="1" lang="en-GB" sz="1800" spc="-1" strike="noStrike">
                <a:solidFill>
                  <a:srgbClr val="000000"/>
                </a:solidFill>
                <a:latin typeface="Times New Roman"/>
              </a:rPr>
              <a:t>The Transvestite Achilles</a:t>
            </a:r>
            <a:r>
              <a:rPr b="0" lang="en-GB" sz="1800" spc="-1" strike="noStrike">
                <a:solidFill>
                  <a:srgbClr val="000000"/>
                </a:solidFill>
                <a:latin typeface="Times New Roman"/>
              </a:rPr>
              <a:t>)</a:t>
            </a:r>
            <a:endParaRPr b="1" lang="en-GB" sz="1800" spc="-1" strike="noStrike">
              <a:solidFill>
                <a:srgbClr val="000000"/>
              </a:solidFill>
              <a:latin typeface="Times New Roman"/>
            </a:endParaRPr>
          </a:p>
          <a:p>
            <a:pPr algn="just">
              <a:lnSpc>
                <a:spcPct val="100000"/>
              </a:lnSpc>
              <a:spcAft>
                <a:spcPts val="1060"/>
              </a:spcAft>
              <a:tabLst>
                <a:tab algn="l" pos="0"/>
                <a:tab algn="l" pos="33336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Where is my child, Chiron, say. Why does the boy now spend any time apart from you? Is there not good cause for my troubled sleep, for the dark portents of the gods telling my mother’s heart dire fears—falsely, I pray? Now I see swords threatening my womb, now my hands bruised with lamentation, now wild beasts attacking my breasts. Often I myself (oh horror!) am bearing my son down hollow Tartarus, </a:t>
            </a:r>
            <a:r>
              <a:rPr b="1" lang="en-GB" sz="1800" spc="-1" strike="noStrike">
                <a:solidFill>
                  <a:srgbClr val="000000"/>
                </a:solidFill>
                <a:latin typeface="Times New Roman"/>
              </a:rPr>
              <a:t>bearing him to dip again in the waters of Styx</a:t>
            </a:r>
            <a:r>
              <a:rPr b="0" lang="en-GB" sz="1800" spc="-1" strike="noStrike">
                <a:solidFill>
                  <a:srgbClr val="000000"/>
                </a:solidFill>
                <a:latin typeface="Times New Roman"/>
              </a:rPr>
              <a:t>. The Carpathian seer tells me to rid me of these terrors by process of a magic rite” (Thetis, </a:t>
            </a:r>
            <a:r>
              <a:rPr b="0" i="1" lang="en-GB" sz="1800" spc="-1" strike="noStrike">
                <a:solidFill>
                  <a:srgbClr val="000000"/>
                </a:solidFill>
                <a:latin typeface="Times New Roman"/>
                <a:ea typeface="Times New Roman"/>
              </a:rPr>
              <a:t>Ach</a:t>
            </a:r>
            <a:r>
              <a:rPr b="0" lang="en-GB" sz="1800" spc="-1" strike="noStrike">
                <a:solidFill>
                  <a:srgbClr val="000000"/>
                </a:solidFill>
                <a:latin typeface="Times New Roman"/>
                <a:ea typeface="Times New Roman"/>
              </a:rPr>
              <a:t>.1 1.27-37)</a:t>
            </a:r>
            <a:endParaRPr b="1" lang="en-GB" sz="1800" spc="-1" strike="noStrike">
              <a:solidFill>
                <a:srgbClr val="000000"/>
              </a:solidFill>
              <a:latin typeface="Times New Roman"/>
            </a:endParaRPr>
          </a:p>
        </p:txBody>
      </p:sp>
    </p:spTree>
  </p:cSld>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13"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Styx</a:t>
            </a:r>
            <a:endParaRPr b="0" lang="en-GB" sz="3300" spc="-1" strike="noStrike">
              <a:solidFill>
                <a:srgbClr val="000000"/>
              </a:solidFill>
              <a:latin typeface="Times New Roman"/>
            </a:endParaRPr>
          </a:p>
        </p:txBody>
      </p:sp>
      <p:sp>
        <p:nvSpPr>
          <p:cNvPr id="114"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ea typeface="Times New Roman"/>
              </a:rPr>
              <a:t>“</a:t>
            </a:r>
            <a:r>
              <a:rPr b="0" lang="en-GB" sz="1800" spc="-1" strike="noStrike">
                <a:solidFill>
                  <a:srgbClr val="000000"/>
                </a:solidFill>
                <a:latin typeface="Times New Roman"/>
                <a:ea typeface="Times New Roman"/>
              </a:rPr>
              <a:t>I beg you by your handsome looks and future joys of youth: if for your sake I made trial of land and a lowly spouse, if I armed you at birth with the stern Stygian river (</a:t>
            </a:r>
            <a:r>
              <a:rPr b="1" lang="en-GB" sz="1800" spc="-1" strike="noStrike">
                <a:solidFill>
                  <a:srgbClr val="000000"/>
                </a:solidFill>
                <a:latin typeface="Times New Roman"/>
                <a:ea typeface="Times New Roman"/>
              </a:rPr>
              <a:t>and would it had been all of you!</a:t>
            </a:r>
            <a:r>
              <a:rPr b="0" lang="en-GB" sz="1800" spc="-1" strike="noStrike">
                <a:solidFill>
                  <a:srgbClr val="000000"/>
                </a:solidFill>
                <a:latin typeface="Times New Roman"/>
                <a:ea typeface="Times New Roman"/>
              </a:rPr>
              <a:t>), for a little while take safe clothing, that will do no harm to your spirit.” (</a:t>
            </a:r>
            <a:r>
              <a:rPr b="0" i="1" lang="en-GB" sz="1800" spc="-1" strike="noStrike">
                <a:solidFill>
                  <a:srgbClr val="000000"/>
                </a:solidFill>
                <a:latin typeface="Times New Roman"/>
                <a:ea typeface="Times New Roman"/>
              </a:rPr>
              <a:t>Ach</a:t>
            </a:r>
            <a:r>
              <a:rPr b="0" lang="en-GB" sz="1800" spc="-1" strike="noStrike">
                <a:solidFill>
                  <a:srgbClr val="000000"/>
                </a:solidFill>
                <a:latin typeface="Times New Roman"/>
                <a:ea typeface="Times New Roman"/>
              </a:rPr>
              <a:t>. 1.267-71, Thetis to Achilles)</a:t>
            </a:r>
            <a:endParaRPr b="1" lang="en-GB" sz="1800" spc="-1" strike="noStrike">
              <a:solidFill>
                <a:srgbClr val="000000"/>
              </a:solidFill>
              <a:latin typeface="Times New Roman"/>
            </a:endParaRPr>
          </a:p>
        </p:txBody>
      </p:sp>
      <p:pic>
        <p:nvPicPr>
          <p:cNvPr id="115" name="" descr=""/>
          <p:cNvPicPr/>
          <p:nvPr/>
        </p:nvPicPr>
        <p:blipFill>
          <a:blip r:embed="rId1"/>
          <a:stretch/>
        </p:blipFill>
        <p:spPr>
          <a:xfrm>
            <a:off x="5219640" y="2519280"/>
            <a:ext cx="2062080" cy="2382840"/>
          </a:xfrm>
          <a:prstGeom prst="rect">
            <a:avLst/>
          </a:prstGeom>
          <a:ln w="0">
            <a:noFill/>
          </a:ln>
        </p:spPr>
      </p:pic>
    </p:spTree>
  </p:cSld>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16"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38120"/>
                <a:tab algn="l" pos="887400"/>
                <a:tab algn="l" pos="1336320"/>
                <a:tab algn="l" pos="1785600"/>
                <a:tab algn="l" pos="2234880"/>
                <a:tab algn="l" pos="2684160"/>
                <a:tab algn="l" pos="3133440"/>
                <a:tab algn="l" pos="3582720"/>
                <a:tab algn="l" pos="4032000"/>
                <a:tab algn="l" pos="4481280"/>
                <a:tab algn="l" pos="4930560"/>
                <a:tab algn="l" pos="5379840"/>
                <a:tab algn="l" pos="5829120"/>
                <a:tab algn="l" pos="6278400"/>
                <a:tab algn="l" pos="6727680"/>
                <a:tab algn="l" pos="7176960"/>
                <a:tab algn="l" pos="7626240"/>
                <a:tab algn="l" pos="8075520"/>
                <a:tab algn="l" pos="8524800"/>
                <a:tab algn="l" pos="897408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3300" spc="-1" strike="noStrike">
                <a:solidFill>
                  <a:srgbClr val="000000"/>
                </a:solidFill>
                <a:latin typeface="Times New Roman"/>
              </a:rPr>
              <a:t>Styx</a:t>
            </a:r>
            <a:endParaRPr b="0" lang="en-GB" sz="3300" spc="-1" strike="noStrike">
              <a:solidFill>
                <a:srgbClr val="000000"/>
              </a:solidFill>
              <a:latin typeface="Times New Roman"/>
            </a:endParaRPr>
          </a:p>
        </p:txBody>
      </p:sp>
      <p:sp>
        <p:nvSpPr>
          <p:cNvPr id="117"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Gossip at Aulis:</a:t>
            </a:r>
            <a:endParaRPr b="1" lang="en-GB" sz="1800" spc="-1" strike="noStrike">
              <a:solidFill>
                <a:srgbClr val="000000"/>
              </a:solidFill>
              <a:latin typeface="Times New Roman"/>
            </a:endParaRPr>
          </a:p>
          <a:p>
            <a:pPr algn="just">
              <a:lnSpc>
                <a:spcPct val="100000"/>
              </a:lnSpc>
              <a:spcAft>
                <a:spcPts val="1060"/>
              </a:spcAft>
              <a:tabLst>
                <a:tab algn="l" pos="0"/>
                <a:tab algn="l" pos="95040"/>
                <a:tab algn="l" pos="544320"/>
                <a:tab algn="l" pos="993600"/>
                <a:tab algn="l" pos="1442880"/>
                <a:tab algn="l" pos="1892160"/>
                <a:tab algn="l" pos="2341440"/>
                <a:tab algn="l" pos="2790720"/>
                <a:tab algn="l" pos="3240000"/>
                <a:tab algn="l" pos="3689280"/>
                <a:tab algn="l" pos="4138560"/>
                <a:tab algn="l" pos="4587840"/>
                <a:tab algn="l" pos="5037120"/>
                <a:tab algn="l" pos="5486400"/>
                <a:tab algn="l" pos="5943600"/>
                <a:tab algn="l" pos="6384600"/>
                <a:tab algn="l" pos="6833880"/>
                <a:tab algn="l" pos="7283160"/>
                <a:tab algn="l" pos="7732440"/>
                <a:tab algn="l" pos="8181720"/>
                <a:tab algn="l" pos="8631000"/>
                <a:tab algn="l" pos="8975520"/>
                <a:tab algn="l" pos="9424800"/>
                <a:tab algn="l" pos="9874080"/>
                <a:tab algn="l" pos="10323360"/>
                <a:tab algn="l" pos="10772640"/>
                <a:tab algn="l" pos="10774080"/>
                <a:tab algn="l" pos="10775880"/>
                <a:tab algn="l" pos="10777320"/>
                <a:tab algn="l" pos="10779120"/>
                <a:tab algn="l" pos="10780560"/>
                <a:tab algn="l" pos="10782000"/>
              </a:tabLst>
            </a:pPr>
            <a:r>
              <a:rPr b="0" lang="en-GB" sz="1800" spc="-1" strike="noStrike">
                <a:solidFill>
                  <a:srgbClr val="000000"/>
                </a:solidFill>
                <a:latin typeface="Times New Roman"/>
              </a:rPr>
              <a:t>“</a:t>
            </a:r>
            <a:r>
              <a:rPr b="1" lang="en-GB" sz="1800" spc="-1" strike="noStrike">
                <a:solidFill>
                  <a:srgbClr val="000000"/>
                </a:solidFill>
                <a:latin typeface="Times New Roman"/>
              </a:rPr>
              <a:t>Whom else did a Nereid take through Styx’ river in secret and block his fair limbs against steel?</a:t>
            </a:r>
            <a:r>
              <a:rPr b="0" lang="en-GB" sz="1800" spc="-1" strike="noStrike">
                <a:solidFill>
                  <a:srgbClr val="000000"/>
                </a:solidFill>
                <a:latin typeface="Times New Roman"/>
              </a:rPr>
              <a:t> Such talk do the Greek cohorts in their camp repeat and pass on. So when the pale sky-dwellers [Olympian gods] gathered to the camp at Phlegra [=battle vs giants] and Gradivus [Mars] was already rising to the height of his Odrysian spear, Tritonia [Minerva] rearing her Libyan snakes, the Delian [Apollo] bending his huge bow, Nature stood panting with terror, eyes upon the Thunderer alone—when would he summon storms and thunder from the clouds, how many bolts ask of fire-bearing Aetna?” (</a:t>
            </a:r>
            <a:r>
              <a:rPr b="0" i="1" lang="en-GB" sz="1800" spc="-1" strike="noStrike">
                <a:solidFill>
                  <a:srgbClr val="000000"/>
                </a:solidFill>
                <a:latin typeface="Times New Roman"/>
                <a:ea typeface="Times New Roman"/>
              </a:rPr>
              <a:t>Ach</a:t>
            </a:r>
            <a:r>
              <a:rPr b="0" lang="en-GB" sz="1800" spc="-1" strike="noStrike">
                <a:solidFill>
                  <a:srgbClr val="000000"/>
                </a:solidFill>
                <a:latin typeface="Times New Roman"/>
                <a:ea typeface="Times New Roman"/>
              </a:rPr>
              <a:t>. 1.480-90: equating Achilles with Jupiter?)</a:t>
            </a:r>
            <a:endParaRPr b="1" lang="en-GB" sz="1800" spc="-1" strike="noStrike">
              <a:solidFill>
                <a:srgbClr val="000000"/>
              </a:solidFill>
              <a:latin typeface="Times New Roman"/>
            </a:endParaRPr>
          </a:p>
        </p:txBody>
      </p:sp>
    </p:spTree>
  </p:cSl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16867</TotalTime>
  <Application>LibreOffice/7.1.0.3$Windows_X86_64 LibreOffice_project/f6099ecf3d29644b5008cc8f48f42f4a40986e4c</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2014-03-18T08:47:35Z</dcterms:created>
  <dc:creator/>
  <dc:description/>
  <dc:language>en-GB</dc:language>
  <cp:lastModifiedBy/>
  <dcterms:modified xsi:type="dcterms:W3CDTF">2026-02-03T16:25:58Z</dcterms:modified>
  <cp:revision>21</cp:revision>
  <dc:subject/>
  <dc:title>Vintage</dc:title>
</cp:coreProperties>
</file>