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9" r:id="rId6"/>
    <p:sldId id="260" r:id="rId7"/>
    <p:sldId id="262" r:id="rId8"/>
    <p:sldId id="264" r:id="rId9"/>
    <p:sldId id="263" r:id="rId10"/>
    <p:sldId id="258" r:id="rId11"/>
    <p:sldId id="261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becca Rhydderch-edwards (1810557)" initials="RR(" lastIdx="1" clrIdx="0">
    <p:extLst>
      <p:ext uri="{19B8F6BF-5375-455C-9EA6-DF929625EA0E}">
        <p15:presenceInfo xmlns:p15="http://schemas.microsoft.com/office/powerpoint/2012/main" userId="S::1810557@student.uwtsd.ac.uk::b3a45a70-1a9e-450a-8a73-e8d3db9025f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ACC67B-EA82-42A9-970E-DD26CEE79EE3}" v="55" dt="2020-01-17T20:30:09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6T16:23:55.652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15.png"/><Relationship Id="rId6" Type="http://schemas.openxmlformats.org/officeDocument/2006/relationships/image" Target="../media/image8.svg"/><Relationship Id="rId11" Type="http://schemas.openxmlformats.org/officeDocument/2006/relationships/image" Target="../media/image20.png"/><Relationship Id="rId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383D8E-5EED-4D10-BF07-32739C38347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0076005-D889-4D9F-A5BE-5DB52C534A58}">
      <dgm:prSet/>
      <dgm:spPr/>
      <dgm:t>
        <a:bodyPr/>
        <a:lstStyle/>
        <a:p>
          <a:r>
            <a:rPr lang="en-GB"/>
            <a:t>Dr Ruth Allen chair of Mental Health Faculty</a:t>
          </a:r>
          <a:endParaRPr lang="en-US"/>
        </a:p>
      </dgm:t>
    </dgm:pt>
    <dgm:pt modelId="{67C817D2-BC7D-4A96-83C9-A7E6A573E345}" type="parTrans" cxnId="{5E173410-0E3E-4814-A42D-9EF2F6E23725}">
      <dgm:prSet/>
      <dgm:spPr/>
      <dgm:t>
        <a:bodyPr/>
        <a:lstStyle/>
        <a:p>
          <a:endParaRPr lang="en-US"/>
        </a:p>
      </dgm:t>
    </dgm:pt>
    <dgm:pt modelId="{E09E0815-D1E0-4FCF-AC60-F9CB52AEFD5D}" type="sibTrans" cxnId="{5E173410-0E3E-4814-A42D-9EF2F6E23725}">
      <dgm:prSet/>
      <dgm:spPr/>
      <dgm:t>
        <a:bodyPr/>
        <a:lstStyle/>
        <a:p>
          <a:endParaRPr lang="en-US"/>
        </a:p>
      </dgm:t>
    </dgm:pt>
    <dgm:pt modelId="{6A9C4E09-02E4-4EC6-A808-86043E309472}">
      <dgm:prSet/>
      <dgm:spPr/>
      <dgm:t>
        <a:bodyPr/>
        <a:lstStyle/>
        <a:p>
          <a:r>
            <a:rPr lang="en-GB"/>
            <a:t>Protecting Human Rights  </a:t>
          </a:r>
          <a:endParaRPr lang="en-US"/>
        </a:p>
      </dgm:t>
    </dgm:pt>
    <dgm:pt modelId="{ED51814A-AD07-470C-8AAB-26FBCDA9DB37}" type="parTrans" cxnId="{8A6E053F-4EDE-479D-B796-819D5AF7A5DA}">
      <dgm:prSet/>
      <dgm:spPr/>
      <dgm:t>
        <a:bodyPr/>
        <a:lstStyle/>
        <a:p>
          <a:endParaRPr lang="en-US"/>
        </a:p>
      </dgm:t>
    </dgm:pt>
    <dgm:pt modelId="{A4C98FE0-AEE7-472C-8C35-2969077BEDF9}" type="sibTrans" cxnId="{8A6E053F-4EDE-479D-B796-819D5AF7A5DA}">
      <dgm:prSet/>
      <dgm:spPr/>
      <dgm:t>
        <a:bodyPr/>
        <a:lstStyle/>
        <a:p>
          <a:endParaRPr lang="en-US"/>
        </a:p>
      </dgm:t>
    </dgm:pt>
    <dgm:pt modelId="{2379A0B4-64A2-4F2B-9820-A08C9B7D4537}">
      <dgm:prSet/>
      <dgm:spPr/>
      <dgm:t>
        <a:bodyPr/>
        <a:lstStyle/>
        <a:p>
          <a:r>
            <a:rPr lang="en-GB"/>
            <a:t>Safeguarding</a:t>
          </a:r>
          <a:endParaRPr lang="en-US"/>
        </a:p>
      </dgm:t>
    </dgm:pt>
    <dgm:pt modelId="{82657514-3A9B-4DE0-B0F2-15723CE45212}" type="parTrans" cxnId="{BA3B0E0E-BB8C-4E83-A141-E66A31CCA94D}">
      <dgm:prSet/>
      <dgm:spPr/>
      <dgm:t>
        <a:bodyPr/>
        <a:lstStyle/>
        <a:p>
          <a:endParaRPr lang="en-US"/>
        </a:p>
      </dgm:t>
    </dgm:pt>
    <dgm:pt modelId="{1B9E45E5-AC4E-41AE-8B40-7F90C338E418}" type="sibTrans" cxnId="{BA3B0E0E-BB8C-4E83-A141-E66A31CCA94D}">
      <dgm:prSet/>
      <dgm:spPr/>
      <dgm:t>
        <a:bodyPr/>
        <a:lstStyle/>
        <a:p>
          <a:endParaRPr lang="en-US"/>
        </a:p>
      </dgm:t>
    </dgm:pt>
    <dgm:pt modelId="{D9686F5C-C0EC-433F-8EBA-2CCA48762848}">
      <dgm:prSet/>
      <dgm:spPr/>
      <dgm:t>
        <a:bodyPr/>
        <a:lstStyle/>
        <a:p>
          <a:r>
            <a:rPr lang="en-GB"/>
            <a:t>Code of Ethics in Social Work </a:t>
          </a:r>
          <a:endParaRPr lang="en-US"/>
        </a:p>
      </dgm:t>
    </dgm:pt>
    <dgm:pt modelId="{4B63A162-ED3F-4103-A688-1D069544A881}" type="parTrans" cxnId="{71624D33-2413-41EC-934F-79F62DBE5F20}">
      <dgm:prSet/>
      <dgm:spPr/>
      <dgm:t>
        <a:bodyPr/>
        <a:lstStyle/>
        <a:p>
          <a:endParaRPr lang="en-US"/>
        </a:p>
      </dgm:t>
    </dgm:pt>
    <dgm:pt modelId="{420E62F9-037E-4506-9523-9209DA193EB1}" type="sibTrans" cxnId="{71624D33-2413-41EC-934F-79F62DBE5F20}">
      <dgm:prSet/>
      <dgm:spPr/>
      <dgm:t>
        <a:bodyPr/>
        <a:lstStyle/>
        <a:p>
          <a:endParaRPr lang="en-US"/>
        </a:p>
      </dgm:t>
    </dgm:pt>
    <dgm:pt modelId="{CDB2A5DE-F253-435E-86D8-EBA0F7CD1F3B}">
      <dgm:prSet/>
      <dgm:spPr/>
      <dgm:t>
        <a:bodyPr/>
        <a:lstStyle/>
        <a:p>
          <a:r>
            <a:rPr lang="en-GB" dirty="0"/>
            <a:t>Human Development and Behaviour  </a:t>
          </a:r>
          <a:endParaRPr lang="en-US" dirty="0"/>
        </a:p>
      </dgm:t>
    </dgm:pt>
    <dgm:pt modelId="{C0177A3B-8010-4BED-817D-97CF679286A0}" type="parTrans" cxnId="{A96B38A7-5DA6-41E5-B21E-721DAED2040A}">
      <dgm:prSet/>
      <dgm:spPr/>
      <dgm:t>
        <a:bodyPr/>
        <a:lstStyle/>
        <a:p>
          <a:endParaRPr lang="en-US"/>
        </a:p>
      </dgm:t>
    </dgm:pt>
    <dgm:pt modelId="{52759AAB-228A-4FC7-9257-512DFE79A2A8}" type="sibTrans" cxnId="{A96B38A7-5DA6-41E5-B21E-721DAED2040A}">
      <dgm:prSet/>
      <dgm:spPr/>
      <dgm:t>
        <a:bodyPr/>
        <a:lstStyle/>
        <a:p>
          <a:endParaRPr lang="en-US"/>
        </a:p>
      </dgm:t>
    </dgm:pt>
    <dgm:pt modelId="{A869BB0E-DACA-48C9-9B72-20EF985CF949}">
      <dgm:prSet/>
      <dgm:spPr/>
      <dgm:t>
        <a:bodyPr/>
        <a:lstStyle/>
        <a:p>
          <a:r>
            <a:rPr lang="en-GB"/>
            <a:t>Documentation </a:t>
          </a:r>
          <a:endParaRPr lang="en-US"/>
        </a:p>
      </dgm:t>
    </dgm:pt>
    <dgm:pt modelId="{716FB8D5-9875-4924-9C55-A0E46FCDFF12}" type="parTrans" cxnId="{EE9C1605-83A9-4F2B-BC04-F83AA715CAE6}">
      <dgm:prSet/>
      <dgm:spPr/>
      <dgm:t>
        <a:bodyPr/>
        <a:lstStyle/>
        <a:p>
          <a:endParaRPr lang="en-US"/>
        </a:p>
      </dgm:t>
    </dgm:pt>
    <dgm:pt modelId="{1ECCEC07-CA4A-42F1-9484-93B18461D359}" type="sibTrans" cxnId="{EE9C1605-83A9-4F2B-BC04-F83AA715CAE6}">
      <dgm:prSet/>
      <dgm:spPr/>
      <dgm:t>
        <a:bodyPr/>
        <a:lstStyle/>
        <a:p>
          <a:endParaRPr lang="en-US"/>
        </a:p>
      </dgm:t>
    </dgm:pt>
    <dgm:pt modelId="{0252CE2C-79B9-403A-84F8-45E607D64512}" type="pres">
      <dgm:prSet presAssocID="{D5383D8E-5EED-4D10-BF07-32739C38347C}" presName="root" presStyleCnt="0">
        <dgm:presLayoutVars>
          <dgm:dir/>
          <dgm:resizeHandles val="exact"/>
        </dgm:presLayoutVars>
      </dgm:prSet>
      <dgm:spPr/>
    </dgm:pt>
    <dgm:pt modelId="{5A4DE46D-2C43-41D7-94FC-55E663589181}" type="pres">
      <dgm:prSet presAssocID="{20076005-D889-4D9F-A5BE-5DB52C534A58}" presName="compNode" presStyleCnt="0"/>
      <dgm:spPr/>
    </dgm:pt>
    <dgm:pt modelId="{1E337D44-6FF7-44C6-B69C-B4020E2572EF}" type="pres">
      <dgm:prSet presAssocID="{20076005-D889-4D9F-A5BE-5DB52C534A58}" presName="bgRect" presStyleLbl="bgShp" presStyleIdx="0" presStyleCnt="6"/>
      <dgm:spPr/>
    </dgm:pt>
    <dgm:pt modelId="{344DEFDF-0BFA-4784-B398-BF4AC6415900}" type="pres">
      <dgm:prSet presAssocID="{20076005-D889-4D9F-A5BE-5DB52C534A5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A5FA27B-AC4F-4DDC-B748-5E95FA6272F2}" type="pres">
      <dgm:prSet presAssocID="{20076005-D889-4D9F-A5BE-5DB52C534A58}" presName="spaceRect" presStyleCnt="0"/>
      <dgm:spPr/>
    </dgm:pt>
    <dgm:pt modelId="{4975F231-85AE-4BAE-9964-308F6678156D}" type="pres">
      <dgm:prSet presAssocID="{20076005-D889-4D9F-A5BE-5DB52C534A58}" presName="parTx" presStyleLbl="revTx" presStyleIdx="0" presStyleCnt="6">
        <dgm:presLayoutVars>
          <dgm:chMax val="0"/>
          <dgm:chPref val="0"/>
        </dgm:presLayoutVars>
      </dgm:prSet>
      <dgm:spPr/>
    </dgm:pt>
    <dgm:pt modelId="{E3897D0B-65B9-4848-9F79-383310104770}" type="pres">
      <dgm:prSet presAssocID="{E09E0815-D1E0-4FCF-AC60-F9CB52AEFD5D}" presName="sibTrans" presStyleCnt="0"/>
      <dgm:spPr/>
    </dgm:pt>
    <dgm:pt modelId="{FCED14B9-4095-45C4-9C55-147D2B88D63B}" type="pres">
      <dgm:prSet presAssocID="{6A9C4E09-02E4-4EC6-A808-86043E309472}" presName="compNode" presStyleCnt="0"/>
      <dgm:spPr/>
    </dgm:pt>
    <dgm:pt modelId="{06573B5E-5319-4651-B22D-E2055F734C90}" type="pres">
      <dgm:prSet presAssocID="{6A9C4E09-02E4-4EC6-A808-86043E309472}" presName="bgRect" presStyleLbl="bgShp" presStyleIdx="1" presStyleCnt="6"/>
      <dgm:spPr/>
    </dgm:pt>
    <dgm:pt modelId="{16A9454F-C580-472F-AFE4-E2660C171EF2}" type="pres">
      <dgm:prSet presAssocID="{6A9C4E09-02E4-4EC6-A808-86043E30947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5240C6C-1C08-4200-BE32-87DF5B687509}" type="pres">
      <dgm:prSet presAssocID="{6A9C4E09-02E4-4EC6-A808-86043E309472}" presName="spaceRect" presStyleCnt="0"/>
      <dgm:spPr/>
    </dgm:pt>
    <dgm:pt modelId="{258EC02B-A643-4315-AD24-48B9F5288A16}" type="pres">
      <dgm:prSet presAssocID="{6A9C4E09-02E4-4EC6-A808-86043E309472}" presName="parTx" presStyleLbl="revTx" presStyleIdx="1" presStyleCnt="6">
        <dgm:presLayoutVars>
          <dgm:chMax val="0"/>
          <dgm:chPref val="0"/>
        </dgm:presLayoutVars>
      </dgm:prSet>
      <dgm:spPr/>
    </dgm:pt>
    <dgm:pt modelId="{7D1446B8-C639-4B37-B933-3DA86681BA84}" type="pres">
      <dgm:prSet presAssocID="{A4C98FE0-AEE7-472C-8C35-2969077BEDF9}" presName="sibTrans" presStyleCnt="0"/>
      <dgm:spPr/>
    </dgm:pt>
    <dgm:pt modelId="{2F152759-4659-4B90-BD71-39D04D9DB419}" type="pres">
      <dgm:prSet presAssocID="{2379A0B4-64A2-4F2B-9820-A08C9B7D4537}" presName="compNode" presStyleCnt="0"/>
      <dgm:spPr/>
    </dgm:pt>
    <dgm:pt modelId="{3378ED4A-E017-4084-953C-83B86DEFD81E}" type="pres">
      <dgm:prSet presAssocID="{2379A0B4-64A2-4F2B-9820-A08C9B7D4537}" presName="bgRect" presStyleLbl="bgShp" presStyleIdx="2" presStyleCnt="6"/>
      <dgm:spPr/>
    </dgm:pt>
    <dgm:pt modelId="{41FCD058-47F3-4241-9889-6553F3045F60}" type="pres">
      <dgm:prSet presAssocID="{2379A0B4-64A2-4F2B-9820-A08C9B7D453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0AE0E07-6AE1-4BCF-B481-01282F275301}" type="pres">
      <dgm:prSet presAssocID="{2379A0B4-64A2-4F2B-9820-A08C9B7D4537}" presName="spaceRect" presStyleCnt="0"/>
      <dgm:spPr/>
    </dgm:pt>
    <dgm:pt modelId="{21B2D570-F27F-4AAA-8972-8A8D36CE7E90}" type="pres">
      <dgm:prSet presAssocID="{2379A0B4-64A2-4F2B-9820-A08C9B7D4537}" presName="parTx" presStyleLbl="revTx" presStyleIdx="2" presStyleCnt="6">
        <dgm:presLayoutVars>
          <dgm:chMax val="0"/>
          <dgm:chPref val="0"/>
        </dgm:presLayoutVars>
      </dgm:prSet>
      <dgm:spPr/>
    </dgm:pt>
    <dgm:pt modelId="{CFC8DB21-19F7-486B-B731-178E325115B0}" type="pres">
      <dgm:prSet presAssocID="{1B9E45E5-AC4E-41AE-8B40-7F90C338E418}" presName="sibTrans" presStyleCnt="0"/>
      <dgm:spPr/>
    </dgm:pt>
    <dgm:pt modelId="{77998822-79FF-46C2-992F-FC1B702479CF}" type="pres">
      <dgm:prSet presAssocID="{D9686F5C-C0EC-433F-8EBA-2CCA48762848}" presName="compNode" presStyleCnt="0"/>
      <dgm:spPr/>
    </dgm:pt>
    <dgm:pt modelId="{FDFF7108-E3C3-4BA9-BCA7-23CCDAE34AFB}" type="pres">
      <dgm:prSet presAssocID="{D9686F5C-C0EC-433F-8EBA-2CCA48762848}" presName="bgRect" presStyleLbl="bgShp" presStyleIdx="3" presStyleCnt="6"/>
      <dgm:spPr/>
    </dgm:pt>
    <dgm:pt modelId="{F1416B55-7A2F-443A-B8D2-1B00DB664472}" type="pres">
      <dgm:prSet presAssocID="{D9686F5C-C0EC-433F-8EBA-2CCA4876284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98B83130-E1BE-4DFC-8E7D-B80835AF520F}" type="pres">
      <dgm:prSet presAssocID="{D9686F5C-C0EC-433F-8EBA-2CCA48762848}" presName="spaceRect" presStyleCnt="0"/>
      <dgm:spPr/>
    </dgm:pt>
    <dgm:pt modelId="{2BD2161A-2024-441E-9D78-A91C998EB014}" type="pres">
      <dgm:prSet presAssocID="{D9686F5C-C0EC-433F-8EBA-2CCA48762848}" presName="parTx" presStyleLbl="revTx" presStyleIdx="3" presStyleCnt="6">
        <dgm:presLayoutVars>
          <dgm:chMax val="0"/>
          <dgm:chPref val="0"/>
        </dgm:presLayoutVars>
      </dgm:prSet>
      <dgm:spPr/>
    </dgm:pt>
    <dgm:pt modelId="{AAD38AE3-62F8-40B8-A468-21477A3ADD40}" type="pres">
      <dgm:prSet presAssocID="{420E62F9-037E-4506-9523-9209DA193EB1}" presName="sibTrans" presStyleCnt="0"/>
      <dgm:spPr/>
    </dgm:pt>
    <dgm:pt modelId="{0C80B043-5455-4FA3-BDFA-94F86CA43286}" type="pres">
      <dgm:prSet presAssocID="{CDB2A5DE-F253-435E-86D8-EBA0F7CD1F3B}" presName="compNode" presStyleCnt="0"/>
      <dgm:spPr/>
    </dgm:pt>
    <dgm:pt modelId="{66753FC3-2068-457A-9524-3E54973591BF}" type="pres">
      <dgm:prSet presAssocID="{CDB2A5DE-F253-435E-86D8-EBA0F7CD1F3B}" presName="bgRect" presStyleLbl="bgShp" presStyleIdx="4" presStyleCnt="6"/>
      <dgm:spPr/>
    </dgm:pt>
    <dgm:pt modelId="{ED96C440-9DDB-4EBA-A2E3-C8304D9687E9}" type="pres">
      <dgm:prSet presAssocID="{CDB2A5DE-F253-435E-86D8-EBA0F7CD1F3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E1B2909-E908-48F4-85E6-3D5FA2B60F57}" type="pres">
      <dgm:prSet presAssocID="{CDB2A5DE-F253-435E-86D8-EBA0F7CD1F3B}" presName="spaceRect" presStyleCnt="0"/>
      <dgm:spPr/>
    </dgm:pt>
    <dgm:pt modelId="{30ECC96D-EE8C-479E-A3B1-6375575B49C4}" type="pres">
      <dgm:prSet presAssocID="{CDB2A5DE-F253-435E-86D8-EBA0F7CD1F3B}" presName="parTx" presStyleLbl="revTx" presStyleIdx="4" presStyleCnt="6">
        <dgm:presLayoutVars>
          <dgm:chMax val="0"/>
          <dgm:chPref val="0"/>
        </dgm:presLayoutVars>
      </dgm:prSet>
      <dgm:spPr/>
    </dgm:pt>
    <dgm:pt modelId="{126EF76D-EBC1-40E5-A1A4-6A578E58E5E3}" type="pres">
      <dgm:prSet presAssocID="{52759AAB-228A-4FC7-9257-512DFE79A2A8}" presName="sibTrans" presStyleCnt="0"/>
      <dgm:spPr/>
    </dgm:pt>
    <dgm:pt modelId="{372D1C32-E17A-4C4B-86ED-4D0065AABD3B}" type="pres">
      <dgm:prSet presAssocID="{A869BB0E-DACA-48C9-9B72-20EF985CF949}" presName="compNode" presStyleCnt="0"/>
      <dgm:spPr/>
    </dgm:pt>
    <dgm:pt modelId="{A0F2D4C2-7828-47E8-8BA6-8FB2D9D750C2}" type="pres">
      <dgm:prSet presAssocID="{A869BB0E-DACA-48C9-9B72-20EF985CF949}" presName="bgRect" presStyleLbl="bgShp" presStyleIdx="5" presStyleCnt="6"/>
      <dgm:spPr/>
    </dgm:pt>
    <dgm:pt modelId="{E0CA573D-5976-49DD-A064-2F9081F9BFB5}" type="pres">
      <dgm:prSet presAssocID="{A869BB0E-DACA-48C9-9B72-20EF985CF94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EA2FF8D-C796-4561-970A-F0695B85BACA}" type="pres">
      <dgm:prSet presAssocID="{A869BB0E-DACA-48C9-9B72-20EF985CF949}" presName="spaceRect" presStyleCnt="0"/>
      <dgm:spPr/>
    </dgm:pt>
    <dgm:pt modelId="{AC2BF82D-6975-498B-AC00-CF4B41CC776D}" type="pres">
      <dgm:prSet presAssocID="{A869BB0E-DACA-48C9-9B72-20EF985CF94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E9C1605-83A9-4F2B-BC04-F83AA715CAE6}" srcId="{D5383D8E-5EED-4D10-BF07-32739C38347C}" destId="{A869BB0E-DACA-48C9-9B72-20EF985CF949}" srcOrd="5" destOrd="0" parTransId="{716FB8D5-9875-4924-9C55-A0E46FCDFF12}" sibTransId="{1ECCEC07-CA4A-42F1-9484-93B18461D359}"/>
    <dgm:cxn modelId="{EE90DD0C-5DC2-4E2E-9403-3F7DF177F96F}" type="presOf" srcId="{2379A0B4-64A2-4F2B-9820-A08C9B7D4537}" destId="{21B2D570-F27F-4AAA-8972-8A8D36CE7E90}" srcOrd="0" destOrd="0" presId="urn:microsoft.com/office/officeart/2018/2/layout/IconVerticalSolidList"/>
    <dgm:cxn modelId="{BA3B0E0E-BB8C-4E83-A141-E66A31CCA94D}" srcId="{D5383D8E-5EED-4D10-BF07-32739C38347C}" destId="{2379A0B4-64A2-4F2B-9820-A08C9B7D4537}" srcOrd="2" destOrd="0" parTransId="{82657514-3A9B-4DE0-B0F2-15723CE45212}" sibTransId="{1B9E45E5-AC4E-41AE-8B40-7F90C338E418}"/>
    <dgm:cxn modelId="{5E173410-0E3E-4814-A42D-9EF2F6E23725}" srcId="{D5383D8E-5EED-4D10-BF07-32739C38347C}" destId="{20076005-D889-4D9F-A5BE-5DB52C534A58}" srcOrd="0" destOrd="0" parTransId="{67C817D2-BC7D-4A96-83C9-A7E6A573E345}" sibTransId="{E09E0815-D1E0-4FCF-AC60-F9CB52AEFD5D}"/>
    <dgm:cxn modelId="{BD90BD32-1434-480F-AE3F-4D1807E298A5}" type="presOf" srcId="{D9686F5C-C0EC-433F-8EBA-2CCA48762848}" destId="{2BD2161A-2024-441E-9D78-A91C998EB014}" srcOrd="0" destOrd="0" presId="urn:microsoft.com/office/officeart/2018/2/layout/IconVerticalSolidList"/>
    <dgm:cxn modelId="{71624D33-2413-41EC-934F-79F62DBE5F20}" srcId="{D5383D8E-5EED-4D10-BF07-32739C38347C}" destId="{D9686F5C-C0EC-433F-8EBA-2CCA48762848}" srcOrd="3" destOrd="0" parTransId="{4B63A162-ED3F-4103-A688-1D069544A881}" sibTransId="{420E62F9-037E-4506-9523-9209DA193EB1}"/>
    <dgm:cxn modelId="{8A6E053F-4EDE-479D-B796-819D5AF7A5DA}" srcId="{D5383D8E-5EED-4D10-BF07-32739C38347C}" destId="{6A9C4E09-02E4-4EC6-A808-86043E309472}" srcOrd="1" destOrd="0" parTransId="{ED51814A-AD07-470C-8AAB-26FBCDA9DB37}" sibTransId="{A4C98FE0-AEE7-472C-8C35-2969077BEDF9}"/>
    <dgm:cxn modelId="{32D20C5D-8A77-4E92-8DE2-5692FB6D6AB7}" type="presOf" srcId="{D5383D8E-5EED-4D10-BF07-32739C38347C}" destId="{0252CE2C-79B9-403A-84F8-45E607D64512}" srcOrd="0" destOrd="0" presId="urn:microsoft.com/office/officeart/2018/2/layout/IconVerticalSolidList"/>
    <dgm:cxn modelId="{6BFC1C4C-AC2E-4A86-96B2-54A27E84BD22}" type="presOf" srcId="{6A9C4E09-02E4-4EC6-A808-86043E309472}" destId="{258EC02B-A643-4315-AD24-48B9F5288A16}" srcOrd="0" destOrd="0" presId="urn:microsoft.com/office/officeart/2018/2/layout/IconVerticalSolidList"/>
    <dgm:cxn modelId="{8F8FB973-02BA-479E-B3F9-52392F83437A}" type="presOf" srcId="{A869BB0E-DACA-48C9-9B72-20EF985CF949}" destId="{AC2BF82D-6975-498B-AC00-CF4B41CC776D}" srcOrd="0" destOrd="0" presId="urn:microsoft.com/office/officeart/2018/2/layout/IconVerticalSolidList"/>
    <dgm:cxn modelId="{0A0AC48B-92C6-4899-9019-3BB0799A730C}" type="presOf" srcId="{CDB2A5DE-F253-435E-86D8-EBA0F7CD1F3B}" destId="{30ECC96D-EE8C-479E-A3B1-6375575B49C4}" srcOrd="0" destOrd="0" presId="urn:microsoft.com/office/officeart/2018/2/layout/IconVerticalSolidList"/>
    <dgm:cxn modelId="{A96B38A7-5DA6-41E5-B21E-721DAED2040A}" srcId="{D5383D8E-5EED-4D10-BF07-32739C38347C}" destId="{CDB2A5DE-F253-435E-86D8-EBA0F7CD1F3B}" srcOrd="4" destOrd="0" parTransId="{C0177A3B-8010-4BED-817D-97CF679286A0}" sibTransId="{52759AAB-228A-4FC7-9257-512DFE79A2A8}"/>
    <dgm:cxn modelId="{62F11AF1-9CD1-4FCB-9E2B-72EBF0228289}" type="presOf" srcId="{20076005-D889-4D9F-A5BE-5DB52C534A58}" destId="{4975F231-85AE-4BAE-9964-308F6678156D}" srcOrd="0" destOrd="0" presId="urn:microsoft.com/office/officeart/2018/2/layout/IconVerticalSolidList"/>
    <dgm:cxn modelId="{FD47F652-B49F-4DFD-BF0B-34ABD90E6930}" type="presParOf" srcId="{0252CE2C-79B9-403A-84F8-45E607D64512}" destId="{5A4DE46D-2C43-41D7-94FC-55E663589181}" srcOrd="0" destOrd="0" presId="urn:microsoft.com/office/officeart/2018/2/layout/IconVerticalSolidList"/>
    <dgm:cxn modelId="{50CFD915-536D-444B-BC08-0F8F9356A192}" type="presParOf" srcId="{5A4DE46D-2C43-41D7-94FC-55E663589181}" destId="{1E337D44-6FF7-44C6-B69C-B4020E2572EF}" srcOrd="0" destOrd="0" presId="urn:microsoft.com/office/officeart/2018/2/layout/IconVerticalSolidList"/>
    <dgm:cxn modelId="{9DFE8475-08D2-4ACF-B174-942DDC95038D}" type="presParOf" srcId="{5A4DE46D-2C43-41D7-94FC-55E663589181}" destId="{344DEFDF-0BFA-4784-B398-BF4AC6415900}" srcOrd="1" destOrd="0" presId="urn:microsoft.com/office/officeart/2018/2/layout/IconVerticalSolidList"/>
    <dgm:cxn modelId="{D101FEF9-771E-421C-9AEC-1131A3F62CA9}" type="presParOf" srcId="{5A4DE46D-2C43-41D7-94FC-55E663589181}" destId="{AA5FA27B-AC4F-4DDC-B748-5E95FA6272F2}" srcOrd="2" destOrd="0" presId="urn:microsoft.com/office/officeart/2018/2/layout/IconVerticalSolidList"/>
    <dgm:cxn modelId="{25F5FE4A-777A-4C47-B58E-7877DA791116}" type="presParOf" srcId="{5A4DE46D-2C43-41D7-94FC-55E663589181}" destId="{4975F231-85AE-4BAE-9964-308F6678156D}" srcOrd="3" destOrd="0" presId="urn:microsoft.com/office/officeart/2018/2/layout/IconVerticalSolidList"/>
    <dgm:cxn modelId="{421247ED-91BE-401B-9457-ECB00661C712}" type="presParOf" srcId="{0252CE2C-79B9-403A-84F8-45E607D64512}" destId="{E3897D0B-65B9-4848-9F79-383310104770}" srcOrd="1" destOrd="0" presId="urn:microsoft.com/office/officeart/2018/2/layout/IconVerticalSolidList"/>
    <dgm:cxn modelId="{D1EDB3A4-361F-47D7-8962-C702BC83DE30}" type="presParOf" srcId="{0252CE2C-79B9-403A-84F8-45E607D64512}" destId="{FCED14B9-4095-45C4-9C55-147D2B88D63B}" srcOrd="2" destOrd="0" presId="urn:microsoft.com/office/officeart/2018/2/layout/IconVerticalSolidList"/>
    <dgm:cxn modelId="{CA9BCA4D-DE13-4E95-A123-AE84B38792D5}" type="presParOf" srcId="{FCED14B9-4095-45C4-9C55-147D2B88D63B}" destId="{06573B5E-5319-4651-B22D-E2055F734C90}" srcOrd="0" destOrd="0" presId="urn:microsoft.com/office/officeart/2018/2/layout/IconVerticalSolidList"/>
    <dgm:cxn modelId="{7B084B66-A37D-4E46-8FDD-A0B86C8AC292}" type="presParOf" srcId="{FCED14B9-4095-45C4-9C55-147D2B88D63B}" destId="{16A9454F-C580-472F-AFE4-E2660C171EF2}" srcOrd="1" destOrd="0" presId="urn:microsoft.com/office/officeart/2018/2/layout/IconVerticalSolidList"/>
    <dgm:cxn modelId="{C5EADE9D-0A92-4B2B-AE8D-C815014894C3}" type="presParOf" srcId="{FCED14B9-4095-45C4-9C55-147D2B88D63B}" destId="{D5240C6C-1C08-4200-BE32-87DF5B687509}" srcOrd="2" destOrd="0" presId="urn:microsoft.com/office/officeart/2018/2/layout/IconVerticalSolidList"/>
    <dgm:cxn modelId="{137DEB90-BF89-4A9B-AD3B-37CBA3108BE4}" type="presParOf" srcId="{FCED14B9-4095-45C4-9C55-147D2B88D63B}" destId="{258EC02B-A643-4315-AD24-48B9F5288A16}" srcOrd="3" destOrd="0" presId="urn:microsoft.com/office/officeart/2018/2/layout/IconVerticalSolidList"/>
    <dgm:cxn modelId="{75B303E8-CAA2-4B0D-B971-89168D00EE74}" type="presParOf" srcId="{0252CE2C-79B9-403A-84F8-45E607D64512}" destId="{7D1446B8-C639-4B37-B933-3DA86681BA84}" srcOrd="3" destOrd="0" presId="urn:microsoft.com/office/officeart/2018/2/layout/IconVerticalSolidList"/>
    <dgm:cxn modelId="{7555E793-D3D0-419E-B0C3-3BF1CFE7EB8C}" type="presParOf" srcId="{0252CE2C-79B9-403A-84F8-45E607D64512}" destId="{2F152759-4659-4B90-BD71-39D04D9DB419}" srcOrd="4" destOrd="0" presId="urn:microsoft.com/office/officeart/2018/2/layout/IconVerticalSolidList"/>
    <dgm:cxn modelId="{7B31F402-0299-4BB4-8497-F38BFEC34727}" type="presParOf" srcId="{2F152759-4659-4B90-BD71-39D04D9DB419}" destId="{3378ED4A-E017-4084-953C-83B86DEFD81E}" srcOrd="0" destOrd="0" presId="urn:microsoft.com/office/officeart/2018/2/layout/IconVerticalSolidList"/>
    <dgm:cxn modelId="{D8B5E3F0-BEAD-47D9-A108-73308796C4F9}" type="presParOf" srcId="{2F152759-4659-4B90-BD71-39D04D9DB419}" destId="{41FCD058-47F3-4241-9889-6553F3045F60}" srcOrd="1" destOrd="0" presId="urn:microsoft.com/office/officeart/2018/2/layout/IconVerticalSolidList"/>
    <dgm:cxn modelId="{398D5F60-BBB8-4A90-94DB-F2739A5ABA7C}" type="presParOf" srcId="{2F152759-4659-4B90-BD71-39D04D9DB419}" destId="{90AE0E07-6AE1-4BCF-B481-01282F275301}" srcOrd="2" destOrd="0" presId="urn:microsoft.com/office/officeart/2018/2/layout/IconVerticalSolidList"/>
    <dgm:cxn modelId="{703386CE-6F7D-460F-8EBC-AA925A4A27FA}" type="presParOf" srcId="{2F152759-4659-4B90-BD71-39D04D9DB419}" destId="{21B2D570-F27F-4AAA-8972-8A8D36CE7E90}" srcOrd="3" destOrd="0" presId="urn:microsoft.com/office/officeart/2018/2/layout/IconVerticalSolidList"/>
    <dgm:cxn modelId="{6B4A5F10-84E0-4EF5-918F-A246D6792231}" type="presParOf" srcId="{0252CE2C-79B9-403A-84F8-45E607D64512}" destId="{CFC8DB21-19F7-486B-B731-178E325115B0}" srcOrd="5" destOrd="0" presId="urn:microsoft.com/office/officeart/2018/2/layout/IconVerticalSolidList"/>
    <dgm:cxn modelId="{5C68F416-47DB-4FA3-8D51-455802FA33EF}" type="presParOf" srcId="{0252CE2C-79B9-403A-84F8-45E607D64512}" destId="{77998822-79FF-46C2-992F-FC1B702479CF}" srcOrd="6" destOrd="0" presId="urn:microsoft.com/office/officeart/2018/2/layout/IconVerticalSolidList"/>
    <dgm:cxn modelId="{1FE2011A-54E7-4489-9B19-A66674A98BC3}" type="presParOf" srcId="{77998822-79FF-46C2-992F-FC1B702479CF}" destId="{FDFF7108-E3C3-4BA9-BCA7-23CCDAE34AFB}" srcOrd="0" destOrd="0" presId="urn:microsoft.com/office/officeart/2018/2/layout/IconVerticalSolidList"/>
    <dgm:cxn modelId="{569B8B72-F8C1-4FB0-95EE-CB35D0484C58}" type="presParOf" srcId="{77998822-79FF-46C2-992F-FC1B702479CF}" destId="{F1416B55-7A2F-443A-B8D2-1B00DB664472}" srcOrd="1" destOrd="0" presId="urn:microsoft.com/office/officeart/2018/2/layout/IconVerticalSolidList"/>
    <dgm:cxn modelId="{77AF9002-BF17-4D62-B739-9B313CA3D7FD}" type="presParOf" srcId="{77998822-79FF-46C2-992F-FC1B702479CF}" destId="{98B83130-E1BE-4DFC-8E7D-B80835AF520F}" srcOrd="2" destOrd="0" presId="urn:microsoft.com/office/officeart/2018/2/layout/IconVerticalSolidList"/>
    <dgm:cxn modelId="{55F82D6C-44F1-41FB-A40B-40196CC63A9E}" type="presParOf" srcId="{77998822-79FF-46C2-992F-FC1B702479CF}" destId="{2BD2161A-2024-441E-9D78-A91C998EB014}" srcOrd="3" destOrd="0" presId="urn:microsoft.com/office/officeart/2018/2/layout/IconVerticalSolidList"/>
    <dgm:cxn modelId="{D4C68E68-AB7C-4820-A307-DF1B57DF0256}" type="presParOf" srcId="{0252CE2C-79B9-403A-84F8-45E607D64512}" destId="{AAD38AE3-62F8-40B8-A468-21477A3ADD40}" srcOrd="7" destOrd="0" presId="urn:microsoft.com/office/officeart/2018/2/layout/IconVerticalSolidList"/>
    <dgm:cxn modelId="{4110059E-BA89-4192-84A7-ED531E6654F8}" type="presParOf" srcId="{0252CE2C-79B9-403A-84F8-45E607D64512}" destId="{0C80B043-5455-4FA3-BDFA-94F86CA43286}" srcOrd="8" destOrd="0" presId="urn:microsoft.com/office/officeart/2018/2/layout/IconVerticalSolidList"/>
    <dgm:cxn modelId="{4D955D5B-E957-4F81-A294-870B51B30B6F}" type="presParOf" srcId="{0C80B043-5455-4FA3-BDFA-94F86CA43286}" destId="{66753FC3-2068-457A-9524-3E54973591BF}" srcOrd="0" destOrd="0" presId="urn:microsoft.com/office/officeart/2018/2/layout/IconVerticalSolidList"/>
    <dgm:cxn modelId="{4A642602-1F46-4DD1-B254-215AEBF553E8}" type="presParOf" srcId="{0C80B043-5455-4FA3-BDFA-94F86CA43286}" destId="{ED96C440-9DDB-4EBA-A2E3-C8304D9687E9}" srcOrd="1" destOrd="0" presId="urn:microsoft.com/office/officeart/2018/2/layout/IconVerticalSolidList"/>
    <dgm:cxn modelId="{BA935648-86AA-4CCA-A618-B164E05C2390}" type="presParOf" srcId="{0C80B043-5455-4FA3-BDFA-94F86CA43286}" destId="{EE1B2909-E908-48F4-85E6-3D5FA2B60F57}" srcOrd="2" destOrd="0" presId="urn:microsoft.com/office/officeart/2018/2/layout/IconVerticalSolidList"/>
    <dgm:cxn modelId="{73BB7A0E-D7E3-48B0-8943-078FCFC17D51}" type="presParOf" srcId="{0C80B043-5455-4FA3-BDFA-94F86CA43286}" destId="{30ECC96D-EE8C-479E-A3B1-6375575B49C4}" srcOrd="3" destOrd="0" presId="urn:microsoft.com/office/officeart/2018/2/layout/IconVerticalSolidList"/>
    <dgm:cxn modelId="{B70232CA-94B5-4840-B936-1CE4C29AD540}" type="presParOf" srcId="{0252CE2C-79B9-403A-84F8-45E607D64512}" destId="{126EF76D-EBC1-40E5-A1A4-6A578E58E5E3}" srcOrd="9" destOrd="0" presId="urn:microsoft.com/office/officeart/2018/2/layout/IconVerticalSolidList"/>
    <dgm:cxn modelId="{F8818002-6D49-4215-9805-0F56CC5222B9}" type="presParOf" srcId="{0252CE2C-79B9-403A-84F8-45E607D64512}" destId="{372D1C32-E17A-4C4B-86ED-4D0065AABD3B}" srcOrd="10" destOrd="0" presId="urn:microsoft.com/office/officeart/2018/2/layout/IconVerticalSolidList"/>
    <dgm:cxn modelId="{99FADEB6-2EBF-4214-8209-28127148CDF4}" type="presParOf" srcId="{372D1C32-E17A-4C4B-86ED-4D0065AABD3B}" destId="{A0F2D4C2-7828-47E8-8BA6-8FB2D9D750C2}" srcOrd="0" destOrd="0" presId="urn:microsoft.com/office/officeart/2018/2/layout/IconVerticalSolidList"/>
    <dgm:cxn modelId="{9CACFA85-D7F2-4E9F-878D-B2AA19FEEF5D}" type="presParOf" srcId="{372D1C32-E17A-4C4B-86ED-4D0065AABD3B}" destId="{E0CA573D-5976-49DD-A064-2F9081F9BFB5}" srcOrd="1" destOrd="0" presId="urn:microsoft.com/office/officeart/2018/2/layout/IconVerticalSolidList"/>
    <dgm:cxn modelId="{7484E4FB-3A31-461B-939C-325420523184}" type="presParOf" srcId="{372D1C32-E17A-4C4B-86ED-4D0065AABD3B}" destId="{DEA2FF8D-C796-4561-970A-F0695B85BACA}" srcOrd="2" destOrd="0" presId="urn:microsoft.com/office/officeart/2018/2/layout/IconVerticalSolidList"/>
    <dgm:cxn modelId="{0B2019C2-E43F-4E62-BEA6-7AC137645950}" type="presParOf" srcId="{372D1C32-E17A-4C4B-86ED-4D0065AABD3B}" destId="{AC2BF82D-6975-498B-AC00-CF4B41CC77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337D44-6FF7-44C6-B69C-B4020E2572EF}">
      <dsp:nvSpPr>
        <dsp:cNvPr id="0" name=""/>
        <dsp:cNvSpPr/>
      </dsp:nvSpPr>
      <dsp:spPr>
        <a:xfrm>
          <a:off x="0" y="1500"/>
          <a:ext cx="5913437" cy="639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DEFDF-0BFA-4784-B398-BF4AC6415900}">
      <dsp:nvSpPr>
        <dsp:cNvPr id="0" name=""/>
        <dsp:cNvSpPr/>
      </dsp:nvSpPr>
      <dsp:spPr>
        <a:xfrm>
          <a:off x="193353" y="145316"/>
          <a:ext cx="351551" cy="3515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5F231-85AE-4BAE-9964-308F6678156D}">
      <dsp:nvSpPr>
        <dsp:cNvPr id="0" name=""/>
        <dsp:cNvSpPr/>
      </dsp:nvSpPr>
      <dsp:spPr>
        <a:xfrm>
          <a:off x="738258" y="1500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 Ruth Allen chair of Mental Health Faculty</a:t>
          </a:r>
          <a:endParaRPr lang="en-US" sz="1900" kern="1200"/>
        </a:p>
      </dsp:txBody>
      <dsp:txXfrm>
        <a:off x="738258" y="1500"/>
        <a:ext cx="5175178" cy="639184"/>
      </dsp:txXfrm>
    </dsp:sp>
    <dsp:sp modelId="{06573B5E-5319-4651-B22D-E2055F734C90}">
      <dsp:nvSpPr>
        <dsp:cNvPr id="0" name=""/>
        <dsp:cNvSpPr/>
      </dsp:nvSpPr>
      <dsp:spPr>
        <a:xfrm>
          <a:off x="0" y="800480"/>
          <a:ext cx="5913437" cy="639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9454F-C580-472F-AFE4-E2660C171EF2}">
      <dsp:nvSpPr>
        <dsp:cNvPr id="0" name=""/>
        <dsp:cNvSpPr/>
      </dsp:nvSpPr>
      <dsp:spPr>
        <a:xfrm>
          <a:off x="193353" y="944297"/>
          <a:ext cx="351551" cy="3515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EC02B-A643-4315-AD24-48B9F5288A16}">
      <dsp:nvSpPr>
        <dsp:cNvPr id="0" name=""/>
        <dsp:cNvSpPr/>
      </dsp:nvSpPr>
      <dsp:spPr>
        <a:xfrm>
          <a:off x="738258" y="800480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Protecting Human Rights  </a:t>
          </a:r>
          <a:endParaRPr lang="en-US" sz="1900" kern="1200"/>
        </a:p>
      </dsp:txBody>
      <dsp:txXfrm>
        <a:off x="738258" y="800480"/>
        <a:ext cx="5175178" cy="639184"/>
      </dsp:txXfrm>
    </dsp:sp>
    <dsp:sp modelId="{3378ED4A-E017-4084-953C-83B86DEFD81E}">
      <dsp:nvSpPr>
        <dsp:cNvPr id="0" name=""/>
        <dsp:cNvSpPr/>
      </dsp:nvSpPr>
      <dsp:spPr>
        <a:xfrm>
          <a:off x="0" y="1599461"/>
          <a:ext cx="5913437" cy="639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CD058-47F3-4241-9889-6553F3045F60}">
      <dsp:nvSpPr>
        <dsp:cNvPr id="0" name=""/>
        <dsp:cNvSpPr/>
      </dsp:nvSpPr>
      <dsp:spPr>
        <a:xfrm>
          <a:off x="193353" y="1743277"/>
          <a:ext cx="351551" cy="3515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2D570-F27F-4AAA-8972-8A8D36CE7E90}">
      <dsp:nvSpPr>
        <dsp:cNvPr id="0" name=""/>
        <dsp:cNvSpPr/>
      </dsp:nvSpPr>
      <dsp:spPr>
        <a:xfrm>
          <a:off x="738258" y="1599461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Safeguarding</a:t>
          </a:r>
          <a:endParaRPr lang="en-US" sz="1900" kern="1200"/>
        </a:p>
      </dsp:txBody>
      <dsp:txXfrm>
        <a:off x="738258" y="1599461"/>
        <a:ext cx="5175178" cy="639184"/>
      </dsp:txXfrm>
    </dsp:sp>
    <dsp:sp modelId="{FDFF7108-E3C3-4BA9-BCA7-23CCDAE34AFB}">
      <dsp:nvSpPr>
        <dsp:cNvPr id="0" name=""/>
        <dsp:cNvSpPr/>
      </dsp:nvSpPr>
      <dsp:spPr>
        <a:xfrm>
          <a:off x="0" y="2398442"/>
          <a:ext cx="5913437" cy="639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416B55-7A2F-443A-B8D2-1B00DB664472}">
      <dsp:nvSpPr>
        <dsp:cNvPr id="0" name=""/>
        <dsp:cNvSpPr/>
      </dsp:nvSpPr>
      <dsp:spPr>
        <a:xfrm>
          <a:off x="193353" y="2542258"/>
          <a:ext cx="351551" cy="3515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2161A-2024-441E-9D78-A91C998EB014}">
      <dsp:nvSpPr>
        <dsp:cNvPr id="0" name=""/>
        <dsp:cNvSpPr/>
      </dsp:nvSpPr>
      <dsp:spPr>
        <a:xfrm>
          <a:off x="738258" y="2398442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Code of Ethics in Social Work </a:t>
          </a:r>
          <a:endParaRPr lang="en-US" sz="1900" kern="1200"/>
        </a:p>
      </dsp:txBody>
      <dsp:txXfrm>
        <a:off x="738258" y="2398442"/>
        <a:ext cx="5175178" cy="639184"/>
      </dsp:txXfrm>
    </dsp:sp>
    <dsp:sp modelId="{66753FC3-2068-457A-9524-3E54973591BF}">
      <dsp:nvSpPr>
        <dsp:cNvPr id="0" name=""/>
        <dsp:cNvSpPr/>
      </dsp:nvSpPr>
      <dsp:spPr>
        <a:xfrm>
          <a:off x="0" y="3197422"/>
          <a:ext cx="5913437" cy="639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96C440-9DDB-4EBA-A2E3-C8304D9687E9}">
      <dsp:nvSpPr>
        <dsp:cNvPr id="0" name=""/>
        <dsp:cNvSpPr/>
      </dsp:nvSpPr>
      <dsp:spPr>
        <a:xfrm>
          <a:off x="193353" y="3341239"/>
          <a:ext cx="351551" cy="3515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CC96D-EE8C-479E-A3B1-6375575B49C4}">
      <dsp:nvSpPr>
        <dsp:cNvPr id="0" name=""/>
        <dsp:cNvSpPr/>
      </dsp:nvSpPr>
      <dsp:spPr>
        <a:xfrm>
          <a:off x="738258" y="3197422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Human Development and Behaviour  </a:t>
          </a:r>
          <a:endParaRPr lang="en-US" sz="1900" kern="1200" dirty="0"/>
        </a:p>
      </dsp:txBody>
      <dsp:txXfrm>
        <a:off x="738258" y="3197422"/>
        <a:ext cx="5175178" cy="639184"/>
      </dsp:txXfrm>
    </dsp:sp>
    <dsp:sp modelId="{A0F2D4C2-7828-47E8-8BA6-8FB2D9D750C2}">
      <dsp:nvSpPr>
        <dsp:cNvPr id="0" name=""/>
        <dsp:cNvSpPr/>
      </dsp:nvSpPr>
      <dsp:spPr>
        <a:xfrm>
          <a:off x="0" y="3996403"/>
          <a:ext cx="5913437" cy="639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CA573D-5976-49DD-A064-2F9081F9BFB5}">
      <dsp:nvSpPr>
        <dsp:cNvPr id="0" name=""/>
        <dsp:cNvSpPr/>
      </dsp:nvSpPr>
      <dsp:spPr>
        <a:xfrm>
          <a:off x="193353" y="4140219"/>
          <a:ext cx="351551" cy="3515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BF82D-6975-498B-AC00-CF4B41CC776D}">
      <dsp:nvSpPr>
        <dsp:cNvPr id="0" name=""/>
        <dsp:cNvSpPr/>
      </dsp:nvSpPr>
      <dsp:spPr>
        <a:xfrm>
          <a:off x="738258" y="3996403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Documentation </a:t>
          </a:r>
          <a:endParaRPr lang="en-US" sz="1900" kern="1200"/>
        </a:p>
      </dsp:txBody>
      <dsp:txXfrm>
        <a:off x="738258" y="3996403"/>
        <a:ext cx="5175178" cy="639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183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9915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911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554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8830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876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29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9377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801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84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2714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236D6-A8F9-4AAC-8385-0D8D9920E66D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3044FF2-2276-4950-96B1-AC7BEB14B2B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30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XrYhjfcz&amp;id=E5B7E2A251B6036C2D37F1056A1D4B8E7CB0889D&amp;thid=OIP.XrYhjfczwj9a38FQ9fi9CgHaEf&amp;mediaurl=https://dare2compete.com/bites/wp-content/uploads/2018/07/case-study.jpg&amp;exph=696&amp;expw=1148&amp;q=case+study+picture&amp;simid=608032442101534687&amp;selectedIndex=0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moodle.uwtsd.ac.uk/course/view.php?id=3516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70">
            <a:extLst>
              <a:ext uri="{FF2B5EF4-FFF2-40B4-BE49-F238E27FC236}">
                <a16:creationId xmlns:a16="http://schemas.microsoft.com/office/drawing/2014/main" id="{6738F172-08B9-4BA5-B753-7D93472C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33" name="Picture 72">
            <a:extLst>
              <a:ext uri="{FF2B5EF4-FFF2-40B4-BE49-F238E27FC236}">
                <a16:creationId xmlns:a16="http://schemas.microsoft.com/office/drawing/2014/main" id="{C900681B-C4FD-40B3-B5BC-C33231614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34" name="Straight Connector 74">
            <a:extLst>
              <a:ext uri="{FF2B5EF4-FFF2-40B4-BE49-F238E27FC236}">
                <a16:creationId xmlns:a16="http://schemas.microsoft.com/office/drawing/2014/main" id="{FEAACD67-2FB5-4530-9B74-8D946F1CE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Rectangle 76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6" name="Rectangle 78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case study picture">
            <a:hlinkClick r:id="rId3"/>
            <a:extLst>
              <a:ext uri="{FF2B5EF4-FFF2-40B4-BE49-F238E27FC236}">
                <a16:creationId xmlns:a16="http://schemas.microsoft.com/office/drawing/2014/main" id="{1A5AB12D-6B62-4D21-A59C-3C43C5CCE8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2" r="2" b="15294"/>
          <a:stretch/>
        </p:blipFill>
        <p:spPr bwMode="auto">
          <a:xfrm>
            <a:off x="2269237" y="1247835"/>
            <a:ext cx="7653528" cy="364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D66DA3-00CF-45ED-BF7F-994DF591A1B3}"/>
              </a:ext>
            </a:extLst>
          </p:cNvPr>
          <p:cNvSpPr txBox="1"/>
          <p:nvPr/>
        </p:nvSpPr>
        <p:spPr>
          <a:xfrm>
            <a:off x="5401764" y="5725465"/>
            <a:ext cx="5005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By Lianne Rhydderch-Edwards SJSS15022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9DE9CA-2679-43FC-AC4D-C5F36B59953F}"/>
              </a:ext>
            </a:extLst>
          </p:cNvPr>
          <p:cNvSpPr txBox="1"/>
          <p:nvPr/>
        </p:nvSpPr>
        <p:spPr>
          <a:xfrm>
            <a:off x="542701" y="5540799"/>
            <a:ext cx="202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Image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74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9D0AD-E1C2-4F88-8475-381B7E3B6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CASE STUDY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662D4-44DC-4B49-97E6-39F8CC57F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case study is about a 35 year old Woman (Mrs A)</a:t>
            </a:r>
          </a:p>
          <a:p>
            <a:r>
              <a:rPr lang="en-GB" sz="2400" dirty="0"/>
              <a:t>Social worker was appointed</a:t>
            </a:r>
          </a:p>
          <a:p>
            <a:r>
              <a:rPr lang="en-GB" sz="2400" dirty="0"/>
              <a:t>Community Mental Health Team</a:t>
            </a:r>
          </a:p>
          <a:p>
            <a:r>
              <a:rPr lang="en-GB" sz="2400" dirty="0"/>
              <a:t>Deterioration of her physical and emotional state</a:t>
            </a:r>
          </a:p>
          <a:p>
            <a:endParaRPr lang="en-GB" sz="24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A67145-3EEE-4788-95AB-E8A353D51E7F}"/>
              </a:ext>
            </a:extLst>
          </p:cNvPr>
          <p:cNvSpPr txBox="1"/>
          <p:nvPr/>
        </p:nvSpPr>
        <p:spPr>
          <a:xfrm>
            <a:off x="7098384" y="5466345"/>
            <a:ext cx="3233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badi" panose="020B0604020202020204" pitchFamily="34" charset="0"/>
              </a:rPr>
              <a:t>(SCIE, </a:t>
            </a:r>
            <a:r>
              <a:rPr lang="en-US" dirty="0" err="1">
                <a:latin typeface="Abadi" panose="020B0604020202020204" pitchFamily="34" charset="0"/>
              </a:rPr>
              <a:t>n.d</a:t>
            </a:r>
            <a:r>
              <a:rPr lang="en-US" dirty="0">
                <a:latin typeface="Abadi" panose="020B060402020202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823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52148-7CAE-4B02-8F1F-45BFAA9BB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risks of the case study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50E4D-C54A-439B-9C2B-67F682FA7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GB" dirty="0"/>
              <a:t>Sectioned</a:t>
            </a:r>
          </a:p>
          <a:p>
            <a:r>
              <a:rPr lang="en-GB" dirty="0"/>
              <a:t>Homelessness </a:t>
            </a:r>
          </a:p>
          <a:p>
            <a:r>
              <a:rPr lang="en-GB" dirty="0"/>
              <a:t>Suicide/ Self-harm </a:t>
            </a:r>
          </a:p>
          <a:p>
            <a:r>
              <a:rPr lang="en-GB" dirty="0"/>
              <a:t>Financial</a:t>
            </a:r>
          </a:p>
          <a:p>
            <a:r>
              <a:rPr lang="en-GB" dirty="0"/>
              <a:t>Emotionally Unstable Personality Disorder</a:t>
            </a:r>
          </a:p>
          <a:p>
            <a:r>
              <a:rPr lang="en-GB" dirty="0"/>
              <a:t>Physical health</a:t>
            </a:r>
          </a:p>
          <a:p>
            <a:r>
              <a:rPr lang="en-GB" dirty="0"/>
              <a:t>Regular police arrest</a:t>
            </a:r>
          </a:p>
          <a:p>
            <a:r>
              <a:rPr lang="en-GB" dirty="0"/>
              <a:t>Mourning of the death of her brother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A34907-D890-423E-BB26-8C10955CE911}"/>
              </a:ext>
            </a:extLst>
          </p:cNvPr>
          <p:cNvSpPr txBox="1"/>
          <p:nvPr/>
        </p:nvSpPr>
        <p:spPr>
          <a:xfrm>
            <a:off x="7899662" y="5279010"/>
            <a:ext cx="2840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badi" panose="020B0604020202020204" pitchFamily="34" charset="0"/>
              </a:rPr>
              <a:t>(SCIE, </a:t>
            </a:r>
            <a:r>
              <a:rPr lang="en-US" dirty="0" err="1">
                <a:latin typeface="Abadi" panose="020B0604020202020204" pitchFamily="34" charset="0"/>
              </a:rPr>
              <a:t>n,d</a:t>
            </a:r>
            <a:r>
              <a:rPr lang="en-US" dirty="0">
                <a:latin typeface="Abadi" panose="020B060402020202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724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DAA74-ECA5-403A-BCE1-D0C19656E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Failings </a:t>
            </a:r>
            <a:br>
              <a:rPr lang="en-US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8E4A0-9385-40E2-B83C-CD6EA760B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Insight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Diagnosis of ‘unstable personality disorder’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Inappropriate relationships with strange men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Patient Autonomy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Cognitive Theory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Maslow Theory 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4FC1D0-4745-421A-8A80-AB247C608F54}"/>
              </a:ext>
            </a:extLst>
          </p:cNvPr>
          <p:cNvSpPr txBox="1"/>
          <p:nvPr/>
        </p:nvSpPr>
        <p:spPr>
          <a:xfrm>
            <a:off x="160257" y="6156542"/>
            <a:ext cx="10492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(Beck and Haigh, 2014; Cheung and Yam, 2005; Gibson and Gibson, 2016; Sansone and Sansone, 2011)</a:t>
            </a:r>
          </a:p>
        </p:txBody>
      </p:sp>
    </p:spTree>
    <p:extLst>
      <p:ext uri="{BB962C8B-B14F-4D97-AF65-F5344CB8AC3E}">
        <p14:creationId xmlns:p14="http://schemas.microsoft.com/office/powerpoint/2010/main" val="950975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31330-D459-40F4-B7D5-EC9E02B24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Multidisciplinary team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F3A05-6A37-4FEC-9246-88047C8F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687484"/>
          </a:xfrm>
        </p:spPr>
        <p:txBody>
          <a:bodyPr/>
          <a:lstStyle/>
          <a:p>
            <a:r>
              <a:rPr lang="en-GB" dirty="0"/>
              <a:t>What is Good Multidisciplinary Team (MDT) working </a:t>
            </a:r>
          </a:p>
          <a:p>
            <a:r>
              <a:rPr lang="en-GB" dirty="0"/>
              <a:t>The NHS Five Year Forward </a:t>
            </a:r>
          </a:p>
          <a:p>
            <a:r>
              <a:rPr lang="en-GB" dirty="0"/>
              <a:t>So arguably there was poor MDT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5AA990-C52C-4A7F-99A5-6CD27F22AF41}"/>
              </a:ext>
            </a:extLst>
          </p:cNvPr>
          <p:cNvSpPr txBox="1"/>
          <p:nvPr/>
        </p:nvSpPr>
        <p:spPr>
          <a:xfrm>
            <a:off x="6325386" y="5241303"/>
            <a:ext cx="3723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(Boxford, 2018;  Jones, 2015; 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200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B3A0F-5E18-4BA0-826B-45F560944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/>
              <a:t>SOCAL WORKER </a:t>
            </a: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D1163F-B86C-4F6B-9A08-2D7B25379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6521184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D23BABC-B551-4035-AB7D-B94D21AF9DC3}"/>
              </a:ext>
            </a:extLst>
          </p:cNvPr>
          <p:cNvSpPr txBox="1"/>
          <p:nvPr/>
        </p:nvSpPr>
        <p:spPr>
          <a:xfrm>
            <a:off x="4105073" y="5769422"/>
            <a:ext cx="8618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(Allen, 2014; </a:t>
            </a:r>
            <a:r>
              <a:rPr lang="en-GB" dirty="0" err="1"/>
              <a:t>Crockwell</a:t>
            </a:r>
            <a:r>
              <a:rPr lang="en-GB" dirty="0"/>
              <a:t>, 2016; Gibson and Gibson, 2016; BASW, 2014)</a:t>
            </a:r>
          </a:p>
        </p:txBody>
      </p:sp>
    </p:spTree>
    <p:extLst>
      <p:ext uri="{BB962C8B-B14F-4D97-AF65-F5344CB8AC3E}">
        <p14:creationId xmlns:p14="http://schemas.microsoft.com/office/powerpoint/2010/main" val="2921836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3D3D5-D63D-421E-A61D-D59B02EAB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155643"/>
            <a:ext cx="4521204" cy="169811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 SOCIAL SERVICES AND WELL-BEING ACT (2014)</a:t>
            </a:r>
            <a:br>
              <a:rPr lang="en-US" dirty="0"/>
            </a:br>
            <a:r>
              <a:rPr lang="en-US" dirty="0"/>
              <a:t>Wales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F1CD0-F47E-418B-9747-FBAC2417C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644421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Prevention and Early Intervention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Control and Voice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Well-being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Co- production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16C848-A3F9-43B0-89E6-1AAE20EBC17B}"/>
              </a:ext>
            </a:extLst>
          </p:cNvPr>
          <p:cNvSpPr txBox="1"/>
          <p:nvPr/>
        </p:nvSpPr>
        <p:spPr>
          <a:xfrm>
            <a:off x="240283" y="5816859"/>
            <a:ext cx="7103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(Social Care and Legislation Wales, 2017; Gov,2014;  Welsh Gov, 2014)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3A3712-608A-4374-92AA-823B96485ABC}"/>
              </a:ext>
            </a:extLst>
          </p:cNvPr>
          <p:cNvSpPr txBox="1"/>
          <p:nvPr/>
        </p:nvSpPr>
        <p:spPr>
          <a:xfrm>
            <a:off x="6554919" y="288068"/>
            <a:ext cx="41855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CARE ACT 2014</a:t>
            </a:r>
          </a:p>
          <a:p>
            <a:r>
              <a:rPr lang="en-US" sz="3200" dirty="0"/>
              <a:t>England </a:t>
            </a:r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A6C5AA-865B-4F81-AF2C-468DDD61A2C3}"/>
              </a:ext>
            </a:extLst>
          </p:cNvPr>
          <p:cNvSpPr txBox="1"/>
          <p:nvPr/>
        </p:nvSpPr>
        <p:spPr>
          <a:xfrm>
            <a:off x="6683604" y="2172035"/>
            <a:ext cx="4317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Well-being principle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3731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0FD0717-BEEE-48D4-8750-E44E166E9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4CBA4EB-F997-4F56-9436-88F607540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2DA450E-1EDD-4D4A-8257-4808EB937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9392" y="938882"/>
            <a:ext cx="6562082" cy="4236223"/>
            <a:chOff x="7807230" y="2012810"/>
            <a:chExt cx="3251252" cy="3459865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28FBF78-9E7E-46C0-950D-FC7AEE43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2116C23-5ED0-4F29-84D0-584CD0150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37EE4B41-0C22-468A-BCFF-66786B9C8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7777" y="1269341"/>
            <a:ext cx="5925312" cy="3575304"/>
          </a:xfrm>
          <a:prstGeom prst="rect">
            <a:avLst/>
          </a:prstGeom>
          <a:solidFill>
            <a:schemeClr val="accent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E63D0-6A5B-4D73-A283-32F17B367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756" y="1463015"/>
            <a:ext cx="5492683" cy="3196668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Conclusion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B060F31-12EA-4404-8435-DA25F36C8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4F1CB68-9DEB-4A71-8E7C-DE9278F03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A8D6B43-508F-41CC-8D53-237E9CF180F8}"/>
              </a:ext>
            </a:extLst>
          </p:cNvPr>
          <p:cNvSpPr txBox="1"/>
          <p:nvPr/>
        </p:nvSpPr>
        <p:spPr>
          <a:xfrm>
            <a:off x="8200417" y="1269341"/>
            <a:ext cx="3112851" cy="3302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992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549827-DA33-4913-B768-3C4F4DCB4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447" y="1030260"/>
            <a:ext cx="10122407" cy="44360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u="sng" dirty="0"/>
              <a:t>Reference List </a:t>
            </a:r>
          </a:p>
          <a:p>
            <a:pPr marL="0" indent="0" algn="just">
              <a:buNone/>
            </a:pPr>
            <a:r>
              <a:rPr lang="en-US" sz="1200" dirty="0"/>
              <a:t>Allen, R. (2014). </a:t>
            </a:r>
            <a:r>
              <a:rPr lang="en-US" sz="1200" i="1" dirty="0"/>
              <a:t>The Role of the Social Worker in Adult Mental Health Services</a:t>
            </a:r>
            <a:r>
              <a:rPr lang="en-US" sz="1200" dirty="0"/>
              <a:t>. [online] Basw.co.uk. Available at: https://www.basw.co.uk/system/files/resources/basw_112306-10_0.pdf (Accessed 17 Jan. 2020).</a:t>
            </a:r>
          </a:p>
          <a:p>
            <a:pPr marL="0" indent="0" algn="just">
              <a:buNone/>
            </a:pPr>
            <a:r>
              <a:rPr lang="en-US" sz="1200" dirty="0"/>
              <a:t>BASW (2014). </a:t>
            </a:r>
            <a:r>
              <a:rPr lang="en-US" sz="1200" i="1" dirty="0"/>
              <a:t>Code of Ethics</a:t>
            </a:r>
            <a:r>
              <a:rPr lang="en-US" sz="1200" dirty="0"/>
              <a:t>. [online] BASW. Available at: https://www.basw.co.uk/about-basw/code-ethics (Accessed 17 Jan. 2020).</a:t>
            </a:r>
          </a:p>
          <a:p>
            <a:pPr marL="0" indent="0" algn="just">
              <a:buNone/>
            </a:pPr>
            <a:r>
              <a:rPr lang="en-US" sz="1200" dirty="0"/>
              <a:t>Beck, A. and Haigh, E. (2014). Advances in Cognitive Theory and Therapy: The Generic Cognitive Model. </a:t>
            </a:r>
            <a:r>
              <a:rPr lang="en-US" sz="1200" i="1" dirty="0"/>
              <a:t>Annual Review of Clinical Psychology</a:t>
            </a:r>
            <a:r>
              <a:rPr lang="en-US" sz="1200" dirty="0"/>
              <a:t>, 10(1), pp.1-24.</a:t>
            </a: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 algn="just">
              <a:buNone/>
            </a:pPr>
            <a:r>
              <a:rPr lang="en-GB" sz="1200" dirty="0"/>
              <a:t>Boxford, S. (2018). </a:t>
            </a:r>
            <a:r>
              <a:rPr lang="en-GB" sz="1200" i="1" dirty="0"/>
              <a:t>Integrated health and social care evidence reviews What are the key factors for successful multidisciplinary team working?</a:t>
            </a:r>
            <a:r>
              <a:rPr lang="en-GB" sz="1200" dirty="0"/>
              <a:t>. [online] Cordisbright.co.uk. Available at: https://www.cordisbright.co.uk/admin/resources/05-hsc-evidence-reviews-multidisciplinary-team-working.pdf (Accessed 17 Jan. 2020).</a:t>
            </a:r>
          </a:p>
          <a:p>
            <a:pPr marL="0" indent="0" algn="just">
              <a:buNone/>
            </a:pPr>
            <a:r>
              <a:rPr lang="en-US" sz="1200" dirty="0"/>
              <a:t>Cheung, P. and Yam, B. (2005). Patient autonomy in physical restraint. </a:t>
            </a:r>
            <a:r>
              <a:rPr lang="en-US" sz="1200" i="1" dirty="0"/>
              <a:t>Journal of Clinical Nursing</a:t>
            </a:r>
            <a:r>
              <a:rPr lang="en-US" sz="1200" dirty="0"/>
              <a:t>, 14, pp.34-40.</a:t>
            </a:r>
            <a:endParaRPr lang="en-GB" sz="1200" dirty="0"/>
          </a:p>
          <a:p>
            <a:pPr marL="0" indent="0" algn="just">
              <a:buNone/>
            </a:pPr>
            <a:r>
              <a:rPr lang="en-US" sz="1200" dirty="0" err="1"/>
              <a:t>Crockwell</a:t>
            </a:r>
            <a:r>
              <a:rPr lang="en-US" sz="1200" dirty="0"/>
              <a:t>, L. (2016). </a:t>
            </a:r>
            <a:r>
              <a:rPr lang="en-US" sz="1200" i="1" dirty="0"/>
              <a:t>Practice Matters</a:t>
            </a:r>
            <a:r>
              <a:rPr lang="en-US" sz="1200" dirty="0"/>
              <a:t>. [online] Nlasw.ca. Available at: https://nlasw.ca/sites/default/files/inline-files/Documentation.pdf (Accessed 17 Jan. 2020).</a:t>
            </a:r>
          </a:p>
          <a:p>
            <a:pPr marL="0" indent="0" algn="just">
              <a:buNone/>
            </a:pPr>
            <a:r>
              <a:rPr lang="en-US" sz="1200" dirty="0"/>
              <a:t>Gibson, A. and Gibson, N. (2016). </a:t>
            </a:r>
            <a:r>
              <a:rPr lang="en-US" sz="1200" i="1" dirty="0"/>
              <a:t>Human Growth, </a:t>
            </a:r>
            <a:r>
              <a:rPr lang="en-US" sz="1200" i="1" dirty="0" err="1"/>
              <a:t>Behaviour</a:t>
            </a:r>
            <a:r>
              <a:rPr lang="en-US" sz="1200" i="1" dirty="0"/>
              <a:t> and Development</a:t>
            </a:r>
            <a:r>
              <a:rPr lang="en-US" sz="1200" dirty="0"/>
              <a:t>. London: SAGE Publications Ltd, pp.139-141.</a:t>
            </a:r>
          </a:p>
          <a:p>
            <a:pPr marL="0" indent="0" algn="just">
              <a:buNone/>
            </a:pPr>
            <a:r>
              <a:rPr lang="en-US" sz="1200" dirty="0"/>
              <a:t>Government (2014). </a:t>
            </a:r>
            <a:r>
              <a:rPr lang="en-US" sz="1200" i="1" dirty="0"/>
              <a:t>Care Act 2014</a:t>
            </a:r>
            <a:r>
              <a:rPr lang="en-US" sz="1200" dirty="0"/>
              <a:t>. [online] Legislation.gov.uk. Available at: http://www.legislation.gov.uk/ukpga/2014/23/enacted (Accessed 17 Jan. 2020).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50942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C8332-7EC4-4BDB-89FC-D75A9FFA6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0643" y="1485370"/>
            <a:ext cx="9823831" cy="24035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200" dirty="0"/>
              <a:t>Jones, S. (2020). </a:t>
            </a:r>
            <a:r>
              <a:rPr lang="en-US" sz="1200" i="1" dirty="0"/>
              <a:t>NEW CARE MODELS: Vanguards - developing a blueprint for the future of NHS and care services</a:t>
            </a:r>
            <a:r>
              <a:rPr lang="en-US" sz="1200" dirty="0"/>
              <a:t>. [online] England.nhs.uk. Available at: https://www.england.nhs.uk/wp-content/uploads/2015/11/new_care_models.pdf (Accessed 17 Jan. 2020).</a:t>
            </a:r>
          </a:p>
          <a:p>
            <a:pPr marL="0" indent="0" algn="just">
              <a:buNone/>
            </a:pPr>
            <a:r>
              <a:rPr lang="en-US" sz="1300" dirty="0">
                <a:latin typeface="Abadi" panose="020B0604020202020204" pitchFamily="34" charset="0"/>
              </a:rPr>
              <a:t>Sansone, R. and Sansone, L. (2011). </a:t>
            </a:r>
            <a:r>
              <a:rPr lang="en-US" sz="1300" i="1" dirty="0">
                <a:latin typeface="Abadi" panose="020B0604020202020204" pitchFamily="34" charset="0"/>
              </a:rPr>
              <a:t>Sexual Behavior in Borderline Personality: A Review</a:t>
            </a:r>
            <a:r>
              <a:rPr lang="en-US" sz="1300" dirty="0">
                <a:latin typeface="Abadi" panose="020B0604020202020204" pitchFamily="34" charset="0"/>
              </a:rPr>
              <a:t>. [online] PubMed Central (PMC). Available at: https://www.ncbi.nlm.nih.gov/pmc/articles/PMC3071095/ (Accessed 17 Jan. 2020).</a:t>
            </a:r>
          </a:p>
          <a:p>
            <a:pPr marL="0" indent="0" algn="just">
              <a:buNone/>
            </a:pPr>
            <a:r>
              <a:rPr lang="en-US" sz="1200" dirty="0">
                <a:latin typeface="Abadi" panose="020B0604020202020204" pitchFamily="34" charset="0"/>
              </a:rPr>
              <a:t>SCIE (no date) </a:t>
            </a:r>
            <a:r>
              <a:rPr lang="en-US" sz="1200" i="1" dirty="0">
                <a:latin typeface="Abadi" panose="020B0604020202020204" pitchFamily="34" charset="0"/>
              </a:rPr>
              <a:t>SJSS15022 Reflective Practitioner Case Study</a:t>
            </a:r>
            <a:r>
              <a:rPr lang="en-US" sz="1200" dirty="0">
                <a:latin typeface="Abadi" panose="020B0604020202020204" pitchFamily="34" charset="0"/>
              </a:rPr>
              <a:t>. Available at: </a:t>
            </a:r>
            <a:r>
              <a:rPr lang="en-GB" sz="1200" dirty="0">
                <a:hlinkClick r:id="rId2"/>
              </a:rPr>
              <a:t>https://moodle.uwtsd.ac.uk/course/view.php?id=3516</a:t>
            </a:r>
            <a:r>
              <a:rPr lang="en-GB" sz="1200" dirty="0"/>
              <a:t> (Accessed 17 Jan 2020)</a:t>
            </a:r>
            <a:endParaRPr lang="en-US" sz="1200" dirty="0">
              <a:latin typeface="Abadi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200" dirty="0">
                <a:latin typeface="Abadi" panose="020B0604020202020204" pitchFamily="34" charset="0"/>
              </a:rPr>
              <a:t>Social Care and Legislation Wales (2017). </a:t>
            </a:r>
            <a:r>
              <a:rPr lang="en-US" sz="1200" i="1" dirty="0">
                <a:latin typeface="Abadi" panose="020B0604020202020204" pitchFamily="34" charset="0"/>
              </a:rPr>
              <a:t>Overview of the Social services and well-being (Wales) Act 2014 | Information and Learning Hub</a:t>
            </a:r>
            <a:r>
              <a:rPr lang="en-US" sz="1200" dirty="0">
                <a:latin typeface="Abadi" panose="020B0604020202020204" pitchFamily="34" charset="0"/>
              </a:rPr>
              <a:t>. [online] </a:t>
            </a:r>
            <a:r>
              <a:rPr lang="en-US" sz="1200" dirty="0" err="1">
                <a:latin typeface="Abadi" panose="020B0604020202020204" pitchFamily="34" charset="0"/>
              </a:rPr>
              <a:t>Socialcare.wales</a:t>
            </a:r>
            <a:r>
              <a:rPr lang="en-US" sz="1200" dirty="0">
                <a:latin typeface="Abadi" panose="020B0604020202020204" pitchFamily="34" charset="0"/>
              </a:rPr>
              <a:t>. Available at: https://socialcare.wales/hub/sswbact (Accessed 17 Jan. 2020).</a:t>
            </a:r>
          </a:p>
          <a:p>
            <a:pPr marL="0" indent="0" algn="just">
              <a:buNone/>
            </a:pPr>
            <a:r>
              <a:rPr lang="en-US" sz="1200" dirty="0">
                <a:latin typeface="Abadi" panose="020B0604020202020204" pitchFamily="34" charset="0"/>
              </a:rPr>
              <a:t>Welsh Government (2014). </a:t>
            </a:r>
            <a:r>
              <a:rPr lang="en-US" sz="1200" i="1" dirty="0">
                <a:latin typeface="Abadi" panose="020B0604020202020204" pitchFamily="34" charset="0"/>
              </a:rPr>
              <a:t>Social Services and Well-being (Wales) Act 2014</a:t>
            </a:r>
            <a:r>
              <a:rPr lang="en-US" sz="1200" dirty="0">
                <a:latin typeface="Abadi" panose="020B0604020202020204" pitchFamily="34" charset="0"/>
              </a:rPr>
              <a:t>. [online] Legislation.gov.uk. Available at: http://www.legislation.gov.uk/anaw/2014/4/contents (Accessed 17 Jan. 2020).</a:t>
            </a:r>
          </a:p>
          <a:p>
            <a:pPr marL="0" indent="0">
              <a:buNone/>
            </a:pPr>
            <a:endParaRPr lang="en-GB" sz="12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745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0D2EE-4C3D-4ACA-979E-55A32BACB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reference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73A1B-AA47-4DE6-AEDE-0ED41999F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Image 1</a:t>
            </a:r>
          </a:p>
          <a:p>
            <a:pPr marL="0" indent="0">
              <a:buNone/>
            </a:pPr>
            <a:r>
              <a:rPr lang="en-US" sz="1200" dirty="0" err="1"/>
              <a:t>Mewada</a:t>
            </a:r>
            <a:r>
              <a:rPr lang="en-US" sz="1200" dirty="0"/>
              <a:t>, D. (n.d.). </a:t>
            </a:r>
            <a:r>
              <a:rPr lang="en-US" sz="1200" i="1" dirty="0"/>
              <a:t>The Case Study Approach | Writing a Case Solution</a:t>
            </a:r>
            <a:r>
              <a:rPr lang="en-US" sz="1200" dirty="0"/>
              <a:t>. [online] Dare2Compete. Available at: https://dare2compete.com/bites/the-case-study-approach-writing-a-case-solution/ (Accessed 17 Jan. 2020).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2869941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4" ma:contentTypeDescription="Create a new document." ma:contentTypeScope="" ma:versionID="c90bc7df1907527c5f2fd06370695cc1">
  <xsd:schema xmlns:xsd="http://www.w3.org/2001/XMLSchema" xmlns:xs="http://www.w3.org/2001/XMLSchema" xmlns:p="http://schemas.microsoft.com/office/2006/metadata/properties" xmlns:ns3="28bc52eb-7ba0-4738-a312-c7a8d9f935af" targetNamespace="http://schemas.microsoft.com/office/2006/metadata/properties" ma:root="true" ma:fieldsID="121e042e4cc6ac7022ff39c46a2baad1" ns3:_="">
    <xsd:import namespace="28bc52eb-7ba0-4738-a312-c7a8d9f935a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8290819-A6DC-4D69-B348-F758557887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79601F3-E236-4656-B33F-8F36D4AEA1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297E1F3-D655-46F5-B1BB-0F126439E393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8bc52eb-7ba0-4738-a312-c7a8d9f935af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899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Abadi</vt:lpstr>
      <vt:lpstr>Arial</vt:lpstr>
      <vt:lpstr>Gill Sans MT</vt:lpstr>
      <vt:lpstr>Wingdings</vt:lpstr>
      <vt:lpstr>Gallery</vt:lpstr>
      <vt:lpstr>PowerPoint Presentation</vt:lpstr>
      <vt:lpstr>THE CASE STUDY  </vt:lpstr>
      <vt:lpstr>The risks of the case study  </vt:lpstr>
      <vt:lpstr>Failings  </vt:lpstr>
      <vt:lpstr>Multidisciplinary team</vt:lpstr>
      <vt:lpstr>SOCAL WORKER </vt:lpstr>
      <vt:lpstr> SOCIAL SERVICES AND WELL-BEING ACT (2014) Wales </vt:lpstr>
      <vt:lpstr>Conclusion </vt:lpstr>
      <vt:lpstr>PowerPoint Presentation</vt:lpstr>
      <vt:lpstr>PowerPoint Presentation</vt:lpstr>
      <vt:lpstr>Image 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Rhydderch-edwards (1810557)</dc:creator>
  <cp:lastModifiedBy>Rebecca Rhydderch-edwards (1810557)</cp:lastModifiedBy>
  <cp:revision>1</cp:revision>
  <dcterms:created xsi:type="dcterms:W3CDTF">2020-01-17T11:52:10Z</dcterms:created>
  <dcterms:modified xsi:type="dcterms:W3CDTF">2020-01-17T20:30:53Z</dcterms:modified>
</cp:coreProperties>
</file>