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435" r:id="rId6"/>
    <p:sldId id="436" r:id="rId7"/>
    <p:sldId id="437" r:id="rId8"/>
    <p:sldId id="438" r:id="rId9"/>
    <p:sldId id="439" r:id="rId10"/>
    <p:sldId id="440" r:id="rId11"/>
    <p:sldId id="443" r:id="rId12"/>
    <p:sldId id="448" r:id="rId13"/>
    <p:sldId id="447" r:id="rId14"/>
    <p:sldId id="446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51" d="100"/>
          <a:sy n="51" d="100"/>
        </p:scale>
        <p:origin x="172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1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Exploring the Study of Religion and Theology</a:t>
            </a:r>
            <a:r>
              <a:rPr lang="en-GB" b="1" dirty="0"/>
              <a:t> </a:t>
            </a:r>
            <a:br>
              <a:rPr lang="en-GB" dirty="0"/>
            </a:b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HPPH4017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21727-67E2-4B83-87A6-8E185963D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taught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7E666E4-37FB-4665-AFCD-36E1637FC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/>
          </a:bodyPr>
          <a:lstStyle/>
          <a:p>
            <a:r>
              <a:rPr lang="en-GB" dirty="0"/>
              <a:t>Tim Baylor  </a:t>
            </a:r>
          </a:p>
          <a:p>
            <a:pPr lvl="1"/>
            <a:r>
              <a:rPr lang="en-GB" dirty="0"/>
              <a:t>Senior Lecturer in Theology  </a:t>
            </a:r>
          </a:p>
          <a:p>
            <a:r>
              <a:rPr lang="en-GB" dirty="0"/>
              <a:t>Husam Al-Mallak</a:t>
            </a:r>
          </a:p>
          <a:p>
            <a:pPr lvl="1"/>
            <a:r>
              <a:rPr lang="en-GB" dirty="0"/>
              <a:t>Lecturer in Islamic Studies</a:t>
            </a:r>
          </a:p>
          <a:p>
            <a:r>
              <a:rPr lang="en-GB" dirty="0"/>
              <a:t>Bettina Schmidt </a:t>
            </a:r>
          </a:p>
          <a:p>
            <a:pPr lvl="1"/>
            <a:r>
              <a:rPr lang="en-GB" dirty="0"/>
              <a:t>Professor in Study of Religions and Anthropology of Religion</a:t>
            </a:r>
          </a:p>
          <a:p>
            <a:r>
              <a:rPr lang="en-GB" dirty="0"/>
              <a:t>Guest: Miriam Martins Leal </a:t>
            </a:r>
          </a:p>
        </p:txBody>
      </p:sp>
    </p:spTree>
    <p:extLst>
      <p:ext uri="{BB962C8B-B14F-4D97-AF65-F5344CB8AC3E}">
        <p14:creationId xmlns:p14="http://schemas.microsoft.com/office/powerpoint/2010/main" val="4011130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BAFB4-16E4-0BDC-EF76-E10B030BE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0548C-A3DC-A43C-8EDD-F69F188A33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/>
              <a:t>To introduce students to the study of religions and theology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/>
              <a:t>To teach the key themes of the study of religions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/>
              <a:t>To discuss the problems around the concept religion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/>
              <a:t>To introduce students to basic approaches and methods in the study of theology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527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B778B-C5C3-F79B-5BD7-2769C439C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look at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95B26-6CE0-7D4D-A238-C968D878D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Definitions of religion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Approaches to religion (e.g., anthropology of religion, theology, Islamic studies)</a:t>
            </a:r>
          </a:p>
          <a:p>
            <a:pPr marL="342900" lvl="0" indent="-34290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Define and sketch the nature of theology as a discipline</a:t>
            </a:r>
          </a:p>
          <a:p>
            <a:pPr marL="342900" lvl="0" indent="-34290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Survey the various methods and schools of theology, Islamic studies and study of religions</a:t>
            </a:r>
          </a:p>
          <a:p>
            <a:pPr marL="0" indent="0" algn="just" hangingPunct="0">
              <a:buNone/>
            </a:pPr>
            <a:endParaRPr lang="en-GB" sz="2400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158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9A36E-EB0F-E512-5021-D8E120A21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5EF74-2481-5238-CFFB-2F4119649F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Week 1 (19 Feb - 23 Feb): Study of Religions 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Week 2 (2</a:t>
            </a:r>
            <a:r>
              <a:rPr lang="en-GB" dirty="0">
                <a:solidFill>
                  <a:srgbClr val="1D2125"/>
                </a:solidFill>
                <a:latin typeface="arial" panose="020B0604020202020204" pitchFamily="34" charset="0"/>
              </a:rPr>
              <a:t>6 Feb</a:t>
            </a:r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 – 1 March): Theology  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Week 3 (4 March – 8 March): Islamic Studies 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arial" panose="020B0604020202020204" pitchFamily="34" charset="0"/>
              </a:rPr>
              <a:t>Week 4 (11 March – 15 March): Assessment week</a:t>
            </a:r>
            <a:endParaRPr lang="en-GB" b="0" i="0" dirty="0">
              <a:solidFill>
                <a:srgbClr val="1D2125"/>
              </a:solidFill>
              <a:effectLst/>
              <a:latin typeface="-apple-system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476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EF8BF-59C5-47B1-B354-F67ACE19E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in 2 parts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76B8C-30F5-47EE-8164-64B3EFB63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1) 5 multiple choice tests (worth 25%)</a:t>
            </a:r>
          </a:p>
          <a:p>
            <a:endParaRPr lang="en-GB" dirty="0"/>
          </a:p>
          <a:p>
            <a:r>
              <a:rPr lang="en-GB" dirty="0"/>
              <a:t>2) one essay, either from theology, study of religions or Islamic studies (worth 75%)</a:t>
            </a:r>
          </a:p>
          <a:p>
            <a:endParaRPr lang="en-GB" dirty="0"/>
          </a:p>
          <a:p>
            <a:r>
              <a:rPr lang="en-GB" dirty="0"/>
              <a:t>Both items are due on 15 March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740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F1D79-CAA1-AF47-E518-B8F67208F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Item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67683-5052-B0D4-5DDC-0EAA1E48D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24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5 of the best scores of the multiple choice tests handed out after each class  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2400" dirty="0">
                <a:solidFill>
                  <a:srgbClr val="373A3C"/>
                </a:solidFill>
                <a:effectLst/>
                <a:ea typeface="Times New Roman" panose="02020603050405020304" pitchFamily="18" charset="0"/>
              </a:rPr>
              <a:t> 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2400" dirty="0">
                <a:solidFill>
                  <a:srgbClr val="373A3C"/>
                </a:solidFill>
                <a:effectLst/>
                <a:ea typeface="Times New Roman" panose="02020603050405020304" pitchFamily="18" charset="0"/>
              </a:rPr>
              <a:t>At the end of each lecture, you will be given a multiple choice test on the preparation reading for this class and the content of the lecture. The 5 best results will be selected. </a:t>
            </a:r>
            <a:r>
              <a:rPr lang="en-GB" sz="2400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At least one has </a:t>
            </a:r>
            <a:r>
              <a:rPr lang="en-GB" sz="240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to come from </a:t>
            </a:r>
            <a:r>
              <a:rPr lang="en-GB" sz="2400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each week. 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1800" dirty="0">
                <a:solidFill>
                  <a:srgbClr val="373A3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/>
            <a:endParaRPr lang="en-GB" sz="32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28600"/>
            <a:endParaRPr lang="en-GB" sz="32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4260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38095-777A-EAF5-5610-A539BC42E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Item 2: Essay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B907D-9F49-C7DD-2B02-F1852EB05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72208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373A3C"/>
                </a:solidFill>
                <a:effectLst/>
                <a:ea typeface="Times New Roman" panose="02020603050405020304" pitchFamily="18" charset="0"/>
              </a:rPr>
              <a:t>What is religion? Discuss in your essay the major difficulties in the task of defining religion. You need to refer to at least 3 distinct academic definitions of religion used in the field of the study of religions and the scholars who developed them. 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2400" dirty="0">
                <a:solidFill>
                  <a:srgbClr val="373A3C"/>
                </a:solidFill>
                <a:effectLst/>
                <a:ea typeface="Times New Roman" panose="02020603050405020304" pitchFamily="18" charset="0"/>
              </a:rPr>
              <a:t>With reference to a particular theme, examine the theological doctrines developed by either of the two schools of theology: </a:t>
            </a:r>
            <a:r>
              <a:rPr lang="en-GB" sz="2400" dirty="0" err="1">
                <a:solidFill>
                  <a:srgbClr val="373A3C"/>
                </a:solidFill>
                <a:effectLst/>
                <a:ea typeface="Times New Roman" panose="02020603050405020304" pitchFamily="18" charset="0"/>
              </a:rPr>
              <a:t>Mu‘tazilism</a:t>
            </a:r>
            <a:r>
              <a:rPr lang="en-GB" sz="2400" dirty="0">
                <a:solidFill>
                  <a:srgbClr val="373A3C"/>
                </a:solidFill>
                <a:effectLst/>
                <a:ea typeface="Times New Roman" panose="02020603050405020304" pitchFamily="18" charset="0"/>
              </a:rPr>
              <a:t> or </a:t>
            </a:r>
            <a:r>
              <a:rPr lang="en-GB" sz="2400" dirty="0" err="1">
                <a:solidFill>
                  <a:srgbClr val="373A3C"/>
                </a:solidFill>
                <a:effectLst/>
                <a:ea typeface="Times New Roman" panose="02020603050405020304" pitchFamily="18" charset="0"/>
              </a:rPr>
              <a:t>Ash‘arism</a:t>
            </a:r>
            <a:r>
              <a:rPr lang="en-GB" sz="2400" dirty="0">
                <a:solidFill>
                  <a:srgbClr val="373A3C"/>
                </a:solidFill>
                <a:effectLst/>
                <a:ea typeface="Times New Roman" panose="02020603050405020304" pitchFamily="18" charset="0"/>
              </a:rPr>
              <a:t>.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2400" dirty="0">
                <a:solidFill>
                  <a:srgbClr val="373A3C"/>
                </a:solidFill>
                <a:effectLst/>
                <a:ea typeface="Times New Roman" panose="02020603050405020304" pitchFamily="18" charset="0"/>
              </a:rPr>
              <a:t>Summarise Frei’s typology of the 5 different types of theology and assess their strengths and weaknesses.</a:t>
            </a:r>
            <a:endParaRPr lang="en-GB" sz="2400" dirty="0">
              <a:effectLst/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1800" dirty="0">
                <a:solidFill>
                  <a:srgbClr val="373A3C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95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C847F-E95A-462C-AA10-5051D4C13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EE70B-B641-4D15-A1D5-85A1478E9D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the assessments is to allow you to demonstrate your understanding of the study of religion, theology and Islamic Studies, and your critical awareness of selected topics. </a:t>
            </a:r>
          </a:p>
        </p:txBody>
      </p:sp>
    </p:spTree>
    <p:extLst>
      <p:ext uri="{BB962C8B-B14F-4D97-AF65-F5344CB8AC3E}">
        <p14:creationId xmlns:p14="http://schemas.microsoft.com/office/powerpoint/2010/main" val="35117052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DD711-BD12-4D36-2C58-9463504B8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Introductory Readings (e-books)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F2F35-EC56-D59A-1B07-1A5D148E3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400" dirty="0">
                <a:effectLst/>
                <a:ea typeface="Times New Roman" panose="02020603050405020304" pitchFamily="18" charset="0"/>
              </a:rPr>
              <a:t>Charry, Ellen, By the Renewing of your Minds: The Pastoral Function of Doctrine (Oxford, 1997).</a:t>
            </a:r>
            <a:endParaRPr lang="en-GB" sz="2400" b="0" i="0" dirty="0">
              <a:solidFill>
                <a:srgbClr val="373A3C"/>
              </a:solidFill>
              <a:effectLst/>
            </a:endParaRPr>
          </a:p>
          <a:p>
            <a:pPr algn="l"/>
            <a:r>
              <a:rPr lang="en-GB" sz="2400" dirty="0">
                <a:effectLst/>
                <a:ea typeface="Times New Roman" panose="02020603050405020304" pitchFamily="18" charset="0"/>
              </a:rPr>
              <a:t>Crawford, R. </a:t>
            </a:r>
            <a:r>
              <a:rPr lang="en-GB" sz="2400" i="1" dirty="0">
                <a:effectLst/>
                <a:ea typeface="Times New Roman" panose="02020603050405020304" pitchFamily="18" charset="0"/>
              </a:rPr>
              <a:t>What is Religion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. London: Routledge, 2002</a:t>
            </a:r>
            <a:endParaRPr lang="en-GB" sz="2400" b="0" i="0" dirty="0">
              <a:solidFill>
                <a:srgbClr val="373A3C"/>
              </a:solidFill>
              <a:effectLst/>
            </a:endParaRPr>
          </a:p>
          <a:p>
            <a:pPr algn="l"/>
            <a:r>
              <a:rPr lang="en-GB" sz="2400" b="0" i="0" dirty="0" err="1">
                <a:solidFill>
                  <a:srgbClr val="373A3C"/>
                </a:solidFill>
                <a:effectLst/>
              </a:rPr>
              <a:t>Hinnells</a:t>
            </a:r>
            <a:r>
              <a:rPr lang="en-GB" sz="2400" b="0" i="0" dirty="0">
                <a:solidFill>
                  <a:srgbClr val="373A3C"/>
                </a:solidFill>
                <a:effectLst/>
              </a:rPr>
              <a:t>, J. (ed.), </a:t>
            </a:r>
            <a:r>
              <a:rPr lang="en-GB" sz="2400" b="0" i="1" dirty="0">
                <a:solidFill>
                  <a:srgbClr val="373A3C"/>
                </a:solidFill>
                <a:effectLst/>
              </a:rPr>
              <a:t>The Routledge Companion to the </a:t>
            </a:r>
            <a:r>
              <a:rPr lang="en-GB" sz="2400" b="0" i="1" u="none" strike="noStrike" dirty="0">
                <a:solidFill>
                  <a:srgbClr val="013E5B"/>
                </a:solidFill>
                <a:effectLst/>
              </a:rPr>
              <a:t>Study of Religion</a:t>
            </a:r>
            <a:r>
              <a:rPr lang="en-GB" sz="2400" b="0" i="0" dirty="0">
                <a:solidFill>
                  <a:srgbClr val="373A3C"/>
                </a:solidFill>
                <a:effectLst/>
              </a:rPr>
              <a:t> (London:</a:t>
            </a:r>
            <a:r>
              <a:rPr lang="en-GB" sz="2400" b="1" i="0" dirty="0">
                <a:solidFill>
                  <a:srgbClr val="373A3C"/>
                </a:solidFill>
                <a:effectLst/>
              </a:rPr>
              <a:t> </a:t>
            </a:r>
            <a:r>
              <a:rPr lang="en-GB" sz="2400" b="0" i="0" dirty="0">
                <a:solidFill>
                  <a:srgbClr val="373A3C"/>
                </a:solidFill>
                <a:effectLst/>
              </a:rPr>
              <a:t>Routledge, 2004). </a:t>
            </a:r>
          </a:p>
          <a:p>
            <a:pPr algn="l"/>
            <a:r>
              <a:rPr lang="en-GB" sz="2400" dirty="0">
                <a:effectLst/>
                <a:ea typeface="Times New Roman" panose="02020603050405020304" pitchFamily="18" charset="0"/>
              </a:rPr>
              <a:t>Theology: A Very Short Introduction (Oxford, 2013</a:t>
            </a:r>
            <a:endParaRPr lang="en-GB" sz="2400" b="0" i="0" dirty="0">
              <a:solidFill>
                <a:srgbClr val="373A3C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5773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13D36-647E-FBD4-B2E9-D5CEA6629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Contact details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E8635-D7BC-6477-B9EA-CD0F4FC51F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Week 1: b.schmidt@uwtsd.ac.uk (also module coordinator)</a:t>
            </a:r>
          </a:p>
          <a:p>
            <a:r>
              <a:rPr lang="en-GB" dirty="0" err="1"/>
              <a:t>Guestspeaker</a:t>
            </a:r>
            <a:r>
              <a:rPr lang="en-GB" dirty="0"/>
              <a:t>: </a:t>
            </a:r>
            <a:r>
              <a:rPr lang="pt-BR"/>
              <a:t>miriammirex@yahoo.com.br</a:t>
            </a:r>
            <a:endParaRPr lang="en-GB" dirty="0"/>
          </a:p>
          <a:p>
            <a:r>
              <a:rPr lang="en-GB" dirty="0"/>
              <a:t>Week 2: t.baylor@uwtsd.ac.uk)</a:t>
            </a:r>
          </a:p>
          <a:p>
            <a:r>
              <a:rPr lang="en-GB" dirty="0"/>
              <a:t>Week 3: h.al-mallak@uwtsd.ac.uk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7941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758</TotalTime>
  <Words>540</Words>
  <Application>Microsoft Office PowerPoint</Application>
  <PresentationFormat>On-screen Show (4:3)</PresentationFormat>
  <Paragraphs>54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-apple-system</vt:lpstr>
      <vt:lpstr>Arial</vt:lpstr>
      <vt:lpstr>Arial</vt:lpstr>
      <vt:lpstr>Calibri</vt:lpstr>
      <vt:lpstr>Myriad Pro</vt:lpstr>
      <vt:lpstr>Symbol</vt:lpstr>
      <vt:lpstr>Times New Roman</vt:lpstr>
      <vt:lpstr>20140311PresentationUWTSDTemplate</vt:lpstr>
      <vt:lpstr>Exploring the Study of Religion and Theology  </vt:lpstr>
      <vt:lpstr>Team taught </vt:lpstr>
      <vt:lpstr>Aims of Module </vt:lpstr>
      <vt:lpstr>We look at ….</vt:lpstr>
      <vt:lpstr>Teaching Structure </vt:lpstr>
      <vt:lpstr>Assessment in 2 parts  </vt:lpstr>
      <vt:lpstr>Item 1 </vt:lpstr>
      <vt:lpstr>Item 2: Essay  </vt:lpstr>
      <vt:lpstr>PowerPoint Presentation</vt:lpstr>
      <vt:lpstr>Introductory Readings (e-books)</vt:lpstr>
      <vt:lpstr>Contact details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Bettina Schmidt</cp:lastModifiedBy>
  <cp:revision>104</cp:revision>
  <cp:lastPrinted>2017-03-06T16:11:16Z</cp:lastPrinted>
  <dcterms:created xsi:type="dcterms:W3CDTF">2015-04-14T15:21:28Z</dcterms:created>
  <dcterms:modified xsi:type="dcterms:W3CDTF">2024-02-13T14:57:58Z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